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8"/>
  </p:notesMasterIdLst>
  <p:handoutMasterIdLst>
    <p:handoutMasterId r:id="rId49"/>
  </p:handoutMasterIdLst>
  <p:sldIdLst>
    <p:sldId id="354" r:id="rId3"/>
    <p:sldId id="397" r:id="rId4"/>
    <p:sldId id="398" r:id="rId5"/>
    <p:sldId id="399" r:id="rId6"/>
    <p:sldId id="358" r:id="rId7"/>
    <p:sldId id="380" r:id="rId8"/>
    <p:sldId id="381" r:id="rId9"/>
    <p:sldId id="382"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5" r:id="rId26"/>
    <p:sldId id="390" r:id="rId27"/>
    <p:sldId id="389" r:id="rId28"/>
    <p:sldId id="391" r:id="rId29"/>
    <p:sldId id="392" r:id="rId30"/>
    <p:sldId id="393" r:id="rId31"/>
    <p:sldId id="394" r:id="rId32"/>
    <p:sldId id="395" r:id="rId33"/>
    <p:sldId id="386" r:id="rId34"/>
    <p:sldId id="387" r:id="rId35"/>
    <p:sldId id="388" r:id="rId36"/>
    <p:sldId id="383" r:id="rId37"/>
    <p:sldId id="384" r:id="rId38"/>
    <p:sldId id="350" r:id="rId39"/>
    <p:sldId id="351" r:id="rId40"/>
    <p:sldId id="364" r:id="rId41"/>
    <p:sldId id="361" r:id="rId42"/>
    <p:sldId id="330" r:id="rId43"/>
    <p:sldId id="363" r:id="rId44"/>
    <p:sldId id="352" r:id="rId45"/>
    <p:sldId id="284" r:id="rId46"/>
    <p:sldId id="353" r:id="rId47"/>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95EEC2-FBA3-4050-935A-2B74E2E9956D}">
      <dgm:prSet/>
      <dgm:spPr/>
      <dgm:t>
        <a:bodyPr/>
        <a:lstStyle/>
        <a:p>
          <a:r>
            <a:rPr lang="en-IN" b="0" i="0"/>
            <a:t>We can dynamically manage memory by creating memory blocks as needed in the heap</a:t>
          </a:r>
          <a:endParaRPr lang="en-IN"/>
        </a:p>
      </dgm:t>
    </dgm:pt>
    <dgm:pt modelId="{B23B6547-19ED-4B0F-81FC-817F03CB178B}" type="parTrans" cxnId="{29DA9CC9-1816-462A-BE5A-EC0571DA1B3B}">
      <dgm:prSet/>
      <dgm:spPr/>
      <dgm:t>
        <a:bodyPr/>
        <a:lstStyle/>
        <a:p>
          <a:endParaRPr lang="en-IN"/>
        </a:p>
      </dgm:t>
    </dgm:pt>
    <dgm:pt modelId="{ED9CB3AD-CDF6-4EC8-BF20-521B2E6D986A}" type="sibTrans" cxnId="{29DA9CC9-1816-462A-BE5A-EC0571DA1B3B}">
      <dgm:prSet/>
      <dgm:spPr/>
      <dgm:t>
        <a:bodyPr/>
        <a:lstStyle/>
        <a:p>
          <a:endParaRPr lang="en-IN"/>
        </a:p>
      </dgm:t>
    </dgm:pt>
    <dgm:pt modelId="{C1FD5A21-896B-4D79-BE1F-2C7B4D412804}">
      <dgm:prSet/>
      <dgm:spPr/>
      <dgm:t>
        <a:bodyPr/>
        <a:lstStyle/>
        <a:p>
          <a:r>
            <a:rPr lang="en-IN" b="0" i="0"/>
            <a:t>In dynamic memory allocation, memory is allocated at a run time.</a:t>
          </a:r>
          <a:endParaRPr lang="en-IN"/>
        </a:p>
      </dgm:t>
    </dgm:pt>
    <dgm:pt modelId="{069D4E4E-7AB6-4FF7-ABE9-265405EF9BD8}" type="parTrans" cxnId="{340D8D37-4B11-440E-B91F-AFC619BC931F}">
      <dgm:prSet/>
      <dgm:spPr/>
      <dgm:t>
        <a:bodyPr/>
        <a:lstStyle/>
        <a:p>
          <a:endParaRPr lang="en-IN"/>
        </a:p>
      </dgm:t>
    </dgm:pt>
    <dgm:pt modelId="{91065915-5771-4CA9-A5A3-A83E6F9A1D03}" type="sibTrans" cxnId="{340D8D37-4B11-440E-B91F-AFC619BC931F}">
      <dgm:prSet/>
      <dgm:spPr/>
      <dgm:t>
        <a:bodyPr/>
        <a:lstStyle/>
        <a:p>
          <a:endParaRPr lang="en-IN"/>
        </a:p>
      </dgm:t>
    </dgm:pt>
    <dgm:pt modelId="{71AC99FA-5F0E-4E5E-85F8-CE235E2ADC5D}">
      <dgm:prSet/>
      <dgm:spPr/>
      <dgm:t>
        <a:bodyPr/>
        <a:lstStyle/>
        <a:p>
          <a:r>
            <a:rPr lang="en-IN" b="0" i="0"/>
            <a:t>Dynamic memory allocation permits to manipulate strings and arrays whose size is flexible and can be changed anytime in your program.</a:t>
          </a:r>
          <a:endParaRPr lang="en-IN"/>
        </a:p>
      </dgm:t>
    </dgm:pt>
    <dgm:pt modelId="{FFDB83E4-03E2-432B-8FEA-3D41EC926342}" type="parTrans" cxnId="{F0FCDA8D-3738-4674-93A8-70308C681611}">
      <dgm:prSet/>
      <dgm:spPr/>
      <dgm:t>
        <a:bodyPr/>
        <a:lstStyle/>
        <a:p>
          <a:endParaRPr lang="en-IN"/>
        </a:p>
      </dgm:t>
    </dgm:pt>
    <dgm:pt modelId="{7591503A-7731-4B65-98B9-4F8649B3D75B}" type="sibTrans" cxnId="{F0FCDA8D-3738-4674-93A8-70308C681611}">
      <dgm:prSet/>
      <dgm:spPr/>
      <dgm:t>
        <a:bodyPr/>
        <a:lstStyle/>
        <a:p>
          <a:endParaRPr lang="en-IN"/>
        </a:p>
      </dgm:t>
    </dgm:pt>
    <dgm:pt modelId="{619873E9-114A-4188-9DBD-01BC331F9BF7}">
      <dgm:prSet/>
      <dgm:spPr/>
      <dgm:t>
        <a:bodyPr/>
        <a:lstStyle/>
        <a:p>
          <a:r>
            <a:rPr lang="en-IN" b="0" i="0"/>
            <a:t>It is required when you have no idea how much memory a particular structure is going to occupy.</a:t>
          </a:r>
          <a:endParaRPr lang="en-IN"/>
        </a:p>
      </dgm:t>
    </dgm:pt>
    <dgm:pt modelId="{DB1BAE0E-48B6-4C75-B108-1697AA8FC860}" type="parTrans" cxnId="{DB17CEF5-D6C3-4CDA-87BF-6B982592A848}">
      <dgm:prSet/>
      <dgm:spPr/>
      <dgm:t>
        <a:bodyPr/>
        <a:lstStyle/>
        <a:p>
          <a:endParaRPr lang="en-IN"/>
        </a:p>
      </dgm:t>
    </dgm:pt>
    <dgm:pt modelId="{457B9664-69DE-42FD-8148-EB0B6B38BBE1}" type="sibTrans" cxnId="{DB17CEF5-D6C3-4CDA-87BF-6B982592A848}">
      <dgm:prSet/>
      <dgm:spPr/>
      <dgm:t>
        <a:bodyPr/>
        <a:lstStyle/>
        <a:p>
          <a:endParaRPr lang="en-IN"/>
        </a:p>
      </dgm:t>
    </dgm:pt>
    <dgm:pt modelId="{91D3E2DF-D1F6-4907-A3EA-9ED8C8EB6C3A}">
      <dgm:prSet/>
      <dgm:spPr/>
      <dgm:t>
        <a:bodyPr/>
        <a:lstStyle/>
        <a:p>
          <a:r>
            <a:rPr lang="en-IN" b="0" i="0"/>
            <a:t>Malloc is a dynamic memory allocation function which stands for memory allocation that blocks of memory with the specific size initialized to a garbage value</a:t>
          </a:r>
          <a:endParaRPr lang="en-IN"/>
        </a:p>
      </dgm:t>
    </dgm:pt>
    <dgm:pt modelId="{E8A40DA6-801C-45FA-B1E0-43106335E016}" type="parTrans" cxnId="{9D631FFB-E951-4E68-9074-02036DA5C241}">
      <dgm:prSet/>
      <dgm:spPr/>
      <dgm:t>
        <a:bodyPr/>
        <a:lstStyle/>
        <a:p>
          <a:endParaRPr lang="en-IN"/>
        </a:p>
      </dgm:t>
    </dgm:pt>
    <dgm:pt modelId="{CD446FA2-660B-48FB-BD63-2CF5E614AB37}" type="sibTrans" cxnId="{9D631FFB-E951-4E68-9074-02036DA5C241}">
      <dgm:prSet/>
      <dgm:spPr/>
      <dgm:t>
        <a:bodyPr/>
        <a:lstStyle/>
        <a:p>
          <a:endParaRPr lang="en-IN"/>
        </a:p>
      </dgm:t>
    </dgm:pt>
    <dgm:pt modelId="{27F14304-BC7D-4C74-87DF-2548E63C883A}">
      <dgm:prSet/>
      <dgm:spPr/>
      <dgm:t>
        <a:bodyPr/>
        <a:lstStyle/>
        <a:p>
          <a:r>
            <a:rPr lang="en-IN" b="0" i="0"/>
            <a:t>Calloc is a contiguous memory allocation function that allocates multiple memory blocks at a time initialized to 0</a:t>
          </a:r>
          <a:endParaRPr lang="en-IN"/>
        </a:p>
      </dgm:t>
    </dgm:pt>
    <dgm:pt modelId="{2603FF77-7555-45B5-9C33-627C8454F1F3}" type="parTrans" cxnId="{0645D799-A320-4248-BB87-D8896F8FCB83}">
      <dgm:prSet/>
      <dgm:spPr/>
      <dgm:t>
        <a:bodyPr/>
        <a:lstStyle/>
        <a:p>
          <a:endParaRPr lang="en-IN"/>
        </a:p>
      </dgm:t>
    </dgm:pt>
    <dgm:pt modelId="{D4CEF371-0B7F-4477-A0AF-1135EEE7D70E}" type="sibTrans" cxnId="{0645D799-A320-4248-BB87-D8896F8FCB83}">
      <dgm:prSet/>
      <dgm:spPr/>
      <dgm:t>
        <a:bodyPr/>
        <a:lstStyle/>
        <a:p>
          <a:endParaRPr lang="en-IN"/>
        </a:p>
      </dgm:t>
    </dgm:pt>
    <dgm:pt modelId="{BC600AE3-1BB5-4DF8-9F95-A3F6B07DFAF0}">
      <dgm:prSet/>
      <dgm:spPr/>
      <dgm:t>
        <a:bodyPr/>
        <a:lstStyle/>
        <a:p>
          <a:r>
            <a:rPr lang="en-IN" b="0" i="0"/>
            <a:t>Realloc is used to reallocate memory according to the specified size.</a:t>
          </a:r>
          <a:endParaRPr lang="en-IN"/>
        </a:p>
      </dgm:t>
    </dgm:pt>
    <dgm:pt modelId="{9A7A5F36-BB73-4747-A610-80E635EFA983}" type="parTrans" cxnId="{639A3147-0515-4D54-948C-6AFE6EF6BF2B}">
      <dgm:prSet/>
      <dgm:spPr/>
      <dgm:t>
        <a:bodyPr/>
        <a:lstStyle/>
        <a:p>
          <a:endParaRPr lang="en-IN"/>
        </a:p>
      </dgm:t>
    </dgm:pt>
    <dgm:pt modelId="{CB6D7324-C417-4304-B838-1769300042F3}" type="sibTrans" cxnId="{639A3147-0515-4D54-948C-6AFE6EF6BF2B}">
      <dgm:prSet/>
      <dgm:spPr/>
      <dgm:t>
        <a:bodyPr/>
        <a:lstStyle/>
        <a:p>
          <a:endParaRPr lang="en-IN"/>
        </a:p>
      </dgm:t>
    </dgm:pt>
    <dgm:pt modelId="{A692A2AB-CF21-4847-9BE4-A5AFF65FFD10}">
      <dgm:prSet/>
      <dgm:spPr/>
      <dgm:t>
        <a:bodyPr/>
        <a:lstStyle/>
        <a:p>
          <a:r>
            <a:rPr lang="en-IN" b="0" i="0"/>
            <a:t>Free function is used to clear the dynamically allocated memory.</a:t>
          </a:r>
          <a:endParaRPr lang="en-IN"/>
        </a:p>
      </dgm:t>
    </dgm:pt>
    <dgm:pt modelId="{AE160CE8-5018-4471-A5CE-6AC495F6D79C}" type="parTrans" cxnId="{C9E11A84-3DEB-4BD3-AAA0-98A6D3A3A6EC}">
      <dgm:prSet/>
      <dgm:spPr/>
      <dgm:t>
        <a:bodyPr/>
        <a:lstStyle/>
        <a:p>
          <a:endParaRPr lang="en-IN"/>
        </a:p>
      </dgm:t>
    </dgm:pt>
    <dgm:pt modelId="{5EB8F893-2639-49BF-949E-476A2E31652D}" type="sibTrans" cxnId="{C9E11A84-3DEB-4BD3-AAA0-98A6D3A3A6EC}">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41292970-F9DD-441E-BAEB-380663E4D2C4}" type="pres">
      <dgm:prSet presAssocID="{C1FD5A21-896B-4D79-BE1F-2C7B4D412804}" presName="node" presStyleLbl="node1" presStyleIdx="0" presStyleCnt="8">
        <dgm:presLayoutVars>
          <dgm:bulletEnabled val="1"/>
        </dgm:presLayoutVars>
      </dgm:prSet>
      <dgm:spPr/>
      <dgm:t>
        <a:bodyPr/>
        <a:lstStyle/>
        <a:p>
          <a:endParaRPr lang="en-US"/>
        </a:p>
      </dgm:t>
    </dgm:pt>
    <dgm:pt modelId="{1FD9D588-04B2-4865-9712-FCABE9851784}" type="pres">
      <dgm:prSet presAssocID="{91065915-5771-4CA9-A5A3-A83E6F9A1D03}" presName="sibTrans" presStyleCnt="0"/>
      <dgm:spPr/>
    </dgm:pt>
    <dgm:pt modelId="{0F2235BC-161E-4012-876B-116AE560118A}" type="pres">
      <dgm:prSet presAssocID="{7295EEC2-FBA3-4050-935A-2B74E2E9956D}" presName="node" presStyleLbl="node1" presStyleIdx="1" presStyleCnt="8">
        <dgm:presLayoutVars>
          <dgm:bulletEnabled val="1"/>
        </dgm:presLayoutVars>
      </dgm:prSet>
      <dgm:spPr/>
      <dgm:t>
        <a:bodyPr/>
        <a:lstStyle/>
        <a:p>
          <a:endParaRPr lang="en-US"/>
        </a:p>
      </dgm:t>
    </dgm:pt>
    <dgm:pt modelId="{D6994BE4-570F-47F9-A06C-DADB0F7D8BDA}" type="pres">
      <dgm:prSet presAssocID="{ED9CB3AD-CDF6-4EC8-BF20-521B2E6D986A}" presName="sibTrans" presStyleCnt="0"/>
      <dgm:spPr/>
    </dgm:pt>
    <dgm:pt modelId="{1816216F-2439-45B6-AA12-2F5AED94FE7F}" type="pres">
      <dgm:prSet presAssocID="{71AC99FA-5F0E-4E5E-85F8-CE235E2ADC5D}" presName="node" presStyleLbl="node1" presStyleIdx="2" presStyleCnt="8">
        <dgm:presLayoutVars>
          <dgm:bulletEnabled val="1"/>
        </dgm:presLayoutVars>
      </dgm:prSet>
      <dgm:spPr/>
      <dgm:t>
        <a:bodyPr/>
        <a:lstStyle/>
        <a:p>
          <a:endParaRPr lang="en-US"/>
        </a:p>
      </dgm:t>
    </dgm:pt>
    <dgm:pt modelId="{1D6F2579-5CED-4646-9215-837B33A18955}" type="pres">
      <dgm:prSet presAssocID="{7591503A-7731-4B65-98B9-4F8649B3D75B}" presName="sibTrans" presStyleCnt="0"/>
      <dgm:spPr/>
    </dgm:pt>
    <dgm:pt modelId="{5577C38B-1AD0-44CA-BD09-5E85CC654899}" type="pres">
      <dgm:prSet presAssocID="{27F14304-BC7D-4C74-87DF-2548E63C883A}" presName="node" presStyleLbl="node1" presStyleIdx="3" presStyleCnt="8">
        <dgm:presLayoutVars>
          <dgm:bulletEnabled val="1"/>
        </dgm:presLayoutVars>
      </dgm:prSet>
      <dgm:spPr/>
      <dgm:t>
        <a:bodyPr/>
        <a:lstStyle/>
        <a:p>
          <a:endParaRPr lang="en-US"/>
        </a:p>
      </dgm:t>
    </dgm:pt>
    <dgm:pt modelId="{F6745B9F-7112-41C4-87AF-A33AD42542C7}" type="pres">
      <dgm:prSet presAssocID="{D4CEF371-0B7F-4477-A0AF-1135EEE7D70E}" presName="sibTrans" presStyleCnt="0"/>
      <dgm:spPr/>
    </dgm:pt>
    <dgm:pt modelId="{CFA59CC9-D96D-4D47-958B-A209C04486D4}" type="pres">
      <dgm:prSet presAssocID="{91D3E2DF-D1F6-4907-A3EA-9ED8C8EB6C3A}" presName="node" presStyleLbl="node1" presStyleIdx="4" presStyleCnt="8">
        <dgm:presLayoutVars>
          <dgm:bulletEnabled val="1"/>
        </dgm:presLayoutVars>
      </dgm:prSet>
      <dgm:spPr/>
      <dgm:t>
        <a:bodyPr/>
        <a:lstStyle/>
        <a:p>
          <a:endParaRPr lang="en-US"/>
        </a:p>
      </dgm:t>
    </dgm:pt>
    <dgm:pt modelId="{230F49F1-BB68-4B6C-B78D-456AA69BDE0E}" type="pres">
      <dgm:prSet presAssocID="{CD446FA2-660B-48FB-BD63-2CF5E614AB37}" presName="sibTrans" presStyleCnt="0"/>
      <dgm:spPr/>
    </dgm:pt>
    <dgm:pt modelId="{6BF78945-9036-474B-BFA0-2FBEFEF9E695}" type="pres">
      <dgm:prSet presAssocID="{619873E9-114A-4188-9DBD-01BC331F9BF7}" presName="node" presStyleLbl="node1" presStyleIdx="5" presStyleCnt="8">
        <dgm:presLayoutVars>
          <dgm:bulletEnabled val="1"/>
        </dgm:presLayoutVars>
      </dgm:prSet>
      <dgm:spPr/>
      <dgm:t>
        <a:bodyPr/>
        <a:lstStyle/>
        <a:p>
          <a:endParaRPr lang="en-US"/>
        </a:p>
      </dgm:t>
    </dgm:pt>
    <dgm:pt modelId="{CECD0200-FF31-4E0A-BC5F-E2641F759FB6}" type="pres">
      <dgm:prSet presAssocID="{457B9664-69DE-42FD-8148-EB0B6B38BBE1}" presName="sibTrans" presStyleCnt="0"/>
      <dgm:spPr/>
    </dgm:pt>
    <dgm:pt modelId="{C5D05AA5-E087-4CF8-B4AB-F8869E911A72}" type="pres">
      <dgm:prSet presAssocID="{BC600AE3-1BB5-4DF8-9F95-A3F6B07DFAF0}" presName="node" presStyleLbl="node1" presStyleIdx="6" presStyleCnt="8">
        <dgm:presLayoutVars>
          <dgm:bulletEnabled val="1"/>
        </dgm:presLayoutVars>
      </dgm:prSet>
      <dgm:spPr/>
      <dgm:t>
        <a:bodyPr/>
        <a:lstStyle/>
        <a:p>
          <a:endParaRPr lang="en-US"/>
        </a:p>
      </dgm:t>
    </dgm:pt>
    <dgm:pt modelId="{574F389C-604A-4233-8E4E-7D017BC3862F}" type="pres">
      <dgm:prSet presAssocID="{CB6D7324-C417-4304-B838-1769300042F3}" presName="sibTrans" presStyleCnt="0"/>
      <dgm:spPr/>
    </dgm:pt>
    <dgm:pt modelId="{6595DFAE-AC61-4102-951B-CE7A088F53AD}" type="pres">
      <dgm:prSet presAssocID="{A692A2AB-CF21-4847-9BE4-A5AFF65FFD10}" presName="node" presStyleLbl="node1" presStyleIdx="7" presStyleCnt="8">
        <dgm:presLayoutVars>
          <dgm:bulletEnabled val="1"/>
        </dgm:presLayoutVars>
      </dgm:prSet>
      <dgm:spPr/>
      <dgm:t>
        <a:bodyPr/>
        <a:lstStyle/>
        <a:p>
          <a:endParaRPr lang="en-US"/>
        </a:p>
      </dgm:t>
    </dgm:pt>
  </dgm:ptLst>
  <dgm:cxnLst>
    <dgm:cxn modelId="{A454D194-FACB-4D68-874B-623C9E1DA4F3}" type="presOf" srcId="{A692A2AB-CF21-4847-9BE4-A5AFF65FFD10}" destId="{6595DFAE-AC61-4102-951B-CE7A088F53AD}" srcOrd="0" destOrd="0" presId="urn:microsoft.com/office/officeart/2005/8/layout/default"/>
    <dgm:cxn modelId="{29DA9CC9-1816-462A-BE5A-EC0571DA1B3B}" srcId="{A30D818A-DE61-492C-9F49-4330F19690E3}" destId="{7295EEC2-FBA3-4050-935A-2B74E2E9956D}" srcOrd="1" destOrd="0" parTransId="{B23B6547-19ED-4B0F-81FC-817F03CB178B}" sibTransId="{ED9CB3AD-CDF6-4EC8-BF20-521B2E6D986A}"/>
    <dgm:cxn modelId="{340D8D37-4B11-440E-B91F-AFC619BC931F}" srcId="{A30D818A-DE61-492C-9F49-4330F19690E3}" destId="{C1FD5A21-896B-4D79-BE1F-2C7B4D412804}" srcOrd="0" destOrd="0" parTransId="{069D4E4E-7AB6-4FF7-ABE9-265405EF9BD8}" sibTransId="{91065915-5771-4CA9-A5A3-A83E6F9A1D03}"/>
    <dgm:cxn modelId="{639A3147-0515-4D54-948C-6AFE6EF6BF2B}" srcId="{A30D818A-DE61-492C-9F49-4330F19690E3}" destId="{BC600AE3-1BB5-4DF8-9F95-A3F6B07DFAF0}" srcOrd="6" destOrd="0" parTransId="{9A7A5F36-BB73-4747-A610-80E635EFA983}" sibTransId="{CB6D7324-C417-4304-B838-1769300042F3}"/>
    <dgm:cxn modelId="{D00252CB-9D61-4788-A959-DB99FAB8CBDB}" type="presOf" srcId="{A30D818A-DE61-492C-9F49-4330F19690E3}" destId="{097EF926-1259-452F-A448-711C22076917}" srcOrd="0" destOrd="0" presId="urn:microsoft.com/office/officeart/2005/8/layout/default"/>
    <dgm:cxn modelId="{9D631FFB-E951-4E68-9074-02036DA5C241}" srcId="{A30D818A-DE61-492C-9F49-4330F19690E3}" destId="{91D3E2DF-D1F6-4907-A3EA-9ED8C8EB6C3A}" srcOrd="4" destOrd="0" parTransId="{E8A40DA6-801C-45FA-B1E0-43106335E016}" sibTransId="{CD446FA2-660B-48FB-BD63-2CF5E614AB37}"/>
    <dgm:cxn modelId="{C9E11A84-3DEB-4BD3-AAA0-98A6D3A3A6EC}" srcId="{A30D818A-DE61-492C-9F49-4330F19690E3}" destId="{A692A2AB-CF21-4847-9BE4-A5AFF65FFD10}" srcOrd="7" destOrd="0" parTransId="{AE160CE8-5018-4471-A5CE-6AC495F6D79C}" sibTransId="{5EB8F893-2639-49BF-949E-476A2E31652D}"/>
    <dgm:cxn modelId="{DB17CEF5-D6C3-4CDA-87BF-6B982592A848}" srcId="{A30D818A-DE61-492C-9F49-4330F19690E3}" destId="{619873E9-114A-4188-9DBD-01BC331F9BF7}" srcOrd="5" destOrd="0" parTransId="{DB1BAE0E-48B6-4C75-B108-1697AA8FC860}" sibTransId="{457B9664-69DE-42FD-8148-EB0B6B38BBE1}"/>
    <dgm:cxn modelId="{774AB2DC-9395-4816-84AC-D9EB3E9E6142}" type="presOf" srcId="{BC600AE3-1BB5-4DF8-9F95-A3F6B07DFAF0}" destId="{C5D05AA5-E087-4CF8-B4AB-F8869E911A72}" srcOrd="0" destOrd="0" presId="urn:microsoft.com/office/officeart/2005/8/layout/default"/>
    <dgm:cxn modelId="{BA6D28AA-CCBF-45B0-974B-FB85D5780098}" type="presOf" srcId="{619873E9-114A-4188-9DBD-01BC331F9BF7}" destId="{6BF78945-9036-474B-BFA0-2FBEFEF9E695}" srcOrd="0" destOrd="0" presId="urn:microsoft.com/office/officeart/2005/8/layout/default"/>
    <dgm:cxn modelId="{6696A38E-82EE-46F4-98D3-93608C36D26B}" type="presOf" srcId="{27F14304-BC7D-4C74-87DF-2548E63C883A}" destId="{5577C38B-1AD0-44CA-BD09-5E85CC654899}" srcOrd="0" destOrd="0" presId="urn:microsoft.com/office/officeart/2005/8/layout/default"/>
    <dgm:cxn modelId="{9677DC78-F385-4654-99DB-1D7DA86D4EDA}" type="presOf" srcId="{C1FD5A21-896B-4D79-BE1F-2C7B4D412804}" destId="{41292970-F9DD-441E-BAEB-380663E4D2C4}" srcOrd="0" destOrd="0" presId="urn:microsoft.com/office/officeart/2005/8/layout/default"/>
    <dgm:cxn modelId="{90AA139E-CDD4-477E-97EB-991E0EE6C03D}" type="presOf" srcId="{7295EEC2-FBA3-4050-935A-2B74E2E9956D}" destId="{0F2235BC-161E-4012-876B-116AE560118A}" srcOrd="0" destOrd="0" presId="urn:microsoft.com/office/officeart/2005/8/layout/default"/>
    <dgm:cxn modelId="{952CA632-8BB8-4C3F-92C4-67606D2D83CF}" type="presOf" srcId="{71AC99FA-5F0E-4E5E-85F8-CE235E2ADC5D}" destId="{1816216F-2439-45B6-AA12-2F5AED94FE7F}" srcOrd="0" destOrd="0" presId="urn:microsoft.com/office/officeart/2005/8/layout/default"/>
    <dgm:cxn modelId="{0645D799-A320-4248-BB87-D8896F8FCB83}" srcId="{A30D818A-DE61-492C-9F49-4330F19690E3}" destId="{27F14304-BC7D-4C74-87DF-2548E63C883A}" srcOrd="3" destOrd="0" parTransId="{2603FF77-7555-45B5-9C33-627C8454F1F3}" sibTransId="{D4CEF371-0B7F-4477-A0AF-1135EEE7D70E}"/>
    <dgm:cxn modelId="{F0FCDA8D-3738-4674-93A8-70308C681611}" srcId="{A30D818A-DE61-492C-9F49-4330F19690E3}" destId="{71AC99FA-5F0E-4E5E-85F8-CE235E2ADC5D}" srcOrd="2" destOrd="0" parTransId="{FFDB83E4-03E2-432B-8FEA-3D41EC926342}" sibTransId="{7591503A-7731-4B65-98B9-4F8649B3D75B}"/>
    <dgm:cxn modelId="{FBF1DF1A-7D4E-45A2-885F-C929420EC7E5}" type="presOf" srcId="{91D3E2DF-D1F6-4907-A3EA-9ED8C8EB6C3A}" destId="{CFA59CC9-D96D-4D47-958B-A209C04486D4}" srcOrd="0" destOrd="0" presId="urn:microsoft.com/office/officeart/2005/8/layout/default"/>
    <dgm:cxn modelId="{3A56FD87-5179-44CD-9217-DF95800F9661}" type="presParOf" srcId="{097EF926-1259-452F-A448-711C22076917}" destId="{41292970-F9DD-441E-BAEB-380663E4D2C4}" srcOrd="0" destOrd="0" presId="urn:microsoft.com/office/officeart/2005/8/layout/default"/>
    <dgm:cxn modelId="{874BD574-6BC8-4FC6-B901-843A9A069823}" type="presParOf" srcId="{097EF926-1259-452F-A448-711C22076917}" destId="{1FD9D588-04B2-4865-9712-FCABE9851784}" srcOrd="1" destOrd="0" presId="urn:microsoft.com/office/officeart/2005/8/layout/default"/>
    <dgm:cxn modelId="{602B5DD5-CC0D-4974-9418-DA91DEABA256}" type="presParOf" srcId="{097EF926-1259-452F-A448-711C22076917}" destId="{0F2235BC-161E-4012-876B-116AE560118A}" srcOrd="2" destOrd="0" presId="urn:microsoft.com/office/officeart/2005/8/layout/default"/>
    <dgm:cxn modelId="{2AE6DE7A-66B4-4177-A06F-6E4E114A226F}" type="presParOf" srcId="{097EF926-1259-452F-A448-711C22076917}" destId="{D6994BE4-570F-47F9-A06C-DADB0F7D8BDA}" srcOrd="3" destOrd="0" presId="urn:microsoft.com/office/officeart/2005/8/layout/default"/>
    <dgm:cxn modelId="{AC6843DF-2953-42FE-9104-E93A33013077}" type="presParOf" srcId="{097EF926-1259-452F-A448-711C22076917}" destId="{1816216F-2439-45B6-AA12-2F5AED94FE7F}" srcOrd="4" destOrd="0" presId="urn:microsoft.com/office/officeart/2005/8/layout/default"/>
    <dgm:cxn modelId="{1852FDC5-55B0-452D-940B-DDF59D8A81A6}" type="presParOf" srcId="{097EF926-1259-452F-A448-711C22076917}" destId="{1D6F2579-5CED-4646-9215-837B33A18955}" srcOrd="5" destOrd="0" presId="urn:microsoft.com/office/officeart/2005/8/layout/default"/>
    <dgm:cxn modelId="{69DD6F51-99C4-4624-AB2A-D06C09978BBB}" type="presParOf" srcId="{097EF926-1259-452F-A448-711C22076917}" destId="{5577C38B-1AD0-44CA-BD09-5E85CC654899}" srcOrd="6" destOrd="0" presId="urn:microsoft.com/office/officeart/2005/8/layout/default"/>
    <dgm:cxn modelId="{D2A0B5BA-A40D-412D-873E-63D8EDD96C9F}" type="presParOf" srcId="{097EF926-1259-452F-A448-711C22076917}" destId="{F6745B9F-7112-41C4-87AF-A33AD42542C7}" srcOrd="7" destOrd="0" presId="urn:microsoft.com/office/officeart/2005/8/layout/default"/>
    <dgm:cxn modelId="{EBD921EC-3428-4241-B8F6-702CA5D22853}" type="presParOf" srcId="{097EF926-1259-452F-A448-711C22076917}" destId="{CFA59CC9-D96D-4D47-958B-A209C04486D4}" srcOrd="8" destOrd="0" presId="urn:microsoft.com/office/officeart/2005/8/layout/default"/>
    <dgm:cxn modelId="{8102CE98-1E24-44D9-9A47-BD6BC972B21D}" type="presParOf" srcId="{097EF926-1259-452F-A448-711C22076917}" destId="{230F49F1-BB68-4B6C-B78D-456AA69BDE0E}" srcOrd="9" destOrd="0" presId="urn:microsoft.com/office/officeart/2005/8/layout/default"/>
    <dgm:cxn modelId="{ED405676-F9F6-4A66-A8F7-33590133D4D0}" type="presParOf" srcId="{097EF926-1259-452F-A448-711C22076917}" destId="{6BF78945-9036-474B-BFA0-2FBEFEF9E695}" srcOrd="10" destOrd="0" presId="urn:microsoft.com/office/officeart/2005/8/layout/default"/>
    <dgm:cxn modelId="{7F281443-BFCA-488D-A500-7C82D990F75D}" type="presParOf" srcId="{097EF926-1259-452F-A448-711C22076917}" destId="{CECD0200-FF31-4E0A-BC5F-E2641F759FB6}" srcOrd="11" destOrd="0" presId="urn:microsoft.com/office/officeart/2005/8/layout/default"/>
    <dgm:cxn modelId="{E1E10F5C-C81B-4CC6-B98D-7B7A75215BAC}" type="presParOf" srcId="{097EF926-1259-452F-A448-711C22076917}" destId="{C5D05AA5-E087-4CF8-B4AB-F8869E911A72}" srcOrd="12" destOrd="0" presId="urn:microsoft.com/office/officeart/2005/8/layout/default"/>
    <dgm:cxn modelId="{27AF6FE0-DA0C-4802-907C-17B3873C08A7}" type="presParOf" srcId="{097EF926-1259-452F-A448-711C22076917}" destId="{574F389C-604A-4233-8E4E-7D017BC3862F}" srcOrd="13" destOrd="0" presId="urn:microsoft.com/office/officeart/2005/8/layout/default"/>
    <dgm:cxn modelId="{67A70403-BDE6-4B7E-A8E3-4B91A24414B9}" type="presParOf" srcId="{097EF926-1259-452F-A448-711C22076917}" destId="{6595DFAE-AC61-4102-951B-CE7A088F53A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92970-F9DD-441E-BAEB-380663E4D2C4}">
      <dsp:nvSpPr>
        <dsp:cNvPr id="0" name=""/>
        <dsp:cNvSpPr/>
      </dsp:nvSpPr>
      <dsp:spPr>
        <a:xfrm>
          <a:off x="118167" y="2776"/>
          <a:ext cx="2706556" cy="1623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In dynamic memory allocation, memory is allocated at a run time.</a:t>
          </a:r>
          <a:endParaRPr lang="en-IN" sz="1700" kern="1200"/>
        </a:p>
      </dsp:txBody>
      <dsp:txXfrm>
        <a:off x="118167" y="2776"/>
        <a:ext cx="2706556" cy="1623934"/>
      </dsp:txXfrm>
    </dsp:sp>
    <dsp:sp modelId="{0F2235BC-161E-4012-876B-116AE560118A}">
      <dsp:nvSpPr>
        <dsp:cNvPr id="0" name=""/>
        <dsp:cNvSpPr/>
      </dsp:nvSpPr>
      <dsp:spPr>
        <a:xfrm>
          <a:off x="3095380" y="2776"/>
          <a:ext cx="2706556" cy="1623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We can dynamically manage memory by creating memory blocks as needed in the heap</a:t>
          </a:r>
          <a:endParaRPr lang="en-IN" sz="1700" kern="1200"/>
        </a:p>
      </dsp:txBody>
      <dsp:txXfrm>
        <a:off x="3095380" y="2776"/>
        <a:ext cx="2706556" cy="1623934"/>
      </dsp:txXfrm>
    </dsp:sp>
    <dsp:sp modelId="{1816216F-2439-45B6-AA12-2F5AED94FE7F}">
      <dsp:nvSpPr>
        <dsp:cNvPr id="0" name=""/>
        <dsp:cNvSpPr/>
      </dsp:nvSpPr>
      <dsp:spPr>
        <a:xfrm>
          <a:off x="6072592" y="2776"/>
          <a:ext cx="2706556" cy="1623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Dynamic memory allocation permits to manipulate strings and arrays whose size is flexible and can be changed anytime in your program.</a:t>
          </a:r>
          <a:endParaRPr lang="en-IN" sz="1700" kern="1200"/>
        </a:p>
      </dsp:txBody>
      <dsp:txXfrm>
        <a:off x="6072592" y="2776"/>
        <a:ext cx="2706556" cy="1623934"/>
      </dsp:txXfrm>
    </dsp:sp>
    <dsp:sp modelId="{5577C38B-1AD0-44CA-BD09-5E85CC654899}">
      <dsp:nvSpPr>
        <dsp:cNvPr id="0" name=""/>
        <dsp:cNvSpPr/>
      </dsp:nvSpPr>
      <dsp:spPr>
        <a:xfrm>
          <a:off x="118167" y="1897366"/>
          <a:ext cx="2706556" cy="16239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Calloc is a contiguous memory allocation function that allocates multiple memory blocks at a time initialized to 0</a:t>
          </a:r>
          <a:endParaRPr lang="en-IN" sz="1700" kern="1200"/>
        </a:p>
      </dsp:txBody>
      <dsp:txXfrm>
        <a:off x="118167" y="1897366"/>
        <a:ext cx="2706556" cy="1623934"/>
      </dsp:txXfrm>
    </dsp:sp>
    <dsp:sp modelId="{CFA59CC9-D96D-4D47-958B-A209C04486D4}">
      <dsp:nvSpPr>
        <dsp:cNvPr id="0" name=""/>
        <dsp:cNvSpPr/>
      </dsp:nvSpPr>
      <dsp:spPr>
        <a:xfrm>
          <a:off x="3095380" y="1897366"/>
          <a:ext cx="2706556" cy="16239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Malloc is a dynamic memory allocation function which stands for memory allocation that blocks of memory with the specific size initialized to a garbage value</a:t>
          </a:r>
          <a:endParaRPr lang="en-IN" sz="1700" kern="1200"/>
        </a:p>
      </dsp:txBody>
      <dsp:txXfrm>
        <a:off x="3095380" y="1897366"/>
        <a:ext cx="2706556" cy="1623934"/>
      </dsp:txXfrm>
    </dsp:sp>
    <dsp:sp modelId="{6BF78945-9036-474B-BFA0-2FBEFEF9E695}">
      <dsp:nvSpPr>
        <dsp:cNvPr id="0" name=""/>
        <dsp:cNvSpPr/>
      </dsp:nvSpPr>
      <dsp:spPr>
        <a:xfrm>
          <a:off x="6072592" y="1897366"/>
          <a:ext cx="2706556" cy="1623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It is required when you have no idea how much memory a particular structure is going to occupy.</a:t>
          </a:r>
          <a:endParaRPr lang="en-IN" sz="1700" kern="1200"/>
        </a:p>
      </dsp:txBody>
      <dsp:txXfrm>
        <a:off x="6072592" y="1897366"/>
        <a:ext cx="2706556" cy="1623934"/>
      </dsp:txXfrm>
    </dsp:sp>
    <dsp:sp modelId="{C5D05AA5-E087-4CF8-B4AB-F8869E911A72}">
      <dsp:nvSpPr>
        <dsp:cNvPr id="0" name=""/>
        <dsp:cNvSpPr/>
      </dsp:nvSpPr>
      <dsp:spPr>
        <a:xfrm>
          <a:off x="1606773" y="3791956"/>
          <a:ext cx="2706556" cy="1623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Realloc is used to reallocate memory according to the specified size.</a:t>
          </a:r>
          <a:endParaRPr lang="en-IN" sz="1700" kern="1200"/>
        </a:p>
      </dsp:txBody>
      <dsp:txXfrm>
        <a:off x="1606773" y="3791956"/>
        <a:ext cx="2706556" cy="1623934"/>
      </dsp:txXfrm>
    </dsp:sp>
    <dsp:sp modelId="{6595DFAE-AC61-4102-951B-CE7A088F53AD}">
      <dsp:nvSpPr>
        <dsp:cNvPr id="0" name=""/>
        <dsp:cNvSpPr/>
      </dsp:nvSpPr>
      <dsp:spPr>
        <a:xfrm>
          <a:off x="4583986" y="3791956"/>
          <a:ext cx="2706556" cy="1623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b="0" i="0" kern="1200"/>
            <a:t>Free function is used to clear the dynamically allocated memory.</a:t>
          </a:r>
          <a:endParaRPr lang="en-IN" sz="1700" kern="1200"/>
        </a:p>
      </dsp:txBody>
      <dsp:txXfrm>
        <a:off x="4583986" y="3791956"/>
        <a:ext cx="2706556" cy="16239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41</a:t>
            </a:fld>
            <a:endParaRPr lang="en-US"/>
          </a:p>
        </p:txBody>
      </p:sp>
    </p:spTree>
    <p:extLst>
      <p:ext uri="{BB962C8B-B14F-4D97-AF65-F5344CB8AC3E}">
        <p14:creationId xmlns:p14="http://schemas.microsoft.com/office/powerpoint/2010/main" val="2484574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43</a:t>
            </a:fld>
            <a:endParaRPr lang="en-US"/>
          </a:p>
        </p:txBody>
      </p:sp>
    </p:spTree>
    <p:extLst>
      <p:ext uri="{BB962C8B-B14F-4D97-AF65-F5344CB8AC3E}">
        <p14:creationId xmlns:p14="http://schemas.microsoft.com/office/powerpoint/2010/main" val="397606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44</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45</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50445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260039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77466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26315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603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37</a:t>
            </a:fld>
            <a:endParaRPr lang="en-US"/>
          </a:p>
        </p:txBody>
      </p:sp>
    </p:spTree>
    <p:extLst>
      <p:ext uri="{BB962C8B-B14F-4D97-AF65-F5344CB8AC3E}">
        <p14:creationId xmlns:p14="http://schemas.microsoft.com/office/powerpoint/2010/main" val="346008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38</a:t>
            </a:fld>
            <a:endParaRPr lang="en-US"/>
          </a:p>
        </p:txBody>
      </p:sp>
    </p:spTree>
    <p:extLst>
      <p:ext uri="{BB962C8B-B14F-4D97-AF65-F5344CB8AC3E}">
        <p14:creationId xmlns:p14="http://schemas.microsoft.com/office/powerpoint/2010/main" val="189074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40</a:t>
            </a:fld>
            <a:endParaRPr lang="en-US"/>
          </a:p>
        </p:txBody>
      </p:sp>
    </p:spTree>
    <p:extLst>
      <p:ext uri="{BB962C8B-B14F-4D97-AF65-F5344CB8AC3E}">
        <p14:creationId xmlns:p14="http://schemas.microsoft.com/office/powerpoint/2010/main" val="76585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ticleworld.com/dynamically-allocate-2d-array-c/"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v49bwqQ4ou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aticleworld.com/dynamically-allocate-2d-array-c/" TargetMode="External"/><Relationship Id="rId13" Type="http://schemas.openxmlformats.org/officeDocument/2006/relationships/image" Target="../media/image17.jpeg"/><Relationship Id="rId3" Type="http://schemas.openxmlformats.org/officeDocument/2006/relationships/hyperlink" Target="https://www.guru99.com/c-dynamic-memory-allocation.html" TargetMode="External"/><Relationship Id="rId7" Type="http://schemas.openxmlformats.org/officeDocument/2006/relationships/hyperlink" Target="https://www.programiz.com/c-programming/examples/structure-dynamic-memory-allocation" TargetMode="External"/><Relationship Id="rId12" Type="http://schemas.openxmlformats.org/officeDocument/2006/relationships/hyperlink" Target="https://www.youtube.com/watch?v=1oE5-NrI_Z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learn-c.org/en/Dynamic_allocation#:~:text=To%20allocate%20a%20new%20person,to%20the%20newly%20allocated%20data." TargetMode="External"/><Relationship Id="rId11" Type="http://schemas.openxmlformats.org/officeDocument/2006/relationships/hyperlink" Target="https://www.youtube.com/watch?v=udfbq4M2Kfc" TargetMode="External"/><Relationship Id="rId5" Type="http://schemas.openxmlformats.org/officeDocument/2006/relationships/hyperlink" Target="https://www.guru99.com/stack-vs-heap.html#:~:text=Stack%20is%20a%20linear%20data,you%20to%20access%20variables%20globally" TargetMode="External"/><Relationship Id="rId10" Type="http://schemas.openxmlformats.org/officeDocument/2006/relationships/hyperlink" Target="https://www.youtube.com/watch?v=669YaQQMM_0&amp;list=PLiOa6ike4WAEH5k7DB_lOLVrJ1Rq3fTNe" TargetMode="External"/><Relationship Id="rId4" Type="http://schemas.openxmlformats.org/officeDocument/2006/relationships/hyperlink" Target="https://www.geeksforgeeks.org/dynamic-memory-allocation-in-c-using-malloc-calloc-free-and-realloc/" TargetMode="External"/><Relationship Id="rId9" Type="http://schemas.openxmlformats.org/officeDocument/2006/relationships/hyperlink" Target="https://www.youtube.com/watch?v=v49bwqQ4ouM&amp;t=11s"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Dynamic Memory Allocation</a:t>
            </a:r>
          </a:p>
          <a:p>
            <a:pPr eaLnBrk="1" hangingPunct="1"/>
            <a:endParaRPr lang="en-US" sz="1600" dirty="0">
              <a:latin typeface="Raleway ExtraBold" pitchFamily="34" charset="-52"/>
            </a:endParaRPr>
          </a:p>
        </p:txBody>
      </p:sp>
      <p:sp>
        <p:nvSpPr>
          <p:cNvPr id="15" name="TextBox 14"/>
          <p:cNvSpPr txBox="1">
            <a:spLocks noChangeArrowheads="1"/>
          </p:cNvSpPr>
          <p:nvPr/>
        </p:nvSpPr>
        <p:spPr bwMode="auto">
          <a:xfrm>
            <a:off x="1128870" y="1388820"/>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a:t>
            </a:r>
            <a:r>
              <a:rPr lang="en-US" sz="2800" dirty="0">
                <a:latin typeface="Times New Roman" panose="02020603050405020304" pitchFamily="18" charset="0"/>
                <a:ea typeface="Calibri" panose="020F0502020204030204" pitchFamily="34" charset="0"/>
                <a:cs typeface="Times New Roman" panose="02020603050405020304" pitchFamily="18" charset="0"/>
              </a:rPr>
              <a:t>: Introduction to Problem Solving</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p>
          <a:p>
            <a:pPr lvl="0" algn="ctr" defTabSz="622300">
              <a:lnSpc>
                <a:spcPct val="90000"/>
              </a:lnSpc>
              <a:spcBef>
                <a:spcPct val="0"/>
              </a:spcBef>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5E15-469C-4EF8-B9AA-E1AD78A898E9}"/>
              </a:ext>
            </a:extLst>
          </p:cNvPr>
          <p:cNvSpPr>
            <a:spLocks noGrp="1"/>
          </p:cNvSpPr>
          <p:nvPr>
            <p:ph type="title"/>
          </p:nvPr>
        </p:nvSpPr>
        <p:spPr/>
        <p:txBody>
          <a:bodyPr/>
          <a:lstStyle/>
          <a:p>
            <a:r>
              <a:rPr lang="en-IN" b="1" dirty="0">
                <a:solidFill>
                  <a:srgbClr val="FF0000"/>
                </a:solidFill>
              </a:rPr>
              <a:t>The malloc Function</a:t>
            </a:r>
          </a:p>
        </p:txBody>
      </p:sp>
      <p:sp>
        <p:nvSpPr>
          <p:cNvPr id="3" name="Content Placeholder 2">
            <a:extLst>
              <a:ext uri="{FF2B5EF4-FFF2-40B4-BE49-F238E27FC236}">
                <a16:creationId xmlns:a16="http://schemas.microsoft.com/office/drawing/2014/main" id="{812F9869-42F5-4349-B2AC-18F17E9A1216}"/>
              </a:ext>
            </a:extLst>
          </p:cNvPr>
          <p:cNvSpPr>
            <a:spLocks noGrp="1"/>
          </p:cNvSpPr>
          <p:nvPr>
            <p:ph idx="1"/>
          </p:nvPr>
        </p:nvSpPr>
        <p:spPr/>
        <p:txBody>
          <a:bodyPr>
            <a:normAutofit/>
          </a:bodyPr>
          <a:lstStyle/>
          <a:p>
            <a:pPr algn="just"/>
            <a:r>
              <a:rPr lang="en-IN" dirty="0"/>
              <a:t>The malloc() function stands for memory allocation.</a:t>
            </a:r>
          </a:p>
          <a:p>
            <a:pPr algn="just"/>
            <a:r>
              <a:rPr lang="en-IN" dirty="0"/>
              <a:t> It is a function which is used to allocate a block of memory dynamically. </a:t>
            </a:r>
          </a:p>
          <a:p>
            <a:pPr algn="just"/>
            <a:r>
              <a:rPr lang="en-IN" dirty="0"/>
              <a:t>It reserves memory space of specified size and returns the null pointer pointing to the memory location. </a:t>
            </a:r>
          </a:p>
          <a:p>
            <a:pPr algn="just"/>
            <a:r>
              <a:rPr lang="en-IN" dirty="0"/>
              <a:t>The pointer returned is usually of type void. It means that we can assign malloc function to any pointer.</a:t>
            </a:r>
          </a:p>
          <a:p>
            <a:pPr marL="0" indent="0" algn="just">
              <a:buNone/>
            </a:pPr>
            <a:endParaRPr lang="en-IN" dirty="0"/>
          </a:p>
        </p:txBody>
      </p:sp>
      <p:sp>
        <p:nvSpPr>
          <p:cNvPr id="4" name="Slide Number Placeholder 3">
            <a:extLst>
              <a:ext uri="{FF2B5EF4-FFF2-40B4-BE49-F238E27FC236}">
                <a16:creationId xmlns:a16="http://schemas.microsoft.com/office/drawing/2014/main" id="{7A49B51B-CCCD-409B-A306-B5AB1C1EF442}"/>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4346835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39FBA-DE5F-4D09-9DF2-09AD9706AEF5}"/>
              </a:ext>
            </a:extLst>
          </p:cNvPr>
          <p:cNvSpPr>
            <a:spLocks noGrp="1"/>
          </p:cNvSpPr>
          <p:nvPr>
            <p:ph idx="1"/>
          </p:nvPr>
        </p:nvSpPr>
        <p:spPr>
          <a:xfrm>
            <a:off x="838200" y="695325"/>
            <a:ext cx="10515600" cy="5481638"/>
          </a:xfrm>
        </p:spPr>
        <p:txBody>
          <a:bodyPr/>
          <a:lstStyle/>
          <a:p>
            <a:pPr marL="0" indent="0">
              <a:buNone/>
            </a:pPr>
            <a:r>
              <a:rPr lang="en-IN" b="1" dirty="0"/>
              <a:t>Syntax:</a:t>
            </a:r>
          </a:p>
          <a:p>
            <a:pPr marL="0" indent="0">
              <a:buNone/>
            </a:pPr>
            <a:r>
              <a:rPr lang="en-IN" dirty="0" err="1"/>
              <a:t>ptr</a:t>
            </a:r>
            <a:r>
              <a:rPr lang="en-IN" dirty="0"/>
              <a:t> = (</a:t>
            </a:r>
            <a:r>
              <a:rPr lang="en-IN" dirty="0" err="1"/>
              <a:t>cast_type</a:t>
            </a:r>
            <a:r>
              <a:rPr lang="en-IN" dirty="0"/>
              <a:t> *) malloc (</a:t>
            </a:r>
            <a:r>
              <a:rPr lang="en-IN" dirty="0" err="1"/>
              <a:t>byte_size</a:t>
            </a:r>
            <a:r>
              <a:rPr lang="en-IN" dirty="0"/>
              <a:t>);</a:t>
            </a:r>
          </a:p>
          <a:p>
            <a:pPr marL="0" indent="0">
              <a:buNone/>
            </a:pPr>
            <a:r>
              <a:rPr lang="en-IN" dirty="0"/>
              <a:t>Here,</a:t>
            </a:r>
          </a:p>
          <a:p>
            <a:pPr marL="0" indent="0">
              <a:buNone/>
            </a:pPr>
            <a:r>
              <a:rPr lang="en-IN" dirty="0" err="1"/>
              <a:t>ptr</a:t>
            </a:r>
            <a:r>
              <a:rPr lang="en-IN" dirty="0"/>
              <a:t> is a pointer of </a:t>
            </a:r>
            <a:r>
              <a:rPr lang="en-IN" dirty="0" err="1"/>
              <a:t>cast_type</a:t>
            </a:r>
            <a:r>
              <a:rPr lang="en-IN" dirty="0"/>
              <a:t>.</a:t>
            </a:r>
          </a:p>
          <a:p>
            <a:pPr marL="0" indent="0">
              <a:buNone/>
            </a:pPr>
            <a:r>
              <a:rPr lang="en-IN" dirty="0"/>
              <a:t>The malloc function returns a pointer to the allocated memory of </a:t>
            </a:r>
            <a:r>
              <a:rPr lang="en-IN" dirty="0" err="1"/>
              <a:t>byte_size</a:t>
            </a:r>
            <a:r>
              <a:rPr lang="en-IN" dirty="0"/>
              <a:t>.</a:t>
            </a:r>
          </a:p>
          <a:p>
            <a:pPr marL="0" indent="0">
              <a:buNone/>
            </a:pPr>
            <a:r>
              <a:rPr lang="en-IN" b="1" dirty="0"/>
              <a:t>Example: </a:t>
            </a:r>
          </a:p>
          <a:p>
            <a:pPr marL="0" indent="0">
              <a:buNone/>
            </a:pPr>
            <a:r>
              <a:rPr lang="en-IN" dirty="0" err="1"/>
              <a:t>ptr</a:t>
            </a:r>
            <a:r>
              <a:rPr lang="en-IN" dirty="0"/>
              <a:t> = (int *) malloc (50)</a:t>
            </a:r>
          </a:p>
          <a:p>
            <a:pPr marL="0" indent="0">
              <a:buNone/>
            </a:pPr>
            <a:r>
              <a:rPr lang="en-IN" dirty="0"/>
              <a:t>When this statement is successfully executed, a memory space of 50 bytes is reserved. The address of the first byte of reserved space is assigned to the pointer </a:t>
            </a:r>
            <a:r>
              <a:rPr lang="en-IN" dirty="0" err="1"/>
              <a:t>ptr</a:t>
            </a:r>
            <a:r>
              <a:rPr lang="en-IN" dirty="0"/>
              <a:t> of type int.</a:t>
            </a:r>
          </a:p>
          <a:p>
            <a:endParaRPr lang="en-IN" dirty="0"/>
          </a:p>
        </p:txBody>
      </p:sp>
      <p:sp>
        <p:nvSpPr>
          <p:cNvPr id="4" name="Slide Number Placeholder 3">
            <a:extLst>
              <a:ext uri="{FF2B5EF4-FFF2-40B4-BE49-F238E27FC236}">
                <a16:creationId xmlns:a16="http://schemas.microsoft.com/office/drawing/2014/main" id="{371F4139-C432-424A-81B1-EF5E4401C6C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1360631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D6F14-455E-41CD-8DB7-8FF6E7417A38}"/>
              </a:ext>
            </a:extLst>
          </p:cNvPr>
          <p:cNvSpPr>
            <a:spLocks noGrp="1"/>
          </p:cNvSpPr>
          <p:nvPr>
            <p:ph idx="1"/>
          </p:nvPr>
        </p:nvSpPr>
        <p:spPr>
          <a:xfrm>
            <a:off x="838200" y="485775"/>
            <a:ext cx="10515600" cy="5691188"/>
          </a:xfrm>
        </p:spPr>
        <p:txBody>
          <a:bodyPr>
            <a:normAutofit fontScale="92500" lnSpcReduction="20000"/>
          </a:bodyPr>
          <a:lstStyle/>
          <a:p>
            <a:pPr marL="0" indent="0">
              <a:buNone/>
            </a:pPr>
            <a:r>
              <a:rPr lang="en-IN" b="1" dirty="0"/>
              <a:t>Consider another example:</a:t>
            </a:r>
          </a:p>
          <a:p>
            <a:pPr marL="0" indent="0">
              <a:buNone/>
            </a:pPr>
            <a:endParaRPr lang="en-IN" dirty="0"/>
          </a:p>
          <a:p>
            <a:pPr marL="0" indent="0">
              <a:buNone/>
            </a:pPr>
            <a:r>
              <a:rPr lang="en-IN" dirty="0"/>
              <a:t>#include &lt;</a:t>
            </a:r>
            <a:r>
              <a:rPr lang="en-IN" dirty="0" err="1"/>
              <a:t>stdlib.h</a:t>
            </a:r>
            <a:r>
              <a:rPr lang="en-IN" dirty="0"/>
              <a:t>&gt;</a:t>
            </a:r>
          </a:p>
          <a:p>
            <a:pPr marL="0" indent="0">
              <a:buNone/>
            </a:pPr>
            <a:r>
              <a:rPr lang="en-IN" dirty="0"/>
              <a:t>int main(){</a:t>
            </a:r>
          </a:p>
          <a:p>
            <a:pPr marL="0" indent="0">
              <a:buNone/>
            </a:pPr>
            <a:r>
              <a:rPr lang="en-IN" dirty="0"/>
              <a:t>int *</a:t>
            </a:r>
            <a:r>
              <a:rPr lang="en-IN" dirty="0" err="1"/>
              <a:t>ptr</a:t>
            </a:r>
            <a:r>
              <a:rPr lang="en-IN" dirty="0"/>
              <a:t>;</a:t>
            </a:r>
          </a:p>
          <a:p>
            <a:pPr marL="0" indent="0">
              <a:buNone/>
            </a:pPr>
            <a:r>
              <a:rPr lang="en-IN" dirty="0" err="1"/>
              <a:t>ptr</a:t>
            </a:r>
            <a:r>
              <a:rPr lang="en-IN" dirty="0"/>
              <a:t> = malloc(15 * </a:t>
            </a:r>
            <a:r>
              <a:rPr lang="en-IN" dirty="0" err="1"/>
              <a:t>sizeof</a:t>
            </a:r>
            <a:r>
              <a:rPr lang="en-IN" dirty="0"/>
              <a:t>(*</a:t>
            </a:r>
            <a:r>
              <a:rPr lang="en-IN" dirty="0" err="1"/>
              <a:t>ptr</a:t>
            </a:r>
            <a:r>
              <a:rPr lang="en-IN" dirty="0"/>
              <a:t>)); /* a block of 15 integers */</a:t>
            </a:r>
          </a:p>
          <a:p>
            <a:pPr marL="0" indent="0">
              <a:buNone/>
            </a:pPr>
            <a:r>
              <a:rPr lang="en-IN" dirty="0"/>
              <a:t>    if (</a:t>
            </a:r>
            <a:r>
              <a:rPr lang="en-IN" dirty="0" err="1"/>
              <a:t>ptr</a:t>
            </a:r>
            <a:r>
              <a:rPr lang="en-IN" dirty="0"/>
              <a:t> != NULL) {</a:t>
            </a:r>
          </a:p>
          <a:p>
            <a:pPr marL="0" indent="0">
              <a:buNone/>
            </a:pPr>
            <a:r>
              <a:rPr lang="en-IN" dirty="0"/>
              <a:t>      *(</a:t>
            </a:r>
            <a:r>
              <a:rPr lang="en-IN" dirty="0" err="1"/>
              <a:t>ptr</a:t>
            </a:r>
            <a:r>
              <a:rPr lang="en-IN" dirty="0"/>
              <a:t> + 5) = 480; /* assign 480 to sixth integer */</a:t>
            </a:r>
          </a:p>
          <a:p>
            <a:pPr marL="0" indent="0">
              <a:buNone/>
            </a:pPr>
            <a:r>
              <a:rPr lang="en-IN" dirty="0"/>
              <a:t>      </a:t>
            </a:r>
            <a:r>
              <a:rPr lang="en-IN" dirty="0" err="1"/>
              <a:t>printf</a:t>
            </a:r>
            <a:r>
              <a:rPr lang="en-IN" dirty="0"/>
              <a:t>("Value of the 6th integer is %d",*(</a:t>
            </a:r>
            <a:r>
              <a:rPr lang="en-IN" dirty="0" err="1"/>
              <a:t>ptr</a:t>
            </a:r>
            <a:r>
              <a:rPr lang="en-IN" dirty="0"/>
              <a:t> + 5));</a:t>
            </a:r>
          </a:p>
          <a:p>
            <a:pPr marL="0" indent="0">
              <a:buNone/>
            </a:pPr>
            <a:r>
              <a:rPr lang="en-IN" dirty="0"/>
              <a:t>    }</a:t>
            </a:r>
          </a:p>
          <a:p>
            <a:pPr marL="0" indent="0">
              <a:buNone/>
            </a:pPr>
            <a:r>
              <a:rPr lang="en-IN" dirty="0"/>
              <a:t>}</a:t>
            </a:r>
          </a:p>
          <a:p>
            <a:pPr marL="0" indent="0">
              <a:buNone/>
            </a:pPr>
            <a:r>
              <a:rPr lang="en-IN" b="1" dirty="0"/>
              <a:t>Output:</a:t>
            </a:r>
          </a:p>
          <a:p>
            <a:pPr marL="0" indent="0">
              <a:buNone/>
            </a:pPr>
            <a:endParaRPr lang="en-IN" dirty="0"/>
          </a:p>
          <a:p>
            <a:pPr marL="0" indent="0">
              <a:buNone/>
            </a:pPr>
            <a:r>
              <a:rPr lang="en-IN" dirty="0"/>
              <a:t>Value of the 6th integer is 480</a:t>
            </a:r>
          </a:p>
          <a:p>
            <a:endParaRPr lang="en-IN" dirty="0"/>
          </a:p>
        </p:txBody>
      </p:sp>
      <p:sp>
        <p:nvSpPr>
          <p:cNvPr id="4" name="Slide Number Placeholder 3">
            <a:extLst>
              <a:ext uri="{FF2B5EF4-FFF2-40B4-BE49-F238E27FC236}">
                <a16:creationId xmlns:a16="http://schemas.microsoft.com/office/drawing/2014/main" id="{7C1B5E30-C5A0-4C25-902B-2501383C2040}"/>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06131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53FB9851-BBA5-4727-BB55-23D82B5E1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778" y="802481"/>
            <a:ext cx="5918171" cy="1904836"/>
          </a:xfrm>
        </p:spPr>
      </p:pic>
      <p:sp>
        <p:nvSpPr>
          <p:cNvPr id="4" name="Slide Number Placeholder 3">
            <a:extLst>
              <a:ext uri="{FF2B5EF4-FFF2-40B4-BE49-F238E27FC236}">
                <a16:creationId xmlns:a16="http://schemas.microsoft.com/office/drawing/2014/main" id="{FEDAE930-409F-45F1-8CC4-B476C9569D13}"/>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10" name="TextBox 9">
            <a:extLst>
              <a:ext uri="{FF2B5EF4-FFF2-40B4-BE49-F238E27FC236}">
                <a16:creationId xmlns:a16="http://schemas.microsoft.com/office/drawing/2014/main" id="{39608FE0-BEA2-4FBB-9603-DE928B0BE3E4}"/>
              </a:ext>
            </a:extLst>
          </p:cNvPr>
          <p:cNvSpPr txBox="1"/>
          <p:nvPr/>
        </p:nvSpPr>
        <p:spPr>
          <a:xfrm>
            <a:off x="1143000" y="2628900"/>
            <a:ext cx="9667875" cy="3970318"/>
          </a:xfrm>
          <a:prstGeom prst="rect">
            <a:avLst/>
          </a:prstGeom>
          <a:noFill/>
        </p:spPr>
        <p:txBody>
          <a:bodyPr wrap="square" rtlCol="0">
            <a:spAutoFit/>
          </a:bodyPr>
          <a:lstStyle/>
          <a:p>
            <a:pPr algn="just">
              <a:buFont typeface="+mj-lt"/>
              <a:buAutoNum type="arabicPeriod"/>
            </a:pPr>
            <a:r>
              <a:rPr lang="en-IN" b="0" i="0" dirty="0">
                <a:solidFill>
                  <a:srgbClr val="222222"/>
                </a:solidFill>
                <a:effectLst/>
                <a:latin typeface="Source Sans Pro" panose="020B0503030403020204" pitchFamily="34" charset="0"/>
              </a:rPr>
              <a:t>Notice that </a:t>
            </a:r>
            <a:r>
              <a:rPr lang="en-IN" b="1" i="0" dirty="0" err="1">
                <a:solidFill>
                  <a:srgbClr val="222222"/>
                </a:solidFill>
                <a:effectLst/>
                <a:latin typeface="Source Sans Pro" panose="020B0503030403020204" pitchFamily="34" charset="0"/>
              </a:rPr>
              <a:t>sizeof</a:t>
            </a:r>
            <a:r>
              <a:rPr lang="en-IN" b="1" i="0" dirty="0">
                <a:solidFill>
                  <a:srgbClr val="222222"/>
                </a:solidFill>
                <a:effectLst/>
                <a:latin typeface="Source Sans Pro" panose="020B0503030403020204" pitchFamily="34" charset="0"/>
              </a:rPr>
              <a:t>(*</a:t>
            </a:r>
            <a:r>
              <a:rPr lang="en-IN" b="1" i="0" dirty="0" err="1">
                <a:solidFill>
                  <a:srgbClr val="222222"/>
                </a:solidFill>
                <a:effectLst/>
                <a:latin typeface="Source Sans Pro" panose="020B0503030403020204" pitchFamily="34" charset="0"/>
              </a:rPr>
              <a:t>ptr</a:t>
            </a:r>
            <a:r>
              <a:rPr lang="en-IN" b="1" i="0" dirty="0">
                <a:solidFill>
                  <a:srgbClr val="222222"/>
                </a:solidFill>
                <a:effectLst/>
                <a:latin typeface="Source Sans Pro" panose="020B0503030403020204" pitchFamily="34" charset="0"/>
              </a:rPr>
              <a:t>)</a:t>
            </a:r>
            <a:r>
              <a:rPr lang="en-IN" b="0" i="0" dirty="0">
                <a:solidFill>
                  <a:srgbClr val="222222"/>
                </a:solidFill>
                <a:effectLst/>
                <a:latin typeface="Source Sans Pro" panose="020B0503030403020204" pitchFamily="34" charset="0"/>
              </a:rPr>
              <a:t> was used instead of </a:t>
            </a:r>
            <a:r>
              <a:rPr lang="en-IN" b="1" i="0" dirty="0" err="1">
                <a:solidFill>
                  <a:srgbClr val="222222"/>
                </a:solidFill>
                <a:effectLst/>
                <a:latin typeface="Source Sans Pro" panose="020B0503030403020204" pitchFamily="34" charset="0"/>
              </a:rPr>
              <a:t>sizeof</a:t>
            </a:r>
            <a:r>
              <a:rPr lang="en-IN" b="1" i="0" dirty="0">
                <a:solidFill>
                  <a:srgbClr val="222222"/>
                </a:solidFill>
                <a:effectLst/>
                <a:latin typeface="Source Sans Pro" panose="020B0503030403020204" pitchFamily="34" charset="0"/>
              </a:rPr>
              <a:t>(int)</a:t>
            </a:r>
            <a:r>
              <a:rPr lang="en-IN" b="0" i="0" dirty="0">
                <a:solidFill>
                  <a:srgbClr val="222222"/>
                </a:solidFill>
                <a:effectLst/>
                <a:latin typeface="Source Sans Pro" panose="020B0503030403020204" pitchFamily="34" charset="0"/>
              </a:rPr>
              <a:t> in order to make the code more robust when *</a:t>
            </a:r>
            <a:r>
              <a:rPr lang="en-IN" b="0" i="0" dirty="0" err="1">
                <a:solidFill>
                  <a:srgbClr val="222222"/>
                </a:solidFill>
                <a:effectLst/>
                <a:latin typeface="Source Sans Pro" panose="020B0503030403020204" pitchFamily="34" charset="0"/>
              </a:rPr>
              <a:t>ptr</a:t>
            </a:r>
            <a:r>
              <a:rPr lang="en-IN" b="0" i="0" dirty="0">
                <a:solidFill>
                  <a:srgbClr val="222222"/>
                </a:solidFill>
                <a:effectLst/>
                <a:latin typeface="Source Sans Pro" panose="020B0503030403020204" pitchFamily="34" charset="0"/>
              </a:rPr>
              <a:t> declaration is </a:t>
            </a:r>
            <a:r>
              <a:rPr lang="en-IN" b="0" i="0" dirty="0" err="1">
                <a:solidFill>
                  <a:srgbClr val="222222"/>
                </a:solidFill>
                <a:effectLst/>
                <a:latin typeface="Source Sans Pro" panose="020B0503030403020204" pitchFamily="34" charset="0"/>
              </a:rPr>
              <a:t>typecasted</a:t>
            </a:r>
            <a:r>
              <a:rPr lang="en-IN" b="0" i="0" dirty="0">
                <a:solidFill>
                  <a:srgbClr val="222222"/>
                </a:solidFill>
                <a:effectLst/>
                <a:latin typeface="Source Sans Pro" panose="020B0503030403020204" pitchFamily="34" charset="0"/>
              </a:rPr>
              <a:t> to a different data type later.</a:t>
            </a:r>
          </a:p>
          <a:p>
            <a:pPr algn="just">
              <a:buFont typeface="+mj-lt"/>
              <a:buAutoNum type="arabicPeriod"/>
            </a:pPr>
            <a:endParaRPr lang="en-IN" b="0" i="0" dirty="0">
              <a:solidFill>
                <a:srgbClr val="222222"/>
              </a:solidFill>
              <a:effectLst/>
              <a:latin typeface="Source Sans Pro" panose="020B0503030403020204" pitchFamily="34" charset="0"/>
            </a:endParaRPr>
          </a:p>
          <a:p>
            <a:pPr algn="just">
              <a:buFont typeface="+mj-lt"/>
              <a:buAutoNum type="arabicPeriod"/>
            </a:pPr>
            <a:r>
              <a:rPr lang="en-IN" b="0" i="0" dirty="0">
                <a:solidFill>
                  <a:srgbClr val="222222"/>
                </a:solidFill>
                <a:effectLst/>
                <a:latin typeface="Source Sans Pro" panose="020B0503030403020204" pitchFamily="34" charset="0"/>
              </a:rPr>
              <a:t>The allocation may fail if the memory is not sufficient. In this case, it returns a NULL pointer. So, you should include code to check for a NULL pointer.</a:t>
            </a:r>
          </a:p>
          <a:p>
            <a:pPr algn="just">
              <a:buFont typeface="+mj-lt"/>
              <a:buAutoNum type="arabicPeriod"/>
            </a:pPr>
            <a:endParaRPr lang="en-IN" b="0" i="0" dirty="0">
              <a:solidFill>
                <a:srgbClr val="222222"/>
              </a:solidFill>
              <a:effectLst/>
              <a:latin typeface="Source Sans Pro" panose="020B0503030403020204" pitchFamily="34" charset="0"/>
            </a:endParaRPr>
          </a:p>
          <a:p>
            <a:pPr algn="just">
              <a:buFont typeface="+mj-lt"/>
              <a:buAutoNum type="arabicPeriod"/>
            </a:pPr>
            <a:r>
              <a:rPr lang="en-IN" b="0" i="0" dirty="0">
                <a:solidFill>
                  <a:srgbClr val="222222"/>
                </a:solidFill>
                <a:effectLst/>
                <a:latin typeface="Source Sans Pro" panose="020B0503030403020204" pitchFamily="34" charset="0"/>
              </a:rPr>
              <a:t>Keep in mind that the allocated memory is contiguous and it can be treated as an array. We can use pointer arithmetic to access the array elements rather than using brackets [ ]. We advise to use + to refer to array elements because using incrementation ++ or += changes the address stored by the pointer.</a:t>
            </a:r>
          </a:p>
          <a:p>
            <a:pPr algn="just">
              <a:buFont typeface="+mj-lt"/>
              <a:buAutoNum type="arabicPeriod"/>
            </a:pPr>
            <a:endParaRPr lang="en-IN" b="0" i="0" dirty="0">
              <a:solidFill>
                <a:srgbClr val="222222"/>
              </a:solidFill>
              <a:effectLst/>
              <a:latin typeface="Source Sans Pro" panose="020B0503030403020204" pitchFamily="34" charset="0"/>
            </a:endParaRPr>
          </a:p>
          <a:p>
            <a:pPr algn="just"/>
            <a:r>
              <a:rPr lang="en-IN" b="0" i="0" dirty="0">
                <a:solidFill>
                  <a:srgbClr val="222222"/>
                </a:solidFill>
                <a:effectLst/>
                <a:latin typeface="Source Sans Pro" panose="020B0503030403020204" pitchFamily="34" charset="0"/>
              </a:rPr>
              <a:t>Malloc function can also be used with the character data type as well as complex data types such as structures.</a:t>
            </a:r>
          </a:p>
          <a:p>
            <a:pPr algn="just"/>
            <a:endParaRPr lang="en-IN" dirty="0"/>
          </a:p>
        </p:txBody>
      </p:sp>
    </p:spTree>
    <p:extLst>
      <p:ext uri="{BB962C8B-B14F-4D97-AF65-F5344CB8AC3E}">
        <p14:creationId xmlns:p14="http://schemas.microsoft.com/office/powerpoint/2010/main" val="28107816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The </a:t>
            </a:r>
            <a:r>
              <a:rPr lang="en-IN" b="1" i="0" dirty="0" err="1">
                <a:solidFill>
                  <a:srgbClr val="FF0000"/>
                </a:solidFill>
                <a:effectLst/>
              </a:rPr>
              <a:t>calloc</a:t>
            </a:r>
            <a:r>
              <a:rPr lang="en-IN" b="1" i="0" dirty="0">
                <a:solidFill>
                  <a:srgbClr val="FF0000"/>
                </a:solidFill>
                <a:effectLst/>
              </a:rPr>
              <a:t> Function</a:t>
            </a:r>
            <a:endParaRPr lang="en-IN" dirty="0">
              <a:solidFill>
                <a:srgbClr val="FF0000"/>
              </a:solidFill>
            </a:endParaRP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a:bodyPr>
          <a:lstStyle/>
          <a:p>
            <a:pPr algn="just"/>
            <a:r>
              <a:rPr lang="en-IN" dirty="0"/>
              <a:t>The </a:t>
            </a:r>
            <a:r>
              <a:rPr lang="en-IN" dirty="0" err="1"/>
              <a:t>calloc</a:t>
            </a:r>
            <a:r>
              <a:rPr lang="en-IN" dirty="0"/>
              <a:t> function stands for contiguous allocation. </a:t>
            </a:r>
          </a:p>
          <a:p>
            <a:pPr algn="just"/>
            <a:r>
              <a:rPr lang="en-IN" dirty="0"/>
              <a:t>This function is used to allocate multiple blocks of memory. </a:t>
            </a:r>
          </a:p>
          <a:p>
            <a:pPr algn="just"/>
            <a:r>
              <a:rPr lang="en-IN" dirty="0"/>
              <a:t>It is a dynamic memory allocation function which is used to allocate the memory to complex data structures such as arrays and structures.</a:t>
            </a:r>
          </a:p>
          <a:p>
            <a:pPr algn="just"/>
            <a:r>
              <a:rPr lang="en-IN" dirty="0"/>
              <a:t>Malloc function is used to allocate a single block of memory space while the </a:t>
            </a:r>
            <a:r>
              <a:rPr lang="en-IN" dirty="0" err="1"/>
              <a:t>calloc</a:t>
            </a:r>
            <a:r>
              <a:rPr lang="en-IN" dirty="0"/>
              <a:t> function is used to allocate multiple blocks of memory space.</a:t>
            </a:r>
          </a:p>
          <a:p>
            <a:pPr algn="just"/>
            <a:r>
              <a:rPr lang="en-IN" dirty="0"/>
              <a:t>Each block allocated by the </a:t>
            </a:r>
            <a:r>
              <a:rPr lang="en-IN" dirty="0" err="1"/>
              <a:t>calloc</a:t>
            </a:r>
            <a:r>
              <a:rPr lang="en-IN" dirty="0"/>
              <a:t> function is of the same size.</a:t>
            </a:r>
          </a:p>
          <a:p>
            <a:pPr algn="just"/>
            <a:endParaRPr lang="en-IN" dirty="0"/>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7442431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73AA0-2669-4921-9124-628AEF4B5A12}"/>
              </a:ext>
            </a:extLst>
          </p:cNvPr>
          <p:cNvSpPr>
            <a:spLocks noGrp="1"/>
          </p:cNvSpPr>
          <p:nvPr>
            <p:ph idx="1"/>
          </p:nvPr>
        </p:nvSpPr>
        <p:spPr>
          <a:xfrm>
            <a:off x="838200" y="514350"/>
            <a:ext cx="10515600" cy="5662613"/>
          </a:xfrm>
        </p:spPr>
        <p:txBody>
          <a:bodyPr/>
          <a:lstStyle/>
          <a:p>
            <a:pPr algn="just">
              <a:buFont typeface="Arial" panose="020B0604020202020204" pitchFamily="34" charset="0"/>
              <a:buChar char="•"/>
            </a:pPr>
            <a:endParaRPr lang="en-IN" b="0" i="0" dirty="0">
              <a:solidFill>
                <a:srgbClr val="222222"/>
              </a:solidFill>
              <a:effectLst/>
              <a:latin typeface="Source Sans Pro" panose="020B0503030403020204" pitchFamily="34" charset="0"/>
            </a:endParaRPr>
          </a:p>
          <a:p>
            <a:pPr algn="just"/>
            <a:r>
              <a:rPr lang="en-IN" b="1" dirty="0"/>
              <a:t>Syntax:</a:t>
            </a:r>
          </a:p>
          <a:p>
            <a:pPr marL="0" indent="0" algn="just">
              <a:buNone/>
            </a:pPr>
            <a:r>
              <a:rPr lang="en-IN" dirty="0"/>
              <a:t>   </a:t>
            </a:r>
            <a:r>
              <a:rPr lang="en-IN" dirty="0" err="1"/>
              <a:t>ptr</a:t>
            </a:r>
            <a:r>
              <a:rPr lang="en-IN" dirty="0"/>
              <a:t> = (</a:t>
            </a:r>
            <a:r>
              <a:rPr lang="en-IN" dirty="0" err="1"/>
              <a:t>cast_type</a:t>
            </a:r>
            <a:r>
              <a:rPr lang="en-IN" dirty="0"/>
              <a:t> *) </a:t>
            </a:r>
            <a:r>
              <a:rPr lang="en-IN" dirty="0" err="1"/>
              <a:t>calloc</a:t>
            </a:r>
            <a:r>
              <a:rPr lang="en-IN" dirty="0"/>
              <a:t> (n, size);</a:t>
            </a:r>
          </a:p>
          <a:p>
            <a:pPr marL="0" indent="0" algn="just">
              <a:buNone/>
            </a:pPr>
            <a:endParaRPr lang="en-IN" b="1" dirty="0">
              <a:solidFill>
                <a:srgbClr val="222222"/>
              </a:solidFill>
              <a:latin typeface="Source Sans Pro" panose="020B0503030403020204" pitchFamily="34" charset="0"/>
            </a:endParaRP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The above statement is used to allocate n memory blocks of the same size.</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After the memory space is allocated, then all the bytes are initialized to zero.</a:t>
            </a:r>
          </a:p>
          <a:p>
            <a:pPr algn="just">
              <a:buFont typeface="Arial" panose="020B0604020202020204" pitchFamily="34" charset="0"/>
              <a:buChar char="•"/>
            </a:pPr>
            <a:r>
              <a:rPr lang="en-IN" b="0" i="0" dirty="0">
                <a:solidFill>
                  <a:srgbClr val="222222"/>
                </a:solidFill>
                <a:effectLst/>
                <a:latin typeface="Source Sans Pro" panose="020B0503030403020204" pitchFamily="34" charset="0"/>
              </a:rPr>
              <a:t>The pointer which is currently at the first byte of the allocated memory space is returned.</a:t>
            </a:r>
          </a:p>
          <a:p>
            <a:pPr algn="just"/>
            <a:endParaRPr lang="en-IN" dirty="0"/>
          </a:p>
        </p:txBody>
      </p:sp>
      <p:sp>
        <p:nvSpPr>
          <p:cNvPr id="4" name="Slide Number Placeholder 3">
            <a:extLst>
              <a:ext uri="{FF2B5EF4-FFF2-40B4-BE49-F238E27FC236}">
                <a16:creationId xmlns:a16="http://schemas.microsoft.com/office/drawing/2014/main" id="{8DC05809-2688-4064-A726-97944E5205B0}"/>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2691512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396C0-27AA-4498-809E-E85C166D1862}"/>
              </a:ext>
            </a:extLst>
          </p:cNvPr>
          <p:cNvSpPr>
            <a:spLocks noGrp="1"/>
          </p:cNvSpPr>
          <p:nvPr>
            <p:ph idx="1"/>
          </p:nvPr>
        </p:nvSpPr>
        <p:spPr>
          <a:xfrm>
            <a:off x="838200" y="542925"/>
            <a:ext cx="10515600" cy="5634038"/>
          </a:xfrm>
        </p:spPr>
        <p:txBody>
          <a:bodyPr>
            <a:normAutofit fontScale="92500" lnSpcReduction="10000"/>
          </a:bodyPr>
          <a:lstStyle/>
          <a:p>
            <a:r>
              <a:rPr lang="en-IN" b="0" i="0" dirty="0">
                <a:solidFill>
                  <a:srgbClr val="222222"/>
                </a:solidFill>
                <a:effectLst/>
                <a:latin typeface="Source Sans Pro" panose="020B0503030403020204" pitchFamily="34" charset="0"/>
              </a:rPr>
              <a:t>Whenever there is an error allocating memory space such as the shortage of memory, then a null pointer is returned.</a:t>
            </a:r>
          </a:p>
          <a:p>
            <a:endParaRPr lang="en-IN" b="0" i="0" dirty="0">
              <a:solidFill>
                <a:srgbClr val="222222"/>
              </a:solidFill>
              <a:effectLst/>
              <a:latin typeface="Source Sans Pro" panose="020B0503030403020204" pitchFamily="34" charset="0"/>
            </a:endParaRPr>
          </a:p>
          <a:p>
            <a:r>
              <a:rPr lang="en-IN" dirty="0"/>
              <a:t>The program below calculates the sum of an arithmetic sequence.</a:t>
            </a:r>
          </a:p>
          <a:p>
            <a:pPr marL="0" indent="0">
              <a:buNone/>
            </a:pPr>
            <a:r>
              <a:rPr lang="en-IN" dirty="0"/>
              <a:t>#include &lt;</a:t>
            </a:r>
            <a:r>
              <a:rPr lang="en-IN" dirty="0" err="1"/>
              <a:t>stdio.h</a:t>
            </a:r>
            <a:r>
              <a:rPr lang="en-IN" dirty="0"/>
              <a:t>&gt;</a:t>
            </a:r>
          </a:p>
          <a:p>
            <a:pPr marL="0" indent="0">
              <a:buNone/>
            </a:pPr>
            <a:r>
              <a:rPr lang="en-IN" dirty="0"/>
              <a:t>    int main() {</a:t>
            </a:r>
          </a:p>
          <a:p>
            <a:pPr marL="0" indent="0">
              <a:buNone/>
            </a:pPr>
            <a:r>
              <a:rPr lang="en-IN" dirty="0"/>
              <a:t>        int </a:t>
            </a:r>
            <a:r>
              <a:rPr lang="en-IN" dirty="0" err="1"/>
              <a:t>i</a:t>
            </a:r>
            <a:r>
              <a:rPr lang="en-IN" dirty="0"/>
              <a:t>, * </a:t>
            </a:r>
            <a:r>
              <a:rPr lang="en-IN" dirty="0" err="1"/>
              <a:t>ptr</a:t>
            </a:r>
            <a:r>
              <a:rPr lang="en-IN" dirty="0"/>
              <a:t>, sum = 0;</a:t>
            </a:r>
          </a:p>
          <a:p>
            <a:pPr marL="0" indent="0">
              <a:buNone/>
            </a:pPr>
            <a:r>
              <a:rPr lang="en-IN" dirty="0"/>
              <a:t>        </a:t>
            </a:r>
            <a:r>
              <a:rPr lang="en-IN" dirty="0" err="1"/>
              <a:t>ptr</a:t>
            </a:r>
            <a:r>
              <a:rPr lang="en-IN" dirty="0"/>
              <a:t> = </a:t>
            </a:r>
            <a:r>
              <a:rPr lang="en-IN" dirty="0" err="1"/>
              <a:t>calloc</a:t>
            </a:r>
            <a:r>
              <a:rPr lang="en-IN" dirty="0"/>
              <a:t>(10, </a:t>
            </a:r>
            <a:r>
              <a:rPr lang="en-IN" dirty="0" err="1"/>
              <a:t>sizeof</a:t>
            </a:r>
            <a:r>
              <a:rPr lang="en-IN" dirty="0"/>
              <a:t>(int));</a:t>
            </a:r>
          </a:p>
          <a:p>
            <a:pPr marL="0" indent="0">
              <a:buNone/>
            </a:pPr>
            <a:r>
              <a:rPr lang="en-IN" dirty="0"/>
              <a:t>        if (</a:t>
            </a:r>
            <a:r>
              <a:rPr lang="en-IN" dirty="0" err="1"/>
              <a:t>ptr</a:t>
            </a:r>
            <a:r>
              <a:rPr lang="en-IN" dirty="0"/>
              <a:t> == NULL) {</a:t>
            </a:r>
          </a:p>
          <a:p>
            <a:pPr marL="0" indent="0">
              <a:buNone/>
            </a:pPr>
            <a:r>
              <a:rPr lang="en-IN" dirty="0"/>
              <a:t>            </a:t>
            </a:r>
            <a:r>
              <a:rPr lang="en-IN" dirty="0" err="1"/>
              <a:t>printf</a:t>
            </a:r>
            <a:r>
              <a:rPr lang="en-IN" dirty="0"/>
              <a:t>("Error! memory not allocated.");</a:t>
            </a:r>
          </a:p>
          <a:p>
            <a:pPr marL="0" indent="0">
              <a:buNone/>
            </a:pPr>
            <a:r>
              <a:rPr lang="en-IN" dirty="0"/>
              <a:t>            exit(0);</a:t>
            </a:r>
          </a:p>
          <a:p>
            <a:pPr marL="0" indent="0">
              <a:buNone/>
            </a:pPr>
            <a:r>
              <a:rPr lang="en-IN" dirty="0"/>
              <a:t>        }</a:t>
            </a:r>
          </a:p>
          <a:p>
            <a:pPr marL="0" indent="0">
              <a:buNone/>
            </a:pPr>
            <a:r>
              <a:rPr lang="en-IN" dirty="0"/>
              <a:t>        </a:t>
            </a:r>
          </a:p>
        </p:txBody>
      </p:sp>
      <p:sp>
        <p:nvSpPr>
          <p:cNvPr id="4" name="Slide Number Placeholder 3">
            <a:extLst>
              <a:ext uri="{FF2B5EF4-FFF2-40B4-BE49-F238E27FC236}">
                <a16:creationId xmlns:a16="http://schemas.microsoft.com/office/drawing/2014/main" id="{1AEC730E-F080-45F2-9951-9CFEE6463804}"/>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3441216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69414-14D7-490C-BB3A-7DE707701CC1}"/>
              </a:ext>
            </a:extLst>
          </p:cNvPr>
          <p:cNvSpPr>
            <a:spLocks noGrp="1"/>
          </p:cNvSpPr>
          <p:nvPr>
            <p:ph idx="1"/>
          </p:nvPr>
        </p:nvSpPr>
        <p:spPr>
          <a:xfrm>
            <a:off x="838200" y="504825"/>
            <a:ext cx="10515600" cy="5672138"/>
          </a:xfrm>
        </p:spPr>
        <p:txBody>
          <a:bodyPr>
            <a:normAutofit fontScale="92500" lnSpcReduction="10000"/>
          </a:bodyPr>
          <a:lstStyle/>
          <a:p>
            <a:pPr marL="0" indent="0">
              <a:buNone/>
            </a:pPr>
            <a:r>
              <a:rPr lang="en-IN" dirty="0" err="1"/>
              <a:t>printf</a:t>
            </a:r>
            <a:r>
              <a:rPr lang="en-IN" dirty="0"/>
              <a:t>("Building and calculating the sequence sum of the first 10 terms \ n ");</a:t>
            </a:r>
          </a:p>
          <a:p>
            <a:pPr marL="0" indent="0">
              <a:buNone/>
            </a:pPr>
            <a:r>
              <a:rPr lang="en-IN" dirty="0"/>
              <a:t>        for (</a:t>
            </a:r>
            <a:r>
              <a:rPr lang="en-IN" dirty="0" err="1"/>
              <a:t>i</a:t>
            </a:r>
            <a:r>
              <a:rPr lang="en-IN" dirty="0"/>
              <a:t> = 0; </a:t>
            </a:r>
            <a:r>
              <a:rPr lang="en-IN" dirty="0" err="1"/>
              <a:t>i</a:t>
            </a:r>
            <a:r>
              <a:rPr lang="en-IN" dirty="0"/>
              <a:t> &lt; 10; ++</a:t>
            </a:r>
            <a:r>
              <a:rPr lang="en-IN" dirty="0" err="1"/>
              <a:t>i</a:t>
            </a:r>
            <a:r>
              <a:rPr lang="en-IN" dirty="0"/>
              <a:t>) { * (</a:t>
            </a:r>
            <a:r>
              <a:rPr lang="en-IN" dirty="0" err="1"/>
              <a:t>ptr</a:t>
            </a:r>
            <a:r>
              <a:rPr lang="en-IN" dirty="0"/>
              <a:t> + </a:t>
            </a:r>
            <a:r>
              <a:rPr lang="en-IN" dirty="0" err="1"/>
              <a:t>i</a:t>
            </a:r>
            <a:r>
              <a:rPr lang="en-IN" dirty="0"/>
              <a:t>) = </a:t>
            </a:r>
            <a:r>
              <a:rPr lang="en-IN" dirty="0" err="1"/>
              <a:t>i</a:t>
            </a:r>
            <a:r>
              <a:rPr lang="en-IN" dirty="0"/>
              <a:t>;</a:t>
            </a:r>
          </a:p>
          <a:p>
            <a:pPr marL="0" indent="0">
              <a:buNone/>
            </a:pPr>
            <a:r>
              <a:rPr lang="en-IN" dirty="0"/>
              <a:t>            sum += * (</a:t>
            </a:r>
            <a:r>
              <a:rPr lang="en-IN" dirty="0" err="1"/>
              <a:t>ptr</a:t>
            </a:r>
            <a:r>
              <a:rPr lang="en-IN" dirty="0"/>
              <a:t> + </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("Sum = %d", sum);</a:t>
            </a:r>
          </a:p>
          <a:p>
            <a:pPr marL="0" indent="0">
              <a:buNone/>
            </a:pPr>
            <a:r>
              <a:rPr lang="en-IN" dirty="0"/>
              <a:t>        free(</a:t>
            </a:r>
            <a:r>
              <a:rPr lang="en-IN" dirty="0" err="1"/>
              <a:t>ptr</a:t>
            </a:r>
            <a:r>
              <a:rPr lang="en-IN" dirty="0"/>
              <a:t>);</a:t>
            </a:r>
          </a:p>
          <a:p>
            <a:pPr marL="0" indent="0">
              <a:buNone/>
            </a:pPr>
            <a:r>
              <a:rPr lang="en-IN" dirty="0"/>
              <a:t>        return 0;</a:t>
            </a:r>
          </a:p>
          <a:p>
            <a:pPr marL="0" indent="0">
              <a:buNone/>
            </a:pPr>
            <a:r>
              <a:rPr lang="en-IN" dirty="0"/>
              <a:t>    }</a:t>
            </a:r>
          </a:p>
          <a:p>
            <a:pPr marL="0" indent="0">
              <a:buNone/>
            </a:pPr>
            <a:endParaRPr lang="en-IN" dirty="0"/>
          </a:p>
          <a:p>
            <a:pPr marL="0" indent="0">
              <a:buNone/>
            </a:pPr>
            <a:r>
              <a:rPr lang="en-IN" b="1" dirty="0"/>
              <a:t>Result:</a:t>
            </a:r>
          </a:p>
          <a:p>
            <a:pPr marL="0" indent="0">
              <a:buNone/>
            </a:pPr>
            <a:r>
              <a:rPr lang="en-IN" dirty="0"/>
              <a:t>Building and calculating the sequence sum of the first 10 terms</a:t>
            </a:r>
          </a:p>
          <a:p>
            <a:pPr marL="0" indent="0">
              <a:buNone/>
            </a:pPr>
            <a:r>
              <a:rPr lang="en-IN" dirty="0"/>
              <a:t>Sum = 45</a:t>
            </a:r>
          </a:p>
          <a:p>
            <a:endParaRPr lang="en-IN" dirty="0"/>
          </a:p>
        </p:txBody>
      </p:sp>
      <p:sp>
        <p:nvSpPr>
          <p:cNvPr id="4" name="Slide Number Placeholder 3">
            <a:extLst>
              <a:ext uri="{FF2B5EF4-FFF2-40B4-BE49-F238E27FC236}">
                <a16:creationId xmlns:a16="http://schemas.microsoft.com/office/drawing/2014/main" id="{CFD9B0C2-48F0-4CB2-AF74-169BFB17525B}"/>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7994942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Difference between </a:t>
            </a:r>
            <a:r>
              <a:rPr lang="en-IN" b="1" dirty="0" err="1">
                <a:solidFill>
                  <a:srgbClr val="FF0000"/>
                </a:solidFill>
              </a:rPr>
              <a:t>Calloc</a:t>
            </a:r>
            <a:r>
              <a:rPr lang="en-IN" b="1" dirty="0">
                <a:solidFill>
                  <a:srgbClr val="FF0000"/>
                </a:solidFill>
              </a:rPr>
              <a:t> and Malloc</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p:txBody>
          <a:bodyPr>
            <a:normAutofit/>
          </a:bodyPr>
          <a:lstStyle/>
          <a:p>
            <a:pPr algn="just"/>
            <a:r>
              <a:rPr lang="en-IN" b="0" i="0" dirty="0">
                <a:solidFill>
                  <a:srgbClr val="222222"/>
                </a:solidFill>
                <a:effectLst/>
                <a:latin typeface="Source Sans Pro" panose="020B0503030403020204" pitchFamily="34" charset="0"/>
              </a:rPr>
              <a:t>The </a:t>
            </a:r>
            <a:r>
              <a:rPr lang="en-IN" b="0" i="0" dirty="0" err="1">
                <a:solidFill>
                  <a:srgbClr val="222222"/>
                </a:solidFill>
                <a:effectLst/>
                <a:latin typeface="Source Sans Pro" panose="020B0503030403020204" pitchFamily="34" charset="0"/>
              </a:rPr>
              <a:t>calloc</a:t>
            </a:r>
            <a:r>
              <a:rPr lang="en-IN" b="0" i="0" dirty="0">
                <a:solidFill>
                  <a:srgbClr val="222222"/>
                </a:solidFill>
                <a:effectLst/>
                <a:latin typeface="Source Sans Pro" panose="020B0503030403020204" pitchFamily="34" charset="0"/>
              </a:rPr>
              <a:t> function is generally more suitable and efficient than that of the malloc function. </a:t>
            </a:r>
          </a:p>
          <a:p>
            <a:pPr algn="just"/>
            <a:r>
              <a:rPr lang="en-IN" b="0" i="0" dirty="0">
                <a:solidFill>
                  <a:srgbClr val="222222"/>
                </a:solidFill>
                <a:effectLst/>
                <a:latin typeface="Source Sans Pro" panose="020B0503030403020204" pitchFamily="34" charset="0"/>
              </a:rPr>
              <a:t>While both the functions are used to allocate memory space, </a:t>
            </a:r>
            <a:r>
              <a:rPr lang="en-IN" b="0" i="0" dirty="0" err="1">
                <a:solidFill>
                  <a:srgbClr val="222222"/>
                </a:solidFill>
                <a:effectLst/>
                <a:latin typeface="Source Sans Pro" panose="020B0503030403020204" pitchFamily="34" charset="0"/>
              </a:rPr>
              <a:t>calloc</a:t>
            </a:r>
            <a:r>
              <a:rPr lang="en-IN" b="0" i="0" dirty="0">
                <a:solidFill>
                  <a:srgbClr val="222222"/>
                </a:solidFill>
                <a:effectLst/>
                <a:latin typeface="Source Sans Pro" panose="020B0503030403020204" pitchFamily="34" charset="0"/>
              </a:rPr>
              <a:t> can allocate multiple blocks at a single time. </a:t>
            </a:r>
          </a:p>
          <a:p>
            <a:pPr algn="just"/>
            <a:r>
              <a:rPr lang="en-IN" b="0" i="0" dirty="0">
                <a:solidFill>
                  <a:srgbClr val="222222"/>
                </a:solidFill>
                <a:effectLst/>
                <a:latin typeface="Source Sans Pro" panose="020B0503030403020204" pitchFamily="34" charset="0"/>
              </a:rPr>
              <a:t>You don't have to request for a memory block every time. </a:t>
            </a:r>
          </a:p>
          <a:p>
            <a:pPr algn="just"/>
            <a:r>
              <a:rPr lang="en-IN" b="0" i="0" dirty="0">
                <a:solidFill>
                  <a:srgbClr val="222222"/>
                </a:solidFill>
                <a:effectLst/>
                <a:latin typeface="Source Sans Pro" panose="020B0503030403020204" pitchFamily="34" charset="0"/>
              </a:rPr>
              <a:t>The </a:t>
            </a:r>
            <a:r>
              <a:rPr lang="en-IN" b="0" i="0" dirty="0" err="1">
                <a:solidFill>
                  <a:srgbClr val="222222"/>
                </a:solidFill>
                <a:effectLst/>
                <a:latin typeface="Source Sans Pro" panose="020B0503030403020204" pitchFamily="34" charset="0"/>
              </a:rPr>
              <a:t>calloc</a:t>
            </a:r>
            <a:r>
              <a:rPr lang="en-IN" b="0" i="0" dirty="0">
                <a:solidFill>
                  <a:srgbClr val="222222"/>
                </a:solidFill>
                <a:effectLst/>
                <a:latin typeface="Source Sans Pro" panose="020B0503030403020204" pitchFamily="34" charset="0"/>
              </a:rPr>
              <a:t> function is used in complex data structures which require larger memory space.</a:t>
            </a:r>
          </a:p>
          <a:p>
            <a:pPr algn="just"/>
            <a:r>
              <a:rPr lang="en-IN" b="0" i="0" dirty="0">
                <a:solidFill>
                  <a:srgbClr val="222222"/>
                </a:solidFill>
                <a:effectLst/>
                <a:latin typeface="Source Sans Pro" panose="020B0503030403020204" pitchFamily="34" charset="0"/>
              </a:rPr>
              <a:t>The memory block allocated by a </a:t>
            </a:r>
            <a:r>
              <a:rPr lang="en-IN" b="0" i="0" dirty="0" err="1">
                <a:solidFill>
                  <a:srgbClr val="222222"/>
                </a:solidFill>
                <a:effectLst/>
                <a:latin typeface="Source Sans Pro" panose="020B0503030403020204" pitchFamily="34" charset="0"/>
              </a:rPr>
              <a:t>calloc</a:t>
            </a:r>
            <a:r>
              <a:rPr lang="en-IN" b="0" i="0" dirty="0">
                <a:solidFill>
                  <a:srgbClr val="222222"/>
                </a:solidFill>
                <a:effectLst/>
                <a:latin typeface="Source Sans Pro" panose="020B0503030403020204" pitchFamily="34" charset="0"/>
              </a:rPr>
              <a:t> function is always initialized to zero while in malloc it always contains a garbage value.</a:t>
            </a:r>
          </a:p>
          <a:p>
            <a:pPr algn="just"/>
            <a:endParaRPr lang="en-IN" dirty="0"/>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5284835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798B-037F-457F-8F5F-8B0B35065E5C}"/>
              </a:ext>
            </a:extLst>
          </p:cNvPr>
          <p:cNvSpPr>
            <a:spLocks noGrp="1"/>
          </p:cNvSpPr>
          <p:nvPr>
            <p:ph type="title"/>
          </p:nvPr>
        </p:nvSpPr>
        <p:spPr/>
        <p:txBody>
          <a:bodyPr/>
          <a:lstStyle/>
          <a:p>
            <a:r>
              <a:rPr lang="en-IN" b="1" dirty="0">
                <a:solidFill>
                  <a:srgbClr val="FF0000"/>
                </a:solidFill>
              </a:rPr>
              <a:t>The </a:t>
            </a:r>
            <a:r>
              <a:rPr lang="en-IN" b="1" dirty="0" err="1">
                <a:solidFill>
                  <a:srgbClr val="FF0000"/>
                </a:solidFill>
              </a:rPr>
              <a:t>realloc</a:t>
            </a:r>
            <a:r>
              <a:rPr lang="en-IN" b="1" dirty="0">
                <a:solidFill>
                  <a:srgbClr val="FF0000"/>
                </a:solidFill>
              </a:rPr>
              <a:t> Function</a:t>
            </a:r>
          </a:p>
        </p:txBody>
      </p:sp>
      <p:sp>
        <p:nvSpPr>
          <p:cNvPr id="3" name="Content Placeholder 2">
            <a:extLst>
              <a:ext uri="{FF2B5EF4-FFF2-40B4-BE49-F238E27FC236}">
                <a16:creationId xmlns:a16="http://schemas.microsoft.com/office/drawing/2014/main" id="{1FBBB7DA-4B86-42E9-9083-325D7B7F1D40}"/>
              </a:ext>
            </a:extLst>
          </p:cNvPr>
          <p:cNvSpPr>
            <a:spLocks noGrp="1"/>
          </p:cNvSpPr>
          <p:nvPr>
            <p:ph idx="1"/>
          </p:nvPr>
        </p:nvSpPr>
        <p:spPr/>
        <p:txBody>
          <a:bodyPr>
            <a:normAutofit/>
          </a:bodyPr>
          <a:lstStyle/>
          <a:p>
            <a:r>
              <a:rPr lang="en-IN" dirty="0"/>
              <a:t>Using the </a:t>
            </a:r>
            <a:r>
              <a:rPr lang="en-IN" dirty="0" err="1"/>
              <a:t>realloc</a:t>
            </a:r>
            <a:r>
              <a:rPr lang="en-IN" dirty="0"/>
              <a:t>() function, you can add more memory size to already allocated memory. </a:t>
            </a:r>
          </a:p>
          <a:p>
            <a:r>
              <a:rPr lang="en-IN" dirty="0"/>
              <a:t>It expands the current block while leaving the original content as it is. </a:t>
            </a:r>
          </a:p>
          <a:p>
            <a:r>
              <a:rPr lang="en-IN" dirty="0" err="1"/>
              <a:t>realloc</a:t>
            </a:r>
            <a:r>
              <a:rPr lang="en-IN" dirty="0"/>
              <a:t> stands for reallocation of memory.</a:t>
            </a:r>
          </a:p>
          <a:p>
            <a:r>
              <a:rPr lang="en-IN" dirty="0" err="1"/>
              <a:t>realloc</a:t>
            </a:r>
            <a:r>
              <a:rPr lang="en-IN" dirty="0"/>
              <a:t> can also be used to reduce the size of the previously allocated memory.</a:t>
            </a:r>
          </a:p>
          <a:p>
            <a:endParaRPr lang="en-IN" dirty="0"/>
          </a:p>
        </p:txBody>
      </p:sp>
      <p:sp>
        <p:nvSpPr>
          <p:cNvPr id="4" name="Slide Number Placeholder 3">
            <a:extLst>
              <a:ext uri="{FF2B5EF4-FFF2-40B4-BE49-F238E27FC236}">
                <a16:creationId xmlns:a16="http://schemas.microsoft.com/office/drawing/2014/main" id="{588ABB3D-FE58-4B2A-BF82-E63B27D37935}"/>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3752361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84540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24699-6077-4E95-998A-C3EB72455FFD}"/>
              </a:ext>
            </a:extLst>
          </p:cNvPr>
          <p:cNvSpPr>
            <a:spLocks noGrp="1"/>
          </p:cNvSpPr>
          <p:nvPr>
            <p:ph idx="1"/>
          </p:nvPr>
        </p:nvSpPr>
        <p:spPr>
          <a:xfrm>
            <a:off x="838200" y="647700"/>
            <a:ext cx="10515600" cy="5529263"/>
          </a:xfrm>
        </p:spPr>
        <p:txBody>
          <a:bodyPr/>
          <a:lstStyle/>
          <a:p>
            <a:pPr marL="0" indent="0">
              <a:buNone/>
            </a:pPr>
            <a:r>
              <a:rPr lang="en-IN" b="1" dirty="0"/>
              <a:t>Syntax:</a:t>
            </a:r>
          </a:p>
          <a:p>
            <a:pPr marL="0" indent="0">
              <a:buNone/>
            </a:pPr>
            <a:r>
              <a:rPr lang="en-IN" dirty="0"/>
              <a:t>    </a:t>
            </a:r>
            <a:r>
              <a:rPr lang="en-IN" dirty="0" err="1"/>
              <a:t>ptr</a:t>
            </a:r>
            <a:r>
              <a:rPr lang="en-IN" dirty="0"/>
              <a:t> = </a:t>
            </a:r>
            <a:r>
              <a:rPr lang="en-IN" dirty="0" err="1"/>
              <a:t>realloc</a:t>
            </a:r>
            <a:r>
              <a:rPr lang="en-IN" dirty="0"/>
              <a:t> (</a:t>
            </a:r>
            <a:r>
              <a:rPr lang="en-IN" dirty="0" err="1"/>
              <a:t>ptr,newsize</a:t>
            </a:r>
            <a:r>
              <a:rPr lang="en-IN" dirty="0"/>
              <a:t>);</a:t>
            </a:r>
          </a:p>
          <a:p>
            <a:r>
              <a:rPr lang="en-IN" dirty="0"/>
              <a:t>The above statement allocates a new memory space with a specified size in the variable </a:t>
            </a:r>
            <a:r>
              <a:rPr lang="en-IN" dirty="0" err="1"/>
              <a:t>newsize</a:t>
            </a:r>
            <a:r>
              <a:rPr lang="en-IN" dirty="0"/>
              <a:t>. </a:t>
            </a:r>
          </a:p>
          <a:p>
            <a:r>
              <a:rPr lang="en-IN" dirty="0"/>
              <a:t>After executing the function, the pointer will be returned to the first byte of the memory block.</a:t>
            </a:r>
          </a:p>
          <a:p>
            <a:r>
              <a:rPr lang="en-IN" dirty="0"/>
              <a:t> The new size can be larger or smaller than the previous memory.</a:t>
            </a:r>
          </a:p>
          <a:p>
            <a:r>
              <a:rPr lang="en-IN" dirty="0"/>
              <a:t> We cannot be sure that if the newly allocated block will point to the same location as that of the previous memory block. </a:t>
            </a:r>
          </a:p>
          <a:p>
            <a:r>
              <a:rPr lang="en-IN" dirty="0"/>
              <a:t>This function will copy all the previous data in the new region. </a:t>
            </a:r>
          </a:p>
          <a:p>
            <a:r>
              <a:rPr lang="en-IN" dirty="0"/>
              <a:t>It makes sure that data will remain safe.</a:t>
            </a:r>
          </a:p>
          <a:p>
            <a:endParaRPr lang="en-IN" dirty="0"/>
          </a:p>
        </p:txBody>
      </p:sp>
      <p:sp>
        <p:nvSpPr>
          <p:cNvPr id="4" name="Slide Number Placeholder 3">
            <a:extLst>
              <a:ext uri="{FF2B5EF4-FFF2-40B4-BE49-F238E27FC236}">
                <a16:creationId xmlns:a16="http://schemas.microsoft.com/office/drawing/2014/main" id="{BB0B0DB0-3CBC-4699-B658-4FAD06EF6B9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9415270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EEF47-550D-4B25-8745-6D7BDEE3FBCF}"/>
              </a:ext>
            </a:extLst>
          </p:cNvPr>
          <p:cNvSpPr>
            <a:spLocks noGrp="1"/>
          </p:cNvSpPr>
          <p:nvPr>
            <p:ph idx="1"/>
          </p:nvPr>
        </p:nvSpPr>
        <p:spPr>
          <a:xfrm>
            <a:off x="838200" y="466725"/>
            <a:ext cx="10515600" cy="5719763"/>
          </a:xfrm>
        </p:spPr>
        <p:txBody>
          <a:bodyPr>
            <a:normAutofit fontScale="70000" lnSpcReduction="20000"/>
          </a:bodyPr>
          <a:lstStyle/>
          <a:p>
            <a:pPr marL="0" indent="0">
              <a:buNone/>
            </a:pPr>
            <a:r>
              <a:rPr lang="en-IN" b="1" i="0" dirty="0">
                <a:solidFill>
                  <a:srgbClr val="222222"/>
                </a:solidFill>
                <a:effectLst/>
                <a:latin typeface="Source Sans Pro" panose="020B0503030403020204" pitchFamily="34" charset="0"/>
              </a:rPr>
              <a:t>For example:</a:t>
            </a:r>
          </a:p>
          <a:p>
            <a:pPr marL="0" indent="0">
              <a:buNone/>
            </a:pPr>
            <a:r>
              <a:rPr lang="en-IN" dirty="0"/>
              <a:t>#include &lt;</a:t>
            </a:r>
            <a:r>
              <a:rPr lang="en-IN" dirty="0" err="1"/>
              <a:t>stdio.h</a:t>
            </a:r>
            <a:r>
              <a:rPr lang="en-IN" dirty="0"/>
              <a:t>&gt;</a:t>
            </a:r>
          </a:p>
          <a:p>
            <a:pPr marL="0" indent="0">
              <a:buNone/>
            </a:pPr>
            <a:r>
              <a:rPr lang="en-IN" dirty="0"/>
              <a:t>int main () {</a:t>
            </a:r>
          </a:p>
          <a:p>
            <a:pPr marL="0" indent="0">
              <a:buNone/>
            </a:pPr>
            <a:r>
              <a:rPr lang="en-IN" dirty="0"/>
              <a:t>   char *</a:t>
            </a:r>
            <a:r>
              <a:rPr lang="en-IN" dirty="0" err="1"/>
              <a:t>ptr</a:t>
            </a:r>
            <a:r>
              <a:rPr lang="en-IN" dirty="0"/>
              <a:t>;</a:t>
            </a:r>
          </a:p>
          <a:p>
            <a:pPr marL="0" indent="0">
              <a:buNone/>
            </a:pPr>
            <a:r>
              <a:rPr lang="en-IN" dirty="0"/>
              <a:t>   </a:t>
            </a:r>
            <a:r>
              <a:rPr lang="en-IN" dirty="0" err="1"/>
              <a:t>ptr</a:t>
            </a:r>
            <a:r>
              <a:rPr lang="en-IN" dirty="0"/>
              <a:t> = (char *) malloc(10);</a:t>
            </a:r>
          </a:p>
          <a:p>
            <a:pPr marL="0" indent="0">
              <a:buNone/>
            </a:pPr>
            <a:r>
              <a:rPr lang="en-IN" dirty="0"/>
              <a:t>   </a:t>
            </a:r>
            <a:r>
              <a:rPr lang="en-IN" dirty="0" err="1"/>
              <a:t>strcpy</a:t>
            </a:r>
            <a:r>
              <a:rPr lang="en-IN" dirty="0"/>
              <a:t>(</a:t>
            </a:r>
            <a:r>
              <a:rPr lang="en-IN" dirty="0" err="1"/>
              <a:t>ptr</a:t>
            </a:r>
            <a:r>
              <a:rPr lang="en-IN" dirty="0"/>
              <a:t>, "Programming");</a:t>
            </a:r>
          </a:p>
          <a:p>
            <a:pPr marL="0" indent="0">
              <a:buNone/>
            </a:pPr>
            <a:r>
              <a:rPr lang="en-IN" dirty="0"/>
              <a:t>   </a:t>
            </a:r>
            <a:r>
              <a:rPr lang="en-IN" dirty="0" err="1"/>
              <a:t>printf</a:t>
            </a:r>
            <a:r>
              <a:rPr lang="en-IN" dirty="0"/>
              <a:t>(" %s,  Address = %u\n", </a:t>
            </a:r>
            <a:r>
              <a:rPr lang="en-IN" dirty="0" err="1"/>
              <a:t>ptr</a:t>
            </a:r>
            <a:r>
              <a:rPr lang="en-IN" dirty="0"/>
              <a:t>, </a:t>
            </a:r>
            <a:r>
              <a:rPr lang="en-IN" dirty="0" err="1"/>
              <a:t>ptr</a:t>
            </a:r>
            <a:r>
              <a:rPr lang="en-IN" dirty="0"/>
              <a:t>);</a:t>
            </a:r>
          </a:p>
          <a:p>
            <a:pPr marL="0" indent="0">
              <a:buNone/>
            </a:pPr>
            <a:endParaRPr lang="en-IN" dirty="0"/>
          </a:p>
          <a:p>
            <a:pPr marL="0" indent="0">
              <a:buNone/>
            </a:pPr>
            <a:r>
              <a:rPr lang="en-IN" dirty="0"/>
              <a:t>   </a:t>
            </a:r>
            <a:r>
              <a:rPr lang="en-IN" dirty="0" err="1"/>
              <a:t>ptr</a:t>
            </a:r>
            <a:r>
              <a:rPr lang="en-IN" dirty="0"/>
              <a:t> = (char *) </a:t>
            </a:r>
            <a:r>
              <a:rPr lang="en-IN" dirty="0" err="1"/>
              <a:t>realloc</a:t>
            </a:r>
            <a:r>
              <a:rPr lang="en-IN" dirty="0"/>
              <a:t>(</a:t>
            </a:r>
            <a:r>
              <a:rPr lang="en-IN" dirty="0" err="1"/>
              <a:t>ptr</a:t>
            </a:r>
            <a:r>
              <a:rPr lang="en-IN" dirty="0"/>
              <a:t>, 20); //</a:t>
            </a:r>
            <a:r>
              <a:rPr lang="en-IN" dirty="0" err="1"/>
              <a:t>ptr</a:t>
            </a:r>
            <a:r>
              <a:rPr lang="en-IN" dirty="0"/>
              <a:t> is reallocated with new size</a:t>
            </a:r>
          </a:p>
          <a:p>
            <a:pPr marL="0" indent="0">
              <a:buNone/>
            </a:pPr>
            <a:r>
              <a:rPr lang="en-IN" dirty="0"/>
              <a:t>   </a:t>
            </a:r>
            <a:r>
              <a:rPr lang="en-IN" dirty="0" err="1"/>
              <a:t>strcat</a:t>
            </a:r>
            <a:r>
              <a:rPr lang="en-IN" dirty="0"/>
              <a:t>(</a:t>
            </a:r>
            <a:r>
              <a:rPr lang="en-IN" dirty="0" err="1"/>
              <a:t>ptr</a:t>
            </a:r>
            <a:r>
              <a:rPr lang="en-IN" dirty="0"/>
              <a:t>, " In 'C'");</a:t>
            </a:r>
          </a:p>
          <a:p>
            <a:pPr marL="0" indent="0">
              <a:buNone/>
            </a:pPr>
            <a:r>
              <a:rPr lang="en-IN" dirty="0"/>
              <a:t>   </a:t>
            </a:r>
            <a:r>
              <a:rPr lang="en-IN" dirty="0" err="1"/>
              <a:t>printf</a:t>
            </a:r>
            <a:r>
              <a:rPr lang="en-IN" dirty="0"/>
              <a:t>(" %s,  Address = %u\n", </a:t>
            </a:r>
            <a:r>
              <a:rPr lang="en-IN" dirty="0" err="1"/>
              <a:t>ptr</a:t>
            </a:r>
            <a:r>
              <a:rPr lang="en-IN" dirty="0"/>
              <a:t>, </a:t>
            </a:r>
            <a:r>
              <a:rPr lang="en-IN" dirty="0" err="1"/>
              <a:t>ptr</a:t>
            </a:r>
            <a:r>
              <a:rPr lang="en-IN" dirty="0"/>
              <a:t>);</a:t>
            </a:r>
          </a:p>
          <a:p>
            <a:pPr marL="0" indent="0">
              <a:buNone/>
            </a:pPr>
            <a:r>
              <a:rPr lang="en-IN" dirty="0"/>
              <a:t>   free(</a:t>
            </a:r>
            <a:r>
              <a:rPr lang="en-IN" dirty="0" err="1"/>
              <a:t>ptr</a:t>
            </a:r>
            <a:r>
              <a:rPr lang="en-IN" dirty="0"/>
              <a:t>);</a:t>
            </a:r>
          </a:p>
          <a:p>
            <a:pPr marL="0" indent="0">
              <a:buNone/>
            </a:pPr>
            <a:r>
              <a:rPr lang="en-IN" dirty="0"/>
              <a:t>   return 0;</a:t>
            </a:r>
          </a:p>
          <a:p>
            <a:pPr marL="0" indent="0">
              <a:buNone/>
            </a:pPr>
            <a:r>
              <a:rPr lang="en-IN" dirty="0"/>
              <a:t>} </a:t>
            </a:r>
          </a:p>
          <a:p>
            <a:pPr marL="0" indent="0">
              <a:buNone/>
            </a:pPr>
            <a:endParaRPr lang="en-IN" dirty="0"/>
          </a:p>
          <a:p>
            <a:r>
              <a:rPr lang="en-IN" b="0" i="0" dirty="0">
                <a:solidFill>
                  <a:srgbClr val="222222"/>
                </a:solidFill>
                <a:effectLst/>
                <a:latin typeface="Source Sans Pro" panose="020B0503030403020204" pitchFamily="34" charset="0"/>
              </a:rPr>
              <a:t>Whenever the </a:t>
            </a:r>
            <a:r>
              <a:rPr lang="en-IN" b="0" i="0" dirty="0" err="1">
                <a:solidFill>
                  <a:srgbClr val="222222"/>
                </a:solidFill>
                <a:effectLst/>
                <a:latin typeface="Source Sans Pro" panose="020B0503030403020204" pitchFamily="34" charset="0"/>
              </a:rPr>
              <a:t>realloc</a:t>
            </a:r>
            <a:r>
              <a:rPr lang="en-IN" b="0" i="0" dirty="0">
                <a:solidFill>
                  <a:srgbClr val="222222"/>
                </a:solidFill>
                <a:effectLst/>
                <a:latin typeface="Source Sans Pro" panose="020B0503030403020204" pitchFamily="34" charset="0"/>
              </a:rPr>
              <a:t> results in an unsuccessful operation, it returns a null pointer, and the previous data is also freed.</a:t>
            </a:r>
            <a:endParaRPr lang="en-IN" dirty="0"/>
          </a:p>
        </p:txBody>
      </p:sp>
      <p:sp>
        <p:nvSpPr>
          <p:cNvPr id="4" name="Slide Number Placeholder 3">
            <a:extLst>
              <a:ext uri="{FF2B5EF4-FFF2-40B4-BE49-F238E27FC236}">
                <a16:creationId xmlns:a16="http://schemas.microsoft.com/office/drawing/2014/main" id="{12A3C217-EDBD-40DA-B6CE-10EEC5A9DEE1}"/>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547370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DB5-224A-4DE2-9B99-43AF5EA6EC9F}"/>
              </a:ext>
            </a:extLst>
          </p:cNvPr>
          <p:cNvSpPr>
            <a:spLocks noGrp="1"/>
          </p:cNvSpPr>
          <p:nvPr>
            <p:ph type="title"/>
          </p:nvPr>
        </p:nvSpPr>
        <p:spPr/>
        <p:txBody>
          <a:bodyPr/>
          <a:lstStyle/>
          <a:p>
            <a:r>
              <a:rPr lang="en-IN" b="1" dirty="0">
                <a:solidFill>
                  <a:srgbClr val="FF0000"/>
                </a:solidFill>
              </a:rPr>
              <a:t>The free Function</a:t>
            </a:r>
          </a:p>
        </p:txBody>
      </p:sp>
      <p:sp>
        <p:nvSpPr>
          <p:cNvPr id="3" name="Content Placeholder 2">
            <a:extLst>
              <a:ext uri="{FF2B5EF4-FFF2-40B4-BE49-F238E27FC236}">
                <a16:creationId xmlns:a16="http://schemas.microsoft.com/office/drawing/2014/main" id="{F3582064-320D-4CA9-AD2A-077CC84C8A11}"/>
              </a:ext>
            </a:extLst>
          </p:cNvPr>
          <p:cNvSpPr>
            <a:spLocks noGrp="1"/>
          </p:cNvSpPr>
          <p:nvPr>
            <p:ph idx="1"/>
          </p:nvPr>
        </p:nvSpPr>
        <p:spPr/>
        <p:txBody>
          <a:bodyPr/>
          <a:lstStyle/>
          <a:p>
            <a:pPr algn="just"/>
            <a:r>
              <a:rPr lang="en-IN" b="0" i="0" dirty="0">
                <a:solidFill>
                  <a:srgbClr val="222222"/>
                </a:solidFill>
                <a:effectLst/>
                <a:latin typeface="Source Sans Pro" panose="020B0503030403020204" pitchFamily="34" charset="0"/>
              </a:rPr>
              <a:t>The memory for variables is automatically deallocated at compile time. </a:t>
            </a:r>
          </a:p>
          <a:p>
            <a:pPr algn="just"/>
            <a:r>
              <a:rPr lang="en-IN" b="0" i="0" dirty="0">
                <a:solidFill>
                  <a:srgbClr val="222222"/>
                </a:solidFill>
                <a:effectLst/>
                <a:latin typeface="Source Sans Pro" panose="020B0503030403020204" pitchFamily="34" charset="0"/>
              </a:rPr>
              <a:t>In dynamic memory allocation, you have to deallocate memory explicitly. </a:t>
            </a:r>
          </a:p>
          <a:p>
            <a:pPr algn="just"/>
            <a:r>
              <a:rPr lang="en-IN" b="0" i="0" dirty="0">
                <a:solidFill>
                  <a:srgbClr val="222222"/>
                </a:solidFill>
                <a:effectLst/>
                <a:latin typeface="Source Sans Pro" panose="020B0503030403020204" pitchFamily="34" charset="0"/>
              </a:rPr>
              <a:t>If not done, you may encounter out of memory error.</a:t>
            </a:r>
          </a:p>
          <a:p>
            <a:pPr algn="just"/>
            <a:r>
              <a:rPr lang="en-IN" b="1" i="0" dirty="0">
                <a:solidFill>
                  <a:srgbClr val="222222"/>
                </a:solidFill>
                <a:effectLst/>
                <a:latin typeface="Source Sans Pro" panose="020B0503030403020204" pitchFamily="34" charset="0"/>
              </a:rPr>
              <a:t>The free()</a:t>
            </a:r>
            <a:r>
              <a:rPr lang="en-IN" b="0" i="0" dirty="0">
                <a:solidFill>
                  <a:srgbClr val="222222"/>
                </a:solidFill>
                <a:effectLst/>
                <a:latin typeface="Source Sans Pro" panose="020B0503030403020204" pitchFamily="34" charset="0"/>
              </a:rPr>
              <a:t> function is called to release/deallocate memory. </a:t>
            </a:r>
          </a:p>
          <a:p>
            <a:pPr algn="just"/>
            <a:r>
              <a:rPr lang="en-IN" b="0" i="0" dirty="0">
                <a:solidFill>
                  <a:srgbClr val="222222"/>
                </a:solidFill>
                <a:effectLst/>
                <a:latin typeface="Source Sans Pro" panose="020B0503030403020204" pitchFamily="34" charset="0"/>
              </a:rPr>
              <a:t>By freeing memory in your program, you make more available for use later.</a:t>
            </a:r>
          </a:p>
          <a:p>
            <a:pPr algn="just"/>
            <a:endParaRPr lang="en-IN" dirty="0"/>
          </a:p>
        </p:txBody>
      </p:sp>
      <p:sp>
        <p:nvSpPr>
          <p:cNvPr id="4" name="Slide Number Placeholder 3">
            <a:extLst>
              <a:ext uri="{FF2B5EF4-FFF2-40B4-BE49-F238E27FC236}">
                <a16:creationId xmlns:a16="http://schemas.microsoft.com/office/drawing/2014/main" id="{1415CE07-BC75-46D5-93D2-5D2168CE6366}"/>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29268364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00701-9DD7-4050-B9A3-28C088A9F4BA}"/>
              </a:ext>
            </a:extLst>
          </p:cNvPr>
          <p:cNvSpPr>
            <a:spLocks noGrp="1"/>
          </p:cNvSpPr>
          <p:nvPr>
            <p:ph idx="1"/>
          </p:nvPr>
        </p:nvSpPr>
        <p:spPr>
          <a:xfrm>
            <a:off x="838200" y="504825"/>
            <a:ext cx="10515600" cy="5672138"/>
          </a:xfrm>
        </p:spPr>
        <p:txBody>
          <a:bodyPr>
            <a:normAutofit fontScale="92500" lnSpcReduction="20000"/>
          </a:bodyPr>
          <a:lstStyle/>
          <a:p>
            <a:pPr marL="0" indent="0">
              <a:buNone/>
            </a:pPr>
            <a:r>
              <a:rPr lang="en-IN" b="1" dirty="0"/>
              <a:t>For example:</a:t>
            </a:r>
          </a:p>
          <a:p>
            <a:pPr marL="0" indent="0">
              <a:buNone/>
            </a:pPr>
            <a:r>
              <a:rPr lang="en-IN" dirty="0"/>
              <a:t>#include &lt;</a:t>
            </a:r>
            <a:r>
              <a:rPr lang="en-IN" dirty="0" err="1"/>
              <a:t>stdio.h</a:t>
            </a:r>
            <a:r>
              <a:rPr lang="en-IN" dirty="0"/>
              <a:t>&gt;</a:t>
            </a:r>
          </a:p>
          <a:p>
            <a:pPr marL="0" indent="0">
              <a:buNone/>
            </a:pPr>
            <a:r>
              <a:rPr lang="en-IN" dirty="0"/>
              <a:t>int main() {</a:t>
            </a:r>
          </a:p>
          <a:p>
            <a:pPr marL="0" indent="0">
              <a:buNone/>
            </a:pPr>
            <a:r>
              <a:rPr lang="en-IN" dirty="0"/>
              <a:t>int* </a:t>
            </a:r>
            <a:r>
              <a:rPr lang="en-IN" dirty="0" err="1"/>
              <a:t>ptr</a:t>
            </a:r>
            <a:r>
              <a:rPr lang="en-IN" dirty="0"/>
              <a:t> = malloc(10 * </a:t>
            </a:r>
            <a:r>
              <a:rPr lang="en-IN" dirty="0" err="1"/>
              <a:t>sizeof</a:t>
            </a:r>
            <a:r>
              <a:rPr lang="en-IN" dirty="0"/>
              <a:t>(*</a:t>
            </a:r>
            <a:r>
              <a:rPr lang="en-IN" dirty="0" err="1"/>
              <a:t>ptr</a:t>
            </a:r>
            <a:r>
              <a:rPr lang="en-IN" dirty="0"/>
              <a:t>));</a:t>
            </a:r>
          </a:p>
          <a:p>
            <a:pPr marL="0" indent="0">
              <a:buNone/>
            </a:pPr>
            <a:r>
              <a:rPr lang="en-IN" dirty="0"/>
              <a:t>if (</a:t>
            </a:r>
            <a:r>
              <a:rPr lang="en-IN" dirty="0" err="1"/>
              <a:t>ptr</a:t>
            </a:r>
            <a:r>
              <a:rPr lang="en-IN" dirty="0"/>
              <a:t> != NULL){</a:t>
            </a:r>
          </a:p>
          <a:p>
            <a:pPr marL="0" indent="0">
              <a:buNone/>
            </a:pPr>
            <a:r>
              <a:rPr lang="en-IN" dirty="0"/>
              <a:t>  *(</a:t>
            </a:r>
            <a:r>
              <a:rPr lang="en-IN" dirty="0" err="1"/>
              <a:t>ptr</a:t>
            </a:r>
            <a:r>
              <a:rPr lang="en-IN" dirty="0"/>
              <a:t> + 2) = 50;</a:t>
            </a:r>
          </a:p>
          <a:p>
            <a:pPr marL="0" indent="0">
              <a:buNone/>
            </a:pPr>
            <a:r>
              <a:rPr lang="en-IN" dirty="0"/>
              <a:t>  </a:t>
            </a:r>
            <a:r>
              <a:rPr lang="en-IN" dirty="0" err="1"/>
              <a:t>printf</a:t>
            </a:r>
            <a:r>
              <a:rPr lang="en-IN" dirty="0"/>
              <a:t>("Value of the 2nd integer is %d",*(</a:t>
            </a:r>
            <a:r>
              <a:rPr lang="en-IN" dirty="0" err="1"/>
              <a:t>ptr</a:t>
            </a:r>
            <a:r>
              <a:rPr lang="en-IN" dirty="0"/>
              <a:t> + 2));</a:t>
            </a:r>
          </a:p>
          <a:p>
            <a:pPr marL="0" indent="0">
              <a:buNone/>
            </a:pPr>
            <a:r>
              <a:rPr lang="en-IN" dirty="0"/>
              <a:t>}</a:t>
            </a:r>
          </a:p>
          <a:p>
            <a:pPr marL="0" indent="0">
              <a:buNone/>
            </a:pPr>
            <a:r>
              <a:rPr lang="en-IN" dirty="0"/>
              <a:t>free(</a:t>
            </a:r>
            <a:r>
              <a:rPr lang="en-IN" dirty="0" err="1"/>
              <a:t>ptr</a:t>
            </a:r>
            <a:r>
              <a:rPr lang="en-IN" dirty="0"/>
              <a:t>);</a:t>
            </a:r>
          </a:p>
          <a:p>
            <a:pPr marL="0" indent="0">
              <a:buNone/>
            </a:pPr>
            <a:r>
              <a:rPr lang="en-IN" dirty="0"/>
              <a:t>}</a:t>
            </a:r>
          </a:p>
          <a:p>
            <a:pPr marL="0" indent="0">
              <a:buNone/>
            </a:pPr>
            <a:endParaRPr lang="en-IN" dirty="0"/>
          </a:p>
          <a:p>
            <a:pPr marL="0" indent="0">
              <a:buNone/>
            </a:pPr>
            <a:r>
              <a:rPr lang="en-IN" b="1" dirty="0"/>
              <a:t>Output</a:t>
            </a:r>
          </a:p>
          <a:p>
            <a:pPr marL="0" indent="0">
              <a:buNone/>
            </a:pPr>
            <a:r>
              <a:rPr lang="en-IN" dirty="0"/>
              <a:t> Value of the 2nd integer is 50</a:t>
            </a:r>
          </a:p>
        </p:txBody>
      </p:sp>
      <p:sp>
        <p:nvSpPr>
          <p:cNvPr id="4" name="Slide Number Placeholder 3">
            <a:extLst>
              <a:ext uri="{FF2B5EF4-FFF2-40B4-BE49-F238E27FC236}">
                <a16:creationId xmlns:a16="http://schemas.microsoft.com/office/drawing/2014/main" id="{8CA87368-98AF-4297-BA4A-84DE8D8A4701}"/>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3509435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F174-42FF-47A9-87A8-02A227072810}"/>
              </a:ext>
            </a:extLst>
          </p:cNvPr>
          <p:cNvSpPr>
            <a:spLocks noGrp="1"/>
          </p:cNvSpPr>
          <p:nvPr>
            <p:ph type="title"/>
          </p:nvPr>
        </p:nvSpPr>
        <p:spPr/>
        <p:txBody>
          <a:bodyPr/>
          <a:lstStyle/>
          <a:p>
            <a:r>
              <a:rPr lang="en-IN" b="1" dirty="0">
                <a:solidFill>
                  <a:srgbClr val="FF0000"/>
                </a:solidFill>
              </a:rPr>
              <a:t>Dynamically allocating memory to 1-D array</a:t>
            </a:r>
            <a:endParaRPr lang="en-IN" dirty="0"/>
          </a:p>
        </p:txBody>
      </p:sp>
      <p:sp>
        <p:nvSpPr>
          <p:cNvPr id="3" name="Content Placeholder 2">
            <a:extLst>
              <a:ext uri="{FF2B5EF4-FFF2-40B4-BE49-F238E27FC236}">
                <a16:creationId xmlns:a16="http://schemas.microsoft.com/office/drawing/2014/main" id="{C5AFA9D7-09C3-4C40-87AB-BDD62064B608}"/>
              </a:ext>
            </a:extLst>
          </p:cNvPr>
          <p:cNvSpPr>
            <a:spLocks noGrp="1"/>
          </p:cNvSpPr>
          <p:nvPr>
            <p:ph idx="1"/>
          </p:nvPr>
        </p:nvSpPr>
        <p:spPr/>
        <p:txBody>
          <a:bodyPr>
            <a:normAutofit/>
          </a:bodyPr>
          <a:lstStyle/>
          <a:p>
            <a:r>
              <a:rPr lang="en-IN" sz="1800" dirty="0"/>
              <a:t>In the below example, we are creating a pointer to an integer and assign it heap memory. </a:t>
            </a:r>
          </a:p>
          <a:p>
            <a:r>
              <a:rPr lang="en-IN" sz="1800" dirty="0"/>
              <a:t>When memory is successfully assigned to the pointer then we can use this pointer as a 1D array and using the square braces “[]” we can access the pointer as like the statically allocated array.</a:t>
            </a:r>
          </a:p>
          <a:p>
            <a:r>
              <a:rPr lang="en-IN" sz="1800" dirty="0"/>
              <a:t>Let us see the below Image for better understanding:</a:t>
            </a:r>
          </a:p>
          <a:p>
            <a:pPr marL="0" indent="0">
              <a:buNone/>
            </a:pPr>
            <a:endParaRPr lang="en-IN" sz="1800" dirty="0"/>
          </a:p>
        </p:txBody>
      </p:sp>
      <p:sp>
        <p:nvSpPr>
          <p:cNvPr id="4" name="Slide Number Placeholder 3">
            <a:extLst>
              <a:ext uri="{FF2B5EF4-FFF2-40B4-BE49-F238E27FC236}">
                <a16:creationId xmlns:a16="http://schemas.microsoft.com/office/drawing/2014/main" id="{9C320FEB-01CC-4AD4-A5B5-DB81258EA0F8}"/>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8" name="Picture 7" descr="A picture containing screenshot&#10;&#10;Description automatically generated">
            <a:extLst>
              <a:ext uri="{FF2B5EF4-FFF2-40B4-BE49-F238E27FC236}">
                <a16:creationId xmlns:a16="http://schemas.microsoft.com/office/drawing/2014/main" id="{76AD39F3-273F-476C-8787-CE3BF7B1E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670" y="3144819"/>
            <a:ext cx="4527832" cy="2512436"/>
          </a:xfrm>
          <a:prstGeom prst="rect">
            <a:avLst/>
          </a:prstGeom>
        </p:spPr>
      </p:pic>
      <p:sp>
        <p:nvSpPr>
          <p:cNvPr id="9" name="TextBox 8">
            <a:extLst>
              <a:ext uri="{FF2B5EF4-FFF2-40B4-BE49-F238E27FC236}">
                <a16:creationId xmlns:a16="http://schemas.microsoft.com/office/drawing/2014/main" id="{8CAB9D59-60EA-47BD-B33B-74EFBC668A43}"/>
              </a:ext>
            </a:extLst>
          </p:cNvPr>
          <p:cNvSpPr txBox="1"/>
          <p:nvPr/>
        </p:nvSpPr>
        <p:spPr>
          <a:xfrm>
            <a:off x="2858610" y="5719005"/>
            <a:ext cx="6227539" cy="369332"/>
          </a:xfrm>
          <a:prstGeom prst="rect">
            <a:avLst/>
          </a:prstGeom>
          <a:noFill/>
        </p:spPr>
        <p:txBody>
          <a:bodyPr wrap="none" rtlCol="0">
            <a:spAutoFit/>
          </a:bodyPr>
          <a:lstStyle/>
          <a:p>
            <a:r>
              <a:rPr lang="en-IN" dirty="0" err="1"/>
              <a:t>Source:</a:t>
            </a:r>
            <a:r>
              <a:rPr lang="en-IN" dirty="0" err="1">
                <a:hlinkClick r:id="rId3"/>
              </a:rPr>
              <a:t>https</a:t>
            </a:r>
            <a:r>
              <a:rPr lang="en-IN" dirty="0">
                <a:hlinkClick r:id="rId3"/>
              </a:rPr>
              <a:t>://aticleworld.com/dynamically-allocate-2d-array-c/</a:t>
            </a:r>
            <a:endParaRPr lang="en-IN" dirty="0"/>
          </a:p>
        </p:txBody>
      </p:sp>
    </p:spTree>
    <p:extLst>
      <p:ext uri="{BB962C8B-B14F-4D97-AF65-F5344CB8AC3E}">
        <p14:creationId xmlns:p14="http://schemas.microsoft.com/office/powerpoint/2010/main" val="13162178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F91F0-4D11-4359-86A9-C8299B2FC423}"/>
              </a:ext>
            </a:extLst>
          </p:cNvPr>
          <p:cNvSpPr>
            <a:spLocks noGrp="1"/>
          </p:cNvSpPr>
          <p:nvPr>
            <p:ph idx="1"/>
          </p:nvPr>
        </p:nvSpPr>
        <p:spPr>
          <a:xfrm>
            <a:off x="838200" y="497150"/>
            <a:ext cx="10515600" cy="5679813"/>
          </a:xfrm>
        </p:spPr>
        <p:txBody>
          <a:bodyPr>
            <a:normAutofit fontScale="775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#define FAIL 1</a:t>
            </a:r>
          </a:p>
          <a:p>
            <a:pPr marL="0" indent="0">
              <a:buNone/>
            </a:pPr>
            <a:r>
              <a:rPr lang="en-IN" dirty="0"/>
              <a:t>#define TRUE 0</a:t>
            </a:r>
          </a:p>
          <a:p>
            <a:pPr marL="0" indent="0">
              <a:buNone/>
            </a:pPr>
            <a:r>
              <a:rPr lang="en-IN" dirty="0"/>
              <a:t>int main()</a:t>
            </a:r>
          </a:p>
          <a:p>
            <a:pPr marL="0" indent="0">
              <a:buNone/>
            </a:pPr>
            <a:r>
              <a:rPr lang="en-IN" dirty="0"/>
              <a:t>{</a:t>
            </a:r>
          </a:p>
          <a:p>
            <a:pPr marL="0" indent="0">
              <a:buNone/>
            </a:pPr>
            <a:r>
              <a:rPr lang="en-IN" dirty="0"/>
              <a:t>    int *p;//= NULL; //pointer to integer</a:t>
            </a:r>
          </a:p>
          <a:p>
            <a:pPr marL="0" indent="0">
              <a:buNone/>
            </a:pPr>
            <a:r>
              <a:rPr lang="en-IN" dirty="0"/>
              <a:t>    int n= 7; //</a:t>
            </a:r>
            <a:r>
              <a:rPr lang="en-US" dirty="0"/>
              <a:t>can be dynamic input as well.</a:t>
            </a:r>
            <a:endParaRPr lang="en-IN" dirty="0"/>
          </a:p>
          <a:p>
            <a:pPr marL="0" indent="0">
              <a:buNone/>
            </a:pPr>
            <a:r>
              <a:rPr lang="en-IN" dirty="0"/>
              <a:t>    int </a:t>
            </a:r>
            <a:r>
              <a:rPr lang="en-IN" dirty="0" err="1"/>
              <a:t>i</a:t>
            </a:r>
            <a:r>
              <a:rPr lang="en-IN" dirty="0"/>
              <a:t> = 0; //Variable for looping</a:t>
            </a:r>
          </a:p>
          <a:p>
            <a:pPr marL="0" indent="0">
              <a:buNone/>
            </a:pPr>
            <a:r>
              <a:rPr lang="en-IN" dirty="0"/>
              <a:t>    p = (int *)malloc(n * </a:t>
            </a:r>
            <a:r>
              <a:rPr lang="en-IN" dirty="0" err="1"/>
              <a:t>sizeof</a:t>
            </a:r>
            <a:r>
              <a:rPr lang="en-IN" dirty="0"/>
              <a:t>(int));</a:t>
            </a:r>
          </a:p>
          <a:p>
            <a:pPr marL="0" indent="0">
              <a:buNone/>
            </a:pPr>
            <a:r>
              <a:rPr lang="en-IN" dirty="0"/>
              <a:t>    //Check memory validity</a:t>
            </a:r>
          </a:p>
          <a:p>
            <a:pPr marL="0" indent="0">
              <a:buNone/>
            </a:pPr>
            <a:r>
              <a:rPr lang="en-IN" dirty="0"/>
              <a:t>    if(p == NULL)</a:t>
            </a:r>
          </a:p>
          <a:p>
            <a:pPr marL="0" indent="0">
              <a:buNone/>
            </a:pPr>
            <a:r>
              <a:rPr lang="en-IN" dirty="0"/>
              <a:t>    {</a:t>
            </a:r>
          </a:p>
          <a:p>
            <a:pPr marL="0" indent="0">
              <a:buNone/>
            </a:pPr>
            <a:r>
              <a:rPr lang="en-IN" dirty="0"/>
              <a:t>        return FAIL;</a:t>
            </a:r>
          </a:p>
          <a:p>
            <a:pPr marL="0" indent="0">
              <a:buNone/>
            </a:pPr>
            <a:r>
              <a:rPr lang="en-IN" dirty="0"/>
              <a:t>    }</a:t>
            </a:r>
          </a:p>
        </p:txBody>
      </p:sp>
      <p:sp>
        <p:nvSpPr>
          <p:cNvPr id="4" name="Slide Number Placeholder 3">
            <a:extLst>
              <a:ext uri="{FF2B5EF4-FFF2-40B4-BE49-F238E27FC236}">
                <a16:creationId xmlns:a16="http://schemas.microsoft.com/office/drawing/2014/main" id="{535A4FF7-070E-4917-8A6E-97AE23C112BA}"/>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6" name="TextBox 5">
            <a:extLst>
              <a:ext uri="{FF2B5EF4-FFF2-40B4-BE49-F238E27FC236}">
                <a16:creationId xmlns:a16="http://schemas.microsoft.com/office/drawing/2014/main" id="{EA7FC719-5B99-475A-BD31-B3CF08155BC3}"/>
              </a:ext>
            </a:extLst>
          </p:cNvPr>
          <p:cNvSpPr txBox="1"/>
          <p:nvPr/>
        </p:nvSpPr>
        <p:spPr>
          <a:xfrm>
            <a:off x="6376387" y="497150"/>
            <a:ext cx="6094520" cy="4093428"/>
          </a:xfrm>
          <a:prstGeom prst="rect">
            <a:avLst/>
          </a:prstGeom>
          <a:noFill/>
        </p:spPr>
        <p:txBody>
          <a:bodyPr wrap="square">
            <a:spAutoFit/>
          </a:bodyPr>
          <a:lstStyle/>
          <a:p>
            <a:pPr marL="0" indent="0">
              <a:buNone/>
            </a:pPr>
            <a:r>
              <a:rPr lang="en-IN" dirty="0"/>
              <a:t> </a:t>
            </a:r>
            <a:r>
              <a:rPr lang="en-US" sz="2000" dirty="0"/>
              <a:t>for (</a:t>
            </a:r>
            <a:r>
              <a:rPr lang="en-US" sz="2000" dirty="0" err="1"/>
              <a:t>i</a:t>
            </a:r>
            <a:r>
              <a:rPr lang="en-US" sz="2000" dirty="0"/>
              <a:t> =0; </a:t>
            </a:r>
            <a:r>
              <a:rPr lang="en-US" sz="2000" dirty="0" err="1"/>
              <a:t>i</a:t>
            </a:r>
            <a:r>
              <a:rPr lang="en-US" sz="2000" dirty="0"/>
              <a:t> &lt; n; </a:t>
            </a:r>
            <a:r>
              <a:rPr lang="en-US" sz="2000" dirty="0" err="1"/>
              <a:t>i</a:t>
            </a:r>
            <a:r>
              <a:rPr lang="en-US" sz="2000" dirty="0"/>
              <a:t>++)</a:t>
            </a:r>
          </a:p>
          <a:p>
            <a:pPr marL="0" indent="0">
              <a:buNone/>
            </a:pPr>
            <a:r>
              <a:rPr lang="en-US" sz="2000" dirty="0"/>
              <a:t>    {</a:t>
            </a:r>
          </a:p>
          <a:p>
            <a:pPr marL="0" indent="0">
              <a:buNone/>
            </a:pPr>
            <a:r>
              <a:rPr lang="en-US" sz="2000" dirty="0"/>
              <a:t>        p[</a:t>
            </a:r>
            <a:r>
              <a:rPr lang="en-US" sz="2000" dirty="0" err="1"/>
              <a:t>i</a:t>
            </a:r>
            <a:r>
              <a:rPr lang="en-US" sz="2000" dirty="0"/>
              <a:t>] = </a:t>
            </a:r>
            <a:r>
              <a:rPr lang="en-US" sz="2000" dirty="0" err="1"/>
              <a:t>i</a:t>
            </a:r>
            <a:r>
              <a:rPr lang="en-US" sz="2000" dirty="0"/>
              <a:t>;</a:t>
            </a:r>
          </a:p>
          <a:p>
            <a:pPr marL="0" indent="0">
              <a:buNone/>
            </a:pPr>
            <a:r>
              <a:rPr lang="en-US" sz="2000" dirty="0"/>
              <a:t>    }</a:t>
            </a:r>
          </a:p>
          <a:p>
            <a:pPr marL="0" indent="0">
              <a:buNone/>
            </a:pPr>
            <a:r>
              <a:rPr lang="en-US" sz="2000" dirty="0"/>
              <a:t>    //Print the copy data</a:t>
            </a:r>
          </a:p>
          <a:p>
            <a:pPr marL="0" indent="0">
              <a:buNone/>
            </a:pPr>
            <a:r>
              <a:rPr lang="en-US" sz="2000" dirty="0"/>
              <a:t>    for (</a:t>
            </a:r>
            <a:r>
              <a:rPr lang="en-US" sz="2000" dirty="0" err="1"/>
              <a:t>i</a:t>
            </a:r>
            <a:r>
              <a:rPr lang="en-US" sz="2000" dirty="0"/>
              <a:t>=0; </a:t>
            </a:r>
            <a:r>
              <a:rPr lang="en-US" sz="2000" dirty="0" err="1"/>
              <a:t>i</a:t>
            </a:r>
            <a:r>
              <a:rPr lang="en-US" sz="2000" dirty="0"/>
              <a:t>&lt; n; </a:t>
            </a:r>
            <a:r>
              <a:rPr lang="en-US" sz="2000" dirty="0" err="1"/>
              <a:t>i</a:t>
            </a:r>
            <a:r>
              <a:rPr lang="en-US" sz="2000" dirty="0"/>
              <a:t>++)</a:t>
            </a:r>
          </a:p>
          <a:p>
            <a:pPr marL="0" indent="0">
              <a:buNone/>
            </a:pPr>
            <a:r>
              <a:rPr lang="en-US" sz="2000" dirty="0"/>
              <a:t>    {</a:t>
            </a:r>
          </a:p>
          <a:p>
            <a:pPr marL="0" indent="0">
              <a:buNone/>
            </a:pPr>
            <a:r>
              <a:rPr lang="en-US" sz="2000" dirty="0"/>
              <a:t>        </a:t>
            </a:r>
            <a:r>
              <a:rPr lang="en-US" sz="2000" dirty="0" err="1"/>
              <a:t>printf</a:t>
            </a:r>
            <a:r>
              <a:rPr lang="en-US" sz="2000" dirty="0"/>
              <a:t>("\np[%d] = %d\n", </a:t>
            </a:r>
            <a:r>
              <a:rPr lang="en-US" sz="2000" dirty="0" err="1"/>
              <a:t>i,p</a:t>
            </a:r>
            <a:r>
              <a:rPr lang="en-US" sz="2000" dirty="0"/>
              <a:t>[</a:t>
            </a:r>
            <a:r>
              <a:rPr lang="en-US" sz="2000" dirty="0" err="1"/>
              <a:t>i</a:t>
            </a:r>
            <a:r>
              <a:rPr lang="en-US" sz="2000" dirty="0"/>
              <a:t>]);</a:t>
            </a:r>
          </a:p>
          <a:p>
            <a:pPr marL="0" indent="0">
              <a:buNone/>
            </a:pPr>
            <a:r>
              <a:rPr lang="en-US" sz="2000" dirty="0"/>
              <a:t>    }</a:t>
            </a:r>
          </a:p>
          <a:p>
            <a:pPr marL="0" indent="0">
              <a:buNone/>
            </a:pPr>
            <a:r>
              <a:rPr lang="en-US" sz="2000" dirty="0"/>
              <a:t>    // free allocated memory</a:t>
            </a:r>
          </a:p>
          <a:p>
            <a:pPr marL="0" indent="0">
              <a:buNone/>
            </a:pPr>
            <a:r>
              <a:rPr lang="en-US" sz="2000" dirty="0"/>
              <a:t>    free(p);</a:t>
            </a:r>
          </a:p>
          <a:p>
            <a:pPr marL="0" indent="0">
              <a:buNone/>
            </a:pPr>
            <a:r>
              <a:rPr lang="en-US" sz="2000" dirty="0"/>
              <a:t>    return TRUE;</a:t>
            </a:r>
          </a:p>
          <a:p>
            <a:pPr marL="0" indent="0">
              <a:buNone/>
            </a:pPr>
            <a:r>
              <a:rPr lang="en-US" sz="2000" dirty="0"/>
              <a:t>}</a:t>
            </a:r>
          </a:p>
        </p:txBody>
      </p:sp>
    </p:spTree>
    <p:extLst>
      <p:ext uri="{BB962C8B-B14F-4D97-AF65-F5344CB8AC3E}">
        <p14:creationId xmlns:p14="http://schemas.microsoft.com/office/powerpoint/2010/main" val="41781290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93CE9-530A-4A88-AD8A-31F487428BC8}"/>
              </a:ext>
            </a:extLst>
          </p:cNvPr>
          <p:cNvSpPr>
            <a:spLocks noGrp="1"/>
          </p:cNvSpPr>
          <p:nvPr>
            <p:ph idx="1"/>
          </p:nvPr>
        </p:nvSpPr>
        <p:spPr>
          <a:xfrm>
            <a:off x="838200" y="603682"/>
            <a:ext cx="10515600" cy="5573281"/>
          </a:xfrm>
        </p:spPr>
        <p:txBody>
          <a:bodyPr/>
          <a:lstStyle/>
          <a:p>
            <a:pPr marL="0" indent="0">
              <a:buNone/>
            </a:pPr>
            <a:r>
              <a:rPr lang="en-IN" b="1" dirty="0"/>
              <a:t>Output:</a:t>
            </a:r>
          </a:p>
        </p:txBody>
      </p:sp>
      <p:sp>
        <p:nvSpPr>
          <p:cNvPr id="4" name="Slide Number Placeholder 3">
            <a:extLst>
              <a:ext uri="{FF2B5EF4-FFF2-40B4-BE49-F238E27FC236}">
                <a16:creationId xmlns:a16="http://schemas.microsoft.com/office/drawing/2014/main" id="{67CCA2E3-E0BE-477E-8194-CDB78E2F5081}"/>
              </a:ext>
            </a:extLst>
          </p:cNvPr>
          <p:cNvSpPr>
            <a:spLocks noGrp="1"/>
          </p:cNvSpPr>
          <p:nvPr>
            <p:ph type="sldNum" sz="quarter" idx="12"/>
          </p:nvPr>
        </p:nvSpPr>
        <p:spPr/>
        <p:txBody>
          <a:bodyPr/>
          <a:lstStyle/>
          <a:p>
            <a:fld id="{BDCDBBEF-AA6C-4BA6-85B2-A17D7F280E38}" type="slidenum">
              <a:rPr lang="en-US" smtClean="0"/>
              <a:pPr/>
              <a:t>26</a:t>
            </a:fld>
            <a:endParaRPr lang="en-US"/>
          </a:p>
        </p:txBody>
      </p:sp>
      <p:pic>
        <p:nvPicPr>
          <p:cNvPr id="6" name="Picture 5" descr="A close up of a logo&#10;&#10;Description automatically generated">
            <a:extLst>
              <a:ext uri="{FF2B5EF4-FFF2-40B4-BE49-F238E27FC236}">
                <a16:creationId xmlns:a16="http://schemas.microsoft.com/office/drawing/2014/main" id="{17D5AFDD-4D7A-498E-BAD4-B8C762616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517" y="1485322"/>
            <a:ext cx="5838825" cy="1905000"/>
          </a:xfrm>
          <a:prstGeom prst="rect">
            <a:avLst/>
          </a:prstGeom>
        </p:spPr>
      </p:pic>
    </p:spTree>
    <p:extLst>
      <p:ext uri="{BB962C8B-B14F-4D97-AF65-F5344CB8AC3E}">
        <p14:creationId xmlns:p14="http://schemas.microsoft.com/office/powerpoint/2010/main" val="37197826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C124-CB33-4760-A4D2-7F09E971A20E}"/>
              </a:ext>
            </a:extLst>
          </p:cNvPr>
          <p:cNvSpPr>
            <a:spLocks noGrp="1"/>
          </p:cNvSpPr>
          <p:nvPr>
            <p:ph type="title"/>
          </p:nvPr>
        </p:nvSpPr>
        <p:spPr/>
        <p:txBody>
          <a:bodyPr/>
          <a:lstStyle/>
          <a:p>
            <a:r>
              <a:rPr kumimoji="0" lang="en-IN" sz="4400" b="1" i="0" u="none" strike="noStrike" kern="1200" cap="none" spc="0" normalizeH="0" baseline="0" noProof="0" dirty="0">
                <a:ln>
                  <a:noFill/>
                </a:ln>
                <a:solidFill>
                  <a:srgbClr val="FF0000"/>
                </a:solidFill>
                <a:effectLst/>
                <a:uLnTx/>
                <a:uFillTx/>
                <a:latin typeface="Calibri Light"/>
                <a:ea typeface="+mj-ea"/>
                <a:cs typeface="+mj-cs"/>
              </a:rPr>
              <a:t>Dynamically allocating memory to 2-D array</a:t>
            </a:r>
            <a:endParaRPr lang="en-IN" dirty="0"/>
          </a:p>
        </p:txBody>
      </p:sp>
      <p:sp>
        <p:nvSpPr>
          <p:cNvPr id="3" name="Content Placeholder 2">
            <a:extLst>
              <a:ext uri="{FF2B5EF4-FFF2-40B4-BE49-F238E27FC236}">
                <a16:creationId xmlns:a16="http://schemas.microsoft.com/office/drawing/2014/main" id="{28841CA8-906E-4CE7-A3AD-3B70F1D7886C}"/>
              </a:ext>
            </a:extLst>
          </p:cNvPr>
          <p:cNvSpPr>
            <a:spLocks noGrp="1"/>
          </p:cNvSpPr>
          <p:nvPr>
            <p:ph idx="1"/>
          </p:nvPr>
        </p:nvSpPr>
        <p:spPr/>
        <p:txBody>
          <a:bodyPr>
            <a:normAutofit fontScale="62500" lnSpcReduction="20000"/>
          </a:bodyPr>
          <a:lstStyle/>
          <a:p>
            <a:pPr marL="0" indent="0">
              <a:buNone/>
            </a:pPr>
            <a:r>
              <a:rPr lang="en-IN" dirty="0"/>
              <a:t>Following are different ways to create a 2D array on heap (or dynamically allocate a 2D array).</a:t>
            </a:r>
          </a:p>
          <a:p>
            <a:pPr marL="0" indent="0">
              <a:buNone/>
            </a:pPr>
            <a:r>
              <a:rPr lang="en-IN" dirty="0"/>
              <a:t>In the following examples, we have considered ‘r‘ as number of rows, ‘c‘ as number of columns and we created a 2D array with r = 3, c = 4 and following values</a:t>
            </a:r>
          </a:p>
          <a:p>
            <a:pPr marL="457200" lvl="1" indent="0">
              <a:buNone/>
            </a:pPr>
            <a:r>
              <a:rPr lang="en-IN" dirty="0"/>
              <a:t>  1  2  3  4</a:t>
            </a:r>
          </a:p>
          <a:p>
            <a:pPr marL="457200" lvl="1" indent="0">
              <a:buNone/>
            </a:pPr>
            <a:r>
              <a:rPr lang="en-IN" dirty="0"/>
              <a:t>  5  6  7  8</a:t>
            </a:r>
          </a:p>
          <a:p>
            <a:pPr marL="457200" lvl="1" indent="0">
              <a:buNone/>
            </a:pPr>
            <a:r>
              <a:rPr lang="en-IN" dirty="0"/>
              <a:t>  9  10 11 12 </a:t>
            </a:r>
          </a:p>
          <a:p>
            <a:pPr marL="0" indent="0">
              <a:buNone/>
            </a:pPr>
            <a:r>
              <a:rPr lang="en-IN" b="1" dirty="0"/>
              <a:t>1) Using a single pointer:</a:t>
            </a:r>
          </a:p>
          <a:p>
            <a:pPr marL="0" indent="0">
              <a:buNone/>
            </a:pPr>
            <a:r>
              <a:rPr lang="en-IN" dirty="0"/>
              <a:t>A simple way is to allocate memory block of size r*c and access elements using simple pointer arithmetic.</a:t>
            </a:r>
          </a:p>
          <a:p>
            <a:pPr marL="0" indent="0">
              <a:buNone/>
            </a:pPr>
            <a:r>
              <a:rPr lang="en-IN" dirty="0"/>
              <a:t>#include &lt;</a:t>
            </a:r>
            <a:r>
              <a:rPr lang="en-IN" dirty="0" err="1"/>
              <a:t>stdio.h</a:t>
            </a:r>
            <a:r>
              <a:rPr lang="en-IN" dirty="0"/>
              <a:t>&gt; </a:t>
            </a:r>
          </a:p>
          <a:p>
            <a:pPr marL="0" indent="0">
              <a:buNone/>
            </a:pPr>
            <a:r>
              <a:rPr lang="en-IN" dirty="0"/>
              <a:t>#include &lt;</a:t>
            </a:r>
            <a:r>
              <a:rPr lang="en-IN" dirty="0" err="1"/>
              <a:t>stdlib.h</a:t>
            </a:r>
            <a:r>
              <a:rPr lang="en-IN" dirty="0"/>
              <a:t>&gt; </a:t>
            </a:r>
          </a:p>
          <a:p>
            <a:pPr marL="0" indent="0">
              <a:buNone/>
            </a:pPr>
            <a:r>
              <a:rPr lang="en-IN" dirty="0"/>
              <a:t>  int main() </a:t>
            </a:r>
          </a:p>
          <a:p>
            <a:pPr marL="0" indent="0">
              <a:buNone/>
            </a:pPr>
            <a:r>
              <a:rPr lang="en-IN" dirty="0"/>
              <a:t>{ </a:t>
            </a:r>
          </a:p>
          <a:p>
            <a:pPr marL="0" indent="0">
              <a:buNone/>
            </a:pPr>
            <a:r>
              <a:rPr lang="en-IN" dirty="0"/>
              <a:t>    int r = 3, c = 4; </a:t>
            </a:r>
          </a:p>
          <a:p>
            <a:pPr marL="0" indent="0">
              <a:buNone/>
            </a:pPr>
            <a:r>
              <a:rPr lang="en-IN" dirty="0"/>
              <a:t>    int *</a:t>
            </a:r>
            <a:r>
              <a:rPr lang="en-IN" dirty="0" err="1"/>
              <a:t>arr</a:t>
            </a:r>
            <a:r>
              <a:rPr lang="en-IN" dirty="0"/>
              <a:t> = (int *)malloc(r * c * </a:t>
            </a:r>
            <a:r>
              <a:rPr lang="en-IN" dirty="0" err="1"/>
              <a:t>sizeof</a:t>
            </a:r>
            <a:r>
              <a:rPr lang="en-IN" dirty="0"/>
              <a:t>(int)); </a:t>
            </a:r>
          </a:p>
          <a:p>
            <a:pPr marL="0" indent="0">
              <a:buNone/>
            </a:pPr>
            <a:r>
              <a:rPr lang="en-IN" dirty="0"/>
              <a:t>      int </a:t>
            </a:r>
            <a:r>
              <a:rPr lang="en-IN" dirty="0" err="1"/>
              <a:t>i</a:t>
            </a:r>
            <a:r>
              <a:rPr lang="en-IN" dirty="0"/>
              <a:t>, j, count = 0; </a:t>
            </a:r>
          </a:p>
        </p:txBody>
      </p:sp>
      <p:sp>
        <p:nvSpPr>
          <p:cNvPr id="4" name="Slide Number Placeholder 3">
            <a:extLst>
              <a:ext uri="{FF2B5EF4-FFF2-40B4-BE49-F238E27FC236}">
                <a16:creationId xmlns:a16="http://schemas.microsoft.com/office/drawing/2014/main" id="{B84A3267-AD47-40FB-9BD8-1E6770772FD8}"/>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25421908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09EE5-0B99-48BA-AA1A-3ABD7CD031EF}"/>
              </a:ext>
            </a:extLst>
          </p:cNvPr>
          <p:cNvSpPr>
            <a:spLocks noGrp="1"/>
          </p:cNvSpPr>
          <p:nvPr>
            <p:ph idx="1"/>
          </p:nvPr>
        </p:nvSpPr>
        <p:spPr>
          <a:xfrm>
            <a:off x="838200" y="692727"/>
            <a:ext cx="10515600" cy="5484236"/>
          </a:xfrm>
        </p:spPr>
        <p:txBody>
          <a:bodyPr>
            <a:normAutofit lnSpcReduction="10000"/>
          </a:bodyPr>
          <a:lstStyle/>
          <a:p>
            <a:pPr marL="0"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0" indent="0">
              <a:buNone/>
            </a:pPr>
            <a:r>
              <a:rPr lang="en-IN" dirty="0"/>
              <a:t>      for (j = 0; j &lt; c; </a:t>
            </a:r>
            <a:r>
              <a:rPr lang="en-IN" dirty="0" err="1"/>
              <a:t>j++</a:t>
            </a:r>
            <a:r>
              <a:rPr lang="en-IN" dirty="0"/>
              <a:t>) </a:t>
            </a:r>
          </a:p>
          <a:p>
            <a:pPr marL="0" indent="0">
              <a:buNone/>
            </a:pPr>
            <a:r>
              <a:rPr lang="en-IN" dirty="0"/>
              <a:t>         *(</a:t>
            </a:r>
            <a:r>
              <a:rPr lang="en-IN" dirty="0" err="1"/>
              <a:t>arr</a:t>
            </a:r>
            <a:r>
              <a:rPr lang="en-IN" dirty="0"/>
              <a:t> + </a:t>
            </a:r>
            <a:r>
              <a:rPr lang="en-IN" dirty="0" err="1"/>
              <a:t>i</a:t>
            </a:r>
            <a:r>
              <a:rPr lang="en-IN" dirty="0"/>
              <a:t>*c + j) = ++count; </a:t>
            </a:r>
          </a:p>
          <a:p>
            <a:pPr marL="0"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0" indent="0">
              <a:buNone/>
            </a:pPr>
            <a:r>
              <a:rPr lang="en-IN" dirty="0"/>
              <a:t>      for (j = 0; j &lt; c; </a:t>
            </a:r>
            <a:r>
              <a:rPr lang="en-IN" dirty="0" err="1"/>
              <a:t>j++</a:t>
            </a:r>
            <a:r>
              <a:rPr lang="en-IN" dirty="0"/>
              <a:t>) </a:t>
            </a:r>
          </a:p>
          <a:p>
            <a:pPr marL="0" indent="0">
              <a:buNone/>
            </a:pPr>
            <a:r>
              <a:rPr lang="en-IN" dirty="0"/>
              <a:t>         </a:t>
            </a:r>
            <a:r>
              <a:rPr lang="en-IN" dirty="0" err="1"/>
              <a:t>printf</a:t>
            </a:r>
            <a:r>
              <a:rPr lang="en-IN" dirty="0"/>
              <a:t>("%d ", *(</a:t>
            </a:r>
            <a:r>
              <a:rPr lang="en-IN" dirty="0" err="1"/>
              <a:t>arr</a:t>
            </a:r>
            <a:r>
              <a:rPr lang="en-IN" dirty="0"/>
              <a:t> + </a:t>
            </a:r>
            <a:r>
              <a:rPr lang="en-IN" dirty="0" err="1"/>
              <a:t>i</a:t>
            </a:r>
            <a:r>
              <a:rPr lang="en-IN" dirty="0"/>
              <a:t>*c + j)); </a:t>
            </a:r>
          </a:p>
          <a:p>
            <a:pPr marL="0" indent="0">
              <a:buNone/>
            </a:pPr>
            <a:r>
              <a:rPr lang="en-IN" dirty="0"/>
              <a:t>     /* Code for further processing and free the  </a:t>
            </a:r>
          </a:p>
          <a:p>
            <a:pPr marL="0" indent="0">
              <a:buNone/>
            </a:pPr>
            <a:r>
              <a:rPr lang="en-IN" dirty="0"/>
              <a:t>      dynamically allocated memory */</a:t>
            </a:r>
          </a:p>
          <a:p>
            <a:pPr marL="0" indent="0">
              <a:buNone/>
            </a:pPr>
            <a:r>
              <a:rPr lang="en-IN" dirty="0"/>
              <a:t>       free(</a:t>
            </a:r>
            <a:r>
              <a:rPr lang="en-IN" dirty="0" err="1"/>
              <a:t>arr</a:t>
            </a:r>
            <a:r>
              <a:rPr lang="en-IN" dirty="0"/>
              <a:t>);	</a:t>
            </a:r>
          </a:p>
          <a:p>
            <a:pPr marL="0" indent="0">
              <a:buNone/>
            </a:pPr>
            <a:r>
              <a:rPr lang="en-IN" dirty="0"/>
              <a:t>       return 0; </a:t>
            </a:r>
          </a:p>
          <a:p>
            <a:pPr marL="0" indent="0">
              <a:buNone/>
            </a:pPr>
            <a:r>
              <a:rPr lang="en-IN" dirty="0"/>
              <a:t>} </a:t>
            </a:r>
          </a:p>
        </p:txBody>
      </p:sp>
      <p:sp>
        <p:nvSpPr>
          <p:cNvPr id="4" name="Slide Number Placeholder 3">
            <a:extLst>
              <a:ext uri="{FF2B5EF4-FFF2-40B4-BE49-F238E27FC236}">
                <a16:creationId xmlns:a16="http://schemas.microsoft.com/office/drawing/2014/main" id="{DACCAF35-EEF6-4B93-888B-404C02040D72}"/>
              </a:ext>
            </a:extLst>
          </p:cNvPr>
          <p:cNvSpPr>
            <a:spLocks noGrp="1"/>
          </p:cNvSpPr>
          <p:nvPr>
            <p:ph type="sldNum" sz="quarter" idx="12"/>
          </p:nvPr>
        </p:nvSpPr>
        <p:spPr/>
        <p:txBody>
          <a:bodyPr/>
          <a:lstStyle/>
          <a:p>
            <a:fld id="{BDCDBBEF-AA6C-4BA6-85B2-A17D7F280E38}" type="slidenum">
              <a:rPr lang="en-US" smtClean="0"/>
              <a:pPr/>
              <a:t>28</a:t>
            </a:fld>
            <a:endParaRPr lang="en-US"/>
          </a:p>
        </p:txBody>
      </p:sp>
      <p:sp>
        <p:nvSpPr>
          <p:cNvPr id="5" name="TextBox 4">
            <a:extLst>
              <a:ext uri="{FF2B5EF4-FFF2-40B4-BE49-F238E27FC236}">
                <a16:creationId xmlns:a16="http://schemas.microsoft.com/office/drawing/2014/main" id="{B5C9A363-102A-4379-A12D-9562958546C8}"/>
              </a:ext>
            </a:extLst>
          </p:cNvPr>
          <p:cNvSpPr txBox="1"/>
          <p:nvPr/>
        </p:nvSpPr>
        <p:spPr>
          <a:xfrm>
            <a:off x="6597813" y="1206888"/>
            <a:ext cx="6094520" cy="646331"/>
          </a:xfrm>
          <a:prstGeom prst="rect">
            <a:avLst/>
          </a:prstGeom>
          <a:noFill/>
        </p:spPr>
        <p:txBody>
          <a:bodyPr wrap="square">
            <a:spAutoFit/>
          </a:bodyPr>
          <a:lstStyle/>
          <a:p>
            <a:pPr marL="0" indent="0">
              <a:buNone/>
            </a:pPr>
            <a:r>
              <a:rPr lang="en-IN" b="1" dirty="0"/>
              <a:t>Output:</a:t>
            </a:r>
          </a:p>
          <a:p>
            <a:pPr marL="0" indent="0">
              <a:buNone/>
            </a:pPr>
            <a:r>
              <a:rPr lang="en-IN" dirty="0"/>
              <a:t>1 2 3 4 5 6 7 8 9 10 11 12</a:t>
            </a:r>
          </a:p>
        </p:txBody>
      </p:sp>
    </p:spTree>
    <p:extLst>
      <p:ext uri="{BB962C8B-B14F-4D97-AF65-F5344CB8AC3E}">
        <p14:creationId xmlns:p14="http://schemas.microsoft.com/office/powerpoint/2010/main" val="4317697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123CD-A147-484A-B6C0-F00A9C94C9D2}"/>
              </a:ext>
            </a:extLst>
          </p:cNvPr>
          <p:cNvSpPr>
            <a:spLocks noGrp="1"/>
          </p:cNvSpPr>
          <p:nvPr>
            <p:ph idx="1"/>
          </p:nvPr>
        </p:nvSpPr>
        <p:spPr>
          <a:xfrm>
            <a:off x="838200" y="381740"/>
            <a:ext cx="10515600" cy="5795223"/>
          </a:xfrm>
        </p:spPr>
        <p:txBody>
          <a:bodyPr>
            <a:normAutofit fontScale="70000" lnSpcReduction="20000"/>
          </a:bodyPr>
          <a:lstStyle/>
          <a:p>
            <a:pPr marL="0" indent="0">
              <a:buNone/>
            </a:pPr>
            <a:r>
              <a:rPr lang="en-IN" b="1" dirty="0"/>
              <a:t>2) Using an array of pointers</a:t>
            </a:r>
          </a:p>
          <a:p>
            <a:pPr marL="0" indent="0">
              <a:buNone/>
            </a:pPr>
            <a:r>
              <a:rPr lang="en-IN" dirty="0"/>
              <a:t>We can create an array of pointers of size r. Note that from C99, C language allows variable sized arrays. After creating an array of pointers, we can dynamically allocate memory for every row.</a:t>
            </a:r>
          </a:p>
          <a:p>
            <a:pPr marL="457200" lvl="1" indent="0">
              <a:buNone/>
            </a:pPr>
            <a:r>
              <a:rPr lang="en-IN" dirty="0"/>
              <a:t>#include &lt;</a:t>
            </a:r>
            <a:r>
              <a:rPr lang="en-IN" dirty="0" err="1"/>
              <a:t>stdio.h</a:t>
            </a:r>
            <a:r>
              <a:rPr lang="en-IN" dirty="0"/>
              <a:t>&gt; </a:t>
            </a:r>
          </a:p>
          <a:p>
            <a:pPr marL="457200" lvl="1" indent="0">
              <a:buNone/>
            </a:pPr>
            <a:r>
              <a:rPr lang="en-IN" dirty="0"/>
              <a:t>#include &lt;</a:t>
            </a:r>
            <a:r>
              <a:rPr lang="en-IN" dirty="0" err="1"/>
              <a:t>stdlib.h</a:t>
            </a:r>
            <a:r>
              <a:rPr lang="en-IN" dirty="0"/>
              <a:t>&gt; </a:t>
            </a:r>
          </a:p>
          <a:p>
            <a:pPr marL="457200" lvl="1" indent="0">
              <a:buNone/>
            </a:pPr>
            <a:r>
              <a:rPr lang="en-IN" dirty="0"/>
              <a:t>  int main() </a:t>
            </a:r>
          </a:p>
          <a:p>
            <a:pPr marL="457200" lvl="1" indent="0">
              <a:buNone/>
            </a:pPr>
            <a:r>
              <a:rPr lang="en-IN" dirty="0"/>
              <a:t>{ </a:t>
            </a:r>
          </a:p>
          <a:p>
            <a:pPr marL="457200" lvl="1" indent="0">
              <a:buNone/>
            </a:pPr>
            <a:r>
              <a:rPr lang="en-IN" dirty="0"/>
              <a:t>    int r = 3, c = 4, </a:t>
            </a:r>
            <a:r>
              <a:rPr lang="en-IN" dirty="0" err="1"/>
              <a:t>i</a:t>
            </a:r>
            <a:r>
              <a:rPr lang="en-IN" dirty="0"/>
              <a:t>, j, count; </a:t>
            </a:r>
          </a:p>
          <a:p>
            <a:pPr marL="457200" lvl="1" indent="0">
              <a:buNone/>
            </a:pPr>
            <a:r>
              <a:rPr lang="en-IN" dirty="0"/>
              <a:t>      int *</a:t>
            </a:r>
            <a:r>
              <a:rPr lang="en-IN" dirty="0" err="1"/>
              <a:t>arr</a:t>
            </a:r>
            <a:r>
              <a:rPr lang="en-IN" dirty="0"/>
              <a:t>[r]; </a:t>
            </a:r>
          </a:p>
          <a:p>
            <a:pPr marL="457200" lvl="1" indent="0">
              <a:buNone/>
            </a:pPr>
            <a:r>
              <a:rPr lang="en-IN" dirty="0"/>
              <a:t>    for (</a:t>
            </a:r>
            <a:r>
              <a:rPr lang="en-IN" dirty="0" err="1"/>
              <a:t>i</a:t>
            </a:r>
            <a:r>
              <a:rPr lang="en-IN" dirty="0"/>
              <a:t>=0; </a:t>
            </a:r>
            <a:r>
              <a:rPr lang="en-IN" dirty="0" err="1"/>
              <a:t>i</a:t>
            </a:r>
            <a:r>
              <a:rPr lang="en-IN" dirty="0"/>
              <a:t>&lt;r; </a:t>
            </a:r>
            <a:r>
              <a:rPr lang="en-IN" dirty="0" err="1"/>
              <a:t>i</a:t>
            </a:r>
            <a:r>
              <a:rPr lang="en-IN" dirty="0"/>
              <a:t>++) </a:t>
            </a:r>
          </a:p>
          <a:p>
            <a:pPr marL="457200" lvl="1" indent="0">
              <a:buNone/>
            </a:pPr>
            <a:r>
              <a:rPr lang="en-IN" dirty="0"/>
              <a:t>         </a:t>
            </a:r>
            <a:r>
              <a:rPr lang="en-IN" dirty="0" err="1"/>
              <a:t>arr</a:t>
            </a:r>
            <a:r>
              <a:rPr lang="en-IN" dirty="0"/>
              <a:t>[</a:t>
            </a:r>
            <a:r>
              <a:rPr lang="en-IN" dirty="0" err="1"/>
              <a:t>i</a:t>
            </a:r>
            <a:r>
              <a:rPr lang="en-IN" dirty="0"/>
              <a:t>] = (int *)malloc(c * </a:t>
            </a:r>
            <a:r>
              <a:rPr lang="en-IN" dirty="0" err="1"/>
              <a:t>sizeof</a:t>
            </a:r>
            <a:r>
              <a:rPr lang="en-IN" dirty="0"/>
              <a:t>(int)); </a:t>
            </a:r>
          </a:p>
          <a:p>
            <a:pPr marL="457200" lvl="1" indent="0">
              <a:buNone/>
            </a:pPr>
            <a:r>
              <a:rPr lang="en-IN" dirty="0"/>
              <a:t>      // Note that </a:t>
            </a:r>
            <a:r>
              <a:rPr lang="en-IN" dirty="0" err="1"/>
              <a:t>arr</a:t>
            </a:r>
            <a:r>
              <a:rPr lang="en-IN" dirty="0"/>
              <a:t>[</a:t>
            </a:r>
            <a:r>
              <a:rPr lang="en-IN" dirty="0" err="1"/>
              <a:t>i</a:t>
            </a:r>
            <a:r>
              <a:rPr lang="en-IN" dirty="0"/>
              <a:t>][j] is same as *(*(</a:t>
            </a:r>
            <a:r>
              <a:rPr lang="en-IN" dirty="0" err="1"/>
              <a:t>arr+i</a:t>
            </a:r>
            <a:r>
              <a:rPr lang="en-IN" dirty="0"/>
              <a:t>)+j) </a:t>
            </a:r>
          </a:p>
          <a:p>
            <a:pPr marL="457200" lvl="1" indent="0">
              <a:buNone/>
            </a:pPr>
            <a:r>
              <a:rPr lang="en-IN" dirty="0"/>
              <a:t>    count = 0;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arr+i</a:t>
            </a:r>
            <a:r>
              <a:rPr lang="en-IN" dirty="0"/>
              <a:t>)+j) = ++count ;  //OR </a:t>
            </a:r>
            <a:r>
              <a:rPr lang="en-IN" dirty="0" err="1"/>
              <a:t>arr</a:t>
            </a:r>
            <a:r>
              <a:rPr lang="en-IN" dirty="0"/>
              <a:t>[</a:t>
            </a:r>
            <a:r>
              <a:rPr lang="en-IN" dirty="0" err="1"/>
              <a:t>i</a:t>
            </a:r>
            <a:r>
              <a:rPr lang="en-IN" dirty="0"/>
              <a:t>][j] = ++count;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printf</a:t>
            </a:r>
            <a:r>
              <a:rPr lang="en-IN" dirty="0"/>
              <a:t>("%d ", *(*(</a:t>
            </a:r>
            <a:r>
              <a:rPr lang="en-IN" dirty="0" err="1"/>
              <a:t>arr+i</a:t>
            </a:r>
            <a:r>
              <a:rPr lang="en-IN" dirty="0"/>
              <a:t>)+j) ); </a:t>
            </a:r>
          </a:p>
          <a:p>
            <a:pPr marL="457200" lvl="1" indent="0">
              <a:buNone/>
            </a:pPr>
            <a:r>
              <a:rPr lang="en-IN" dirty="0"/>
              <a:t>      /* Code for further processing and free the  </a:t>
            </a:r>
          </a:p>
          <a:p>
            <a:pPr marL="457200" lvl="1" indent="0">
              <a:buNone/>
            </a:pPr>
            <a:r>
              <a:rPr lang="en-IN" dirty="0"/>
              <a:t>      dynamically allocated memory */</a:t>
            </a:r>
          </a:p>
          <a:p>
            <a:pPr marL="457200" lvl="1" indent="0">
              <a:buNone/>
            </a:pPr>
            <a:r>
              <a:rPr lang="en-IN" dirty="0"/>
              <a:t>     return 0; </a:t>
            </a:r>
          </a:p>
          <a:p>
            <a:pPr marL="457200" lvl="1" indent="0">
              <a:buNone/>
            </a:pPr>
            <a:r>
              <a:rPr lang="en-IN" dirty="0"/>
              <a:t>} </a:t>
            </a:r>
          </a:p>
        </p:txBody>
      </p:sp>
      <p:sp>
        <p:nvSpPr>
          <p:cNvPr id="4" name="Slide Number Placeholder 3">
            <a:extLst>
              <a:ext uri="{FF2B5EF4-FFF2-40B4-BE49-F238E27FC236}">
                <a16:creationId xmlns:a16="http://schemas.microsoft.com/office/drawing/2014/main" id="{EF4398F3-DEFE-414D-8E47-1DD1F45DA55D}"/>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6" name="TextBox 5">
            <a:extLst>
              <a:ext uri="{FF2B5EF4-FFF2-40B4-BE49-F238E27FC236}">
                <a16:creationId xmlns:a16="http://schemas.microsoft.com/office/drawing/2014/main" id="{9C0C027B-DF38-49D8-A7B9-3D14E38D3AC3}"/>
              </a:ext>
            </a:extLst>
          </p:cNvPr>
          <p:cNvSpPr txBox="1"/>
          <p:nvPr/>
        </p:nvSpPr>
        <p:spPr>
          <a:xfrm>
            <a:off x="7628138" y="1829670"/>
            <a:ext cx="6094520" cy="646331"/>
          </a:xfrm>
          <a:prstGeom prst="rect">
            <a:avLst/>
          </a:prstGeom>
          <a:noFill/>
        </p:spPr>
        <p:txBody>
          <a:bodyPr wrap="square">
            <a:spAutoFit/>
          </a:bodyPr>
          <a:lstStyle/>
          <a:p>
            <a:pPr marL="0" indent="0">
              <a:buNone/>
            </a:pPr>
            <a:r>
              <a:rPr lang="en-IN" b="1" dirty="0"/>
              <a:t>Output:</a:t>
            </a:r>
          </a:p>
          <a:p>
            <a:pPr marL="0" indent="0">
              <a:buNone/>
            </a:pPr>
            <a:r>
              <a:rPr lang="en-IN" dirty="0"/>
              <a:t>1 2 3 4 5 6 7 8 9 10 11 12</a:t>
            </a:r>
          </a:p>
        </p:txBody>
      </p:sp>
    </p:spTree>
    <p:extLst>
      <p:ext uri="{BB962C8B-B14F-4D97-AF65-F5344CB8AC3E}">
        <p14:creationId xmlns:p14="http://schemas.microsoft.com/office/powerpoint/2010/main" val="23957329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0840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B76F4-7111-4481-A8CE-1D6B0A71A005}"/>
              </a:ext>
            </a:extLst>
          </p:cNvPr>
          <p:cNvSpPr>
            <a:spLocks noGrp="1"/>
          </p:cNvSpPr>
          <p:nvPr>
            <p:ph idx="1"/>
          </p:nvPr>
        </p:nvSpPr>
        <p:spPr>
          <a:xfrm>
            <a:off x="838200" y="585926"/>
            <a:ext cx="10515600" cy="5591037"/>
          </a:xfrm>
        </p:spPr>
        <p:txBody>
          <a:bodyPr>
            <a:normAutofit fontScale="62500" lnSpcReduction="20000"/>
          </a:bodyPr>
          <a:lstStyle/>
          <a:p>
            <a:pPr marL="0" indent="0">
              <a:buNone/>
            </a:pPr>
            <a:r>
              <a:rPr lang="en-IN" b="1" dirty="0"/>
              <a:t>3) Using pointer to a pointer</a:t>
            </a:r>
          </a:p>
          <a:p>
            <a:pPr marL="0" indent="0">
              <a:buNone/>
            </a:pPr>
            <a:r>
              <a:rPr lang="en-IN" dirty="0"/>
              <a:t>We can create an array of pointers also dynamically using a double pointer. Once we have an array pointers allocated dynamically, we can dynamically allocate memory and for every row like method 2.</a:t>
            </a:r>
          </a:p>
          <a:p>
            <a:pPr marL="457200" lvl="1" indent="0">
              <a:buNone/>
            </a:pPr>
            <a:r>
              <a:rPr lang="en-IN" dirty="0"/>
              <a:t>#include &lt;</a:t>
            </a:r>
            <a:r>
              <a:rPr lang="en-IN" dirty="0" err="1"/>
              <a:t>stdio.h</a:t>
            </a:r>
            <a:r>
              <a:rPr lang="en-IN" dirty="0"/>
              <a:t>&gt; </a:t>
            </a:r>
          </a:p>
          <a:p>
            <a:pPr marL="457200" lvl="1" indent="0">
              <a:buNone/>
            </a:pPr>
            <a:r>
              <a:rPr lang="en-IN" dirty="0"/>
              <a:t>#include &lt;</a:t>
            </a:r>
            <a:r>
              <a:rPr lang="en-IN" dirty="0" err="1"/>
              <a:t>stdlib.h</a:t>
            </a:r>
            <a:r>
              <a:rPr lang="en-IN" dirty="0"/>
              <a:t>&gt; </a:t>
            </a:r>
          </a:p>
          <a:p>
            <a:pPr marL="457200" lvl="1" indent="0">
              <a:buNone/>
            </a:pPr>
            <a:r>
              <a:rPr lang="en-IN" dirty="0"/>
              <a:t> int main() </a:t>
            </a:r>
          </a:p>
          <a:p>
            <a:pPr marL="457200" lvl="1" indent="0">
              <a:buNone/>
            </a:pPr>
            <a:r>
              <a:rPr lang="en-IN" dirty="0"/>
              <a:t>{ </a:t>
            </a:r>
          </a:p>
          <a:p>
            <a:pPr marL="457200" lvl="1" indent="0">
              <a:buNone/>
            </a:pPr>
            <a:r>
              <a:rPr lang="en-IN" dirty="0"/>
              <a:t>    int r = 3, c = 4, </a:t>
            </a:r>
            <a:r>
              <a:rPr lang="en-IN" dirty="0" err="1"/>
              <a:t>i</a:t>
            </a:r>
            <a:r>
              <a:rPr lang="en-IN" dirty="0"/>
              <a:t>, j, count; </a:t>
            </a:r>
          </a:p>
          <a:p>
            <a:pPr marL="457200" lvl="1" indent="0">
              <a:buNone/>
            </a:pPr>
            <a:r>
              <a:rPr lang="en-IN" dirty="0"/>
              <a:t>      int **</a:t>
            </a:r>
            <a:r>
              <a:rPr lang="en-IN" dirty="0" err="1"/>
              <a:t>arr</a:t>
            </a:r>
            <a:r>
              <a:rPr lang="en-IN" dirty="0"/>
              <a:t> = (int **)malloc(r * </a:t>
            </a:r>
            <a:r>
              <a:rPr lang="en-IN" dirty="0" err="1"/>
              <a:t>sizeof</a:t>
            </a:r>
            <a:r>
              <a:rPr lang="en-IN" dirty="0"/>
              <a:t>(int *)); </a:t>
            </a:r>
          </a:p>
          <a:p>
            <a:pPr marL="457200" lvl="1" indent="0">
              <a:buNone/>
            </a:pPr>
            <a:r>
              <a:rPr lang="en-IN" dirty="0"/>
              <a:t>    for (</a:t>
            </a:r>
            <a:r>
              <a:rPr lang="en-IN" dirty="0" err="1"/>
              <a:t>i</a:t>
            </a:r>
            <a:r>
              <a:rPr lang="en-IN" dirty="0"/>
              <a:t>=0; </a:t>
            </a:r>
            <a:r>
              <a:rPr lang="en-IN" dirty="0" err="1"/>
              <a:t>i</a:t>
            </a:r>
            <a:r>
              <a:rPr lang="en-IN" dirty="0"/>
              <a:t>&lt;r; </a:t>
            </a:r>
            <a:r>
              <a:rPr lang="en-IN" dirty="0" err="1"/>
              <a:t>i</a:t>
            </a:r>
            <a:r>
              <a:rPr lang="en-IN" dirty="0"/>
              <a:t>++) </a:t>
            </a:r>
          </a:p>
          <a:p>
            <a:pPr marL="457200" lvl="1" indent="0">
              <a:buNone/>
            </a:pPr>
            <a:r>
              <a:rPr lang="en-IN" dirty="0"/>
              <a:t>         </a:t>
            </a:r>
            <a:r>
              <a:rPr lang="en-IN" dirty="0" err="1"/>
              <a:t>arr</a:t>
            </a:r>
            <a:r>
              <a:rPr lang="en-IN" dirty="0"/>
              <a:t>[</a:t>
            </a:r>
            <a:r>
              <a:rPr lang="en-IN" dirty="0" err="1"/>
              <a:t>i</a:t>
            </a:r>
            <a:r>
              <a:rPr lang="en-IN" dirty="0"/>
              <a:t>] = (int *)malloc(c * </a:t>
            </a:r>
            <a:r>
              <a:rPr lang="en-IN" dirty="0" err="1"/>
              <a:t>sizeof</a:t>
            </a:r>
            <a:r>
              <a:rPr lang="en-IN" dirty="0"/>
              <a:t>(int)); </a:t>
            </a:r>
          </a:p>
          <a:p>
            <a:pPr marL="457200" lvl="1" indent="0">
              <a:buNone/>
            </a:pPr>
            <a:r>
              <a:rPr lang="en-IN" dirty="0"/>
              <a:t>      // Note that </a:t>
            </a:r>
            <a:r>
              <a:rPr lang="en-IN" dirty="0" err="1"/>
              <a:t>arr</a:t>
            </a:r>
            <a:r>
              <a:rPr lang="en-IN" dirty="0"/>
              <a:t>[</a:t>
            </a:r>
            <a:r>
              <a:rPr lang="en-IN" dirty="0" err="1"/>
              <a:t>i</a:t>
            </a:r>
            <a:r>
              <a:rPr lang="en-IN" dirty="0"/>
              <a:t>][j] is same as *(*(</a:t>
            </a:r>
            <a:r>
              <a:rPr lang="en-IN" dirty="0" err="1"/>
              <a:t>arr+i</a:t>
            </a:r>
            <a:r>
              <a:rPr lang="en-IN" dirty="0"/>
              <a:t>)+j) </a:t>
            </a:r>
          </a:p>
          <a:p>
            <a:pPr marL="457200" lvl="1" indent="0">
              <a:buNone/>
            </a:pPr>
            <a:r>
              <a:rPr lang="en-IN" dirty="0"/>
              <a:t>    count = 0;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arr</a:t>
            </a:r>
            <a:r>
              <a:rPr lang="en-IN" dirty="0"/>
              <a:t>[</a:t>
            </a:r>
            <a:r>
              <a:rPr lang="en-IN" dirty="0" err="1"/>
              <a:t>i</a:t>
            </a:r>
            <a:r>
              <a:rPr lang="en-IN" dirty="0"/>
              <a:t>][j] = ++count;  // OR *(*(</a:t>
            </a:r>
            <a:r>
              <a:rPr lang="en-IN" dirty="0" err="1"/>
              <a:t>arr+i</a:t>
            </a:r>
            <a:r>
              <a:rPr lang="en-IN" dirty="0"/>
              <a:t>)+j) = ++count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printf</a:t>
            </a:r>
            <a:r>
              <a:rPr lang="en-IN" dirty="0"/>
              <a:t>("%d ", </a:t>
            </a:r>
            <a:r>
              <a:rPr lang="en-IN" dirty="0" err="1"/>
              <a:t>arr</a:t>
            </a:r>
            <a:r>
              <a:rPr lang="en-IN" dirty="0"/>
              <a:t>[</a:t>
            </a:r>
            <a:r>
              <a:rPr lang="en-IN" dirty="0" err="1"/>
              <a:t>i</a:t>
            </a:r>
            <a:r>
              <a:rPr lang="en-IN" dirty="0"/>
              <a:t>][j]); </a:t>
            </a:r>
          </a:p>
          <a:p>
            <a:pPr marL="457200" lvl="1" indent="0">
              <a:buNone/>
            </a:pPr>
            <a:r>
              <a:rPr lang="en-IN" dirty="0"/>
              <a:t>     /* Code for further processing and free the  </a:t>
            </a:r>
          </a:p>
          <a:p>
            <a:pPr marL="457200" lvl="1" indent="0">
              <a:buNone/>
            </a:pPr>
            <a:r>
              <a:rPr lang="en-IN" dirty="0"/>
              <a:t>      dynamically allocated memory */</a:t>
            </a:r>
          </a:p>
          <a:p>
            <a:pPr marL="457200" lvl="1" indent="0">
              <a:buNone/>
            </a:pPr>
            <a:r>
              <a:rPr lang="en-IN" dirty="0"/>
              <a:t>     return 0; </a:t>
            </a:r>
          </a:p>
          <a:p>
            <a:pPr marL="457200" lvl="1" indent="0">
              <a:buNone/>
            </a:pPr>
            <a:r>
              <a:rPr lang="en-IN" dirty="0"/>
              <a:t>} </a:t>
            </a:r>
          </a:p>
        </p:txBody>
      </p:sp>
      <p:sp>
        <p:nvSpPr>
          <p:cNvPr id="4" name="Slide Number Placeholder 3">
            <a:extLst>
              <a:ext uri="{FF2B5EF4-FFF2-40B4-BE49-F238E27FC236}">
                <a16:creationId xmlns:a16="http://schemas.microsoft.com/office/drawing/2014/main" id="{245D5170-5BE9-4FE1-9FFB-DF49AC3E31E6}"/>
              </a:ext>
            </a:extLst>
          </p:cNvPr>
          <p:cNvSpPr>
            <a:spLocks noGrp="1"/>
          </p:cNvSpPr>
          <p:nvPr>
            <p:ph type="sldNum" sz="quarter" idx="12"/>
          </p:nvPr>
        </p:nvSpPr>
        <p:spPr/>
        <p:txBody>
          <a:bodyPr/>
          <a:lstStyle/>
          <a:p>
            <a:fld id="{BDCDBBEF-AA6C-4BA6-85B2-A17D7F280E38}" type="slidenum">
              <a:rPr lang="en-US" smtClean="0"/>
              <a:pPr/>
              <a:t>30</a:t>
            </a:fld>
            <a:endParaRPr lang="en-US"/>
          </a:p>
        </p:txBody>
      </p:sp>
      <p:sp>
        <p:nvSpPr>
          <p:cNvPr id="6" name="TextBox 5">
            <a:extLst>
              <a:ext uri="{FF2B5EF4-FFF2-40B4-BE49-F238E27FC236}">
                <a16:creationId xmlns:a16="http://schemas.microsoft.com/office/drawing/2014/main" id="{647E61FB-6E4F-46B3-8D40-397CFC219D4F}"/>
              </a:ext>
            </a:extLst>
          </p:cNvPr>
          <p:cNvSpPr txBox="1"/>
          <p:nvPr/>
        </p:nvSpPr>
        <p:spPr>
          <a:xfrm>
            <a:off x="6704860" y="1838547"/>
            <a:ext cx="6094520" cy="646331"/>
          </a:xfrm>
          <a:prstGeom prst="rect">
            <a:avLst/>
          </a:prstGeom>
          <a:noFill/>
        </p:spPr>
        <p:txBody>
          <a:bodyPr wrap="square">
            <a:spAutoFit/>
          </a:bodyPr>
          <a:lstStyle/>
          <a:p>
            <a:pPr marL="0" indent="0">
              <a:buNone/>
            </a:pPr>
            <a:r>
              <a:rPr lang="en-IN" b="1" dirty="0"/>
              <a:t>Output:</a:t>
            </a:r>
          </a:p>
          <a:p>
            <a:pPr marL="0" indent="0">
              <a:buNone/>
            </a:pPr>
            <a:r>
              <a:rPr lang="en-IN" dirty="0"/>
              <a:t>1 2 3 4 5 6 7 8 9 10 11 12</a:t>
            </a:r>
          </a:p>
        </p:txBody>
      </p:sp>
    </p:spTree>
    <p:extLst>
      <p:ext uri="{BB962C8B-B14F-4D97-AF65-F5344CB8AC3E}">
        <p14:creationId xmlns:p14="http://schemas.microsoft.com/office/powerpoint/2010/main" val="33814229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2C7F4-489C-4007-9C03-8DB6F66ABD12}"/>
              </a:ext>
            </a:extLst>
          </p:cNvPr>
          <p:cNvSpPr>
            <a:spLocks noGrp="1"/>
          </p:cNvSpPr>
          <p:nvPr>
            <p:ph idx="1"/>
          </p:nvPr>
        </p:nvSpPr>
        <p:spPr>
          <a:xfrm>
            <a:off x="838200" y="426128"/>
            <a:ext cx="10515600" cy="5750835"/>
          </a:xfrm>
        </p:spPr>
        <p:txBody>
          <a:bodyPr>
            <a:normAutofit fontScale="70000" lnSpcReduction="20000"/>
          </a:bodyPr>
          <a:lstStyle/>
          <a:p>
            <a:pPr marL="0" indent="0">
              <a:buNone/>
            </a:pPr>
            <a:r>
              <a:rPr lang="en-IN" b="1" dirty="0"/>
              <a:t>4) Using double pointer and one malloc call</a:t>
            </a:r>
          </a:p>
          <a:p>
            <a:pPr marL="457200" lvl="1" indent="0">
              <a:buNone/>
            </a:pPr>
            <a:r>
              <a:rPr lang="en-IN" dirty="0"/>
              <a:t>#include&lt;stdio.h&gt; </a:t>
            </a:r>
          </a:p>
          <a:p>
            <a:pPr marL="457200" lvl="1" indent="0">
              <a:buNone/>
            </a:pPr>
            <a:r>
              <a:rPr lang="en-IN" dirty="0"/>
              <a:t>#include&lt;stdlib.h&gt; </a:t>
            </a:r>
          </a:p>
          <a:p>
            <a:pPr marL="457200" lvl="1" indent="0">
              <a:buNone/>
            </a:pPr>
            <a:r>
              <a:rPr lang="en-IN" dirty="0"/>
              <a:t>  int main() </a:t>
            </a:r>
          </a:p>
          <a:p>
            <a:pPr marL="457200" lvl="1" indent="0">
              <a:buNone/>
            </a:pPr>
            <a:r>
              <a:rPr lang="en-IN" dirty="0"/>
              <a:t>{ </a:t>
            </a:r>
          </a:p>
          <a:p>
            <a:pPr marL="457200" lvl="1" indent="0">
              <a:buNone/>
            </a:pPr>
            <a:r>
              <a:rPr lang="en-IN" dirty="0"/>
              <a:t>    int r=3, c=4, </a:t>
            </a:r>
            <a:r>
              <a:rPr lang="en-IN" dirty="0" err="1"/>
              <a:t>len</a:t>
            </a:r>
            <a:r>
              <a:rPr lang="en-IN" dirty="0"/>
              <a:t>=0; </a:t>
            </a:r>
          </a:p>
          <a:p>
            <a:pPr marL="457200" lvl="1" indent="0">
              <a:buNone/>
            </a:pPr>
            <a:r>
              <a:rPr lang="en-IN" dirty="0"/>
              <a:t>    int *</a:t>
            </a:r>
            <a:r>
              <a:rPr lang="en-IN" dirty="0" err="1"/>
              <a:t>ptr</a:t>
            </a:r>
            <a:r>
              <a:rPr lang="en-IN" dirty="0"/>
              <a:t>, **</a:t>
            </a:r>
            <a:r>
              <a:rPr lang="en-IN" dirty="0" err="1"/>
              <a:t>arr</a:t>
            </a:r>
            <a:r>
              <a:rPr lang="en-IN" dirty="0"/>
              <a:t>; </a:t>
            </a:r>
          </a:p>
          <a:p>
            <a:pPr marL="457200" lvl="1" indent="0">
              <a:buNone/>
            </a:pPr>
            <a:r>
              <a:rPr lang="en-IN" dirty="0"/>
              <a:t>    int count = 0,i,j; </a:t>
            </a:r>
          </a:p>
          <a:p>
            <a:pPr marL="457200" lvl="1" indent="0">
              <a:buNone/>
            </a:pPr>
            <a:r>
              <a:rPr lang="en-IN" dirty="0"/>
              <a:t>      </a:t>
            </a:r>
            <a:r>
              <a:rPr lang="en-IN" dirty="0" err="1"/>
              <a:t>len</a:t>
            </a:r>
            <a:r>
              <a:rPr lang="en-IN" dirty="0"/>
              <a:t> = </a:t>
            </a:r>
            <a:r>
              <a:rPr lang="en-IN" dirty="0" err="1"/>
              <a:t>sizeof</a:t>
            </a:r>
            <a:r>
              <a:rPr lang="en-IN" dirty="0"/>
              <a:t>(int *) * r + </a:t>
            </a:r>
            <a:r>
              <a:rPr lang="en-IN" dirty="0" err="1"/>
              <a:t>sizeof</a:t>
            </a:r>
            <a:r>
              <a:rPr lang="en-IN" dirty="0"/>
              <a:t>(int) * c * r; </a:t>
            </a:r>
          </a:p>
          <a:p>
            <a:pPr marL="457200" lvl="1" indent="0">
              <a:buNone/>
            </a:pPr>
            <a:r>
              <a:rPr lang="en-IN" dirty="0"/>
              <a:t>    </a:t>
            </a:r>
            <a:r>
              <a:rPr lang="en-IN" dirty="0" err="1"/>
              <a:t>arr</a:t>
            </a:r>
            <a:r>
              <a:rPr lang="en-IN" dirty="0"/>
              <a:t> = (int **)malloc(</a:t>
            </a:r>
            <a:r>
              <a:rPr lang="en-IN" dirty="0" err="1"/>
              <a:t>len</a:t>
            </a:r>
            <a:r>
              <a:rPr lang="en-IN" dirty="0"/>
              <a:t>); </a:t>
            </a:r>
          </a:p>
          <a:p>
            <a:pPr marL="457200" lvl="1" indent="0">
              <a:buNone/>
            </a:pPr>
            <a:r>
              <a:rPr lang="en-IN" dirty="0"/>
              <a:t>      // </a:t>
            </a:r>
            <a:r>
              <a:rPr lang="en-IN" dirty="0" err="1"/>
              <a:t>ptr</a:t>
            </a:r>
            <a:r>
              <a:rPr lang="en-IN" dirty="0"/>
              <a:t> is now pointing to the first element in of 2D array </a:t>
            </a:r>
          </a:p>
          <a:p>
            <a:pPr marL="457200" lvl="1" indent="0">
              <a:buNone/>
            </a:pPr>
            <a:r>
              <a:rPr lang="en-IN" dirty="0"/>
              <a:t>    </a:t>
            </a:r>
            <a:r>
              <a:rPr lang="en-IN" dirty="0" err="1"/>
              <a:t>ptr</a:t>
            </a:r>
            <a:r>
              <a:rPr lang="en-IN" dirty="0"/>
              <a:t> = (int *)(</a:t>
            </a:r>
            <a:r>
              <a:rPr lang="en-IN" dirty="0" err="1"/>
              <a:t>arr</a:t>
            </a:r>
            <a:r>
              <a:rPr lang="en-IN" dirty="0"/>
              <a:t> + r); </a:t>
            </a:r>
          </a:p>
          <a:p>
            <a:pPr marL="457200" lvl="1" indent="0">
              <a:buNone/>
            </a:pPr>
            <a:r>
              <a:rPr lang="en-IN" dirty="0"/>
              <a:t>      // for loop to point rows pointer to appropriate location in 2D array </a:t>
            </a:r>
          </a:p>
          <a:p>
            <a:pPr marL="457200" lvl="1" indent="0">
              <a:buNone/>
            </a:pPr>
            <a:r>
              <a:rPr lang="en-IN" dirty="0"/>
              <a:t>    for(</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a:t>
            </a:r>
            <a:r>
              <a:rPr lang="en-IN" dirty="0" err="1"/>
              <a:t>arr</a:t>
            </a:r>
            <a:r>
              <a:rPr lang="en-IN" dirty="0"/>
              <a:t>[</a:t>
            </a:r>
            <a:r>
              <a:rPr lang="en-IN" dirty="0" err="1"/>
              <a:t>i</a:t>
            </a:r>
            <a:r>
              <a:rPr lang="en-IN" dirty="0"/>
              <a:t>] = (</a:t>
            </a:r>
            <a:r>
              <a:rPr lang="en-IN" dirty="0" err="1"/>
              <a:t>ptr</a:t>
            </a:r>
            <a:r>
              <a:rPr lang="en-IN" dirty="0"/>
              <a:t> + c * </a:t>
            </a:r>
            <a:r>
              <a:rPr lang="en-IN" dirty="0" err="1"/>
              <a:t>i</a:t>
            </a:r>
            <a:r>
              <a:rPr lang="en-IN" dirty="0"/>
              <a:t>);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arr</a:t>
            </a:r>
            <a:r>
              <a:rPr lang="en-IN" dirty="0"/>
              <a:t>[</a:t>
            </a:r>
            <a:r>
              <a:rPr lang="en-IN" dirty="0" err="1"/>
              <a:t>i</a:t>
            </a:r>
            <a:r>
              <a:rPr lang="en-IN" dirty="0"/>
              <a:t>][j] = ++count; // OR *(*(</a:t>
            </a:r>
            <a:r>
              <a:rPr lang="en-IN" dirty="0" err="1"/>
              <a:t>arr+i</a:t>
            </a:r>
            <a:r>
              <a:rPr lang="en-IN" dirty="0"/>
              <a:t>)+j) = ++count </a:t>
            </a:r>
          </a:p>
          <a:p>
            <a:pPr marL="457200" lvl="1" indent="0">
              <a:buNone/>
            </a:pPr>
            <a:r>
              <a:rPr lang="en-IN" dirty="0"/>
              <a:t>      for (</a:t>
            </a:r>
            <a:r>
              <a:rPr lang="en-IN" dirty="0" err="1"/>
              <a:t>i</a:t>
            </a:r>
            <a:r>
              <a:rPr lang="en-IN" dirty="0"/>
              <a:t> = 0; </a:t>
            </a:r>
            <a:r>
              <a:rPr lang="en-IN" dirty="0" err="1"/>
              <a:t>i</a:t>
            </a:r>
            <a:r>
              <a:rPr lang="en-IN" dirty="0"/>
              <a:t> &lt; r; </a:t>
            </a:r>
            <a:r>
              <a:rPr lang="en-IN" dirty="0" err="1"/>
              <a:t>i</a:t>
            </a:r>
            <a:r>
              <a:rPr lang="en-IN" dirty="0"/>
              <a:t>++) </a:t>
            </a:r>
          </a:p>
          <a:p>
            <a:pPr marL="457200" lvl="1" indent="0">
              <a:buNone/>
            </a:pPr>
            <a:r>
              <a:rPr lang="en-IN" dirty="0"/>
              <a:t>        for (j = 0; j &lt; c; </a:t>
            </a:r>
            <a:r>
              <a:rPr lang="en-IN" dirty="0" err="1"/>
              <a:t>j++</a:t>
            </a:r>
            <a:r>
              <a:rPr lang="en-IN" dirty="0"/>
              <a:t>) </a:t>
            </a:r>
          </a:p>
          <a:p>
            <a:pPr marL="457200" lvl="1" indent="0">
              <a:buNone/>
            </a:pPr>
            <a:r>
              <a:rPr lang="en-IN" dirty="0"/>
              <a:t>            </a:t>
            </a:r>
            <a:r>
              <a:rPr lang="en-IN" dirty="0" err="1"/>
              <a:t>printf</a:t>
            </a:r>
            <a:r>
              <a:rPr lang="en-IN" dirty="0"/>
              <a:t>("%d ", </a:t>
            </a:r>
            <a:r>
              <a:rPr lang="en-IN" dirty="0" err="1"/>
              <a:t>arr</a:t>
            </a:r>
            <a:r>
              <a:rPr lang="en-IN" dirty="0"/>
              <a:t>[</a:t>
            </a:r>
            <a:r>
              <a:rPr lang="en-IN" dirty="0" err="1"/>
              <a:t>i</a:t>
            </a:r>
            <a:r>
              <a:rPr lang="en-IN" dirty="0"/>
              <a:t>][j]); </a:t>
            </a:r>
          </a:p>
          <a:p>
            <a:pPr marL="457200" lvl="1" indent="0">
              <a:buNone/>
            </a:pPr>
            <a:r>
              <a:rPr lang="en-IN" dirty="0"/>
              <a:t>      return 0; </a:t>
            </a:r>
          </a:p>
          <a:p>
            <a:pPr marL="457200" lvl="1" indent="0">
              <a:buNone/>
            </a:pPr>
            <a:r>
              <a:rPr lang="en-IN" dirty="0"/>
              <a:t>} </a:t>
            </a:r>
          </a:p>
        </p:txBody>
      </p:sp>
      <p:sp>
        <p:nvSpPr>
          <p:cNvPr id="4" name="Slide Number Placeholder 3">
            <a:extLst>
              <a:ext uri="{FF2B5EF4-FFF2-40B4-BE49-F238E27FC236}">
                <a16:creationId xmlns:a16="http://schemas.microsoft.com/office/drawing/2014/main" id="{EC8C2E7C-20D8-4201-ABDD-82879CEE29AA}"/>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6" name="TextBox 5">
            <a:extLst>
              <a:ext uri="{FF2B5EF4-FFF2-40B4-BE49-F238E27FC236}">
                <a16:creationId xmlns:a16="http://schemas.microsoft.com/office/drawing/2014/main" id="{158DC658-A1A1-4C77-BB66-34F30631484C}"/>
              </a:ext>
            </a:extLst>
          </p:cNvPr>
          <p:cNvSpPr txBox="1"/>
          <p:nvPr/>
        </p:nvSpPr>
        <p:spPr>
          <a:xfrm>
            <a:off x="6456285" y="1483441"/>
            <a:ext cx="6094520" cy="646331"/>
          </a:xfrm>
          <a:prstGeom prst="rect">
            <a:avLst/>
          </a:prstGeom>
          <a:noFill/>
        </p:spPr>
        <p:txBody>
          <a:bodyPr wrap="square">
            <a:spAutoFit/>
          </a:bodyPr>
          <a:lstStyle/>
          <a:p>
            <a:pPr marL="0" indent="0">
              <a:buNone/>
            </a:pPr>
            <a:r>
              <a:rPr lang="en-IN" b="1" dirty="0"/>
              <a:t>Output:</a:t>
            </a:r>
          </a:p>
          <a:p>
            <a:pPr marL="0" indent="0">
              <a:buNone/>
            </a:pPr>
            <a:r>
              <a:rPr lang="en-IN" dirty="0"/>
              <a:t>1 2 3 4 5 6 7 8 9 10 11 12</a:t>
            </a:r>
          </a:p>
        </p:txBody>
      </p:sp>
    </p:spTree>
    <p:extLst>
      <p:ext uri="{BB962C8B-B14F-4D97-AF65-F5344CB8AC3E}">
        <p14:creationId xmlns:p14="http://schemas.microsoft.com/office/powerpoint/2010/main" val="24791007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C514-9A53-4E7C-90CD-2DADFFA7C1B1}"/>
              </a:ext>
            </a:extLst>
          </p:cNvPr>
          <p:cNvSpPr>
            <a:spLocks noGrp="1"/>
          </p:cNvSpPr>
          <p:nvPr>
            <p:ph type="title"/>
          </p:nvPr>
        </p:nvSpPr>
        <p:spPr/>
        <p:txBody>
          <a:bodyPr/>
          <a:lstStyle/>
          <a:p>
            <a:r>
              <a:rPr lang="en-IN" b="1" dirty="0">
                <a:solidFill>
                  <a:srgbClr val="FF0000"/>
                </a:solidFill>
              </a:rPr>
              <a:t>Dynamically allocating memory to structure</a:t>
            </a:r>
            <a:endParaRPr lang="en-IN" dirty="0"/>
          </a:p>
        </p:txBody>
      </p:sp>
      <p:sp>
        <p:nvSpPr>
          <p:cNvPr id="3" name="Content Placeholder 2">
            <a:extLst>
              <a:ext uri="{FF2B5EF4-FFF2-40B4-BE49-F238E27FC236}">
                <a16:creationId xmlns:a16="http://schemas.microsoft.com/office/drawing/2014/main" id="{F6E8AB56-230E-47D8-BAD1-27DF5E8A9BD2}"/>
              </a:ext>
            </a:extLst>
          </p:cNvPr>
          <p:cNvSpPr>
            <a:spLocks noGrp="1"/>
          </p:cNvSpPr>
          <p:nvPr>
            <p:ph idx="1"/>
          </p:nvPr>
        </p:nvSpPr>
        <p:spPr/>
        <p:txBody>
          <a:bodyPr>
            <a:normAutofit fontScale="85000" lnSpcReduction="20000"/>
          </a:bodyPr>
          <a:lstStyle/>
          <a:p>
            <a:r>
              <a:rPr lang="en-IN" dirty="0"/>
              <a:t>Let's assume we want to dynamically allocate a person structure. The person is defined like this:</a:t>
            </a:r>
          </a:p>
          <a:p>
            <a:pPr marL="457200" lvl="1" indent="0">
              <a:buNone/>
            </a:pPr>
            <a:r>
              <a:rPr lang="en-IN" dirty="0"/>
              <a:t>typedef struct {</a:t>
            </a:r>
          </a:p>
          <a:p>
            <a:pPr marL="457200" lvl="1" indent="0">
              <a:buNone/>
            </a:pPr>
            <a:r>
              <a:rPr lang="en-IN" dirty="0"/>
              <a:t>    char * name;</a:t>
            </a:r>
          </a:p>
          <a:p>
            <a:pPr marL="457200" lvl="1" indent="0">
              <a:buNone/>
            </a:pPr>
            <a:r>
              <a:rPr lang="en-IN" dirty="0"/>
              <a:t>    int age;</a:t>
            </a:r>
          </a:p>
          <a:p>
            <a:pPr marL="457200" lvl="1" indent="0">
              <a:buNone/>
            </a:pPr>
            <a:r>
              <a:rPr lang="en-IN" dirty="0"/>
              <a:t>} person;</a:t>
            </a:r>
          </a:p>
          <a:p>
            <a:r>
              <a:rPr lang="en-IN" dirty="0"/>
              <a:t>To allocate a new person in the </a:t>
            </a:r>
            <a:r>
              <a:rPr lang="en-IN" dirty="0" err="1"/>
              <a:t>myperson</a:t>
            </a:r>
            <a:r>
              <a:rPr lang="en-IN" dirty="0"/>
              <a:t> argument, we use the following syntax:</a:t>
            </a:r>
          </a:p>
          <a:p>
            <a:pPr marL="457200" lvl="1" indent="0">
              <a:buNone/>
            </a:pPr>
            <a:r>
              <a:rPr lang="en-IN" dirty="0"/>
              <a:t>person * </a:t>
            </a:r>
            <a:r>
              <a:rPr lang="en-IN" dirty="0" err="1"/>
              <a:t>myperson</a:t>
            </a:r>
            <a:r>
              <a:rPr lang="en-IN" dirty="0"/>
              <a:t> = (person *) malloc(</a:t>
            </a:r>
            <a:r>
              <a:rPr lang="en-IN" dirty="0" err="1"/>
              <a:t>sizeof</a:t>
            </a:r>
            <a:r>
              <a:rPr lang="en-IN" dirty="0"/>
              <a:t>(person));</a:t>
            </a:r>
          </a:p>
          <a:p>
            <a:pPr marL="457200" lvl="1" indent="0">
              <a:buNone/>
            </a:pPr>
            <a:endParaRPr lang="en-IN" dirty="0"/>
          </a:p>
          <a:p>
            <a:r>
              <a:rPr lang="en-IN" dirty="0"/>
              <a:t>This tells the compiler that we want to dynamically allocate just enough to hold a person struct in memory, and then return a pointer to the newly allocated data.</a:t>
            </a:r>
          </a:p>
          <a:p>
            <a:pPr marL="0" indent="0">
              <a:buNone/>
            </a:pPr>
            <a:endParaRPr lang="en-IN" dirty="0"/>
          </a:p>
          <a:p>
            <a:r>
              <a:rPr lang="en-IN" dirty="0"/>
              <a:t>Note that </a:t>
            </a:r>
            <a:r>
              <a:rPr lang="en-IN" dirty="0" err="1"/>
              <a:t>sizeof</a:t>
            </a:r>
            <a:r>
              <a:rPr lang="en-IN" dirty="0"/>
              <a:t> is not an actual function, because the compiler interprets it and translates it to the actual memory size of the person struct.</a:t>
            </a:r>
          </a:p>
        </p:txBody>
      </p:sp>
      <p:sp>
        <p:nvSpPr>
          <p:cNvPr id="4" name="Slide Number Placeholder 3">
            <a:extLst>
              <a:ext uri="{FF2B5EF4-FFF2-40B4-BE49-F238E27FC236}">
                <a16:creationId xmlns:a16="http://schemas.microsoft.com/office/drawing/2014/main" id="{55835D82-41FC-4047-ADDF-C97390F333F1}"/>
              </a:ext>
            </a:extLst>
          </p:cNvPr>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p14="http://schemas.microsoft.com/office/powerpoint/2010/main" val="933425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F137D-3658-487A-8AD3-8F2FC91D5E73}"/>
              </a:ext>
            </a:extLst>
          </p:cNvPr>
          <p:cNvSpPr>
            <a:spLocks noGrp="1"/>
          </p:cNvSpPr>
          <p:nvPr>
            <p:ph idx="1"/>
          </p:nvPr>
        </p:nvSpPr>
        <p:spPr>
          <a:xfrm>
            <a:off x="838200" y="523783"/>
            <a:ext cx="10515600" cy="5653180"/>
          </a:xfrm>
        </p:spPr>
        <p:txBody>
          <a:bodyPr>
            <a:normAutofit fontScale="92500" lnSpcReduction="20000"/>
          </a:bodyPr>
          <a:lstStyle/>
          <a:p>
            <a:pPr algn="just"/>
            <a:r>
              <a:rPr lang="en-IN" dirty="0"/>
              <a:t>To access the person's members, we can use the -&gt; notation:</a:t>
            </a:r>
          </a:p>
          <a:p>
            <a:pPr marL="0" indent="0" algn="just">
              <a:buNone/>
            </a:pPr>
            <a:endParaRPr lang="en-IN" dirty="0"/>
          </a:p>
          <a:p>
            <a:pPr marL="457200" lvl="1" indent="0" algn="just">
              <a:buNone/>
            </a:pPr>
            <a:r>
              <a:rPr lang="en-IN" dirty="0" err="1"/>
              <a:t>myperson</a:t>
            </a:r>
            <a:r>
              <a:rPr lang="en-IN" dirty="0"/>
              <a:t>-&gt;name = "John";</a:t>
            </a:r>
          </a:p>
          <a:p>
            <a:pPr marL="457200" lvl="1" indent="0" algn="just">
              <a:buNone/>
            </a:pPr>
            <a:r>
              <a:rPr lang="en-IN" dirty="0" err="1"/>
              <a:t>myperson</a:t>
            </a:r>
            <a:r>
              <a:rPr lang="en-IN" dirty="0"/>
              <a:t>-&gt;age = 27;</a:t>
            </a:r>
          </a:p>
          <a:p>
            <a:pPr marL="457200" lvl="1" indent="0" algn="just">
              <a:buNone/>
            </a:pPr>
            <a:endParaRPr lang="en-IN" dirty="0"/>
          </a:p>
          <a:p>
            <a:pPr algn="just"/>
            <a:r>
              <a:rPr lang="en-IN" dirty="0"/>
              <a:t>After we are done using the dynamically allocated struct, we can release it using free:</a:t>
            </a:r>
          </a:p>
          <a:p>
            <a:pPr marL="0" indent="0" algn="just">
              <a:buNone/>
            </a:pPr>
            <a:endParaRPr lang="en-IN" dirty="0"/>
          </a:p>
          <a:p>
            <a:pPr marL="457200" lvl="1" indent="0" algn="just">
              <a:buNone/>
            </a:pPr>
            <a:r>
              <a:rPr lang="en-IN" dirty="0"/>
              <a:t>free(</a:t>
            </a:r>
            <a:r>
              <a:rPr lang="en-IN" dirty="0" err="1"/>
              <a:t>myperson</a:t>
            </a:r>
            <a:r>
              <a:rPr lang="en-IN" dirty="0"/>
              <a:t>);</a:t>
            </a:r>
          </a:p>
          <a:p>
            <a:pPr marL="457200" lvl="1" indent="0" algn="just">
              <a:buNone/>
            </a:pPr>
            <a:endParaRPr lang="en-IN" dirty="0"/>
          </a:p>
          <a:p>
            <a:pPr algn="just"/>
            <a:r>
              <a:rPr lang="en-IN" dirty="0"/>
              <a:t>Note that the free does not delete the </a:t>
            </a:r>
            <a:r>
              <a:rPr lang="en-IN" dirty="0" err="1"/>
              <a:t>myperson</a:t>
            </a:r>
            <a:r>
              <a:rPr lang="en-IN" dirty="0"/>
              <a:t> variable itself, it simply releases the data that it points to. </a:t>
            </a:r>
          </a:p>
          <a:p>
            <a:pPr algn="just"/>
            <a:r>
              <a:rPr lang="en-IN" dirty="0"/>
              <a:t>The </a:t>
            </a:r>
            <a:r>
              <a:rPr lang="en-IN" dirty="0" err="1"/>
              <a:t>myperson</a:t>
            </a:r>
            <a:r>
              <a:rPr lang="en-IN" dirty="0"/>
              <a:t> variable will still point to somewhere in the memory - but after calling </a:t>
            </a:r>
            <a:r>
              <a:rPr lang="en-IN" dirty="0" err="1"/>
              <a:t>myperson</a:t>
            </a:r>
            <a:r>
              <a:rPr lang="en-IN" dirty="0"/>
              <a:t> we are not allowed to access that area anymore. </a:t>
            </a:r>
          </a:p>
          <a:p>
            <a:pPr algn="just"/>
            <a:r>
              <a:rPr lang="en-IN" dirty="0"/>
              <a:t>We must not use that pointer again until we allocate new data using it.</a:t>
            </a:r>
          </a:p>
        </p:txBody>
      </p:sp>
      <p:sp>
        <p:nvSpPr>
          <p:cNvPr id="4" name="Slide Number Placeholder 3">
            <a:extLst>
              <a:ext uri="{FF2B5EF4-FFF2-40B4-BE49-F238E27FC236}">
                <a16:creationId xmlns:a16="http://schemas.microsoft.com/office/drawing/2014/main" id="{211FC08C-D617-4B7A-BE3D-849D9AC2FFDE}"/>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val="31392005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C8B45-BE55-42A1-91C0-133A7EDC9A89}"/>
              </a:ext>
            </a:extLst>
          </p:cNvPr>
          <p:cNvSpPr>
            <a:spLocks noGrp="1"/>
          </p:cNvSpPr>
          <p:nvPr>
            <p:ph idx="1"/>
          </p:nvPr>
        </p:nvSpPr>
        <p:spPr>
          <a:xfrm>
            <a:off x="838200" y="594804"/>
            <a:ext cx="10515600" cy="5582159"/>
          </a:xfrm>
        </p:spPr>
        <p:txBody>
          <a:bodyPr>
            <a:normAutofit fontScale="62500" lnSpcReduction="20000"/>
          </a:bodyPr>
          <a:lstStyle/>
          <a:p>
            <a:pPr marL="0" indent="0">
              <a:buNone/>
            </a:pPr>
            <a:r>
              <a:rPr lang="en-IN" b="1" dirty="0"/>
              <a:t>Example:</a:t>
            </a:r>
          </a:p>
          <a:p>
            <a:pPr marL="457200" lvl="1" indent="0">
              <a:buNone/>
            </a:pPr>
            <a:r>
              <a:rPr lang="en-IN" dirty="0"/>
              <a:t>#include &lt;</a:t>
            </a:r>
            <a:r>
              <a:rPr lang="en-IN" dirty="0" err="1"/>
              <a:t>stdio.h</a:t>
            </a:r>
            <a:r>
              <a:rPr lang="en-IN" dirty="0"/>
              <a:t>&gt;</a:t>
            </a:r>
          </a:p>
          <a:p>
            <a:pPr marL="457200" lvl="1" indent="0">
              <a:buNone/>
            </a:pPr>
            <a:r>
              <a:rPr lang="en-IN" dirty="0"/>
              <a:t>#include &lt;</a:t>
            </a:r>
            <a:r>
              <a:rPr lang="en-IN" dirty="0" err="1"/>
              <a:t>stdlib.h</a:t>
            </a:r>
            <a:r>
              <a:rPr lang="en-IN" dirty="0"/>
              <a:t>&gt;</a:t>
            </a:r>
          </a:p>
          <a:p>
            <a:pPr marL="457200" lvl="1" indent="0">
              <a:buNone/>
            </a:pPr>
            <a:r>
              <a:rPr lang="en-IN" dirty="0"/>
              <a:t>struct course {</a:t>
            </a:r>
          </a:p>
          <a:p>
            <a:pPr marL="457200" lvl="1" indent="0">
              <a:buNone/>
            </a:pPr>
            <a:r>
              <a:rPr lang="en-IN" dirty="0"/>
              <a:t>    int marks;</a:t>
            </a:r>
          </a:p>
          <a:p>
            <a:pPr marL="457200" lvl="1" indent="0">
              <a:buNone/>
            </a:pPr>
            <a:r>
              <a:rPr lang="en-IN" dirty="0"/>
              <a:t>    char subject[30];</a:t>
            </a:r>
          </a:p>
          <a:p>
            <a:pPr marL="457200" lvl="1" indent="0">
              <a:buNone/>
            </a:pPr>
            <a:r>
              <a:rPr lang="en-IN" dirty="0"/>
              <a:t>};</a:t>
            </a:r>
          </a:p>
          <a:p>
            <a:pPr marL="457200" lvl="1" indent="0">
              <a:buNone/>
            </a:pPr>
            <a:r>
              <a:rPr lang="en-IN" dirty="0"/>
              <a:t>int main() {</a:t>
            </a:r>
          </a:p>
          <a:p>
            <a:pPr marL="457200" lvl="1" indent="0">
              <a:buNone/>
            </a:pPr>
            <a:r>
              <a:rPr lang="en-IN" dirty="0"/>
              <a:t>    struct course *</a:t>
            </a:r>
            <a:r>
              <a:rPr lang="en-IN" dirty="0" err="1"/>
              <a:t>ptr</a:t>
            </a:r>
            <a:r>
              <a:rPr lang="en-IN" dirty="0"/>
              <a:t>;</a:t>
            </a:r>
          </a:p>
          <a:p>
            <a:pPr marL="457200" lvl="1" indent="0">
              <a:buNone/>
            </a:pPr>
            <a:r>
              <a:rPr lang="en-IN" dirty="0"/>
              <a:t>    int </a:t>
            </a:r>
            <a:r>
              <a:rPr lang="en-IN" dirty="0" err="1"/>
              <a:t>i</a:t>
            </a:r>
            <a:r>
              <a:rPr lang="en-IN" dirty="0"/>
              <a:t>, </a:t>
            </a:r>
            <a:r>
              <a:rPr lang="en-IN" dirty="0" err="1"/>
              <a:t>noOfRecords</a:t>
            </a:r>
            <a:r>
              <a:rPr lang="en-IN" dirty="0"/>
              <a:t>;</a:t>
            </a:r>
          </a:p>
          <a:p>
            <a:pPr marL="457200" lvl="1" indent="0">
              <a:buNone/>
            </a:pPr>
            <a:r>
              <a:rPr lang="en-IN" dirty="0"/>
              <a:t>    </a:t>
            </a:r>
            <a:r>
              <a:rPr lang="en-IN" dirty="0" err="1"/>
              <a:t>printf</a:t>
            </a:r>
            <a:r>
              <a:rPr lang="en-IN" dirty="0"/>
              <a:t>("Enter the number of records: ");</a:t>
            </a:r>
          </a:p>
          <a:p>
            <a:pPr marL="457200" lvl="1" indent="0">
              <a:buNone/>
            </a:pPr>
            <a:r>
              <a:rPr lang="en-IN" dirty="0"/>
              <a:t>    </a:t>
            </a:r>
            <a:r>
              <a:rPr lang="en-IN" dirty="0" err="1"/>
              <a:t>scanf</a:t>
            </a:r>
            <a:r>
              <a:rPr lang="en-IN" dirty="0"/>
              <a:t>("%d", &amp;</a:t>
            </a:r>
            <a:r>
              <a:rPr lang="en-IN" dirty="0" err="1"/>
              <a:t>noOfRecords</a:t>
            </a:r>
            <a:r>
              <a:rPr lang="en-IN" dirty="0"/>
              <a:t>);</a:t>
            </a:r>
          </a:p>
          <a:p>
            <a:pPr marL="457200" lvl="1" indent="0">
              <a:buNone/>
            </a:pPr>
            <a:r>
              <a:rPr lang="en-IN" dirty="0"/>
              <a:t>    // Memory allocation for </a:t>
            </a:r>
            <a:r>
              <a:rPr lang="en-IN" dirty="0" err="1"/>
              <a:t>noOfRecords</a:t>
            </a:r>
            <a:r>
              <a:rPr lang="en-IN" dirty="0"/>
              <a:t> structures</a:t>
            </a:r>
          </a:p>
          <a:p>
            <a:pPr marL="457200" lvl="1" indent="0">
              <a:buNone/>
            </a:pPr>
            <a:r>
              <a:rPr lang="en-IN" dirty="0"/>
              <a:t>    </a:t>
            </a:r>
            <a:r>
              <a:rPr lang="en-IN" dirty="0" err="1"/>
              <a:t>ptr</a:t>
            </a:r>
            <a:r>
              <a:rPr lang="en-IN" dirty="0"/>
              <a:t> = (struct course *)malloc(</a:t>
            </a:r>
            <a:r>
              <a:rPr lang="en-IN" dirty="0" err="1"/>
              <a:t>noOfRecords</a:t>
            </a:r>
            <a:r>
              <a:rPr lang="en-IN" dirty="0"/>
              <a:t> * </a:t>
            </a:r>
            <a:r>
              <a:rPr lang="en-IN" dirty="0" err="1"/>
              <a:t>sizeof</a:t>
            </a:r>
            <a:r>
              <a:rPr lang="en-IN" dirty="0"/>
              <a:t>(struct course));</a:t>
            </a:r>
          </a:p>
          <a:p>
            <a:pPr marL="457200" lvl="1" indent="0">
              <a:buNone/>
            </a:pPr>
            <a:r>
              <a:rPr lang="en-IN" dirty="0"/>
              <a:t>    for (</a:t>
            </a:r>
            <a:r>
              <a:rPr lang="en-IN" dirty="0" err="1"/>
              <a:t>i</a:t>
            </a:r>
            <a:r>
              <a:rPr lang="en-IN" dirty="0"/>
              <a:t> = 0; </a:t>
            </a:r>
            <a:r>
              <a:rPr lang="en-IN" dirty="0" err="1"/>
              <a:t>i</a:t>
            </a:r>
            <a:r>
              <a:rPr lang="en-IN" dirty="0"/>
              <a:t> &lt; </a:t>
            </a:r>
            <a:r>
              <a:rPr lang="en-IN" dirty="0" err="1"/>
              <a:t>noOfRecords</a:t>
            </a:r>
            <a:r>
              <a:rPr lang="en-IN" dirty="0"/>
              <a:t>; ++</a:t>
            </a:r>
            <a:r>
              <a:rPr lang="en-IN" dirty="0" err="1"/>
              <a:t>i</a:t>
            </a:r>
            <a:r>
              <a:rPr lang="en-IN" dirty="0"/>
              <a:t>) {</a:t>
            </a:r>
          </a:p>
          <a:p>
            <a:pPr marL="457200" lvl="1" indent="0">
              <a:buNone/>
            </a:pPr>
            <a:r>
              <a:rPr lang="en-IN" dirty="0"/>
              <a:t>        </a:t>
            </a:r>
            <a:r>
              <a:rPr lang="en-IN" dirty="0" err="1"/>
              <a:t>printf</a:t>
            </a:r>
            <a:r>
              <a:rPr lang="en-IN" dirty="0"/>
              <a:t>("Enter the name of the subject and marks respectively:\n");</a:t>
            </a:r>
          </a:p>
          <a:p>
            <a:pPr marL="457200" lvl="1" indent="0">
              <a:buNone/>
            </a:pPr>
            <a:r>
              <a:rPr lang="en-IN" dirty="0"/>
              <a:t>        </a:t>
            </a:r>
            <a:r>
              <a:rPr lang="en-IN" dirty="0" err="1"/>
              <a:t>scanf</a:t>
            </a:r>
            <a:r>
              <a:rPr lang="en-IN" dirty="0"/>
              <a:t>("%s %d", (</a:t>
            </a:r>
            <a:r>
              <a:rPr lang="en-IN" dirty="0" err="1"/>
              <a:t>ptr</a:t>
            </a:r>
            <a:r>
              <a:rPr lang="en-IN" dirty="0"/>
              <a:t> + </a:t>
            </a:r>
            <a:r>
              <a:rPr lang="en-IN" dirty="0" err="1"/>
              <a:t>i</a:t>
            </a:r>
            <a:r>
              <a:rPr lang="en-IN" dirty="0"/>
              <a:t>)-&gt;subject, &amp;(</a:t>
            </a:r>
            <a:r>
              <a:rPr lang="en-IN" dirty="0" err="1"/>
              <a:t>ptr</a:t>
            </a:r>
            <a:r>
              <a:rPr lang="en-IN" dirty="0"/>
              <a:t> + </a:t>
            </a:r>
            <a:r>
              <a:rPr lang="en-IN" dirty="0" err="1"/>
              <a:t>i</a:t>
            </a:r>
            <a:r>
              <a:rPr lang="en-IN" dirty="0"/>
              <a:t>)-&gt;marks);</a:t>
            </a:r>
          </a:p>
          <a:p>
            <a:pPr marL="457200" lvl="1" indent="0">
              <a:buNone/>
            </a:pPr>
            <a:r>
              <a:rPr lang="en-IN" dirty="0"/>
              <a:t>    }</a:t>
            </a:r>
          </a:p>
          <a:p>
            <a:pPr marL="457200" lvl="1" indent="0">
              <a:buNone/>
            </a:pPr>
            <a:r>
              <a:rPr lang="en-IN" dirty="0"/>
              <a:t>    </a:t>
            </a:r>
            <a:r>
              <a:rPr lang="en-IN" dirty="0" err="1"/>
              <a:t>printf</a:t>
            </a:r>
            <a:r>
              <a:rPr lang="en-IN" dirty="0"/>
              <a:t>("Displaying Information:\n");</a:t>
            </a:r>
          </a:p>
          <a:p>
            <a:pPr marL="457200" lvl="1" indent="0">
              <a:buNone/>
            </a:pPr>
            <a:r>
              <a:rPr lang="en-IN" dirty="0"/>
              <a:t>    for (</a:t>
            </a:r>
            <a:r>
              <a:rPr lang="en-IN" dirty="0" err="1"/>
              <a:t>i</a:t>
            </a:r>
            <a:r>
              <a:rPr lang="en-IN" dirty="0"/>
              <a:t> = 0; </a:t>
            </a:r>
            <a:r>
              <a:rPr lang="en-IN" dirty="0" err="1"/>
              <a:t>i</a:t>
            </a:r>
            <a:r>
              <a:rPr lang="en-IN" dirty="0"/>
              <a:t> &lt; </a:t>
            </a:r>
            <a:r>
              <a:rPr lang="en-IN" dirty="0" err="1"/>
              <a:t>noOfRecords</a:t>
            </a:r>
            <a:r>
              <a:rPr lang="en-IN" dirty="0"/>
              <a:t>; ++</a:t>
            </a:r>
            <a:r>
              <a:rPr lang="en-IN" dirty="0" err="1"/>
              <a:t>i</a:t>
            </a:r>
            <a:r>
              <a:rPr lang="en-IN" dirty="0"/>
              <a:t>)</a:t>
            </a:r>
          </a:p>
          <a:p>
            <a:pPr marL="457200" lvl="1" indent="0">
              <a:buNone/>
            </a:pPr>
            <a:r>
              <a:rPr lang="en-IN" dirty="0"/>
              <a:t>        </a:t>
            </a:r>
            <a:r>
              <a:rPr lang="en-IN" dirty="0" err="1"/>
              <a:t>printf</a:t>
            </a:r>
            <a:r>
              <a:rPr lang="en-IN" dirty="0"/>
              <a:t>("%s\</a:t>
            </a:r>
            <a:r>
              <a:rPr lang="en-IN" dirty="0" err="1"/>
              <a:t>t%d</a:t>
            </a:r>
            <a:r>
              <a:rPr lang="en-IN" dirty="0"/>
              <a:t>\n", (</a:t>
            </a:r>
            <a:r>
              <a:rPr lang="en-IN" dirty="0" err="1"/>
              <a:t>ptr</a:t>
            </a:r>
            <a:r>
              <a:rPr lang="en-IN" dirty="0"/>
              <a:t> + </a:t>
            </a:r>
            <a:r>
              <a:rPr lang="en-IN" dirty="0" err="1"/>
              <a:t>i</a:t>
            </a:r>
            <a:r>
              <a:rPr lang="en-IN" dirty="0"/>
              <a:t>)-&gt;subject, (</a:t>
            </a:r>
            <a:r>
              <a:rPr lang="en-IN" dirty="0" err="1"/>
              <a:t>ptr</a:t>
            </a:r>
            <a:r>
              <a:rPr lang="en-IN" dirty="0"/>
              <a:t> + </a:t>
            </a:r>
            <a:r>
              <a:rPr lang="en-IN" dirty="0" err="1"/>
              <a:t>i</a:t>
            </a:r>
            <a:r>
              <a:rPr lang="en-IN" dirty="0"/>
              <a:t>)-&gt;marks);</a:t>
            </a:r>
          </a:p>
          <a:p>
            <a:pPr marL="457200" lvl="1" indent="0">
              <a:buNone/>
            </a:pPr>
            <a:r>
              <a:rPr lang="en-IN" dirty="0"/>
              <a:t>    return 0;</a:t>
            </a:r>
          </a:p>
          <a:p>
            <a:pPr marL="457200" lvl="1" indent="0">
              <a:buNone/>
            </a:pPr>
            <a:r>
              <a:rPr lang="en-IN" dirty="0"/>
              <a:t>}</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523AE22-B76E-4F70-8141-C571FF52EA78}"/>
              </a:ext>
            </a:extLst>
          </p:cNvPr>
          <p:cNvSpPr>
            <a:spLocks noGrp="1"/>
          </p:cNvSpPr>
          <p:nvPr>
            <p:ph type="sldNum" sz="quarter" idx="12"/>
          </p:nvPr>
        </p:nvSpPr>
        <p:spPr/>
        <p:txBody>
          <a:bodyPr/>
          <a:lstStyle/>
          <a:p>
            <a:fld id="{BDCDBBEF-AA6C-4BA6-85B2-A17D7F280E38}" type="slidenum">
              <a:rPr lang="en-US" smtClean="0"/>
              <a:pPr/>
              <a:t>34</a:t>
            </a:fld>
            <a:endParaRPr lang="en-US"/>
          </a:p>
        </p:txBody>
      </p:sp>
      <p:sp>
        <p:nvSpPr>
          <p:cNvPr id="6" name="TextBox 5">
            <a:extLst>
              <a:ext uri="{FF2B5EF4-FFF2-40B4-BE49-F238E27FC236}">
                <a16:creationId xmlns:a16="http://schemas.microsoft.com/office/drawing/2014/main" id="{55055D4F-A940-4415-8667-F923A295D182}"/>
              </a:ext>
            </a:extLst>
          </p:cNvPr>
          <p:cNvSpPr txBox="1"/>
          <p:nvPr/>
        </p:nvSpPr>
        <p:spPr>
          <a:xfrm>
            <a:off x="6858741" y="415417"/>
            <a:ext cx="5608467" cy="2739211"/>
          </a:xfrm>
          <a:prstGeom prst="rect">
            <a:avLst/>
          </a:prstGeom>
          <a:noFill/>
        </p:spPr>
        <p:txBody>
          <a:bodyPr wrap="square">
            <a:spAutoFit/>
          </a:bodyPr>
          <a:lstStyle/>
          <a:p>
            <a:pPr marL="0" indent="0">
              <a:buNone/>
            </a:pPr>
            <a:r>
              <a:rPr lang="en-IN" b="1" dirty="0"/>
              <a:t>Output</a:t>
            </a:r>
            <a:r>
              <a:rPr lang="en-IN" dirty="0"/>
              <a:t>:</a:t>
            </a:r>
          </a:p>
          <a:p>
            <a:pPr marL="0" indent="0">
              <a:buNone/>
            </a:pPr>
            <a:r>
              <a:rPr lang="en-IN" sz="1400" dirty="0"/>
              <a:t>Enter the number of records: 2</a:t>
            </a:r>
          </a:p>
          <a:p>
            <a:pPr marL="0" indent="0">
              <a:buNone/>
            </a:pPr>
            <a:r>
              <a:rPr lang="en-IN" sz="1400" dirty="0"/>
              <a:t>Enter the name of the subject and marks respectively:</a:t>
            </a:r>
          </a:p>
          <a:p>
            <a:pPr marL="0" indent="0">
              <a:buNone/>
            </a:pPr>
            <a:r>
              <a:rPr lang="en-IN" sz="1400" dirty="0"/>
              <a:t>Programming</a:t>
            </a:r>
          </a:p>
          <a:p>
            <a:pPr marL="0" indent="0">
              <a:buNone/>
            </a:pPr>
            <a:r>
              <a:rPr lang="en-IN" sz="1400" dirty="0"/>
              <a:t>22</a:t>
            </a:r>
          </a:p>
          <a:p>
            <a:pPr marL="0" indent="0">
              <a:buNone/>
            </a:pPr>
            <a:r>
              <a:rPr lang="en-IN" sz="1400" dirty="0"/>
              <a:t>Enter the name of the subject and marks respectively:</a:t>
            </a:r>
          </a:p>
          <a:p>
            <a:pPr marL="0" indent="0">
              <a:buNone/>
            </a:pPr>
            <a:r>
              <a:rPr lang="en-IN" sz="1400" dirty="0"/>
              <a:t>Structure</a:t>
            </a:r>
          </a:p>
          <a:p>
            <a:pPr marL="0" indent="0">
              <a:buNone/>
            </a:pPr>
            <a:r>
              <a:rPr lang="en-IN" sz="1400" dirty="0"/>
              <a:t>33</a:t>
            </a:r>
          </a:p>
          <a:p>
            <a:pPr marL="0" indent="0">
              <a:buNone/>
            </a:pPr>
            <a:endParaRPr lang="en-IN" sz="1400" dirty="0"/>
          </a:p>
          <a:p>
            <a:pPr marL="0" indent="0">
              <a:buNone/>
            </a:pPr>
            <a:r>
              <a:rPr lang="en-IN" sz="1400" dirty="0"/>
              <a:t>Displaying Information:</a:t>
            </a:r>
          </a:p>
          <a:p>
            <a:pPr marL="0" indent="0">
              <a:buNone/>
            </a:pPr>
            <a:r>
              <a:rPr lang="en-IN" sz="1400" dirty="0"/>
              <a:t>Programming      22</a:t>
            </a:r>
          </a:p>
          <a:p>
            <a:pPr marL="0" indent="0">
              <a:buNone/>
            </a:pPr>
            <a:r>
              <a:rPr lang="en-IN" sz="1400" dirty="0"/>
              <a:t>Structure        33</a:t>
            </a:r>
          </a:p>
        </p:txBody>
      </p:sp>
    </p:spTree>
    <p:extLst>
      <p:ext uri="{BB962C8B-B14F-4D97-AF65-F5344CB8AC3E}">
        <p14:creationId xmlns:p14="http://schemas.microsoft.com/office/powerpoint/2010/main" val="27088320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Advantages</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p:txBody>
          <a:bodyPr>
            <a:normAutofit fontScale="85000" lnSpcReduction="20000"/>
          </a:bodyPr>
          <a:lstStyle/>
          <a:p>
            <a:pPr algn="just"/>
            <a:r>
              <a:rPr lang="en-IN" dirty="0"/>
              <a:t>When we do not know how much amount of memory would be needed for the program beforehand.</a:t>
            </a:r>
          </a:p>
          <a:p>
            <a:pPr algn="just"/>
            <a:r>
              <a:rPr lang="en-IN" dirty="0"/>
              <a:t>When we want data structures without any upper limit of memory space.</a:t>
            </a:r>
          </a:p>
          <a:p>
            <a:pPr algn="just"/>
            <a:r>
              <a:rPr lang="en-IN" dirty="0"/>
              <a:t>When you want to use your memory space more efficiently.</a:t>
            </a:r>
          </a:p>
          <a:p>
            <a:pPr algn="just"/>
            <a:r>
              <a:rPr lang="en-IN" dirty="0"/>
              <a:t>Example: If you have allocated memory space for a 1D array as array[20] and you end up using only 10 memory spaces then the remaining 10 memory spaces would be wasted and this wasted memory cannot even be utilized by other program variables.</a:t>
            </a:r>
          </a:p>
          <a:p>
            <a:pPr algn="just"/>
            <a:r>
              <a:rPr lang="en-IN" dirty="0"/>
              <a:t>Dynamically created lists insertions and deletions can be done very easily just by the manipulation of addresses whereas in case of statically allocated memory insertions and deletions lead to more movements and wastage of memory.</a:t>
            </a:r>
          </a:p>
          <a:p>
            <a:pPr algn="just"/>
            <a:r>
              <a:rPr lang="en-IN" dirty="0"/>
              <a:t>When you want you to use the concept of structures and linked list in programming, dynamic memory allocation is a must.</a:t>
            </a:r>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30000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Disadvantages</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p:txBody>
          <a:bodyPr>
            <a:normAutofit/>
          </a:bodyPr>
          <a:lstStyle/>
          <a:p>
            <a:pPr algn="just"/>
            <a:r>
              <a:rPr lang="en-IN" dirty="0"/>
              <a:t>As the memory is allocated during runtime, it requires more time.</a:t>
            </a:r>
          </a:p>
          <a:p>
            <a:pPr algn="just"/>
            <a:endParaRPr lang="en-IN" dirty="0"/>
          </a:p>
          <a:p>
            <a:pPr algn="just"/>
            <a:r>
              <a:rPr lang="en-IN" dirty="0"/>
              <a:t>Memory needs to be freed by the user when done. This is important as it is more likely to turn into bugs that are difficult to find.</a:t>
            </a:r>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204089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37</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4189862316"/>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19855"/>
            <a:ext cx="10515600" cy="1325563"/>
          </a:xfrm>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748749" y="867728"/>
            <a:ext cx="11138451" cy="4713922"/>
          </a:xfrm>
        </p:spPr>
        <p:txBody>
          <a:bodyPr>
            <a:normAutofit fontScale="92500" lnSpcReduction="10000"/>
          </a:bodyPr>
          <a:lstStyle/>
          <a:p>
            <a:pPr marL="0" lvl="0" indent="0" algn="just">
              <a:spcBef>
                <a:spcPts val="1200"/>
              </a:spcBef>
              <a:spcAft>
                <a:spcPts val="0"/>
              </a:spcAft>
              <a:buNone/>
            </a:pPr>
            <a:r>
              <a:rPr lang="en-US" sz="1800" b="1" dirty="0"/>
              <a:t>Q1 </a:t>
            </a:r>
            <a:r>
              <a:rPr lang="en-US" sz="1800" b="1" dirty="0">
                <a:solidFill>
                  <a:srgbClr val="000000"/>
                </a:solidFill>
                <a:effectLst/>
                <a:latin typeface="Calibri" panose="020F0502020204030204" pitchFamily="34" charset="0"/>
                <a:ea typeface="Times New Roman" panose="02020603050405020304" pitchFamily="18" charset="0"/>
              </a:rPr>
              <a:t>What is the difference between malloc and </a:t>
            </a:r>
            <a:r>
              <a:rPr lang="en-US" sz="1800" b="1" dirty="0" err="1">
                <a:solidFill>
                  <a:srgbClr val="000000"/>
                </a:solidFill>
                <a:effectLst/>
                <a:latin typeface="Calibri" panose="020F0502020204030204" pitchFamily="34" charset="0"/>
                <a:ea typeface="Times New Roman" panose="02020603050405020304" pitchFamily="18" charset="0"/>
              </a:rPr>
              <a:t>calloc</a:t>
            </a:r>
            <a:r>
              <a:rPr lang="en-US" sz="1800" b="1" dirty="0">
                <a:solidFill>
                  <a:srgbClr val="000000"/>
                </a:solidFill>
                <a:effectLst/>
                <a:latin typeface="Calibri" panose="020F0502020204030204" pitchFamily="34" charset="0"/>
                <a:ea typeface="Times New Roman" panose="02020603050405020304" pitchFamily="18" charset="0"/>
              </a:rPr>
              <a:t>?</a:t>
            </a:r>
            <a:endParaRPr lang="en-IN" sz="1800" b="1" dirty="0">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r>
              <a:rPr lang="en-IN" sz="1800" b="1" dirty="0">
                <a:solidFill>
                  <a:srgbClr val="000000"/>
                </a:solidFill>
                <a:effectLst/>
                <a:latin typeface="Times New Roman" panose="02020603050405020304" pitchFamily="18" charset="0"/>
                <a:ea typeface="Times New Roman" panose="02020603050405020304" pitchFamily="18" charset="0"/>
              </a:rPr>
              <a:t>Ans. </a:t>
            </a:r>
            <a:r>
              <a:rPr lang="en-US" sz="1800" dirty="0">
                <a:solidFill>
                  <a:srgbClr val="000000"/>
                </a:solidFill>
                <a:effectLst/>
                <a:latin typeface="Calibri" panose="020F0502020204030204" pitchFamily="34" charset="0"/>
                <a:ea typeface="Times New Roman" panose="02020603050405020304" pitchFamily="18" charset="0"/>
              </a:rPr>
              <a:t>A malloc and </a:t>
            </a:r>
            <a:r>
              <a:rPr lang="en-US" sz="1800" dirty="0" err="1">
                <a:solidFill>
                  <a:srgbClr val="000000"/>
                </a:solidFill>
                <a:effectLst/>
                <a:latin typeface="Calibri" panose="020F0502020204030204" pitchFamily="34" charset="0"/>
                <a:ea typeface="Times New Roman" panose="02020603050405020304" pitchFamily="18" charset="0"/>
              </a:rPr>
              <a:t>calloc</a:t>
            </a:r>
            <a:r>
              <a:rPr lang="en-US" sz="1800" dirty="0">
                <a:solidFill>
                  <a:srgbClr val="000000"/>
                </a:solidFill>
                <a:effectLst/>
                <a:latin typeface="Calibri" panose="020F0502020204030204" pitchFamily="34" charset="0"/>
                <a:ea typeface="Times New Roman" panose="02020603050405020304" pitchFamily="18" charset="0"/>
              </a:rPr>
              <a:t> are memory management functions. They are used to allocate memory dynamically. Basically, there is no actual difference between </a:t>
            </a:r>
            <a:r>
              <a:rPr lang="en-US" sz="1800" dirty="0" err="1">
                <a:solidFill>
                  <a:srgbClr val="000000"/>
                </a:solidFill>
                <a:effectLst/>
                <a:latin typeface="Calibri" panose="020F0502020204030204" pitchFamily="34" charset="0"/>
                <a:ea typeface="Times New Roman" panose="02020603050405020304" pitchFamily="18" charset="0"/>
              </a:rPr>
              <a:t>calloc</a:t>
            </a:r>
            <a:r>
              <a:rPr lang="en-US" sz="1800" dirty="0">
                <a:solidFill>
                  <a:srgbClr val="000000"/>
                </a:solidFill>
                <a:effectLst/>
                <a:latin typeface="Calibri" panose="020F0502020204030204" pitchFamily="34" charset="0"/>
                <a:ea typeface="Times New Roman" panose="02020603050405020304" pitchFamily="18" charset="0"/>
              </a:rPr>
              <a:t> and malloc except that the memory that is allocated by </a:t>
            </a:r>
            <a:r>
              <a:rPr lang="en-US" sz="1800" dirty="0" err="1">
                <a:solidFill>
                  <a:srgbClr val="000000"/>
                </a:solidFill>
                <a:effectLst/>
                <a:latin typeface="Calibri" panose="020F0502020204030204" pitchFamily="34" charset="0"/>
                <a:ea typeface="Times New Roman" panose="02020603050405020304" pitchFamily="18" charset="0"/>
              </a:rPr>
              <a:t>calloc</a:t>
            </a:r>
            <a:r>
              <a:rPr lang="en-US" sz="1800" dirty="0">
                <a:solidFill>
                  <a:srgbClr val="000000"/>
                </a:solidFill>
                <a:effectLst/>
                <a:latin typeface="Calibri" panose="020F0502020204030204" pitchFamily="34" charset="0"/>
                <a:ea typeface="Times New Roman" panose="02020603050405020304" pitchFamily="18" charset="0"/>
              </a:rPr>
              <a:t> is initialized with 0. In C </a:t>
            </a:r>
            <a:r>
              <a:rPr lang="en-US" sz="1800" dirty="0" err="1">
                <a:solidFill>
                  <a:srgbClr val="000000"/>
                </a:solidFill>
                <a:effectLst/>
                <a:latin typeface="Calibri" panose="020F0502020204030204" pitchFamily="34" charset="0"/>
                <a:ea typeface="Times New Roman" panose="02020603050405020304" pitchFamily="18" charset="0"/>
              </a:rPr>
              <a:t>language,calloc</a:t>
            </a:r>
            <a:r>
              <a:rPr lang="en-US" sz="1800" dirty="0">
                <a:solidFill>
                  <a:srgbClr val="000000"/>
                </a:solidFill>
                <a:effectLst/>
                <a:latin typeface="Calibri" panose="020F0502020204030204" pitchFamily="34" charset="0"/>
                <a:ea typeface="Times New Roman" panose="02020603050405020304" pitchFamily="18" charset="0"/>
              </a:rPr>
              <a:t> function initialize the all allocated space bits with zero but malloc does not initialize the allocated memory. These both function also has a difference regarding their number of arguments, malloc takes one argument but </a:t>
            </a:r>
            <a:r>
              <a:rPr lang="en-US" sz="1800" dirty="0" err="1">
                <a:solidFill>
                  <a:srgbClr val="000000"/>
                </a:solidFill>
                <a:effectLst/>
                <a:latin typeface="Calibri" panose="020F0502020204030204" pitchFamily="34" charset="0"/>
                <a:ea typeface="Times New Roman" panose="02020603050405020304" pitchFamily="18" charset="0"/>
              </a:rPr>
              <a:t>calloc</a:t>
            </a:r>
            <a:r>
              <a:rPr lang="en-US" sz="1800" dirty="0">
                <a:solidFill>
                  <a:srgbClr val="000000"/>
                </a:solidFill>
                <a:effectLst/>
                <a:latin typeface="Calibri" panose="020F0502020204030204" pitchFamily="34" charset="0"/>
                <a:ea typeface="Times New Roman" panose="02020603050405020304" pitchFamily="18" charset="0"/>
              </a:rPr>
              <a:t> takes two.</a:t>
            </a:r>
            <a:endParaRPr lang="en-IN" sz="1800" dirty="0">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r>
              <a:rPr lang="en-IN" sz="1800" b="1" dirty="0">
                <a:solidFill>
                  <a:srgbClr val="000000"/>
                </a:solidFill>
                <a:effectLst/>
                <a:latin typeface="Times New Roman" panose="02020603050405020304" pitchFamily="18" charset="0"/>
                <a:ea typeface="Times New Roman" panose="02020603050405020304" pitchFamily="18" charset="0"/>
              </a:rPr>
              <a:t>Q</a:t>
            </a:r>
            <a:r>
              <a:rPr lang="en-IN" sz="1800" b="1" dirty="0">
                <a:solidFill>
                  <a:srgbClr val="000000"/>
                </a:solidFill>
                <a:latin typeface="Times New Roman" panose="02020603050405020304" pitchFamily="18" charset="0"/>
                <a:ea typeface="Times New Roman" panose="02020603050405020304" pitchFamily="18" charset="0"/>
              </a:rPr>
              <a:t>2 </a:t>
            </a:r>
            <a:r>
              <a:rPr lang="en-US" sz="1800" b="1" dirty="0">
                <a:solidFill>
                  <a:srgbClr val="000000"/>
                </a:solidFill>
                <a:effectLst/>
                <a:latin typeface="Calibri" panose="020F0502020204030204" pitchFamily="34" charset="0"/>
                <a:ea typeface="Times New Roman" panose="02020603050405020304" pitchFamily="18" charset="0"/>
              </a:rPr>
              <a:t> What is the purpose of </a:t>
            </a:r>
            <a:r>
              <a:rPr lang="en-US" sz="1800" b="1" dirty="0" err="1">
                <a:solidFill>
                  <a:srgbClr val="000000"/>
                </a:solidFill>
                <a:effectLst/>
                <a:latin typeface="Calibri" panose="020F0502020204030204" pitchFamily="34" charset="0"/>
                <a:ea typeface="Times New Roman" panose="02020603050405020304" pitchFamily="18" charset="0"/>
              </a:rPr>
              <a:t>realloc</a:t>
            </a:r>
            <a:r>
              <a:rPr lang="en-US" sz="1800" b="1" dirty="0">
                <a:solidFill>
                  <a:srgbClr val="000000"/>
                </a:solidFill>
                <a:effectLst/>
                <a:latin typeface="Calibri" panose="020F0502020204030204" pitchFamily="34" charset="0"/>
                <a:ea typeface="Times New Roman" panose="02020603050405020304" pitchFamily="18" charset="0"/>
              </a:rPr>
              <a:t>(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r>
              <a:rPr lang="en-IN" sz="1800" b="1" dirty="0">
                <a:solidFill>
                  <a:srgbClr val="000000"/>
                </a:solidFill>
                <a:latin typeface="Times New Roman" panose="02020603050405020304" pitchFamily="18" charset="0"/>
                <a:ea typeface="Times New Roman" panose="02020603050405020304" pitchFamily="18" charset="0"/>
              </a:rPr>
              <a:t>Ans. </a:t>
            </a:r>
            <a:r>
              <a:rPr lang="en-US" sz="1800" dirty="0">
                <a:solidFill>
                  <a:srgbClr val="000000"/>
                </a:solidFill>
                <a:effectLst/>
                <a:latin typeface="Calibri" panose="020F0502020204030204" pitchFamily="34" charset="0"/>
                <a:ea typeface="Times New Roman" panose="02020603050405020304" pitchFamily="18" charset="0"/>
              </a:rPr>
              <a:t>The </a:t>
            </a:r>
            <a:r>
              <a:rPr lang="en-US" sz="1800" dirty="0" err="1">
                <a:solidFill>
                  <a:srgbClr val="000000"/>
                </a:solidFill>
                <a:effectLst/>
                <a:latin typeface="Calibri" panose="020F0502020204030204" pitchFamily="34" charset="0"/>
                <a:ea typeface="Times New Roman" panose="02020603050405020304" pitchFamily="18" charset="0"/>
              </a:rPr>
              <a:t>realloc</a:t>
            </a:r>
            <a:r>
              <a:rPr lang="en-US" sz="1800" dirty="0">
                <a:solidFill>
                  <a:srgbClr val="000000"/>
                </a:solidFill>
                <a:effectLst/>
                <a:latin typeface="Calibri" panose="020F0502020204030204" pitchFamily="34" charset="0"/>
                <a:ea typeface="Times New Roman" panose="02020603050405020304" pitchFamily="18" charset="0"/>
              </a:rPr>
              <a:t> function is used to resize the allocated block of the memory. It takes two arguments first one is a pointer to previously allocated memory and the second one is the newly requested size. The </a:t>
            </a:r>
            <a:r>
              <a:rPr lang="en-US" sz="1800" dirty="0" err="1">
                <a:solidFill>
                  <a:srgbClr val="000000"/>
                </a:solidFill>
                <a:effectLst/>
                <a:latin typeface="Calibri" panose="020F0502020204030204" pitchFamily="34" charset="0"/>
                <a:ea typeface="Times New Roman" panose="02020603050405020304" pitchFamily="18" charset="0"/>
              </a:rPr>
              <a:t>calloc</a:t>
            </a:r>
            <a:r>
              <a:rPr lang="en-US" sz="1800" dirty="0">
                <a:solidFill>
                  <a:srgbClr val="000000"/>
                </a:solidFill>
                <a:effectLst/>
                <a:latin typeface="Calibri" panose="020F0502020204030204" pitchFamily="34" charset="0"/>
                <a:ea typeface="Times New Roman" panose="02020603050405020304" pitchFamily="18" charset="0"/>
              </a:rPr>
              <a:t> function first deallocates the old object and allocates again with the newly specified size. If the new size is lesser to the old size, the contents of the newly allocated memory will be the same as prior but if any bytes in the newly created object goes beyond the old size, the values of the object will be indeterminate.</a:t>
            </a:r>
          </a:p>
          <a:p>
            <a:pPr marL="0" lvl="0" indent="0" algn="just">
              <a:spcBef>
                <a:spcPts val="1200"/>
              </a:spcBef>
              <a:spcAft>
                <a:spcPts val="0"/>
              </a:spcAft>
              <a:buNone/>
            </a:pPr>
            <a:endParaRPr lang="en-US" sz="1800" dirty="0">
              <a:solidFill>
                <a:srgbClr val="000000"/>
              </a:solidFill>
              <a:effectLst/>
              <a:latin typeface="Calibri" panose="020F0502020204030204" pitchFamily="34" charset="0"/>
              <a:ea typeface="Times New Roman" panose="02020603050405020304" pitchFamily="18" charset="0"/>
            </a:endParaRPr>
          </a:p>
          <a:p>
            <a:pPr marL="0" lvl="0" indent="0" algn="just">
              <a:spcBef>
                <a:spcPts val="1200"/>
              </a:spcBef>
              <a:spcAft>
                <a:spcPts val="0"/>
              </a:spcAft>
              <a:buNone/>
            </a:pPr>
            <a:r>
              <a:rPr lang="en-US" sz="1800" b="1" dirty="0">
                <a:solidFill>
                  <a:srgbClr val="000000"/>
                </a:solidFill>
                <a:effectLst/>
                <a:latin typeface="Calibri" panose="020F0502020204030204" pitchFamily="34" charset="0"/>
                <a:ea typeface="Times New Roman" panose="02020603050405020304" pitchFamily="18" charset="0"/>
              </a:rPr>
              <a:t>Q3</a:t>
            </a:r>
            <a:r>
              <a:rPr lang="en-US" sz="1800" dirty="0">
                <a:solidFill>
                  <a:srgbClr val="000000"/>
                </a:solidFill>
                <a:effectLst/>
                <a:latin typeface="Calibri" panose="020F0502020204030204" pitchFamily="34" charset="0"/>
                <a:ea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rPr>
              <a:t>What is the return value of malloc (0)?</a:t>
            </a:r>
          </a:p>
          <a:p>
            <a:pPr marL="0" lvl="0" indent="0" algn="just">
              <a:spcBef>
                <a:spcPts val="1200"/>
              </a:spcBef>
              <a:spcAft>
                <a:spcPts val="0"/>
              </a:spcAft>
              <a:buNone/>
            </a:pPr>
            <a:r>
              <a:rPr lang="en-US" sz="1800" dirty="0">
                <a:solidFill>
                  <a:srgbClr val="000000"/>
                </a:solidFill>
                <a:effectLst/>
                <a:latin typeface="Calibri" panose="020F0502020204030204" pitchFamily="34" charset="0"/>
                <a:ea typeface="Times New Roman" panose="02020603050405020304" pitchFamily="18" charset="0"/>
              </a:rPr>
              <a:t>Ans. If the size of the requested space is zero, the behavior will be implementation-defined. The return value of the malloc could be a null pointer or it shows the behavior like that size is some nonzero value. So you must never use the malloc(0) in your C program.</a:t>
            </a:r>
            <a:endParaRPr lang="en-IN" sz="1800" dirty="0">
              <a:effectLst/>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38</a:t>
            </a:fld>
            <a:endParaRPr lang="en-US" dirty="0"/>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E531B-8C26-49B8-9053-761B6E59610B}"/>
              </a:ext>
            </a:extLst>
          </p:cNvPr>
          <p:cNvSpPr>
            <a:spLocks noGrp="1"/>
          </p:cNvSpPr>
          <p:nvPr>
            <p:ph idx="1"/>
          </p:nvPr>
        </p:nvSpPr>
        <p:spPr>
          <a:xfrm>
            <a:off x="838200" y="400050"/>
            <a:ext cx="10515600" cy="5776913"/>
          </a:xfrm>
        </p:spPr>
        <p:txBody>
          <a:bodyPr>
            <a:normAutofit/>
          </a:bodyPr>
          <a:lstStyle/>
          <a:p>
            <a:pPr marL="0" indent="0" algn="just">
              <a:buNone/>
            </a:pPr>
            <a:r>
              <a:rPr lang="en-IN" sz="1800" b="1" dirty="0"/>
              <a:t>Q4 What are the return type of malloc() and </a:t>
            </a:r>
            <a:r>
              <a:rPr lang="en-IN" sz="1800" b="1" dirty="0" err="1"/>
              <a:t>calloc</a:t>
            </a:r>
            <a:r>
              <a:rPr lang="en-IN" sz="1800" b="1" dirty="0"/>
              <a:t>(), how can we use?</a:t>
            </a:r>
          </a:p>
          <a:p>
            <a:pPr marL="0" indent="0" algn="just">
              <a:buNone/>
            </a:pPr>
            <a:r>
              <a:rPr lang="en-IN" sz="1800" dirty="0"/>
              <a:t>Ans. Malloc() and </a:t>
            </a:r>
            <a:r>
              <a:rPr lang="en-IN" sz="1800" dirty="0" err="1"/>
              <a:t>calloc</a:t>
            </a:r>
            <a:r>
              <a:rPr lang="en-IN" sz="1800" dirty="0"/>
              <a:t>() both functions return void* (a void pointer), to use/capture the returned value in pointer variable we convert it's type.</a:t>
            </a:r>
          </a:p>
          <a:p>
            <a:pPr marL="0" indent="0" algn="just">
              <a:buNone/>
            </a:pPr>
            <a:r>
              <a:rPr lang="en-IN" sz="1800" dirty="0"/>
              <a:t>Suppose we create memory for 10 integers then we have to convert it into int*.</a:t>
            </a:r>
          </a:p>
          <a:p>
            <a:pPr marL="0" indent="0" algn="just">
              <a:buNone/>
            </a:pPr>
            <a:r>
              <a:rPr lang="en-IN" sz="1800" dirty="0"/>
              <a:t>int *</a:t>
            </a:r>
            <a:r>
              <a:rPr lang="en-IN" sz="1800" dirty="0" err="1"/>
              <a:t>ptr</a:t>
            </a:r>
            <a:r>
              <a:rPr lang="en-IN" sz="1800" dirty="0"/>
              <a:t>;</a:t>
            </a:r>
          </a:p>
          <a:p>
            <a:pPr marL="0" indent="0" algn="just">
              <a:buNone/>
            </a:pPr>
            <a:r>
              <a:rPr lang="en-IN" sz="1800" dirty="0" err="1"/>
              <a:t>ptr</a:t>
            </a:r>
            <a:r>
              <a:rPr lang="en-IN" sz="1800" dirty="0"/>
              <a:t>=(int*)malloc(N*</a:t>
            </a:r>
            <a:r>
              <a:rPr lang="en-IN" sz="1800" dirty="0" err="1"/>
              <a:t>sizeof</a:t>
            </a:r>
            <a:r>
              <a:rPr lang="en-IN" sz="1800" dirty="0"/>
              <a:t>(int));</a:t>
            </a:r>
          </a:p>
          <a:p>
            <a:pPr marL="0" indent="0" algn="just">
              <a:buNone/>
            </a:pPr>
            <a:r>
              <a:rPr lang="en-IN" sz="1800" dirty="0"/>
              <a:t>Here, malloc() will return void* and </a:t>
            </a:r>
            <a:r>
              <a:rPr lang="en-IN" sz="1800" dirty="0" err="1"/>
              <a:t>ptr</a:t>
            </a:r>
            <a:r>
              <a:rPr lang="en-IN" sz="1800" dirty="0"/>
              <a:t> variable is int* type, so we are converting it into (int*).</a:t>
            </a:r>
          </a:p>
          <a:p>
            <a:pPr marL="0" indent="0" algn="just">
              <a:buNone/>
            </a:pPr>
            <a:endParaRPr lang="en-IN" sz="1800" dirty="0"/>
          </a:p>
          <a:p>
            <a:pPr marL="0" indent="0" algn="just">
              <a:spcAft>
                <a:spcPts val="0"/>
              </a:spcAft>
              <a:buNone/>
            </a:pPr>
            <a:r>
              <a:rPr lang="en-US" sz="1800" b="1" dirty="0">
                <a:solidFill>
                  <a:srgbClr val="333333"/>
                </a:solidFill>
                <a:effectLst/>
                <a:latin typeface="Calibri" panose="020F0502020204030204" pitchFamily="34" charset="0"/>
                <a:ea typeface="Times New Roman" panose="02020603050405020304" pitchFamily="18" charset="0"/>
              </a:rPr>
              <a:t>Q5 Explain free() unique features?</a:t>
            </a:r>
            <a:endParaRPr lang="en-IN" sz="1800" dirty="0">
              <a:effectLst/>
              <a:latin typeface="Times New Roman" panose="02020603050405020304" pitchFamily="18" charset="0"/>
              <a:ea typeface="Times New Roman" panose="02020603050405020304" pitchFamily="18" charset="0"/>
            </a:endParaRPr>
          </a:p>
          <a:p>
            <a:pPr marL="0" indent="0" algn="just">
              <a:spcAft>
                <a:spcPts val="0"/>
              </a:spcAft>
              <a:buNone/>
            </a:pPr>
            <a:r>
              <a:rPr lang="en-US" sz="1800" dirty="0">
                <a:solidFill>
                  <a:srgbClr val="333333"/>
                </a:solidFill>
                <a:effectLst/>
                <a:latin typeface="Calibri" panose="020F0502020204030204" pitchFamily="34" charset="0"/>
                <a:ea typeface="Times New Roman" panose="02020603050405020304" pitchFamily="18" charset="0"/>
              </a:rPr>
              <a:t>Ans. The free() function defined in &lt;</a:t>
            </a:r>
            <a:r>
              <a:rPr lang="en-US" sz="1800" dirty="0" err="1">
                <a:solidFill>
                  <a:srgbClr val="333333"/>
                </a:solidFill>
                <a:effectLst/>
                <a:latin typeface="Calibri" panose="020F0502020204030204" pitchFamily="34" charset="0"/>
                <a:ea typeface="Times New Roman" panose="02020603050405020304" pitchFamily="18" charset="0"/>
              </a:rPr>
              <a:t>stdlib.h</a:t>
            </a:r>
            <a:r>
              <a:rPr lang="en-US" sz="1800" dirty="0">
                <a:solidFill>
                  <a:srgbClr val="333333"/>
                </a:solidFill>
                <a:effectLst/>
                <a:latin typeface="Calibri" panose="020F0502020204030204" pitchFamily="34" charset="0"/>
                <a:ea typeface="Times New Roman" panose="02020603050405020304" pitchFamily="18" charset="0"/>
              </a:rPr>
              <a:t>&gt; header file deallocates the memory which was previously allocated using malloc(), </a:t>
            </a:r>
            <a:r>
              <a:rPr lang="en-US" sz="1800" dirty="0" err="1">
                <a:solidFill>
                  <a:srgbClr val="333333"/>
                </a:solidFill>
                <a:effectLst/>
                <a:latin typeface="Calibri" panose="020F0502020204030204" pitchFamily="34" charset="0"/>
                <a:ea typeface="Times New Roman" panose="02020603050405020304" pitchFamily="18" charset="0"/>
              </a:rPr>
              <a:t>calloc</a:t>
            </a:r>
            <a:r>
              <a:rPr lang="en-US" sz="1800" dirty="0">
                <a:solidFill>
                  <a:srgbClr val="333333"/>
                </a:solidFill>
                <a:effectLst/>
                <a:latin typeface="Calibri" panose="020F0502020204030204" pitchFamily="34" charset="0"/>
                <a:ea typeface="Times New Roman" panose="02020603050405020304" pitchFamily="18" charset="0"/>
              </a:rPr>
              <a:t>() or </a:t>
            </a:r>
            <a:r>
              <a:rPr lang="en-US" sz="1800" dirty="0" err="1">
                <a:solidFill>
                  <a:srgbClr val="333333"/>
                </a:solidFill>
                <a:effectLst/>
                <a:latin typeface="Calibri" panose="020F0502020204030204" pitchFamily="34" charset="0"/>
                <a:ea typeface="Times New Roman" panose="02020603050405020304" pitchFamily="18" charset="0"/>
              </a:rPr>
              <a:t>realloc</a:t>
            </a:r>
            <a:r>
              <a:rPr lang="en-US" sz="1800" dirty="0">
                <a:solidFill>
                  <a:srgbClr val="333333"/>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spcBef>
                <a:spcPts val="1200"/>
              </a:spcBef>
              <a:spcAft>
                <a:spcPts val="0"/>
              </a:spcAft>
              <a:buNone/>
            </a:pPr>
            <a:r>
              <a:rPr lang="en-US" sz="1800" dirty="0">
                <a:solidFill>
                  <a:srgbClr val="333333"/>
                </a:solidFill>
                <a:effectLst/>
                <a:latin typeface="Calibri" panose="020F0502020204030204" pitchFamily="34" charset="0"/>
                <a:ea typeface="Times New Roman" panose="02020603050405020304" pitchFamily="18" charset="0"/>
              </a:rPr>
              <a:t>If free(</a:t>
            </a:r>
            <a:r>
              <a:rPr lang="en-US" sz="1800" dirty="0" err="1">
                <a:solidFill>
                  <a:srgbClr val="333333"/>
                </a:solidFill>
                <a:effectLst/>
                <a:latin typeface="Calibri" panose="020F0502020204030204" pitchFamily="34" charset="0"/>
                <a:ea typeface="Times New Roman" panose="02020603050405020304" pitchFamily="18" charset="0"/>
              </a:rPr>
              <a:t>ptr</a:t>
            </a:r>
            <a:r>
              <a:rPr lang="en-US" sz="1800" dirty="0">
                <a:solidFill>
                  <a:srgbClr val="333333"/>
                </a:solidFill>
                <a:effectLst/>
                <a:latin typeface="Calibri" panose="020F0502020204030204" pitchFamily="34" charset="0"/>
                <a:ea typeface="Times New Roman" panose="02020603050405020304" pitchFamily="18" charset="0"/>
              </a:rPr>
              <a:t>) has already been called before, undefined behavior occurs. If </a:t>
            </a:r>
            <a:r>
              <a:rPr lang="en-US" sz="1800" dirty="0" err="1">
                <a:solidFill>
                  <a:srgbClr val="333333"/>
                </a:solidFill>
                <a:effectLst/>
                <a:latin typeface="Calibri" panose="020F0502020204030204" pitchFamily="34" charset="0"/>
                <a:ea typeface="Times New Roman" panose="02020603050405020304" pitchFamily="18" charset="0"/>
              </a:rPr>
              <a:t>ptr</a:t>
            </a:r>
            <a:r>
              <a:rPr lang="en-US" sz="1800" dirty="0">
                <a:solidFill>
                  <a:srgbClr val="333333"/>
                </a:solidFill>
                <a:effectLst/>
                <a:latin typeface="Calibri" panose="020F0502020204030204" pitchFamily="34" charset="0"/>
                <a:ea typeface="Times New Roman" panose="02020603050405020304" pitchFamily="18" charset="0"/>
              </a:rPr>
              <a:t> is NULL, no operation is performed. It helps to reduce wastage of memory by freeing it.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p>
          <a:p>
            <a:pPr marL="0" indent="0" algn="just">
              <a:buNone/>
            </a:pPr>
            <a:endParaRPr lang="en-IN" sz="1800" dirty="0"/>
          </a:p>
        </p:txBody>
      </p:sp>
      <p:sp>
        <p:nvSpPr>
          <p:cNvPr id="4" name="Slide Number Placeholder 3">
            <a:extLst>
              <a:ext uri="{FF2B5EF4-FFF2-40B4-BE49-F238E27FC236}">
                <a16:creationId xmlns:a16="http://schemas.microsoft.com/office/drawing/2014/main" id="{E295F3F5-7C6A-4122-A2F1-1B6E564EE8CF}"/>
              </a:ext>
            </a:extLst>
          </p:cNvPr>
          <p:cNvSpPr>
            <a:spLocks noGrp="1"/>
          </p:cNvSpPr>
          <p:nvPr>
            <p:ph type="sldNum" sz="quarter" idx="12"/>
          </p:nvPr>
        </p:nvSpPr>
        <p:spPr/>
        <p:txBody>
          <a:bodyPr/>
          <a:lstStyle/>
          <a:p>
            <a:fld id="{BDCDBBEF-AA6C-4BA6-85B2-A17D7F280E38}" type="slidenum">
              <a:rPr lang="en-US" smtClean="0"/>
              <a:pPr/>
              <a:t>39</a:t>
            </a:fld>
            <a:endParaRPr lang="en-US"/>
          </a:p>
        </p:txBody>
      </p:sp>
    </p:spTree>
    <p:extLst>
      <p:ext uri="{BB962C8B-B14F-4D97-AF65-F5344CB8AC3E}">
        <p14:creationId xmlns:p14="http://schemas.microsoft.com/office/powerpoint/2010/main" val="35768014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34735092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40</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76250" y="1322772"/>
            <a:ext cx="10515600" cy="5033577"/>
          </a:xfrm>
        </p:spPr>
        <p:txBody>
          <a:bodyPr>
            <a:normAutofit/>
          </a:bodyPr>
          <a:lstStyle/>
          <a:p>
            <a:pPr marL="0" indent="0">
              <a:spcAft>
                <a:spcPts val="0"/>
              </a:spcAft>
              <a:buNone/>
            </a:pPr>
            <a:r>
              <a:rPr lang="en-US" sz="1700" dirty="0">
                <a:solidFill>
                  <a:srgbClr val="FF0000"/>
                </a:solidFill>
              </a:rPr>
              <a:t>1. </a:t>
            </a:r>
            <a:r>
              <a:rPr lang="en-IN" sz="1700" kern="50" dirty="0">
                <a:solidFill>
                  <a:srgbClr val="FF0000"/>
                </a:solidFill>
                <a:effectLst/>
                <a:latin typeface="Calibri" panose="020F0502020204030204" pitchFamily="34" charset="0"/>
                <a:ea typeface="Droid Sans Fallback"/>
                <a:cs typeface="FreeSans"/>
              </a:rPr>
              <a:t>Point out the error in the following program.</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#include&lt;stdio.h&gt;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#include&lt;stdlib.h&gt;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int main()</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int *a[3];</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a = (int*) malloc(</a:t>
            </a:r>
            <a:r>
              <a:rPr lang="en-IN" sz="1700" kern="50" dirty="0" err="1">
                <a:solidFill>
                  <a:srgbClr val="FF0000"/>
                </a:solidFill>
                <a:effectLst/>
                <a:latin typeface="Calibri" panose="020F0502020204030204" pitchFamily="34" charset="0"/>
                <a:ea typeface="Droid Sans Fallback"/>
                <a:cs typeface="FreeSans"/>
              </a:rPr>
              <a:t>sizeof</a:t>
            </a:r>
            <a:r>
              <a:rPr lang="en-IN" sz="1700" kern="50" dirty="0">
                <a:solidFill>
                  <a:srgbClr val="FF0000"/>
                </a:solidFill>
                <a:effectLst/>
                <a:latin typeface="Calibri" panose="020F0502020204030204" pitchFamily="34" charset="0"/>
                <a:ea typeface="Droid Sans Fallback"/>
                <a:cs typeface="FreeSans"/>
              </a:rPr>
              <a:t>(int)*3);</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free(a);</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return 0;</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	Error: unable to allocate memory</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B.	</a:t>
            </a:r>
            <a:r>
              <a:rPr lang="en-IN" sz="1700" kern="50" dirty="0">
                <a:solidFill>
                  <a:schemeClr val="accent6">
                    <a:lumMod val="75000"/>
                  </a:schemeClr>
                </a:solidFill>
                <a:effectLst/>
                <a:latin typeface="Calibri" panose="020F0502020204030204" pitchFamily="34" charset="0"/>
                <a:ea typeface="Droid Sans Fallback"/>
                <a:cs typeface="FreeSans"/>
              </a:rPr>
              <a:t>Error: We cannot store address of allocated memory in a</a:t>
            </a:r>
            <a:endParaRPr lang="en-IN" sz="1700" kern="50" dirty="0">
              <a:solidFill>
                <a:schemeClr val="accent6">
                  <a:lumMod val="75000"/>
                </a:schemeClr>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C.	Error: unable to free memory</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D.	No error</a:t>
            </a:r>
            <a:endParaRPr lang="en-IN" sz="1700" kern="50" dirty="0">
              <a:solidFill>
                <a:srgbClr val="FF0000"/>
              </a:solidFill>
              <a:effectLst/>
              <a:latin typeface="Liberation Serif"/>
              <a:ea typeface="Droid Sans Fallback"/>
              <a:cs typeface="FreeSans"/>
            </a:endParaRPr>
          </a:p>
          <a:p>
            <a:pPr marL="0" indent="0">
              <a:buNone/>
            </a:pPr>
            <a:endParaRPr lang="en-IN" dirty="0">
              <a:solidFill>
                <a:srgbClr val="FF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41</a:t>
            </a:fld>
            <a:endParaRPr lang="en-US"/>
          </a:p>
        </p:txBody>
      </p:sp>
      <p:sp>
        <p:nvSpPr>
          <p:cNvPr id="2" name="Rectangle 1">
            <a:extLst>
              <a:ext uri="{FF2B5EF4-FFF2-40B4-BE49-F238E27FC236}">
                <a16:creationId xmlns:a16="http://schemas.microsoft.com/office/drawing/2014/main" id="{76053B3B-4C76-47A5-94E1-4DF0243CDCE2}"/>
              </a:ext>
            </a:extLst>
          </p:cNvPr>
          <p:cNvSpPr/>
          <p:nvPr/>
        </p:nvSpPr>
        <p:spPr>
          <a:xfrm>
            <a:off x="757237" y="205591"/>
            <a:ext cx="10677525" cy="6632585"/>
          </a:xfrm>
          <a:prstGeom prst="rect">
            <a:avLst/>
          </a:prstGeom>
        </p:spPr>
        <p:txBody>
          <a:bodyPr wrap="square">
            <a:spAutoFit/>
          </a:bodyPr>
          <a:lstStyle/>
          <a:p>
            <a:r>
              <a:rPr lang="en-US" sz="1700" i="0" dirty="0">
                <a:solidFill>
                  <a:srgbClr val="FF0000"/>
                </a:solidFill>
                <a:effectLst/>
                <a:latin typeface="Open Sans"/>
              </a:rPr>
              <a:t>2. </a:t>
            </a:r>
            <a:r>
              <a:rPr lang="en-IN" sz="1700" dirty="0">
                <a:solidFill>
                  <a:srgbClr val="FF0000"/>
                </a:solidFill>
                <a:effectLst/>
                <a:latin typeface="Calibri" panose="020F0502020204030204" pitchFamily="34" charset="0"/>
                <a:ea typeface="Times New Roman" panose="02020603050405020304" pitchFamily="18" charset="0"/>
              </a:rPr>
              <a:t>malloc() allocates memory from the heap and not from the stack.</a:t>
            </a:r>
          </a:p>
          <a:p>
            <a:pPr marL="342900" indent="-342900">
              <a:buAutoNum type="alphaLcParenR"/>
            </a:pPr>
            <a:r>
              <a:rPr lang="en-US" sz="1700" dirty="0">
                <a:solidFill>
                  <a:schemeClr val="accent6">
                    <a:lumMod val="75000"/>
                  </a:schemeClr>
                </a:solidFill>
                <a:latin typeface="Open Sans"/>
              </a:rPr>
              <a:t>Yes</a:t>
            </a:r>
          </a:p>
          <a:p>
            <a:pPr marL="342900" indent="-342900">
              <a:buAutoNum type="alphaLcParenR"/>
            </a:pPr>
            <a:r>
              <a:rPr lang="en-US" sz="1700" i="0" dirty="0">
                <a:solidFill>
                  <a:srgbClr val="FF0000"/>
                </a:solidFill>
                <a:latin typeface="Open Sans"/>
              </a:rPr>
              <a:t>No</a:t>
            </a:r>
          </a:p>
          <a:p>
            <a:pPr marL="342900" indent="-342900">
              <a:buAutoNum type="alphaLcParenR"/>
            </a:pPr>
            <a:endParaRPr lang="en-US" sz="1700" dirty="0">
              <a:solidFill>
                <a:srgbClr val="FF0000"/>
              </a:solidFill>
              <a:latin typeface="Open Sans"/>
            </a:endParaRPr>
          </a:p>
          <a:p>
            <a:pPr marL="28575">
              <a:spcAft>
                <a:spcPts val="0"/>
              </a:spcAft>
            </a:pPr>
            <a:r>
              <a:rPr lang="en-US" sz="1700" dirty="0">
                <a:solidFill>
                  <a:srgbClr val="FF0000"/>
                </a:solidFill>
                <a:latin typeface="Open Sans"/>
              </a:rPr>
              <a:t>3. </a:t>
            </a:r>
            <a:r>
              <a:rPr lang="en-IN" sz="1700" kern="50" dirty="0">
                <a:solidFill>
                  <a:srgbClr val="FF0000"/>
                </a:solidFill>
                <a:effectLst/>
                <a:latin typeface="Calibri" panose="020F0502020204030204" pitchFamily="34" charset="0"/>
                <a:ea typeface="Droid Sans Fallback"/>
                <a:cs typeface="FreeSans"/>
              </a:rPr>
              <a:t>Point out the correct statement which correctly free the memory pointed to by 's' and 'p' in the following program?</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#include&lt;stdio.h&gt;</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#include&lt;stdlib.h&gt;</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int main()</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struct ex</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int </a:t>
            </a:r>
            <a:r>
              <a:rPr lang="en-IN" sz="1700" kern="50" dirty="0" err="1">
                <a:solidFill>
                  <a:srgbClr val="FF0000"/>
                </a:solidFill>
                <a:effectLst/>
                <a:latin typeface="Calibri" panose="020F0502020204030204" pitchFamily="34" charset="0"/>
                <a:ea typeface="Droid Sans Fallback"/>
                <a:cs typeface="FreeSans"/>
              </a:rPr>
              <a:t>i</a:t>
            </a:r>
            <a:r>
              <a:rPr lang="en-IN" sz="1700" kern="50" dirty="0">
                <a:solidFill>
                  <a:srgbClr val="FF0000"/>
                </a:solidFill>
                <a:effectLst/>
                <a:latin typeface="Calibri" panose="020F0502020204030204" pitchFamily="34" charset="0"/>
                <a:ea typeface="Droid Sans Fallback"/>
                <a:cs typeface="FreeSans"/>
              </a:rPr>
              <a:t>;</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float j;</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char *s</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struct ex *p;</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p = (struct ex *)malloc(</a:t>
            </a:r>
            <a:r>
              <a:rPr lang="en-IN" sz="1700" kern="50" dirty="0" err="1">
                <a:solidFill>
                  <a:srgbClr val="FF0000"/>
                </a:solidFill>
                <a:effectLst/>
                <a:latin typeface="Calibri" panose="020F0502020204030204" pitchFamily="34" charset="0"/>
                <a:ea typeface="Droid Sans Fallback"/>
                <a:cs typeface="FreeSans"/>
              </a:rPr>
              <a:t>sizeof</a:t>
            </a:r>
            <a:r>
              <a:rPr lang="en-IN" sz="1700" kern="50" dirty="0">
                <a:solidFill>
                  <a:srgbClr val="FF0000"/>
                </a:solidFill>
                <a:effectLst/>
                <a:latin typeface="Calibri" panose="020F0502020204030204" pitchFamily="34" charset="0"/>
                <a:ea typeface="Droid Sans Fallback"/>
                <a:cs typeface="FreeSans"/>
              </a:rPr>
              <a:t>(struct ex));</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p-&gt;s = (char*)malloc(20);</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    return 0;</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A.	free(p); , free(p-&gt;s);</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B.	</a:t>
            </a:r>
            <a:r>
              <a:rPr lang="en-IN" sz="1700" kern="50" dirty="0">
                <a:solidFill>
                  <a:schemeClr val="accent6">
                    <a:lumMod val="75000"/>
                  </a:schemeClr>
                </a:solidFill>
                <a:effectLst/>
                <a:latin typeface="Calibri" panose="020F0502020204030204" pitchFamily="34" charset="0"/>
                <a:ea typeface="Droid Sans Fallback"/>
                <a:cs typeface="FreeSans"/>
              </a:rPr>
              <a:t>free(p-&gt;s); , free(p);</a:t>
            </a:r>
            <a:endParaRPr lang="en-IN" sz="1700" kern="50" dirty="0">
              <a:solidFill>
                <a:schemeClr val="accent6">
                  <a:lumMod val="75000"/>
                </a:schemeClr>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C.	free(p-&gt;s);</a:t>
            </a:r>
            <a:endParaRPr lang="en-IN" sz="1700" kern="50" dirty="0">
              <a:solidFill>
                <a:srgbClr val="FF0000"/>
              </a:solidFill>
              <a:effectLst/>
              <a:latin typeface="Liberation Serif"/>
              <a:ea typeface="Droid Sans Fallback"/>
              <a:cs typeface="FreeSans"/>
            </a:endParaRPr>
          </a:p>
          <a:p>
            <a:pPr marL="28575">
              <a:spcAft>
                <a:spcPts val="0"/>
              </a:spcAft>
            </a:pPr>
            <a:r>
              <a:rPr lang="en-IN" sz="1700" kern="50" dirty="0">
                <a:solidFill>
                  <a:srgbClr val="FF0000"/>
                </a:solidFill>
                <a:effectLst/>
                <a:latin typeface="Calibri" panose="020F0502020204030204" pitchFamily="34" charset="0"/>
                <a:ea typeface="Droid Sans Fallback"/>
                <a:cs typeface="FreeSans"/>
              </a:rPr>
              <a:t>D.	free(p);</a:t>
            </a:r>
            <a:endParaRPr lang="en-IN" sz="1700" kern="50" dirty="0">
              <a:solidFill>
                <a:srgbClr val="FF0000"/>
              </a:solidFill>
              <a:effectLst/>
              <a:latin typeface="Liberation Serif"/>
              <a:ea typeface="Droid Sans Fallback"/>
              <a:cs typeface="FreeSans"/>
            </a:endParaRPr>
          </a:p>
          <a:p>
            <a:endParaRPr lang="en-US" sz="1700" dirty="0">
              <a:solidFill>
                <a:srgbClr val="FF0000"/>
              </a:solidFill>
              <a:latin typeface="Open Sans"/>
            </a:endParaRPr>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52B90-CD41-4AA2-8C85-D6C434B37459}"/>
              </a:ext>
            </a:extLst>
          </p:cNvPr>
          <p:cNvSpPr>
            <a:spLocks noGrp="1"/>
          </p:cNvSpPr>
          <p:nvPr>
            <p:ph idx="1"/>
          </p:nvPr>
        </p:nvSpPr>
        <p:spPr>
          <a:xfrm>
            <a:off x="838200" y="426128"/>
            <a:ext cx="10515600" cy="5750835"/>
          </a:xfrm>
        </p:spPr>
        <p:txBody>
          <a:bodyPr>
            <a:normAutofit/>
          </a:bodyPr>
          <a:lstStyle/>
          <a:p>
            <a:pPr marL="0" indent="0">
              <a:spcAft>
                <a:spcPts val="0"/>
              </a:spcAft>
              <a:buNone/>
            </a:pPr>
            <a:r>
              <a:rPr lang="en-IN" sz="1700" dirty="0">
                <a:solidFill>
                  <a:srgbClr val="FF0000"/>
                </a:solidFill>
              </a:rPr>
              <a:t>4. </a:t>
            </a:r>
            <a:r>
              <a:rPr lang="en-IN" sz="1700" kern="50" dirty="0">
                <a:solidFill>
                  <a:srgbClr val="FF0000"/>
                </a:solidFill>
                <a:effectLst/>
                <a:latin typeface="Calibri" panose="020F0502020204030204" pitchFamily="34" charset="0"/>
                <a:ea typeface="Droid Sans Fallback"/>
                <a:cs typeface="FreeSans"/>
              </a:rPr>
              <a:t>malloc() returns a NULL if it fails to allocate the requested memory.</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a:t>
            </a:r>
            <a:r>
              <a:rPr lang="en-IN" sz="1700" kern="50" dirty="0">
                <a:solidFill>
                  <a:srgbClr val="FF0000"/>
                </a:solidFill>
                <a:latin typeface="Calibri" panose="020F0502020204030204" pitchFamily="34" charset="0"/>
                <a:ea typeface="Droid Sans Fallback"/>
                <a:cs typeface="FreeSans"/>
              </a:rPr>
              <a:t>a) </a:t>
            </a:r>
            <a:r>
              <a:rPr lang="en-IN" sz="1700" kern="50" dirty="0">
                <a:solidFill>
                  <a:schemeClr val="accent6">
                    <a:lumMod val="75000"/>
                  </a:schemeClr>
                </a:solidFill>
                <a:effectLst/>
                <a:latin typeface="Calibri" panose="020F0502020204030204" pitchFamily="34" charset="0"/>
                <a:ea typeface="Droid Sans Fallback"/>
                <a:cs typeface="FreeSans"/>
              </a:rPr>
              <a:t>True</a:t>
            </a:r>
            <a:endParaRPr lang="en-IN" sz="1700" kern="50" dirty="0">
              <a:solidFill>
                <a:schemeClr val="accent6">
                  <a:lumMod val="75000"/>
                </a:schemeClr>
              </a:solidFill>
              <a:effectLst/>
              <a:latin typeface="Liberation Serif"/>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 b) </a:t>
            </a:r>
            <a:r>
              <a:rPr lang="en-IN" sz="1700" kern="50" dirty="0">
                <a:solidFill>
                  <a:srgbClr val="FF0000"/>
                </a:solidFill>
                <a:effectLst/>
                <a:latin typeface="Calibri" panose="020F0502020204030204" pitchFamily="34" charset="0"/>
                <a:ea typeface="Droid Sans Fallback"/>
                <a:cs typeface="FreeSans"/>
              </a:rPr>
              <a:t>False</a:t>
            </a:r>
          </a:p>
          <a:p>
            <a:pPr marL="0" indent="0">
              <a:spcAft>
                <a:spcPts val="0"/>
              </a:spcAft>
              <a:buNone/>
            </a:pPr>
            <a:endParaRPr lang="en-IN" sz="1700" kern="50" dirty="0">
              <a:solidFill>
                <a:srgbClr val="FF0000"/>
              </a:solidFill>
              <a:latin typeface="Calibri" panose="020F0502020204030204" pitchFamily="34" charset="0"/>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5.</a:t>
            </a:r>
            <a:r>
              <a:rPr lang="en-IN" sz="1700" kern="50" dirty="0">
                <a:solidFill>
                  <a:srgbClr val="FF0000"/>
                </a:solidFill>
                <a:effectLst/>
                <a:latin typeface="Calibri" panose="020F0502020204030204" pitchFamily="34" charset="0"/>
                <a:ea typeface="Droid Sans Fallback"/>
                <a:cs typeface="FreeSans"/>
              </a:rPr>
              <a:t> Which of the following statement is correct prototype of the malloc() function in c ?</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a:t>
            </a:r>
            <a:r>
              <a:rPr lang="en-IN" sz="1700" kern="50" dirty="0">
                <a:solidFill>
                  <a:srgbClr val="FF0000"/>
                </a:solidFill>
                <a:latin typeface="Calibri" panose="020F0502020204030204" pitchFamily="34" charset="0"/>
                <a:ea typeface="Droid Sans Fallback"/>
                <a:cs typeface="FreeSans"/>
              </a:rPr>
              <a:t>a) </a:t>
            </a:r>
            <a:r>
              <a:rPr lang="en-IN" sz="1700" kern="50" dirty="0">
                <a:solidFill>
                  <a:srgbClr val="FF0000"/>
                </a:solidFill>
                <a:effectLst/>
                <a:latin typeface="Calibri" panose="020F0502020204030204" pitchFamily="34" charset="0"/>
                <a:ea typeface="Droid Sans Fallback"/>
                <a:cs typeface="FreeSans"/>
              </a:rPr>
              <a:t>int* malloc(int);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 b) </a:t>
            </a:r>
            <a:r>
              <a:rPr lang="en-IN" sz="1700" kern="50" dirty="0">
                <a:solidFill>
                  <a:srgbClr val="FF0000"/>
                </a:solidFill>
                <a:effectLst/>
                <a:latin typeface="Calibri" panose="020F0502020204030204" pitchFamily="34" charset="0"/>
                <a:ea typeface="Droid Sans Fallback"/>
                <a:cs typeface="FreeSans"/>
              </a:rPr>
              <a:t>char* malloc(char);</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 c) </a:t>
            </a:r>
            <a:r>
              <a:rPr lang="en-IN" sz="1700" kern="50" dirty="0">
                <a:solidFill>
                  <a:srgbClr val="FF0000"/>
                </a:solidFill>
                <a:effectLst/>
                <a:latin typeface="Calibri" panose="020F0502020204030204" pitchFamily="34" charset="0"/>
                <a:ea typeface="Droid Sans Fallback"/>
                <a:cs typeface="FreeSans"/>
              </a:rPr>
              <a:t>unsigned int* malloc(unsigned int);</a:t>
            </a:r>
            <a:endParaRPr lang="en-IN" sz="1700" kern="50" dirty="0">
              <a:solidFill>
                <a:srgbClr val="FF0000"/>
              </a:solidFill>
              <a:effectLst/>
              <a:latin typeface="Liberation Serif"/>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 d) </a:t>
            </a:r>
            <a:r>
              <a:rPr lang="en-IN" sz="1700" kern="50" dirty="0">
                <a:solidFill>
                  <a:schemeClr val="accent6">
                    <a:lumMod val="75000"/>
                  </a:schemeClr>
                </a:solidFill>
                <a:effectLst/>
                <a:latin typeface="Calibri" panose="020F0502020204030204" pitchFamily="34" charset="0"/>
                <a:ea typeface="Droid Sans Fallback"/>
                <a:cs typeface="FreeSans"/>
              </a:rPr>
              <a:t>void* malloc(</a:t>
            </a:r>
            <a:r>
              <a:rPr lang="en-IN" sz="1700" kern="50" dirty="0" err="1">
                <a:solidFill>
                  <a:schemeClr val="accent6">
                    <a:lumMod val="75000"/>
                  </a:schemeClr>
                </a:solidFill>
                <a:effectLst/>
                <a:latin typeface="Calibri" panose="020F0502020204030204" pitchFamily="34" charset="0"/>
                <a:ea typeface="Droid Sans Fallback"/>
                <a:cs typeface="FreeSans"/>
              </a:rPr>
              <a:t>size_t</a:t>
            </a:r>
            <a:r>
              <a:rPr lang="en-IN" sz="1700" kern="50" dirty="0">
                <a:solidFill>
                  <a:schemeClr val="accent6">
                    <a:lumMod val="75000"/>
                  </a:schemeClr>
                </a:solidFill>
                <a:effectLst/>
                <a:latin typeface="Calibri" panose="020F0502020204030204" pitchFamily="34" charset="0"/>
                <a:ea typeface="Droid Sans Fallback"/>
                <a:cs typeface="FreeSans"/>
              </a:rPr>
              <a:t>);</a:t>
            </a:r>
            <a:endParaRPr lang="en-IN" sz="1700" kern="50" dirty="0">
              <a:solidFill>
                <a:schemeClr val="accent6">
                  <a:lumMod val="75000"/>
                </a:schemeClr>
              </a:solidFill>
              <a:effectLst/>
              <a:latin typeface="Liberation Serif"/>
              <a:ea typeface="Droid Sans Fallback"/>
              <a:cs typeface="FreeSans"/>
            </a:endParaRPr>
          </a:p>
          <a:p>
            <a:pPr marL="0" indent="0">
              <a:spcAft>
                <a:spcPts val="0"/>
              </a:spcAft>
              <a:buNone/>
            </a:pPr>
            <a:r>
              <a:rPr lang="en-IN" sz="1700" kern="50" dirty="0">
                <a:solidFill>
                  <a:srgbClr val="FF0000"/>
                </a:solidFill>
                <a:latin typeface="Calibri" panose="020F0502020204030204" pitchFamily="34" charset="0"/>
                <a:ea typeface="Droid Sans Fallback"/>
                <a:cs typeface="FreeSans"/>
              </a:rPr>
              <a:t> </a:t>
            </a:r>
            <a:endParaRPr lang="en-IN" sz="1700" kern="50" dirty="0">
              <a:solidFill>
                <a:srgbClr val="FF0000"/>
              </a:solidFill>
              <a:effectLst/>
              <a:latin typeface="Liberation Serif"/>
              <a:ea typeface="Droid Sans Fallback"/>
              <a:cs typeface="FreeSans"/>
            </a:endParaRPr>
          </a:p>
          <a:p>
            <a:pPr marL="0" indent="0">
              <a:buNone/>
            </a:pPr>
            <a:endParaRPr lang="en-IN" sz="1700" dirty="0">
              <a:solidFill>
                <a:srgbClr val="FF0000"/>
              </a:solidFill>
            </a:endParaRPr>
          </a:p>
        </p:txBody>
      </p:sp>
      <p:sp>
        <p:nvSpPr>
          <p:cNvPr id="4" name="Slide Number Placeholder 3">
            <a:extLst>
              <a:ext uri="{FF2B5EF4-FFF2-40B4-BE49-F238E27FC236}">
                <a16:creationId xmlns:a16="http://schemas.microsoft.com/office/drawing/2014/main" id="{ECA92193-F6A1-4E2C-ADC8-3F1DDF4040E0}"/>
              </a:ext>
            </a:extLst>
          </p:cNvPr>
          <p:cNvSpPr>
            <a:spLocks noGrp="1"/>
          </p:cNvSpPr>
          <p:nvPr>
            <p:ph type="sldNum" sz="quarter" idx="12"/>
          </p:nvPr>
        </p:nvSpPr>
        <p:spPr/>
        <p:txBody>
          <a:bodyPr/>
          <a:lstStyle/>
          <a:p>
            <a:fld id="{BDCDBBEF-AA6C-4BA6-85B2-A17D7F280E38}" type="slidenum">
              <a:rPr lang="en-US" smtClean="0"/>
              <a:pPr/>
              <a:t>42</a:t>
            </a:fld>
            <a:endParaRPr lang="en-US"/>
          </a:p>
        </p:txBody>
      </p:sp>
    </p:spTree>
    <p:extLst>
      <p:ext uri="{BB962C8B-B14F-4D97-AF65-F5344CB8AC3E}">
        <p14:creationId xmlns:p14="http://schemas.microsoft.com/office/powerpoint/2010/main" val="20467823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65313" y="1646238"/>
            <a:ext cx="10687878" cy="3363084"/>
          </a:xfrm>
        </p:spPr>
        <p:txBody>
          <a:bodyPr/>
          <a:lstStyle/>
          <a:p>
            <a:pPr algn="just"/>
            <a:r>
              <a:rPr lang="en-US" dirty="0"/>
              <a:t>Watch this video to have more insights into </a:t>
            </a:r>
            <a:r>
              <a:rPr lang="en-US"/>
              <a:t>the topic DMA.</a:t>
            </a:r>
            <a:endParaRPr lang="en-US"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43</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043445" y="2937013"/>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C7B7C76C-EDBE-4901-8FFD-CEC749B49357}"/>
              </a:ext>
            </a:extLst>
          </p:cNvPr>
          <p:cNvSpPr/>
          <p:nvPr/>
        </p:nvSpPr>
        <p:spPr>
          <a:xfrm>
            <a:off x="838200" y="4040503"/>
            <a:ext cx="5077352" cy="369332"/>
          </a:xfrm>
          <a:prstGeom prst="rect">
            <a:avLst/>
          </a:prstGeom>
        </p:spPr>
        <p:txBody>
          <a:bodyPr wrap="none">
            <a:spAutoFit/>
          </a:bodyPr>
          <a:lstStyle/>
          <a:p>
            <a:r>
              <a:rPr lang="en-IN" dirty="0">
                <a:hlinkClick r:id="rId3"/>
              </a:rPr>
              <a:t>https://www.youtube.com/watch?v=v49bwqQ4ouM</a:t>
            </a:r>
            <a:endParaRPr lang="en-IN" dirty="0"/>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630315" y="1180731"/>
            <a:ext cx="7369597" cy="5175619"/>
          </a:xfrm>
        </p:spPr>
        <p:txBody>
          <a:bodyPr>
            <a:noAutofit/>
          </a:bodyPr>
          <a:lstStyle/>
          <a:p>
            <a:pPr marL="0" lvl="0" indent="0">
              <a:buNone/>
            </a:pPr>
            <a:r>
              <a:rPr lang="en-US" sz="2000" b="1" dirty="0"/>
              <a:t>Reference Books</a:t>
            </a:r>
          </a:p>
          <a:p>
            <a:pPr marL="342900" indent="-342900">
              <a:buFont typeface="+mj-lt"/>
              <a:buAutoNum type="arabicPeriod"/>
            </a:pPr>
            <a:r>
              <a:rPr lang="en-US" sz="1100" dirty="0">
                <a:latin typeface="Times New Roman" pitchFamily="18" charset="0"/>
                <a:cs typeface="Times New Roman" pitchFamily="18" charset="0"/>
              </a:rPr>
              <a:t>Programming in C by Reema </a:t>
            </a:r>
            <a:r>
              <a:rPr lang="en-US" sz="1100" dirty="0" err="1">
                <a:latin typeface="Times New Roman" pitchFamily="18" charset="0"/>
                <a:cs typeface="Times New Roman" pitchFamily="18" charset="0"/>
              </a:rPr>
              <a:t>Thareja</a:t>
            </a:r>
            <a:r>
              <a:rPr lang="en-US" sz="1100" dirty="0">
                <a:latin typeface="Times New Roman" pitchFamily="18" charset="0"/>
                <a:cs typeface="Times New Roman" pitchFamily="18" charset="0"/>
              </a:rPr>
              <a:t>.</a:t>
            </a:r>
          </a:p>
          <a:p>
            <a:pPr marL="342900" indent="-342900">
              <a:buFont typeface="+mj-lt"/>
              <a:buAutoNum type="arabicPeriod"/>
            </a:pPr>
            <a:r>
              <a:rPr lang="en-US" sz="1100" dirty="0">
                <a:latin typeface="Times New Roman" pitchFamily="18" charset="0"/>
                <a:cs typeface="Times New Roman" pitchFamily="18" charset="0"/>
              </a:rPr>
              <a:t>Programming in ANSI C by E. </a:t>
            </a:r>
            <a:r>
              <a:rPr lang="en-US" sz="1100" dirty="0" err="1">
                <a:latin typeface="Times New Roman" pitchFamily="18" charset="0"/>
                <a:cs typeface="Times New Roman" pitchFamily="18" charset="0"/>
              </a:rPr>
              <a:t>Balaguruswamy</a:t>
            </a:r>
            <a:r>
              <a:rPr lang="en-US" sz="1100" dirty="0">
                <a:latin typeface="Times New Roman" pitchFamily="18" charset="0"/>
                <a:cs typeface="Times New Roman" pitchFamily="18" charset="0"/>
              </a:rPr>
              <a:t>, Tata McGraw Hill.</a:t>
            </a:r>
          </a:p>
          <a:p>
            <a:pPr marL="342900" indent="-342900">
              <a:buFont typeface="+mj-lt"/>
              <a:buAutoNum type="arabicPeriod"/>
            </a:pPr>
            <a:r>
              <a:rPr lang="en-US" sz="1100" dirty="0">
                <a:latin typeface="Times New Roman" pitchFamily="18" charset="0"/>
                <a:cs typeface="Times New Roman" pitchFamily="18" charset="0"/>
              </a:rPr>
              <a:t>Programming with C (</a:t>
            </a:r>
            <a:r>
              <a:rPr lang="en-US" sz="1100" dirty="0" err="1">
                <a:latin typeface="Times New Roman" pitchFamily="18" charset="0"/>
                <a:cs typeface="Times New Roman" pitchFamily="18" charset="0"/>
              </a:rPr>
              <a:t>Schaum's</a:t>
            </a:r>
            <a:r>
              <a:rPr lang="en-US" sz="1100" dirty="0">
                <a:latin typeface="Times New Roman" pitchFamily="18" charset="0"/>
                <a:cs typeface="Times New Roman" pitchFamily="18" charset="0"/>
              </a:rPr>
              <a:t> Outline Series) by Byron Gottfried  Jitender Chhabra, Tata McGraw Hill.</a:t>
            </a:r>
          </a:p>
          <a:p>
            <a:pPr marL="342900" indent="-342900">
              <a:buFont typeface="+mj-lt"/>
              <a:buAutoNum type="arabicPeriod"/>
            </a:pPr>
            <a:r>
              <a:rPr lang="en-US" sz="1100" dirty="0">
                <a:latin typeface="Times New Roman" pitchFamily="18" charset="0"/>
                <a:cs typeface="Times New Roman" pitchFamily="18" charset="0"/>
              </a:rPr>
              <a:t>The C Programming Language by Brian W. Kernighan, Dennis Ritchie, Pearson education.</a:t>
            </a:r>
          </a:p>
          <a:p>
            <a:pPr marL="0" indent="0">
              <a:buNone/>
            </a:pPr>
            <a:r>
              <a:rPr lang="en-IN" sz="2000" b="1" dirty="0"/>
              <a:t>Websites:</a:t>
            </a:r>
          </a:p>
          <a:p>
            <a:pPr marL="342900" indent="-342900">
              <a:buFont typeface="+mj-lt"/>
              <a:buAutoNum type="arabicPeriod"/>
            </a:pPr>
            <a:r>
              <a:rPr lang="en-IN" sz="1100" dirty="0">
                <a:solidFill>
                  <a:srgbClr val="0070C0"/>
                </a:solidFill>
                <a:hlinkClick r:id="rId3">
                  <a:extLst>
                    <a:ext uri="{A12FA001-AC4F-418D-AE19-62706E023703}">
                      <ahyp:hlinkClr xmlns="" xmlns:ahyp="http://schemas.microsoft.com/office/drawing/2018/hyperlinkcolor" val="tx"/>
                    </a:ext>
                  </a:extLst>
                </a:hlinkClick>
              </a:rPr>
              <a:t>https://www.guru99.com/c-dynamic-memory-allocation.html</a:t>
            </a:r>
            <a:endParaRPr lang="en-IN" sz="1100" dirty="0">
              <a:solidFill>
                <a:srgbClr val="0070C0"/>
              </a:solidFill>
            </a:endParaRPr>
          </a:p>
          <a:p>
            <a:pPr marL="342900" indent="-342900">
              <a:buFont typeface="+mj-lt"/>
              <a:buAutoNum type="arabicPeriod"/>
            </a:pPr>
            <a:r>
              <a:rPr lang="en-IN" sz="1100" dirty="0">
                <a:solidFill>
                  <a:srgbClr val="0070C0"/>
                </a:solidFill>
                <a:hlinkClick r:id="rId4">
                  <a:extLst>
                    <a:ext uri="{A12FA001-AC4F-418D-AE19-62706E023703}">
                      <ahyp:hlinkClr xmlns="" xmlns:ahyp="http://schemas.microsoft.com/office/drawing/2018/hyperlinkcolor" val="tx"/>
                    </a:ext>
                  </a:extLst>
                </a:hlinkClick>
              </a:rPr>
              <a:t>https://www.geeksforgeeks.org/dynamic-memory-allocation-in-c-using-malloc-calloc-free-and-realloc/</a:t>
            </a:r>
            <a:endParaRPr lang="en-IN" sz="1100" dirty="0">
              <a:solidFill>
                <a:srgbClr val="0070C0"/>
              </a:solidFill>
            </a:endParaRPr>
          </a:p>
          <a:p>
            <a:pPr marL="342900" indent="-342900">
              <a:buFont typeface="+mj-lt"/>
              <a:buAutoNum type="arabicPeriod"/>
            </a:pPr>
            <a:r>
              <a:rPr lang="en-IN" sz="1100" dirty="0" smtClean="0">
                <a:solidFill>
                  <a:srgbClr val="0070C0"/>
                </a:solidFill>
                <a:hlinkClick r:id="rId5"/>
              </a:rPr>
              <a:t>https</a:t>
            </a:r>
            <a:r>
              <a:rPr lang="en-IN" sz="1100" dirty="0">
                <a:solidFill>
                  <a:srgbClr val="0070C0"/>
                </a:solidFill>
                <a:hlinkClick r:id="rId5"/>
              </a:rPr>
              <a:t>://www.guru99.com/stack-vs-heap.html#:~:text=Stack%20is%20a%20linear%20data,you%20to%20access%20variables%20globally</a:t>
            </a:r>
            <a:r>
              <a:rPr lang="en-IN" sz="1100" dirty="0">
                <a:solidFill>
                  <a:srgbClr val="0070C0"/>
                </a:solidFill>
              </a:rPr>
              <a:t>.</a:t>
            </a:r>
          </a:p>
          <a:p>
            <a:pPr marL="342900" indent="-342900">
              <a:buFont typeface="+mj-lt"/>
              <a:buAutoNum type="arabicPeriod"/>
            </a:pPr>
            <a:r>
              <a:rPr lang="en-IN" sz="1100" dirty="0">
                <a:solidFill>
                  <a:srgbClr val="0070C0"/>
                </a:solidFill>
                <a:hlinkClick r:id="rId6">
                  <a:extLst>
                    <a:ext uri="{A12FA001-AC4F-418D-AE19-62706E023703}">
                      <ahyp:hlinkClr xmlns="" xmlns:ahyp="http://schemas.microsoft.com/office/drawing/2018/hyperlinkcolor" val="tx"/>
                    </a:ext>
                  </a:extLst>
                </a:hlinkClick>
              </a:rPr>
              <a:t>https://www.learn-c.org/en/Dynamic_allocation#:~:text=To%20allocate%20a%20new%20person,to%20the%20newly%20allocated%20data.</a:t>
            </a:r>
            <a:endParaRPr lang="en-IN" sz="1100" dirty="0">
              <a:solidFill>
                <a:srgbClr val="0070C0"/>
              </a:solidFill>
            </a:endParaRPr>
          </a:p>
          <a:p>
            <a:pPr marL="342900" indent="-342900">
              <a:buFont typeface="+mj-lt"/>
              <a:buAutoNum type="arabicPeriod"/>
            </a:pPr>
            <a:r>
              <a:rPr lang="en-IN" sz="1000" dirty="0">
                <a:solidFill>
                  <a:srgbClr val="0070C0"/>
                </a:solidFill>
                <a:hlinkClick r:id="rId7">
                  <a:extLst>
                    <a:ext uri="{A12FA001-AC4F-418D-AE19-62706E023703}">
                      <ahyp:hlinkClr xmlns="" xmlns:ahyp="http://schemas.microsoft.com/office/drawing/2018/hyperlinkcolor" val="tx"/>
                    </a:ext>
                  </a:extLst>
                </a:hlinkClick>
              </a:rPr>
              <a:t>https://www.programiz.com/c-programming/examples/structure-dynamic-memory-allocation</a:t>
            </a:r>
            <a:endParaRPr lang="en-IN" sz="1000" dirty="0">
              <a:solidFill>
                <a:srgbClr val="0070C0"/>
              </a:solidFill>
            </a:endParaRPr>
          </a:p>
          <a:p>
            <a:pPr marL="342900" indent="-342900">
              <a:buFont typeface="+mj-lt"/>
              <a:buAutoNum type="arabicPeriod"/>
            </a:pPr>
            <a:r>
              <a:rPr lang="en-IN" sz="1000" dirty="0">
                <a:solidFill>
                  <a:srgbClr val="0070C0"/>
                </a:solidFill>
                <a:hlinkClick r:id="rId8">
                  <a:extLst>
                    <a:ext uri="{A12FA001-AC4F-418D-AE19-62706E023703}">
                      <ahyp:hlinkClr xmlns="" xmlns:ahyp="http://schemas.microsoft.com/office/drawing/2018/hyperlinkcolor" val="tx"/>
                    </a:ext>
                  </a:extLst>
                </a:hlinkClick>
              </a:rPr>
              <a:t>https://aticleworld.com/dynamically-allocate-2d-array-c/</a:t>
            </a:r>
            <a:endParaRPr lang="en-IN" sz="1000" dirty="0">
              <a:solidFill>
                <a:srgbClr val="0070C0"/>
              </a:solidFill>
            </a:endParaRPr>
          </a:p>
          <a:p>
            <a:pPr marL="0" indent="0">
              <a:buNone/>
            </a:pPr>
            <a:r>
              <a:rPr lang="en-IN" sz="1800" b="1" dirty="0" smtClean="0"/>
              <a:t>YouTube </a:t>
            </a:r>
            <a:r>
              <a:rPr lang="en-IN" sz="1800" b="1" dirty="0"/>
              <a:t>Links:</a:t>
            </a:r>
          </a:p>
          <a:p>
            <a:pPr marL="342900" indent="-342900">
              <a:buFont typeface="+mj-lt"/>
              <a:buAutoNum type="arabicPeriod"/>
            </a:pPr>
            <a:r>
              <a:rPr lang="en-IN" sz="1100" dirty="0">
                <a:hlinkClick r:id="rId9"/>
              </a:rPr>
              <a:t>https://www.youtube.com/watch?v=v49bwqQ4ouM&amp;t=11s</a:t>
            </a:r>
            <a:endParaRPr lang="en-IN" sz="1800" b="1" dirty="0"/>
          </a:p>
          <a:p>
            <a:pPr marL="342900" indent="-342900">
              <a:buFont typeface="+mj-lt"/>
              <a:buAutoNum type="arabicPeriod"/>
            </a:pPr>
            <a:r>
              <a:rPr lang="en-IN" sz="1100" dirty="0">
                <a:hlinkClick r:id="rId10"/>
              </a:rPr>
              <a:t>https://www.youtube.com/watch?v=669YaQQMM_0&amp;list=PLiOa6ike4WAEH5k7DB_lOLVrJ1Rq3fTNe</a:t>
            </a:r>
            <a:endParaRPr lang="en-IN" sz="1100" dirty="0"/>
          </a:p>
          <a:p>
            <a:pPr marL="342900" indent="-342900">
              <a:buFont typeface="+mj-lt"/>
              <a:buAutoNum type="arabicPeriod"/>
            </a:pPr>
            <a:r>
              <a:rPr lang="en-IN" sz="1100" dirty="0">
                <a:hlinkClick r:id="rId11"/>
              </a:rPr>
              <a:t>https://www.youtube.com/watch?v=udfbq4M2Kfc</a:t>
            </a:r>
            <a:endParaRPr lang="en-IN" sz="1100" dirty="0"/>
          </a:p>
          <a:p>
            <a:pPr marL="342900" indent="-342900">
              <a:buFont typeface="+mj-lt"/>
              <a:buAutoNum type="arabicPeriod"/>
            </a:pPr>
            <a:r>
              <a:rPr lang="en-IN" sz="1100" dirty="0">
                <a:hlinkClick r:id="rId12"/>
              </a:rPr>
              <a:t>https://www.youtube.com/watch?v=1oE5-NrI_Zo</a:t>
            </a:r>
            <a:endParaRPr lang="en-IN"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44</a:t>
            </a:fld>
            <a:endParaRPr lang="en-US" dirty="0"/>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720906" y="1571625"/>
            <a:ext cx="10750187" cy="3754874"/>
          </a:xfrm>
          <a:prstGeom prst="rect">
            <a:avLst/>
          </a:prstGeom>
          <a:noFill/>
        </p:spPr>
        <p:txBody>
          <a:bodyPr wrap="square" rtlCol="0">
            <a:spAutoFit/>
          </a:bodyPr>
          <a:lstStyle/>
          <a:p>
            <a:pPr marL="342900" indent="-342900" algn="just">
              <a:buFont typeface="Arial" panose="020B0604020202020204" pitchFamily="34" charset="0"/>
              <a:buChar char="•"/>
            </a:pPr>
            <a:r>
              <a:rPr lang="en-IN" sz="2000" b="1" i="0" dirty="0">
                <a:solidFill>
                  <a:srgbClr val="222222"/>
                </a:solidFill>
                <a:effectLst/>
                <a:latin typeface="Source Sans Pro" panose="020B0503030403020204" pitchFamily="34" charset="0"/>
              </a:rPr>
              <a:t>Dynamic Memory Allocation </a:t>
            </a:r>
            <a:r>
              <a:rPr lang="en-IN" sz="2000" b="0" i="0" dirty="0">
                <a:solidFill>
                  <a:srgbClr val="222222"/>
                </a:solidFill>
                <a:effectLst/>
                <a:latin typeface="Source Sans Pro" panose="020B0503030403020204" pitchFamily="34" charset="0"/>
              </a:rPr>
              <a:t>is manual allocation and freeing of memory according to your programming needs. </a:t>
            </a:r>
          </a:p>
          <a:p>
            <a:pPr marL="342900" indent="-342900" algn="just">
              <a:buFont typeface="Arial" panose="020B0604020202020204" pitchFamily="34" charset="0"/>
              <a:buChar char="•"/>
            </a:pPr>
            <a:endParaRPr lang="en-IN" sz="2000" b="0" i="0" dirty="0">
              <a:solidFill>
                <a:srgbClr val="222222"/>
              </a:solidFill>
              <a:effectLst/>
              <a:latin typeface="Source Sans Pro" panose="020B0503030403020204" pitchFamily="34" charset="0"/>
            </a:endParaRPr>
          </a:p>
          <a:p>
            <a:pPr marL="342900" indent="-342900" algn="just">
              <a:buFont typeface="Arial" panose="020B0604020202020204" pitchFamily="34" charset="0"/>
              <a:buChar char="•"/>
            </a:pPr>
            <a:r>
              <a:rPr lang="en-IN" sz="2000" b="1" i="0" dirty="0">
                <a:solidFill>
                  <a:srgbClr val="222222"/>
                </a:solidFill>
                <a:effectLst/>
                <a:latin typeface="Source Sans Pro" panose="020B0503030403020204" pitchFamily="34" charset="0"/>
              </a:rPr>
              <a:t>Dynamic memory </a:t>
            </a:r>
            <a:r>
              <a:rPr lang="en-IN" sz="2000" b="0" i="0" dirty="0">
                <a:solidFill>
                  <a:srgbClr val="222222"/>
                </a:solidFill>
                <a:effectLst/>
                <a:latin typeface="Source Sans Pro" panose="020B0503030403020204" pitchFamily="34" charset="0"/>
              </a:rPr>
              <a:t>is managed and served with pointers that point to the newly allocated memory space in an area which we call the heap.</a:t>
            </a:r>
          </a:p>
          <a:p>
            <a:pPr marL="342900" indent="-342900" algn="just">
              <a:buFont typeface="Arial" panose="020B0604020202020204" pitchFamily="34" charset="0"/>
              <a:buChar char="•"/>
            </a:pPr>
            <a:endParaRPr lang="en-IN" sz="2000" b="0" i="0" dirty="0">
              <a:solidFill>
                <a:srgbClr val="222222"/>
              </a:solidFill>
              <a:effectLst/>
              <a:latin typeface="Source Sans Pro" panose="020B0503030403020204" pitchFamily="34" charset="0"/>
            </a:endParaRPr>
          </a:p>
          <a:p>
            <a:pPr marL="342900" indent="-342900" algn="just">
              <a:buFont typeface="Arial" panose="020B0604020202020204" pitchFamily="34" charset="0"/>
              <a:buChar char="•"/>
            </a:pPr>
            <a:r>
              <a:rPr lang="en-IN" sz="2000" b="0" i="0" dirty="0">
                <a:solidFill>
                  <a:srgbClr val="222222"/>
                </a:solidFill>
                <a:effectLst/>
                <a:latin typeface="Source Sans Pro" panose="020B0503030403020204" pitchFamily="34" charset="0"/>
              </a:rPr>
              <a:t>Now you can create and destroy an array of elements dynamically at runtime without any problems. </a:t>
            </a:r>
          </a:p>
          <a:p>
            <a:pPr marL="342900" indent="-342900" algn="just">
              <a:buFont typeface="Arial" panose="020B0604020202020204" pitchFamily="34" charset="0"/>
              <a:buChar char="•"/>
            </a:pPr>
            <a:endParaRPr lang="en-IN" sz="2000" b="0" i="0" dirty="0">
              <a:solidFill>
                <a:srgbClr val="222222"/>
              </a:solidFill>
              <a:effectLst/>
              <a:latin typeface="Source Sans Pro" panose="020B0503030403020204" pitchFamily="34" charset="0"/>
            </a:endParaRPr>
          </a:p>
          <a:p>
            <a:pPr marL="342900" indent="-342900" algn="just">
              <a:buFont typeface="Arial" panose="020B0604020202020204" pitchFamily="34" charset="0"/>
              <a:buChar char="•"/>
            </a:pPr>
            <a:r>
              <a:rPr lang="en-IN" sz="2000" b="0" i="0" dirty="0">
                <a:solidFill>
                  <a:srgbClr val="222222"/>
                </a:solidFill>
                <a:effectLst/>
                <a:latin typeface="Source Sans Pro" panose="020B0503030403020204" pitchFamily="34" charset="0"/>
              </a:rPr>
              <a:t>To sum up, the automatic memory management uses the stack, and the dynamic memory allocation uses the heap.</a:t>
            </a:r>
            <a:endParaRPr lang="en-US" sz="2000" b="1" dirty="0">
              <a:solidFill>
                <a:srgbClr val="FF0000"/>
              </a:solidFill>
            </a:endParaRPr>
          </a:p>
          <a:p>
            <a:pPr algn="just"/>
            <a:endParaRPr lang="en-IN" b="1" dirty="0">
              <a:solidFill>
                <a:srgbClr val="FF0000"/>
              </a:solidFill>
            </a:endParaRPr>
          </a:p>
        </p:txBody>
      </p:sp>
      <p:sp>
        <p:nvSpPr>
          <p:cNvPr id="7" name="Title 1">
            <a:extLst>
              <a:ext uri="{FF2B5EF4-FFF2-40B4-BE49-F238E27FC236}">
                <a16:creationId xmlns:a16="http://schemas.microsoft.com/office/drawing/2014/main" id="{CAFF2DCD-35D6-4D70-8F6D-635B66C1E230}"/>
              </a:ext>
            </a:extLst>
          </p:cNvPr>
          <p:cNvSpPr>
            <a:spLocks noGrp="1"/>
          </p:cNvSpPr>
          <p:nvPr>
            <p:ph type="title"/>
          </p:nvPr>
        </p:nvSpPr>
        <p:spPr>
          <a:xfrm>
            <a:off x="838200" y="365125"/>
            <a:ext cx="10515600" cy="1325563"/>
          </a:xfrm>
        </p:spPr>
        <p:txBody>
          <a:bodyPr/>
          <a:lstStyle/>
          <a:p>
            <a:r>
              <a:rPr lang="en-US" sz="4400" b="1" dirty="0">
                <a:solidFill>
                  <a:srgbClr val="FF0000"/>
                </a:solidFill>
              </a:rPr>
              <a:t>Introduction to Dynamic Memory allocation</a:t>
            </a:r>
            <a:br>
              <a:rPr lang="en-US" sz="4400" b="1" dirty="0">
                <a:solidFill>
                  <a:srgbClr val="FF0000"/>
                </a:solidFill>
              </a:rPr>
            </a:br>
            <a:endParaRPr lang="en-IN" dirty="0"/>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a:extLst>
              <a:ext uri="{FF2B5EF4-FFF2-40B4-BE49-F238E27FC236}">
                <a16:creationId xmlns:a16="http://schemas.microsoft.com/office/drawing/2014/main" id="{CAFF2DCD-35D6-4D70-8F6D-635B66C1E230}"/>
              </a:ext>
            </a:extLst>
          </p:cNvPr>
          <p:cNvSpPr>
            <a:spLocks noGrp="1"/>
          </p:cNvSpPr>
          <p:nvPr>
            <p:ph type="title"/>
          </p:nvPr>
        </p:nvSpPr>
        <p:spPr>
          <a:xfrm>
            <a:off x="838200" y="365125"/>
            <a:ext cx="10515600" cy="1325563"/>
          </a:xfrm>
        </p:spPr>
        <p:txBody>
          <a:bodyPr/>
          <a:lstStyle/>
          <a:p>
            <a:r>
              <a:rPr lang="en-US" b="1" dirty="0">
                <a:solidFill>
                  <a:srgbClr val="FF0000"/>
                </a:solidFill>
              </a:rPr>
              <a:t>Difference between Stack and Heap</a:t>
            </a:r>
            <a:r>
              <a:rPr lang="en-US" sz="4400" b="1" dirty="0">
                <a:solidFill>
                  <a:srgbClr val="FF0000"/>
                </a:solidFill>
              </a:rPr>
              <a:t/>
            </a:r>
            <a:br>
              <a:rPr lang="en-US" sz="4400" b="1" dirty="0">
                <a:solidFill>
                  <a:srgbClr val="FF0000"/>
                </a:solidFill>
              </a:rPr>
            </a:br>
            <a:endParaRPr lang="en-IN" dirty="0"/>
          </a:p>
        </p:txBody>
      </p:sp>
      <p:graphicFrame>
        <p:nvGraphicFramePr>
          <p:cNvPr id="8" name="Table 7">
            <a:extLst>
              <a:ext uri="{FF2B5EF4-FFF2-40B4-BE49-F238E27FC236}">
                <a16:creationId xmlns:a16="http://schemas.microsoft.com/office/drawing/2014/main" id="{A497DCA3-30FE-4F34-8485-21EEDCCDB7EE}"/>
              </a:ext>
            </a:extLst>
          </p:cNvPr>
          <p:cNvGraphicFramePr>
            <a:graphicFrameLocks noGrp="1"/>
          </p:cNvGraphicFramePr>
          <p:nvPr>
            <p:extLst>
              <p:ext uri="{D42A27DB-BD31-4B8C-83A1-F6EECF244321}">
                <p14:modId xmlns:p14="http://schemas.microsoft.com/office/powerpoint/2010/main" val="2857344362"/>
              </p:ext>
            </p:extLst>
          </p:nvPr>
        </p:nvGraphicFramePr>
        <p:xfrm>
          <a:off x="1012054" y="1242886"/>
          <a:ext cx="9863091" cy="5006609"/>
        </p:xfrm>
        <a:graphic>
          <a:graphicData uri="http://schemas.openxmlformats.org/drawingml/2006/table">
            <a:tbl>
              <a:tblPr/>
              <a:tblGrid>
                <a:gridCol w="3287697">
                  <a:extLst>
                    <a:ext uri="{9D8B030D-6E8A-4147-A177-3AD203B41FA5}">
                      <a16:colId xmlns:a16="http://schemas.microsoft.com/office/drawing/2014/main" val="3310842860"/>
                    </a:ext>
                  </a:extLst>
                </a:gridCol>
                <a:gridCol w="3287697">
                  <a:extLst>
                    <a:ext uri="{9D8B030D-6E8A-4147-A177-3AD203B41FA5}">
                      <a16:colId xmlns:a16="http://schemas.microsoft.com/office/drawing/2014/main" val="2340875069"/>
                    </a:ext>
                  </a:extLst>
                </a:gridCol>
                <a:gridCol w="3287697">
                  <a:extLst>
                    <a:ext uri="{9D8B030D-6E8A-4147-A177-3AD203B41FA5}">
                      <a16:colId xmlns:a16="http://schemas.microsoft.com/office/drawing/2014/main" val="4236290239"/>
                    </a:ext>
                  </a:extLst>
                </a:gridCol>
              </a:tblGrid>
              <a:tr h="237073">
                <a:tc>
                  <a:txBody>
                    <a:bodyPr/>
                    <a:lstStyle/>
                    <a:p>
                      <a:pPr algn="ctr" fontAlgn="ctr"/>
                      <a:r>
                        <a:rPr lang="en-IN" sz="1400" b="1" dirty="0">
                          <a:solidFill>
                            <a:schemeClr val="tx1"/>
                          </a:solidFill>
                          <a:effectLst/>
                        </a:rPr>
                        <a:t>Parameter</a:t>
                      </a:r>
                      <a:endParaRPr lang="en-IN" sz="1400" dirty="0">
                        <a:solidFill>
                          <a:schemeClr val="tx1"/>
                        </a:solidFill>
                        <a:effectLst/>
                      </a:endParaRPr>
                    </a:p>
                  </a:txBody>
                  <a:tcPr marL="51802" marR="51802" marT="25901" marB="25901"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400" b="1" dirty="0">
                          <a:solidFill>
                            <a:schemeClr val="tx1"/>
                          </a:solidFill>
                          <a:effectLst/>
                        </a:rPr>
                        <a:t>Stack</a:t>
                      </a:r>
                      <a:endParaRPr lang="en-IN" sz="1400" dirty="0">
                        <a:solidFill>
                          <a:schemeClr val="tx1"/>
                        </a:solidFill>
                        <a:effectLst/>
                      </a:endParaRPr>
                    </a:p>
                  </a:txBody>
                  <a:tcPr marL="51802" marR="51802" marT="25901" marB="25901"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400" b="1" dirty="0">
                          <a:solidFill>
                            <a:schemeClr val="tx1"/>
                          </a:solidFill>
                          <a:effectLst/>
                        </a:rPr>
                        <a:t>Heap</a:t>
                      </a:r>
                      <a:endParaRPr lang="en-IN" sz="1400" dirty="0">
                        <a:solidFill>
                          <a:schemeClr val="tx1"/>
                        </a:solidFill>
                        <a:effectLst/>
                      </a:endParaRPr>
                    </a:p>
                  </a:txBody>
                  <a:tcPr marL="51802" marR="51802" marT="25901" marB="25901"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57947993"/>
                  </a:ext>
                </a:extLst>
              </a:tr>
              <a:tr h="592681">
                <a:tc>
                  <a:txBody>
                    <a:bodyPr/>
                    <a:lstStyle/>
                    <a:p>
                      <a:pPr algn="ctr" fontAlgn="ctr"/>
                      <a:r>
                        <a:rPr lang="en-IN" sz="1200" b="1" dirty="0">
                          <a:solidFill>
                            <a:schemeClr val="tx1"/>
                          </a:solidFill>
                          <a:effectLst/>
                        </a:rPr>
                        <a:t>Type of data structures</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a:solidFill>
                            <a:schemeClr val="tx1"/>
                          </a:solidFill>
                          <a:effectLst/>
                        </a:rPr>
                        <a:t>A stack is a linear data structure.</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a:solidFill>
                            <a:schemeClr val="tx1"/>
                          </a:solidFill>
                          <a:effectLst/>
                        </a:rPr>
                        <a:t>Heap is a hierarchical data structure.</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81859710"/>
                  </a:ext>
                </a:extLst>
              </a:tr>
              <a:tr h="414876">
                <a:tc>
                  <a:txBody>
                    <a:bodyPr/>
                    <a:lstStyle/>
                    <a:p>
                      <a:pPr algn="ctr" fontAlgn="ctr"/>
                      <a:r>
                        <a:rPr lang="en-IN" sz="1200" b="1" dirty="0">
                          <a:solidFill>
                            <a:schemeClr val="tx1"/>
                          </a:solidFill>
                          <a:effectLst/>
                        </a:rPr>
                        <a:t>Access speed</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a:solidFill>
                            <a:schemeClr val="tx1"/>
                          </a:solidFill>
                          <a:effectLst/>
                        </a:rPr>
                        <a:t>High-speed access</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a:solidFill>
                            <a:schemeClr val="tx1"/>
                          </a:solidFill>
                          <a:effectLst/>
                        </a:rPr>
                        <a:t>Slower compared to stack</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0903629"/>
                  </a:ext>
                </a:extLst>
              </a:tr>
              <a:tr h="1303898">
                <a:tc>
                  <a:txBody>
                    <a:bodyPr/>
                    <a:lstStyle/>
                    <a:p>
                      <a:pPr algn="ctr" fontAlgn="ctr"/>
                      <a:r>
                        <a:rPr lang="en-IN" sz="1200" b="1" dirty="0">
                          <a:solidFill>
                            <a:schemeClr val="tx1"/>
                          </a:solidFill>
                          <a:effectLst/>
                        </a:rPr>
                        <a:t>Space management</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dirty="0">
                          <a:solidFill>
                            <a:schemeClr val="tx1"/>
                          </a:solidFill>
                          <a:effectLst/>
                        </a:rPr>
                        <a:t>Space managed efficiently by OS so memory will never become fragmented.</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dirty="0">
                          <a:solidFill>
                            <a:schemeClr val="tx1"/>
                          </a:solidFill>
                          <a:effectLst/>
                        </a:rPr>
                        <a:t>Heap Space not used as efficiently. Memory can become fragmented as blocks of memory first allocated and then freed.</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53517281"/>
                  </a:ext>
                </a:extLst>
              </a:tr>
              <a:tr h="592681">
                <a:tc>
                  <a:txBody>
                    <a:bodyPr/>
                    <a:lstStyle/>
                    <a:p>
                      <a:pPr algn="ctr" fontAlgn="ctr"/>
                      <a:r>
                        <a:rPr lang="en-IN" sz="1200" b="1" dirty="0">
                          <a:solidFill>
                            <a:schemeClr val="tx1"/>
                          </a:solidFill>
                          <a:effectLst/>
                        </a:rPr>
                        <a:t>Access</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dirty="0">
                          <a:solidFill>
                            <a:schemeClr val="tx1"/>
                          </a:solidFill>
                          <a:effectLst/>
                        </a:rPr>
                        <a:t>Local variables only</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a:solidFill>
                            <a:schemeClr val="tx1"/>
                          </a:solidFill>
                          <a:effectLst/>
                        </a:rPr>
                        <a:t>It allows you to access variables globally.</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21600381"/>
                  </a:ext>
                </a:extLst>
              </a:tr>
              <a:tr h="592681">
                <a:tc>
                  <a:txBody>
                    <a:bodyPr/>
                    <a:lstStyle/>
                    <a:p>
                      <a:pPr algn="ctr" fontAlgn="ctr"/>
                      <a:r>
                        <a:rPr lang="en-IN" sz="1200" b="1" dirty="0">
                          <a:solidFill>
                            <a:schemeClr val="tx1"/>
                          </a:solidFill>
                          <a:effectLst/>
                        </a:rPr>
                        <a:t>Limit of space size</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dirty="0">
                          <a:solidFill>
                            <a:schemeClr val="tx1"/>
                          </a:solidFill>
                          <a:effectLst/>
                        </a:rPr>
                        <a:t>Limit on stack size dependent on OS.</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200">
                          <a:solidFill>
                            <a:schemeClr val="tx1"/>
                          </a:solidFill>
                          <a:effectLst/>
                        </a:rPr>
                        <a:t>Does not have a specific limit on memory size.</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8806620"/>
                  </a:ext>
                </a:extLst>
              </a:tr>
              <a:tr h="414876">
                <a:tc>
                  <a:txBody>
                    <a:bodyPr/>
                    <a:lstStyle/>
                    <a:p>
                      <a:pPr algn="ctr" fontAlgn="ctr"/>
                      <a:r>
                        <a:rPr lang="en-IN" sz="1200" b="1" dirty="0">
                          <a:solidFill>
                            <a:schemeClr val="tx1"/>
                          </a:solidFill>
                          <a:effectLst/>
                        </a:rPr>
                        <a:t>Resize</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a:solidFill>
                            <a:schemeClr val="tx1"/>
                          </a:solidFill>
                          <a:effectLst/>
                        </a:rPr>
                        <a:t>Variables cannot be resized</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200">
                          <a:solidFill>
                            <a:schemeClr val="tx1"/>
                          </a:solidFill>
                          <a:effectLst/>
                        </a:rPr>
                        <a:t>Variables can be resized.</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940041"/>
                  </a:ext>
                </a:extLst>
              </a:tr>
              <a:tr h="592681">
                <a:tc>
                  <a:txBody>
                    <a:bodyPr/>
                    <a:lstStyle/>
                    <a:p>
                      <a:pPr algn="ctr" fontAlgn="ctr"/>
                      <a:r>
                        <a:rPr lang="en-IN" sz="1200" b="1" dirty="0">
                          <a:solidFill>
                            <a:schemeClr val="tx1"/>
                          </a:solidFill>
                          <a:effectLst/>
                        </a:rPr>
                        <a:t>Memory Allocation</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ctr"/>
                      <a:r>
                        <a:rPr lang="en-IN" sz="1200">
                          <a:solidFill>
                            <a:schemeClr val="tx1"/>
                          </a:solidFill>
                          <a:effectLst/>
                        </a:rPr>
                        <a:t>Memory is allocated in a contiguous block.</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ctr"/>
                      <a:r>
                        <a:rPr lang="en-IN" sz="1200">
                          <a:solidFill>
                            <a:schemeClr val="tx1"/>
                          </a:solidFill>
                          <a:effectLst/>
                        </a:rPr>
                        <a:t>Memory is allocated in any random order.</a:t>
                      </a:r>
                    </a:p>
                  </a:txBody>
                  <a:tcPr marL="51802" marR="51802" marT="25901" marB="2590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597495396"/>
                  </a:ext>
                </a:extLst>
              </a:tr>
              <a:tr h="237073">
                <a:tc>
                  <a:txBody>
                    <a:bodyPr/>
                    <a:lstStyle/>
                    <a:p>
                      <a:pPr algn="ctr"/>
                      <a:endParaRPr lang="en-IN" sz="1200">
                        <a:solidFill>
                          <a:schemeClr val="tx1"/>
                        </a:solidFill>
                      </a:endParaRPr>
                    </a:p>
                  </a:txBody>
                  <a:tcPr marL="51802" marR="51802" marT="25901" marB="25901">
                    <a:lnT>
                      <a:noFill/>
                    </a:lnT>
                  </a:tcPr>
                </a:tc>
                <a:tc>
                  <a:txBody>
                    <a:bodyPr/>
                    <a:lstStyle/>
                    <a:p>
                      <a:pPr algn="ctr"/>
                      <a:endParaRPr lang="en-IN" sz="1200">
                        <a:solidFill>
                          <a:schemeClr val="tx1"/>
                        </a:solidFill>
                      </a:endParaRPr>
                    </a:p>
                  </a:txBody>
                  <a:tcPr marL="51802" marR="51802" marT="25901" marB="25901">
                    <a:lnT>
                      <a:noFill/>
                    </a:lnT>
                  </a:tcPr>
                </a:tc>
                <a:tc>
                  <a:txBody>
                    <a:bodyPr/>
                    <a:lstStyle/>
                    <a:p>
                      <a:pPr algn="ctr"/>
                      <a:endParaRPr lang="en-IN" sz="1200" dirty="0">
                        <a:solidFill>
                          <a:schemeClr val="tx1"/>
                        </a:solidFill>
                      </a:endParaRPr>
                    </a:p>
                  </a:txBody>
                  <a:tcPr marL="51802" marR="51802" marT="25901" marB="25901">
                    <a:lnT>
                      <a:noFill/>
                    </a:lnT>
                  </a:tcPr>
                </a:tc>
                <a:extLst>
                  <a:ext uri="{0D108BD9-81ED-4DB2-BD59-A6C34878D82A}">
                    <a16:rowId xmlns:a16="http://schemas.microsoft.com/office/drawing/2014/main" val="2928042495"/>
                  </a:ext>
                </a:extLst>
              </a:tr>
            </a:tbl>
          </a:graphicData>
        </a:graphic>
      </p:graphicFrame>
      <p:sp>
        <p:nvSpPr>
          <p:cNvPr id="9" name="Rectangle 1">
            <a:extLst>
              <a:ext uri="{FF2B5EF4-FFF2-40B4-BE49-F238E27FC236}">
                <a16:creationId xmlns:a16="http://schemas.microsoft.com/office/drawing/2014/main" id="{65E646CD-6619-4F46-9BFA-EA79DBF5DBDE}"/>
              </a:ext>
            </a:extLst>
          </p:cNvPr>
          <p:cNvSpPr>
            <a:spLocks noChangeArrowheads="1"/>
          </p:cNvSpPr>
          <p:nvPr/>
        </p:nvSpPr>
        <p:spPr bwMode="auto">
          <a:xfrm>
            <a:off x="427672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0627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C26DD35-8F3E-4B6D-B108-3BE51866F0D7}"/>
              </a:ext>
            </a:extLst>
          </p:cNvPr>
          <p:cNvGraphicFramePr>
            <a:graphicFrameLocks noGrp="1"/>
          </p:cNvGraphicFramePr>
          <p:nvPr>
            <p:ph idx="1"/>
            <p:extLst>
              <p:ext uri="{D42A27DB-BD31-4B8C-83A1-F6EECF244321}">
                <p14:modId xmlns:p14="http://schemas.microsoft.com/office/powerpoint/2010/main" val="3924088945"/>
              </p:ext>
            </p:extLst>
          </p:nvPr>
        </p:nvGraphicFramePr>
        <p:xfrm>
          <a:off x="1198485" y="639192"/>
          <a:ext cx="9809826" cy="5397052"/>
        </p:xfrm>
        <a:graphic>
          <a:graphicData uri="http://schemas.openxmlformats.org/drawingml/2006/table">
            <a:tbl>
              <a:tblPr/>
              <a:tblGrid>
                <a:gridCol w="3269942">
                  <a:extLst>
                    <a:ext uri="{9D8B030D-6E8A-4147-A177-3AD203B41FA5}">
                      <a16:colId xmlns:a16="http://schemas.microsoft.com/office/drawing/2014/main" val="2619374824"/>
                    </a:ext>
                  </a:extLst>
                </a:gridCol>
                <a:gridCol w="3269942">
                  <a:extLst>
                    <a:ext uri="{9D8B030D-6E8A-4147-A177-3AD203B41FA5}">
                      <a16:colId xmlns:a16="http://schemas.microsoft.com/office/drawing/2014/main" val="1870795984"/>
                    </a:ext>
                  </a:extLst>
                </a:gridCol>
                <a:gridCol w="3269942">
                  <a:extLst>
                    <a:ext uri="{9D8B030D-6E8A-4147-A177-3AD203B41FA5}">
                      <a16:colId xmlns:a16="http://schemas.microsoft.com/office/drawing/2014/main" val="579119412"/>
                    </a:ext>
                  </a:extLst>
                </a:gridCol>
              </a:tblGrid>
              <a:tr h="790027">
                <a:tc>
                  <a:txBody>
                    <a:bodyPr/>
                    <a:lstStyle/>
                    <a:p>
                      <a:pPr algn="ctr" fontAlgn="ctr"/>
                      <a:r>
                        <a:rPr lang="en-IN" sz="1600" b="1">
                          <a:effectLst/>
                        </a:rPr>
                        <a:t>Allocation and Deallocation</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Automatically done by compiler instructions.</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It is manually done by the programmer.</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7455971"/>
                  </a:ext>
                </a:extLst>
              </a:tr>
              <a:tr h="790027">
                <a:tc>
                  <a:txBody>
                    <a:bodyPr/>
                    <a:lstStyle/>
                    <a:p>
                      <a:pPr algn="ctr" fontAlgn="ctr"/>
                      <a:r>
                        <a:rPr lang="en-IN" sz="1600" b="1">
                          <a:effectLst/>
                        </a:rPr>
                        <a:t>Deallocation</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Does not require to de-allocate variables.</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Explicit de-allocation is needed.</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87880460"/>
                  </a:ext>
                </a:extLst>
              </a:tr>
              <a:tr h="315416">
                <a:tc>
                  <a:txBody>
                    <a:bodyPr/>
                    <a:lstStyle/>
                    <a:p>
                      <a:pPr algn="ctr" fontAlgn="ctr"/>
                      <a:r>
                        <a:rPr lang="en-IN" sz="1600" b="1">
                          <a:effectLst/>
                        </a:rPr>
                        <a:t>Cost</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Less</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More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6115624"/>
                  </a:ext>
                </a:extLst>
              </a:tr>
              <a:tr h="1739248">
                <a:tc>
                  <a:txBody>
                    <a:bodyPr/>
                    <a:lstStyle/>
                    <a:p>
                      <a:pPr algn="ctr" fontAlgn="ctr"/>
                      <a:r>
                        <a:rPr lang="en-IN" sz="1600" b="1">
                          <a:effectLst/>
                        </a:rPr>
                        <a:t>Implementation</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A stack can be implemented in 3 ways simple array based, using dynamic memory, and Linked list based.</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Heap can be implemented using array and trees.</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22477"/>
                  </a:ext>
                </a:extLst>
              </a:tr>
              <a:tr h="552722">
                <a:tc>
                  <a:txBody>
                    <a:bodyPr/>
                    <a:lstStyle/>
                    <a:p>
                      <a:pPr algn="ctr" fontAlgn="ctr"/>
                      <a:r>
                        <a:rPr lang="en-IN" sz="1600" b="1">
                          <a:effectLst/>
                        </a:rPr>
                        <a:t>Main Issue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Shortage of memory</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Memory fragmentation</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4257068"/>
                  </a:ext>
                </a:extLst>
              </a:tr>
              <a:tr h="552722">
                <a:tc>
                  <a:txBody>
                    <a:bodyPr/>
                    <a:lstStyle/>
                    <a:p>
                      <a:pPr algn="ctr" fontAlgn="ctr"/>
                      <a:r>
                        <a:rPr lang="en-IN" sz="1600" b="1">
                          <a:effectLst/>
                        </a:rPr>
                        <a:t>Locality of reference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Automatic compile time instructions.</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ctr"/>
                      <a:r>
                        <a:rPr lang="en-IN" sz="1600">
                          <a:effectLst/>
                        </a:rPr>
                        <a:t>Adequate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2636647"/>
                  </a:ext>
                </a:extLst>
              </a:tr>
              <a:tr h="315416">
                <a:tc>
                  <a:txBody>
                    <a:bodyPr/>
                    <a:lstStyle/>
                    <a:p>
                      <a:pPr algn="ctr" fontAlgn="ctr"/>
                      <a:r>
                        <a:rPr lang="en-IN" sz="1600" b="1">
                          <a:effectLst/>
                        </a:rPr>
                        <a:t>Flexibility</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Fixed size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IN" sz="1600">
                          <a:effectLst/>
                        </a:rPr>
                        <a:t>Resizing is possible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5355450"/>
                  </a:ext>
                </a:extLst>
              </a:tr>
              <a:tr h="315416">
                <a:tc>
                  <a:txBody>
                    <a:bodyPr/>
                    <a:lstStyle/>
                    <a:p>
                      <a:pPr algn="ctr" fontAlgn="ctr"/>
                      <a:r>
                        <a:rPr lang="en-IN" sz="1600" b="1" dirty="0">
                          <a:effectLst/>
                        </a:rPr>
                        <a:t>Access time</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ctr"/>
                      <a:r>
                        <a:rPr lang="en-IN" sz="1600">
                          <a:effectLst/>
                        </a:rPr>
                        <a:t>Faster</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ctr"/>
                      <a:r>
                        <a:rPr lang="en-IN" sz="1600" dirty="0">
                          <a:effectLst/>
                        </a:rPr>
                        <a:t>Slower</a:t>
                      </a:r>
                    </a:p>
                  </a:txBody>
                  <a:tcPr marL="80262" marR="80262" marT="40131" marB="40131" anchor="ctr">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2327063"/>
                  </a:ext>
                </a:extLst>
              </a:tr>
            </a:tbl>
          </a:graphicData>
        </a:graphic>
      </p:graphicFrame>
      <p:sp>
        <p:nvSpPr>
          <p:cNvPr id="4" name="Slide Number Placeholder 3">
            <a:extLst>
              <a:ext uri="{FF2B5EF4-FFF2-40B4-BE49-F238E27FC236}">
                <a16:creationId xmlns:a16="http://schemas.microsoft.com/office/drawing/2014/main" id="{FC5C1010-D08D-4271-8F4F-DBB0BFE8A847}"/>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9977929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3C7E-E371-43FC-AD4A-63CD039A2CA0}"/>
              </a:ext>
            </a:extLst>
          </p:cNvPr>
          <p:cNvSpPr>
            <a:spLocks noGrp="1"/>
          </p:cNvSpPr>
          <p:nvPr>
            <p:ph type="title"/>
          </p:nvPr>
        </p:nvSpPr>
        <p:spPr>
          <a:xfrm>
            <a:off x="838200" y="428294"/>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
            <a:br>
              <a:rPr kumimoji="0" lang="en-US"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
            <a:br>
              <a:rPr kumimoji="0" lang="en-US" altLang="en-US" sz="4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altLang="en-US" sz="4900" b="1" dirty="0">
                <a:solidFill>
                  <a:srgbClr val="FF0000"/>
                </a:solidFill>
              </a:rPr>
              <a:t>Static Memory Allocation and Dynamic Memory Allocation</a:t>
            </a:r>
            <a:r>
              <a:rPr kumimoji="0" lang="en-US" altLang="en-US" sz="2400" b="0" i="0" u="none" strike="noStrike" cap="none" normalizeH="0" baseline="0" dirty="0">
                <a:ln>
                  <a:noFill/>
                </a:ln>
                <a:solidFill>
                  <a:schemeClr val="tx1"/>
                </a:solidFill>
                <a:effectLst/>
              </a:rPr>
              <a:t/>
            </a:r>
            <a:br>
              <a:rPr kumimoji="0" lang="en-US" altLang="en-US" sz="2400" b="0" i="0" u="none" strike="noStrike" cap="none" normalizeH="0" baseline="0" dirty="0">
                <a:ln>
                  <a:noFill/>
                </a:ln>
                <a:solidFill>
                  <a:schemeClr val="tx1"/>
                </a:solidFill>
                <a:effectLst/>
              </a:rPr>
            </a:br>
            <a:r>
              <a:rPr kumimoji="0" lang="en-US" altLang="en-US" sz="6000" b="0" i="0" u="none" strike="noStrike" cap="none" normalizeH="0" baseline="0" dirty="0">
                <a:ln>
                  <a:noFill/>
                </a:ln>
                <a:solidFill>
                  <a:schemeClr val="tx1"/>
                </a:solidFill>
                <a:effectLst/>
                <a:latin typeface="Arial" panose="020B0604020202020204" pitchFamily="34" charset="0"/>
              </a:rPr>
              <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5" name="Content Placeholder 4">
            <a:extLst>
              <a:ext uri="{FF2B5EF4-FFF2-40B4-BE49-F238E27FC236}">
                <a16:creationId xmlns:a16="http://schemas.microsoft.com/office/drawing/2014/main" id="{A43DA4A8-8D8F-4211-9831-486136D289FA}"/>
              </a:ext>
            </a:extLst>
          </p:cNvPr>
          <p:cNvGraphicFramePr>
            <a:graphicFrameLocks noGrp="1"/>
          </p:cNvGraphicFramePr>
          <p:nvPr>
            <p:ph idx="1"/>
            <p:extLst>
              <p:ext uri="{D42A27DB-BD31-4B8C-83A1-F6EECF244321}">
                <p14:modId xmlns:p14="http://schemas.microsoft.com/office/powerpoint/2010/main" val="3291346642"/>
              </p:ext>
            </p:extLst>
          </p:nvPr>
        </p:nvGraphicFramePr>
        <p:xfrm>
          <a:off x="1358283" y="2095130"/>
          <a:ext cx="9365942" cy="3986074"/>
        </p:xfrm>
        <a:graphic>
          <a:graphicData uri="http://schemas.openxmlformats.org/drawingml/2006/table">
            <a:tbl>
              <a:tblPr firstRow="1" firstCol="1" bandRow="1">
                <a:tableStyleId>{5C22544A-7EE6-4342-B048-85BDC9FD1C3A}</a:tableStyleId>
              </a:tblPr>
              <a:tblGrid>
                <a:gridCol w="4556678">
                  <a:extLst>
                    <a:ext uri="{9D8B030D-6E8A-4147-A177-3AD203B41FA5}">
                      <a16:colId xmlns:a16="http://schemas.microsoft.com/office/drawing/2014/main" val="570197674"/>
                    </a:ext>
                  </a:extLst>
                </a:gridCol>
                <a:gridCol w="4809264">
                  <a:extLst>
                    <a:ext uri="{9D8B030D-6E8A-4147-A177-3AD203B41FA5}">
                      <a16:colId xmlns:a16="http://schemas.microsoft.com/office/drawing/2014/main" val="312950013"/>
                    </a:ext>
                  </a:extLst>
                </a:gridCol>
              </a:tblGrid>
              <a:tr h="1010236">
                <a:tc>
                  <a:txBody>
                    <a:bodyPr/>
                    <a:lstStyle/>
                    <a:p>
                      <a:pPr algn="ctr">
                        <a:spcAft>
                          <a:spcPts val="0"/>
                        </a:spcAft>
                      </a:pPr>
                      <a:r>
                        <a:rPr lang="en-IN" sz="1800" dirty="0">
                          <a:solidFill>
                            <a:schemeClr val="tx1"/>
                          </a:solidFill>
                          <a:effectLst/>
                          <a:latin typeface="+mn-lt"/>
                        </a:rPr>
                        <a:t>Static Memory Allocation</a:t>
                      </a:r>
                      <a:endParaRPr lang="en-IN" sz="1600" dirty="0">
                        <a:solidFill>
                          <a:schemeClr val="tx1"/>
                        </a:solidFill>
                        <a:effectLst/>
                        <a:latin typeface="+mn-lt"/>
                        <a:ea typeface="Times New Roman" panose="02020603050405020304" pitchFamily="18" charset="0"/>
                        <a:cs typeface="Times New Roman" panose="02020603050405020304" pitchFamily="18" charset="0"/>
                      </a:endParaRPr>
                    </a:p>
                  </a:txBody>
                  <a:tcPr marL="114300" marR="114300" marT="114300" marB="114300"/>
                </a:tc>
                <a:tc>
                  <a:txBody>
                    <a:bodyPr/>
                    <a:lstStyle/>
                    <a:p>
                      <a:pPr algn="ctr">
                        <a:spcAft>
                          <a:spcPts val="0"/>
                        </a:spcAft>
                      </a:pPr>
                      <a:r>
                        <a:rPr lang="en-IN" sz="1800">
                          <a:solidFill>
                            <a:schemeClr val="tx1"/>
                          </a:solidFill>
                          <a:effectLst/>
                          <a:latin typeface="+mn-lt"/>
                        </a:rPr>
                        <a:t>Dynamic Memory Allocation</a:t>
                      </a:r>
                      <a:endParaRPr lang="en-IN" sz="1600">
                        <a:solidFill>
                          <a:schemeClr val="tx1"/>
                        </a:solidFill>
                        <a:effectLst/>
                        <a:latin typeface="+mn-lt"/>
                        <a:ea typeface="Times New Roman" panose="02020603050405020304" pitchFamily="18" charset="0"/>
                        <a:cs typeface="Times New Roman" panose="02020603050405020304" pitchFamily="18" charset="0"/>
                      </a:endParaRPr>
                    </a:p>
                  </a:txBody>
                  <a:tcPr marL="114300" marR="114300" marT="114300" marB="114300"/>
                </a:tc>
                <a:extLst>
                  <a:ext uri="{0D108BD9-81ED-4DB2-BD59-A6C34878D82A}">
                    <a16:rowId xmlns:a16="http://schemas.microsoft.com/office/drawing/2014/main" val="4035931494"/>
                  </a:ext>
                </a:extLst>
              </a:tr>
              <a:tr h="821569">
                <a:tc>
                  <a:txBody>
                    <a:bodyPr/>
                    <a:lstStyle/>
                    <a:p>
                      <a:pPr marL="190500" algn="ctr">
                        <a:lnSpc>
                          <a:spcPts val="1725"/>
                        </a:lnSpc>
                        <a:spcAft>
                          <a:spcPts val="0"/>
                        </a:spcAft>
                      </a:pPr>
                      <a:r>
                        <a:rPr lang="en-IN" sz="1200" b="0" dirty="0">
                          <a:solidFill>
                            <a:schemeClr val="tx1"/>
                          </a:solidFill>
                          <a:effectLst/>
                          <a:latin typeface="+mn-lt"/>
                        </a:rPr>
                        <a:t>Memory is allocated at compile time.</a:t>
                      </a:r>
                      <a:endParaRPr lang="en-IN" sz="1600" b="0" dirty="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tc>
                  <a:txBody>
                    <a:bodyPr/>
                    <a:lstStyle/>
                    <a:p>
                      <a:pPr marL="190500" algn="ctr">
                        <a:lnSpc>
                          <a:spcPts val="1725"/>
                        </a:lnSpc>
                        <a:spcAft>
                          <a:spcPts val="0"/>
                        </a:spcAft>
                      </a:pPr>
                      <a:r>
                        <a:rPr lang="en-IN" sz="1200" b="0" dirty="0">
                          <a:solidFill>
                            <a:schemeClr val="tx1"/>
                          </a:solidFill>
                          <a:effectLst/>
                          <a:latin typeface="+mn-lt"/>
                        </a:rPr>
                        <a:t>Memory is allocated at run time.</a:t>
                      </a:r>
                      <a:endParaRPr lang="en-IN" sz="1600" b="0" dirty="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819974184"/>
                  </a:ext>
                </a:extLst>
              </a:tr>
              <a:tr h="1332700">
                <a:tc>
                  <a:txBody>
                    <a:bodyPr/>
                    <a:lstStyle/>
                    <a:p>
                      <a:pPr marL="190500" algn="ctr">
                        <a:lnSpc>
                          <a:spcPts val="1725"/>
                        </a:lnSpc>
                        <a:spcAft>
                          <a:spcPts val="0"/>
                        </a:spcAft>
                      </a:pPr>
                      <a:r>
                        <a:rPr lang="en-IN" sz="1200" b="0">
                          <a:solidFill>
                            <a:schemeClr val="tx1"/>
                          </a:solidFill>
                          <a:effectLst/>
                          <a:latin typeface="+mn-lt"/>
                        </a:rPr>
                        <a:t>Memory can't be increased while executing program.</a:t>
                      </a:r>
                      <a:endParaRPr lang="en-IN" sz="1600" b="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tc>
                  <a:txBody>
                    <a:bodyPr/>
                    <a:lstStyle/>
                    <a:p>
                      <a:pPr marL="190500" algn="ctr">
                        <a:lnSpc>
                          <a:spcPts val="1725"/>
                        </a:lnSpc>
                        <a:spcAft>
                          <a:spcPts val="0"/>
                        </a:spcAft>
                      </a:pPr>
                      <a:r>
                        <a:rPr lang="en-IN" sz="1200" b="0">
                          <a:solidFill>
                            <a:schemeClr val="tx1"/>
                          </a:solidFill>
                          <a:effectLst/>
                          <a:latin typeface="+mn-lt"/>
                        </a:rPr>
                        <a:t>Memory can be increased while executing program.</a:t>
                      </a:r>
                      <a:endParaRPr lang="en-IN" sz="1600" b="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210394091"/>
                  </a:ext>
                </a:extLst>
              </a:tr>
              <a:tr h="821569">
                <a:tc>
                  <a:txBody>
                    <a:bodyPr/>
                    <a:lstStyle/>
                    <a:p>
                      <a:pPr marL="190500" algn="ctr">
                        <a:lnSpc>
                          <a:spcPts val="1725"/>
                        </a:lnSpc>
                        <a:spcAft>
                          <a:spcPts val="0"/>
                        </a:spcAft>
                      </a:pPr>
                      <a:r>
                        <a:rPr lang="en-IN" sz="1200" b="0" dirty="0">
                          <a:solidFill>
                            <a:schemeClr val="tx1"/>
                          </a:solidFill>
                          <a:effectLst/>
                          <a:latin typeface="+mn-lt"/>
                        </a:rPr>
                        <a:t>Used in array.</a:t>
                      </a:r>
                      <a:endParaRPr lang="en-IN" sz="1600" b="0" dirty="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tc>
                  <a:txBody>
                    <a:bodyPr/>
                    <a:lstStyle/>
                    <a:p>
                      <a:pPr marL="190500" algn="ctr">
                        <a:lnSpc>
                          <a:spcPts val="1725"/>
                        </a:lnSpc>
                        <a:spcAft>
                          <a:spcPts val="0"/>
                        </a:spcAft>
                      </a:pPr>
                      <a:r>
                        <a:rPr lang="en-IN" sz="1200" b="0" dirty="0">
                          <a:solidFill>
                            <a:schemeClr val="tx1"/>
                          </a:solidFill>
                          <a:effectLst/>
                          <a:latin typeface="+mn-lt"/>
                        </a:rPr>
                        <a:t>Used in linked list.</a:t>
                      </a:r>
                      <a:endParaRPr lang="en-IN" sz="1600" b="0" dirty="0">
                        <a:solidFill>
                          <a:schemeClr val="tx1"/>
                        </a:solidFill>
                        <a:effectLst/>
                        <a:latin typeface="+mn-lt"/>
                        <a:ea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60993873"/>
                  </a:ext>
                </a:extLst>
              </a:tr>
            </a:tbl>
          </a:graphicData>
        </a:graphic>
      </p:graphicFrame>
      <p:sp>
        <p:nvSpPr>
          <p:cNvPr id="4" name="Slide Number Placeholder 3">
            <a:extLst>
              <a:ext uri="{FF2B5EF4-FFF2-40B4-BE49-F238E27FC236}">
                <a16:creationId xmlns:a16="http://schemas.microsoft.com/office/drawing/2014/main" id="{C3C62F60-36BD-4AA6-BD3B-6440CEBD44F6}"/>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7891066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8BC0-BF2E-4CEA-85B6-6BD04894F477}"/>
              </a:ext>
            </a:extLst>
          </p:cNvPr>
          <p:cNvSpPr>
            <a:spLocks noGrp="1"/>
          </p:cNvSpPr>
          <p:nvPr>
            <p:ph type="title"/>
          </p:nvPr>
        </p:nvSpPr>
        <p:spPr/>
        <p:txBody>
          <a:bodyPr/>
          <a:lstStyle/>
          <a:p>
            <a:r>
              <a:rPr lang="en-IN" b="1">
                <a:solidFill>
                  <a:srgbClr val="FF0000"/>
                </a:solidFill>
              </a:rPr>
              <a:t>Standard DMA Functions</a:t>
            </a:r>
            <a:endParaRPr lang="en-IN" b="1" dirty="0">
              <a:solidFill>
                <a:srgbClr val="FF0000"/>
              </a:solidFill>
            </a:endParaRPr>
          </a:p>
        </p:txBody>
      </p:sp>
      <p:graphicFrame>
        <p:nvGraphicFramePr>
          <p:cNvPr id="5" name="Content Placeholder 4">
            <a:extLst>
              <a:ext uri="{FF2B5EF4-FFF2-40B4-BE49-F238E27FC236}">
                <a16:creationId xmlns:a16="http://schemas.microsoft.com/office/drawing/2014/main" id="{970D80F2-8BAE-4B92-A7BB-A183E1EACEF6}"/>
              </a:ext>
            </a:extLst>
          </p:cNvPr>
          <p:cNvGraphicFramePr>
            <a:graphicFrameLocks noGrp="1"/>
          </p:cNvGraphicFramePr>
          <p:nvPr>
            <p:ph idx="1"/>
            <p:extLst>
              <p:ext uri="{D42A27DB-BD31-4B8C-83A1-F6EECF244321}">
                <p14:modId xmlns:p14="http://schemas.microsoft.com/office/powerpoint/2010/main" val="200637027"/>
              </p:ext>
            </p:extLst>
          </p:nvPr>
        </p:nvGraphicFramePr>
        <p:xfrm>
          <a:off x="1257300" y="1783019"/>
          <a:ext cx="9791700" cy="3821939"/>
        </p:xfrm>
        <a:graphic>
          <a:graphicData uri="http://schemas.openxmlformats.org/drawingml/2006/table">
            <a:tbl>
              <a:tblPr/>
              <a:tblGrid>
                <a:gridCol w="4895850">
                  <a:extLst>
                    <a:ext uri="{9D8B030D-6E8A-4147-A177-3AD203B41FA5}">
                      <a16:colId xmlns:a16="http://schemas.microsoft.com/office/drawing/2014/main" val="339517677"/>
                    </a:ext>
                  </a:extLst>
                </a:gridCol>
                <a:gridCol w="4895850">
                  <a:extLst>
                    <a:ext uri="{9D8B030D-6E8A-4147-A177-3AD203B41FA5}">
                      <a16:colId xmlns:a16="http://schemas.microsoft.com/office/drawing/2014/main" val="1907374817"/>
                    </a:ext>
                  </a:extLst>
                </a:gridCol>
              </a:tblGrid>
              <a:tr h="328386">
                <a:tc>
                  <a:txBody>
                    <a:bodyPr/>
                    <a:lstStyle/>
                    <a:p>
                      <a:pPr algn="ctr" fontAlgn="t"/>
                      <a:r>
                        <a:rPr lang="en-IN" sz="1800" b="1" dirty="0">
                          <a:effectLst/>
                        </a:rPr>
                        <a:t>Function</a:t>
                      </a:r>
                      <a:endParaRPr lang="en-IN" sz="1800" dirty="0">
                        <a:effectLst/>
                      </a:endParaRPr>
                    </a:p>
                  </a:txBody>
                  <a:tcPr marL="59607" marR="59607" marT="59607" marB="59607">
                    <a:lnL w="12700" cap="flat" cmpd="sng" algn="ctr">
                      <a:solidFill>
                        <a:srgbClr val="784C56"/>
                      </a:solidFill>
                      <a:prstDash val="solid"/>
                      <a:round/>
                      <a:headEnd type="none" w="med" len="med"/>
                      <a:tailEnd type="none" w="med" len="med"/>
                    </a:lnL>
                    <a:lnR w="12700" cap="flat" cmpd="sng" algn="ctr">
                      <a:solidFill>
                        <a:srgbClr val="3055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b="1">
                          <a:effectLst/>
                        </a:rPr>
                        <a:t>Purpose</a:t>
                      </a:r>
                      <a:endParaRPr lang="en-IN" sz="1800">
                        <a:effectLst/>
                      </a:endParaRPr>
                    </a:p>
                  </a:txBody>
                  <a:tcPr marL="59607" marR="59607" marT="59607" marB="59607">
                    <a:lnL w="12700" cap="flat" cmpd="sng" algn="ctr">
                      <a:solidFill>
                        <a:srgbClr val="305556"/>
                      </a:solidFill>
                      <a:prstDash val="solid"/>
                      <a:round/>
                      <a:headEnd type="none" w="med" len="med"/>
                      <a:tailEnd type="none" w="med" len="med"/>
                    </a:lnL>
                    <a:lnR w="12700" cap="flat" cmpd="sng" algn="ctr">
                      <a:solidFill>
                        <a:srgbClr val="C04C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9826961"/>
                  </a:ext>
                </a:extLst>
              </a:tr>
              <a:tr h="994793">
                <a:tc>
                  <a:txBody>
                    <a:bodyPr/>
                    <a:lstStyle/>
                    <a:p>
                      <a:pPr algn="ctr" fontAlgn="t"/>
                      <a:r>
                        <a:rPr lang="en-IN" sz="1800" b="1" dirty="0">
                          <a:effectLst/>
                        </a:rPr>
                        <a:t>malloc</a:t>
                      </a:r>
                      <a:endParaRPr lang="en-IN" sz="1800" dirty="0">
                        <a:effectLst/>
                      </a:endParaRPr>
                    </a:p>
                  </a:txBody>
                  <a:tcPr marL="59607" marR="59607" marT="59607" marB="59607">
                    <a:lnL w="12700" cap="flat" cmpd="sng" algn="ctr">
                      <a:solidFill>
                        <a:srgbClr val="E05956"/>
                      </a:solidFill>
                      <a:prstDash val="solid"/>
                      <a:round/>
                      <a:headEnd type="none" w="med" len="med"/>
                      <a:tailEnd type="none" w="med" len="med"/>
                    </a:lnL>
                    <a:lnR w="12700" cap="flat" cmpd="sng" algn="ctr">
                      <a:solidFill>
                        <a:srgbClr val="E860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a:effectLst/>
                        </a:rPr>
                        <a:t>Allocates the memory of requested size and returns the pointer to the first byte of allocated space.</a:t>
                      </a:r>
                    </a:p>
                  </a:txBody>
                  <a:tcPr marL="59607" marR="59607" marT="59607" marB="59607">
                    <a:lnL w="12700" cap="flat" cmpd="sng" algn="ctr">
                      <a:solidFill>
                        <a:srgbClr val="E86056"/>
                      </a:solidFill>
                      <a:prstDash val="solid"/>
                      <a:round/>
                      <a:headEnd type="none" w="med" len="med"/>
                      <a:tailEnd type="none" w="med" len="med"/>
                    </a:lnL>
                    <a:lnR w="12700" cap="flat" cmpd="sng" algn="ctr">
                      <a:solidFill>
                        <a:srgbClr val="385C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6212283"/>
                  </a:ext>
                </a:extLst>
              </a:tr>
              <a:tr h="994793">
                <a:tc>
                  <a:txBody>
                    <a:bodyPr/>
                    <a:lstStyle/>
                    <a:p>
                      <a:pPr algn="ctr" fontAlgn="t"/>
                      <a:r>
                        <a:rPr lang="en-IN" sz="1800" b="1" dirty="0" err="1">
                          <a:effectLst/>
                        </a:rPr>
                        <a:t>calloc</a:t>
                      </a:r>
                      <a:endParaRPr lang="en-IN" sz="1800" dirty="0">
                        <a:effectLst/>
                      </a:endParaRPr>
                    </a:p>
                  </a:txBody>
                  <a:tcPr marL="59607" marR="59607" marT="59607" marB="59607">
                    <a:lnL w="12700" cap="flat" cmpd="sng" algn="ctr">
                      <a:solidFill>
                        <a:srgbClr val="E86056"/>
                      </a:solidFill>
                      <a:prstDash val="solid"/>
                      <a:round/>
                      <a:headEnd type="none" w="med" len="med"/>
                      <a:tailEnd type="none" w="med" len="med"/>
                    </a:lnL>
                    <a:lnR w="12700" cap="flat" cmpd="sng" algn="ctr">
                      <a:solidFill>
                        <a:srgbClr val="E065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dirty="0">
                          <a:effectLst/>
                        </a:rPr>
                        <a:t>Allocates the space for elements of an array. Initializes the elements to zero and returns a pointer to the memory.</a:t>
                      </a:r>
                    </a:p>
                  </a:txBody>
                  <a:tcPr marL="59607" marR="59607" marT="59607" marB="59607">
                    <a:lnL w="12700" cap="flat" cmpd="sng" algn="ctr">
                      <a:solidFill>
                        <a:srgbClr val="E06556"/>
                      </a:solidFill>
                      <a:prstDash val="solid"/>
                      <a:round/>
                      <a:headEnd type="none" w="med" len="med"/>
                      <a:tailEnd type="none" w="med" len="med"/>
                    </a:lnL>
                    <a:lnR w="12700" cap="flat" cmpd="sng" algn="ctr">
                      <a:solidFill>
                        <a:srgbClr val="3862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49055310"/>
                  </a:ext>
                </a:extLst>
              </a:tr>
              <a:tr h="770965">
                <a:tc>
                  <a:txBody>
                    <a:bodyPr/>
                    <a:lstStyle/>
                    <a:p>
                      <a:pPr algn="ctr" fontAlgn="t"/>
                      <a:r>
                        <a:rPr lang="en-IN" sz="1800" b="1" dirty="0" err="1">
                          <a:effectLst/>
                        </a:rPr>
                        <a:t>realloc</a:t>
                      </a:r>
                      <a:endParaRPr lang="en-IN" sz="1800" dirty="0">
                        <a:effectLst/>
                      </a:endParaRPr>
                    </a:p>
                  </a:txBody>
                  <a:tcPr marL="59607" marR="59607" marT="59607" marB="59607">
                    <a:lnL w="12700" cap="flat" cmpd="sng" algn="ctr">
                      <a:solidFill>
                        <a:srgbClr val="E06556"/>
                      </a:solidFill>
                      <a:prstDash val="solid"/>
                      <a:round/>
                      <a:headEnd type="none" w="med" len="med"/>
                      <a:tailEnd type="none" w="med" len="med"/>
                    </a:lnL>
                    <a:lnR w="12700" cap="flat" cmpd="sng" algn="ctr">
                      <a:solidFill>
                        <a:srgbClr val="D873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800" dirty="0">
                          <a:effectLst/>
                        </a:rPr>
                        <a:t>It is used to modify the size of previously allocated memory space.</a:t>
                      </a:r>
                    </a:p>
                  </a:txBody>
                  <a:tcPr marL="59607" marR="59607" marT="59607" marB="59607">
                    <a:lnL w="12700" cap="flat" cmpd="sng" algn="ctr">
                      <a:solidFill>
                        <a:srgbClr val="D87356"/>
                      </a:solidFill>
                      <a:prstDash val="solid"/>
                      <a:round/>
                      <a:headEnd type="none" w="med" len="med"/>
                      <a:tailEnd type="none" w="med" len="med"/>
                    </a:lnL>
                    <a:lnR w="12700" cap="flat" cmpd="sng" algn="ctr">
                      <a:solidFill>
                        <a:srgbClr val="E0655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79302435"/>
                  </a:ext>
                </a:extLst>
              </a:tr>
              <a:tr h="557294">
                <a:tc>
                  <a:txBody>
                    <a:bodyPr/>
                    <a:lstStyle/>
                    <a:p>
                      <a:pPr algn="ctr" fontAlgn="t"/>
                      <a:r>
                        <a:rPr lang="en-IN" sz="1800" b="1">
                          <a:effectLst/>
                        </a:rPr>
                        <a:t>Free</a:t>
                      </a:r>
                      <a:endParaRPr lang="en-IN" sz="1800">
                        <a:effectLst/>
                      </a:endParaRPr>
                    </a:p>
                  </a:txBody>
                  <a:tcPr marL="59607" marR="59607" marT="59607" marB="59607">
                    <a:lnL w="12700" cap="flat" cmpd="sng" algn="ctr">
                      <a:solidFill>
                        <a:srgbClr val="607F56"/>
                      </a:solidFill>
                      <a:prstDash val="solid"/>
                      <a:round/>
                      <a:headEnd type="none" w="med" len="med"/>
                      <a:tailEnd type="none" w="med" len="med"/>
                    </a:lnL>
                    <a:lnR w="12700" cap="flat" cmpd="sng" algn="ctr">
                      <a:solidFill>
                        <a:srgbClr val="308856"/>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908256"/>
                      </a:solidFill>
                      <a:prstDash val="solid"/>
                      <a:round/>
                      <a:headEnd type="none" w="med" len="med"/>
                      <a:tailEnd type="none" w="med" len="med"/>
                    </a:lnB>
                    <a:solidFill>
                      <a:srgbClr val="F9F9F9"/>
                    </a:solidFill>
                  </a:tcPr>
                </a:tc>
                <a:tc>
                  <a:txBody>
                    <a:bodyPr/>
                    <a:lstStyle/>
                    <a:p>
                      <a:pPr algn="ctr" fontAlgn="t"/>
                      <a:r>
                        <a:rPr lang="en-IN" sz="1800" dirty="0">
                          <a:effectLst/>
                        </a:rPr>
                        <a:t>Frees or empties the previously allocated memory space.</a:t>
                      </a:r>
                    </a:p>
                  </a:txBody>
                  <a:tcPr marL="59607" marR="59607" marT="59607" marB="59607">
                    <a:lnL w="12700" cap="flat" cmpd="sng" algn="ctr">
                      <a:solidFill>
                        <a:srgbClr val="308856"/>
                      </a:solidFill>
                      <a:prstDash val="solid"/>
                      <a:round/>
                      <a:headEnd type="none" w="med" len="med"/>
                      <a:tailEnd type="none" w="med" len="med"/>
                    </a:lnL>
                    <a:lnR w="12700" cap="flat" cmpd="sng" algn="ctr">
                      <a:solidFill>
                        <a:srgbClr val="888156"/>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8556"/>
                      </a:solidFill>
                      <a:prstDash val="solid"/>
                      <a:round/>
                      <a:headEnd type="none" w="med" len="med"/>
                      <a:tailEnd type="none" w="med" len="med"/>
                    </a:lnB>
                    <a:solidFill>
                      <a:srgbClr val="F9F9F9"/>
                    </a:solidFill>
                  </a:tcPr>
                </a:tc>
                <a:extLst>
                  <a:ext uri="{0D108BD9-81ED-4DB2-BD59-A6C34878D82A}">
                    <a16:rowId xmlns:a16="http://schemas.microsoft.com/office/drawing/2014/main" val="2583853523"/>
                  </a:ext>
                </a:extLst>
              </a:tr>
            </a:tbl>
          </a:graphicData>
        </a:graphic>
      </p:graphicFrame>
      <p:sp>
        <p:nvSpPr>
          <p:cNvPr id="4" name="Slide Number Placeholder 3">
            <a:extLst>
              <a:ext uri="{FF2B5EF4-FFF2-40B4-BE49-F238E27FC236}">
                <a16:creationId xmlns:a16="http://schemas.microsoft.com/office/drawing/2014/main" id="{C2FD534F-9E80-44DA-AD20-D2B49C6A97F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626534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2303</TotalTime>
  <Words>4123</Words>
  <Application>Microsoft Office PowerPoint</Application>
  <PresentationFormat>Widescreen</PresentationFormat>
  <Paragraphs>591</Paragraphs>
  <Slides>45</Slides>
  <Notes>13</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64" baseType="lpstr">
      <vt:lpstr>Arial</vt:lpstr>
      <vt:lpstr>Arial Black</vt:lpstr>
      <vt:lpstr>Arial Unicode MS</vt:lpstr>
      <vt:lpstr>Calibri</vt:lpstr>
      <vt:lpstr>Calibri Light</vt:lpstr>
      <vt:lpstr>Casper</vt:lpstr>
      <vt:lpstr>Casper Bold</vt:lpstr>
      <vt:lpstr>Droid Sans Fallback</vt:lpstr>
      <vt:lpstr>FreeSans</vt:lpstr>
      <vt:lpstr>Karla</vt:lpstr>
      <vt:lpstr>Liberation Serif</vt:lpstr>
      <vt:lpstr>Open Sans</vt:lpstr>
      <vt:lpstr>Raleway ExtraBold</vt:lpstr>
      <vt:lpstr>Segoe UI</vt:lpstr>
      <vt:lpstr>Source Sans Pro</vt:lpstr>
      <vt:lpstr>Times New Roman</vt:lpstr>
      <vt:lpstr>1_Office Theme</vt:lpstr>
      <vt:lpstr>Contents Slide Master</vt:lpstr>
      <vt:lpstr>CorelDRAW</vt:lpstr>
      <vt:lpstr>PowerPoint Presentation</vt:lpstr>
      <vt:lpstr>Introduction to Problem Solving</vt:lpstr>
      <vt:lpstr>PowerPoint Presentation</vt:lpstr>
      <vt:lpstr> Scheme of Evaluation  </vt:lpstr>
      <vt:lpstr>Introduction to Dynamic Memory allocation </vt:lpstr>
      <vt:lpstr>Difference between Stack and Heap </vt:lpstr>
      <vt:lpstr>PowerPoint Presentation</vt:lpstr>
      <vt:lpstr>  Static Memory Allocation and Dynamic Memory Allocation  </vt:lpstr>
      <vt:lpstr>Standard DMA Functions</vt:lpstr>
      <vt:lpstr>The malloc Function</vt:lpstr>
      <vt:lpstr>PowerPoint Presentation</vt:lpstr>
      <vt:lpstr>PowerPoint Presentation</vt:lpstr>
      <vt:lpstr>PowerPoint Presentation</vt:lpstr>
      <vt:lpstr>The calloc Function</vt:lpstr>
      <vt:lpstr>PowerPoint Presentation</vt:lpstr>
      <vt:lpstr>PowerPoint Presentation</vt:lpstr>
      <vt:lpstr>PowerPoint Presentation</vt:lpstr>
      <vt:lpstr>Difference between Calloc and Malloc</vt:lpstr>
      <vt:lpstr>The realloc Function</vt:lpstr>
      <vt:lpstr>PowerPoint Presentation</vt:lpstr>
      <vt:lpstr>PowerPoint Presentation</vt:lpstr>
      <vt:lpstr>The free Function</vt:lpstr>
      <vt:lpstr>PowerPoint Presentation</vt:lpstr>
      <vt:lpstr>Dynamically allocating memory to 1-D array</vt:lpstr>
      <vt:lpstr>PowerPoint Presentation</vt:lpstr>
      <vt:lpstr>PowerPoint Presentation</vt:lpstr>
      <vt:lpstr>Dynamically allocating memory to 2-D array</vt:lpstr>
      <vt:lpstr>PowerPoint Presentation</vt:lpstr>
      <vt:lpstr>PowerPoint Presentation</vt:lpstr>
      <vt:lpstr>PowerPoint Presentation</vt:lpstr>
      <vt:lpstr>PowerPoint Presentation</vt:lpstr>
      <vt:lpstr>Dynamically allocating memory to structure</vt:lpstr>
      <vt:lpstr>PowerPoint Presentation</vt:lpstr>
      <vt:lpstr>PowerPoint Presentation</vt:lpstr>
      <vt:lpstr>Advantages</vt:lpstr>
      <vt:lpstr>Disadvantages</vt:lpstr>
      <vt:lpstr>PowerPoint Presentation</vt:lpstr>
      <vt:lpstr>Frequently Asked question</vt:lpstr>
      <vt:lpstr>PowerPoint Presentation</vt:lpstr>
      <vt:lpstr>Assessment Questions:</vt:lpstr>
      <vt:lpstr>PowerPoint Presentation</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262</cp:revision>
  <dcterms:created xsi:type="dcterms:W3CDTF">2019-01-09T10:33:58Z</dcterms:created>
  <dcterms:modified xsi:type="dcterms:W3CDTF">2022-07-12T07:41:09Z</dcterms:modified>
</cp:coreProperties>
</file>