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2"/>
    <p:sldId id="256" r:id="rId3"/>
    <p:sldId id="258" r:id="rId4"/>
    <p:sldId id="284" r:id="rId5"/>
    <p:sldId id="285" r:id="rId6"/>
    <p:sldId id="291" r:id="rId7"/>
    <p:sldId id="300" r:id="rId8"/>
    <p:sldId id="283" r:id="rId9"/>
    <p:sldId id="298" r:id="rId10"/>
    <p:sldId id="295" r:id="rId11"/>
    <p:sldId id="296" r:id="rId12"/>
    <p:sldId id="294" r:id="rId13"/>
    <p:sldId id="281" r:id="rId14"/>
    <p:sldId id="299" r:id="rId15"/>
    <p:sldId id="306" r:id="rId16"/>
    <p:sldId id="304" r:id="rId17"/>
    <p:sldId id="305" r:id="rId18"/>
    <p:sldId id="280" r:id="rId19"/>
    <p:sldId id="293" r:id="rId20"/>
    <p:sldId id="303" r:id="rId21"/>
    <p:sldId id="302" r:id="rId22"/>
    <p:sldId id="308" r:id="rId23"/>
    <p:sldId id="30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FFCC"/>
    <a:srgbClr val="FF7C80"/>
    <a:srgbClr val="6699FF"/>
    <a:srgbClr val="014546"/>
    <a:srgbClr val="004143"/>
    <a:srgbClr val="004445"/>
    <a:srgbClr val="D9D9D9"/>
    <a:srgbClr val="F2F2F2"/>
    <a:srgbClr val="0142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173" autoAdjust="0"/>
  </p:normalViewPr>
  <p:slideViewPr>
    <p:cSldViewPr snapToGrid="0">
      <p:cViewPr varScale="1">
        <p:scale>
          <a:sx n="68" d="100"/>
          <a:sy n="68" d="100"/>
        </p:scale>
        <p:origin x="96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72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410168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D721-DBD6-4B90-80ED-9A074FD7EE88}" type="datetimeFigureOut">
              <a:rPr lang="zh-CN" altLang="en-US" smtClean="0"/>
              <a:pPr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2179-0CBD-44A8-951E-A340C3744E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D721-DBD6-4B90-80ED-9A074FD7EE88}" type="datetimeFigureOut">
              <a:rPr lang="zh-CN" altLang="en-US" smtClean="0"/>
              <a:pPr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2179-0CBD-44A8-951E-A340C3744E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D721-DBD6-4B90-80ED-9A074FD7EE88}" type="datetimeFigureOut">
              <a:rPr lang="zh-CN" altLang="en-US" smtClean="0"/>
              <a:pPr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2179-0CBD-44A8-951E-A340C3744E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D721-DBD6-4B90-80ED-9A074FD7EE88}" type="datetimeFigureOut">
              <a:rPr lang="zh-CN" altLang="en-US" smtClean="0"/>
              <a:pPr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2179-0CBD-44A8-951E-A340C3744E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D721-DBD6-4B90-80ED-9A074FD7EE88}" type="datetimeFigureOut">
              <a:rPr lang="zh-CN" altLang="en-US" smtClean="0"/>
              <a:pPr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2179-0CBD-44A8-951E-A340C3744E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D721-DBD6-4B90-80ED-9A074FD7EE88}" type="datetimeFigureOut">
              <a:rPr lang="zh-CN" altLang="en-US" smtClean="0"/>
              <a:pPr/>
              <a:t>2022/3/31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2179-0CBD-44A8-951E-A340C3744E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D721-DBD6-4B90-80ED-9A074FD7EE88}" type="datetimeFigureOut">
              <a:rPr lang="zh-CN" altLang="en-US" smtClean="0"/>
              <a:pPr/>
              <a:t>2022/3/31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2179-0CBD-44A8-951E-A340C3744E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169"/>
            <a:ext cx="10515600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D721-DBD6-4B90-80ED-9A074FD7EE88}" type="datetimeFigureOut">
              <a:rPr lang="zh-CN" altLang="en-US" smtClean="0"/>
              <a:pPr/>
              <a:t>2022/3/31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2179-0CBD-44A8-951E-A340C3744E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D721-DBD6-4B90-80ED-9A074FD7EE88}" type="datetimeFigureOut">
              <a:rPr lang="zh-CN" altLang="en-US" smtClean="0"/>
              <a:pPr/>
              <a:t>2022/3/31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2179-0CBD-44A8-951E-A340C3744E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D721-DBD6-4B90-80ED-9A074FD7EE88}" type="datetimeFigureOut">
              <a:rPr lang="zh-CN" altLang="en-US" smtClean="0"/>
              <a:pPr/>
              <a:t>2022/3/31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2179-0CBD-44A8-951E-A340C3744E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D721-DBD6-4B90-80ED-9A074FD7EE88}" type="datetimeFigureOut">
              <a:rPr lang="zh-CN" altLang="en-US" smtClean="0"/>
              <a:pPr/>
              <a:t>2022/3/31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2179-0CBD-44A8-951E-A340C3744E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0BD721-DBD6-4B90-80ED-9A074FD7EE88}" type="datetimeFigureOut">
              <a:rPr lang="zh-CN" altLang="en-US" smtClean="0"/>
              <a:pPr/>
              <a:t>2022/3/31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712179-0CBD-44A8-951E-A340C3744ED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145921" y="2898055"/>
            <a:ext cx="79001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高级程序设计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冬奥纪念品交易平台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709" y="1717087"/>
            <a:ext cx="2273016" cy="9650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5" y="1585247"/>
            <a:ext cx="1020977" cy="12419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BFFF76-A889-49B7-90AE-5FB2A0BB93D6}"/>
              </a:ext>
            </a:extLst>
          </p:cNvPr>
          <p:cNvSpPr txBox="1"/>
          <p:nvPr/>
        </p:nvSpPr>
        <p:spPr>
          <a:xfrm>
            <a:off x="4147794" y="5637229"/>
            <a:ext cx="510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计算机科学与技术 </a:t>
            </a:r>
            <a:r>
              <a:rPr lang="en-US" altLang="zh-CN" dirty="0"/>
              <a:t>211220154 </a:t>
            </a:r>
            <a:r>
              <a:rPr lang="zh-CN" altLang="en-US" dirty="0"/>
              <a:t>俞锐基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63" y="84994"/>
            <a:ext cx="1395612" cy="592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15" y="0"/>
            <a:ext cx="626871" cy="7625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D7F9C28-3F0E-41B6-91C7-2CCDB42DA9CD}"/>
              </a:ext>
            </a:extLst>
          </p:cNvPr>
          <p:cNvSpPr txBox="1"/>
          <p:nvPr/>
        </p:nvSpPr>
        <p:spPr>
          <a:xfrm>
            <a:off x="99625" y="677544"/>
            <a:ext cx="1184476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Ubuntu Mono derivative Powerlin" panose="020B0509030602030204" pitchFamily="49" charset="0"/>
              </a:rPr>
              <a:t>与用户相关的函数划分：</a:t>
            </a:r>
            <a:endParaRPr lang="en-US" altLang="zh-CN" dirty="0">
              <a:latin typeface="Ubuntu Mono derivative Powerlin" panose="020B0509030602030204" pitchFamily="49" charset="0"/>
            </a:endParaRPr>
          </a:p>
          <a:p>
            <a:r>
              <a:rPr lang="en-US" altLang="zh-CN" dirty="0">
                <a:latin typeface="Ubuntu Mono derivative Powerlin" panose="020B0509030602030204" pitchFamily="49" charset="0"/>
              </a:rPr>
              <a:t>void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show_admin_menu</a:t>
            </a:r>
            <a:r>
              <a:rPr lang="en-US" altLang="zh-CN" dirty="0">
                <a:latin typeface="Ubuntu Mono derivative Powerlin" panose="020B0509030602030204" pitchFamily="49" charset="0"/>
              </a:rPr>
              <a:t> ();</a:t>
            </a:r>
          </a:p>
          <a:p>
            <a:r>
              <a:rPr lang="zh-CN" altLang="en-US" dirty="0">
                <a:latin typeface="Ubuntu Mono derivative Powerlin" panose="020B0509030602030204" pitchFamily="49" charset="0"/>
              </a:rPr>
              <a:t>展示管理员界面</a:t>
            </a:r>
            <a:endParaRPr lang="en-US" altLang="zh-CN" dirty="0">
              <a:latin typeface="Ubuntu Mono derivative Powerlin" panose="020B0509030602030204" pitchFamily="49" charset="0"/>
            </a:endParaRPr>
          </a:p>
          <a:p>
            <a:r>
              <a:rPr lang="en-US" altLang="zh-CN" dirty="0">
                <a:latin typeface="Ubuntu Mono derivative Powerlin" panose="020B0509030602030204" pitchFamily="49" charset="0"/>
              </a:rPr>
              <a:t>void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display_user_list</a:t>
            </a:r>
            <a:r>
              <a:rPr lang="en-US" altLang="zh-CN" dirty="0">
                <a:latin typeface="Ubuntu Mono derivative Powerlin" panose="020B0509030602030204" pitchFamily="49" charset="0"/>
              </a:rPr>
              <a:t> (vector&lt;user*&gt;&amp;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user_list</a:t>
            </a:r>
            <a:r>
              <a:rPr lang="en-US" altLang="zh-CN" dirty="0">
                <a:latin typeface="Ubuntu Mono derivative Powerlin" panose="020B0509030602030204" pitchFamily="49" charset="0"/>
              </a:rPr>
              <a:t>);</a:t>
            </a:r>
          </a:p>
          <a:p>
            <a:r>
              <a:rPr lang="zh-CN" altLang="en-US" dirty="0">
                <a:latin typeface="Ubuntu Mono derivative Powerlin" panose="020B0509030602030204" pitchFamily="49" charset="0"/>
              </a:rPr>
              <a:t>展示用户列表</a:t>
            </a:r>
            <a:endParaRPr lang="en-US" altLang="zh-CN" dirty="0">
              <a:latin typeface="Ubuntu Mono derivative Powerlin" panose="020B0509030602030204" pitchFamily="49" charset="0"/>
            </a:endParaRPr>
          </a:p>
          <a:p>
            <a:r>
              <a:rPr lang="en-US" altLang="zh-CN" dirty="0">
                <a:latin typeface="Ubuntu Mono derivative Powerlin" panose="020B0509030602030204" pitchFamily="49" charset="0"/>
              </a:rPr>
              <a:t>int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ban_user</a:t>
            </a:r>
            <a:r>
              <a:rPr lang="en-US" altLang="zh-CN" dirty="0">
                <a:latin typeface="Ubuntu Mono derivative Powerlin" panose="020B0509030602030204" pitchFamily="49" charset="0"/>
              </a:rPr>
              <a:t> (vector&lt;user*&gt;&amp;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user_list</a:t>
            </a:r>
            <a:r>
              <a:rPr lang="en-US" altLang="zh-CN" dirty="0">
                <a:latin typeface="Ubuntu Mono derivative Powerlin" panose="020B0509030602030204" pitchFamily="49" charset="0"/>
              </a:rPr>
              <a:t>);</a:t>
            </a:r>
          </a:p>
          <a:p>
            <a:r>
              <a:rPr lang="zh-CN" altLang="en-US" dirty="0">
                <a:latin typeface="Ubuntu Mono derivative Powerlin" panose="020B0509030602030204" pitchFamily="49" charset="0"/>
              </a:rPr>
              <a:t>封禁用户</a:t>
            </a:r>
            <a:endParaRPr lang="en-US" altLang="zh-CN" dirty="0">
              <a:latin typeface="Ubuntu Mono derivative Powerlin" panose="020B0509030602030204" pitchFamily="49" charset="0"/>
            </a:endParaRPr>
          </a:p>
          <a:p>
            <a:r>
              <a:rPr lang="en-US" altLang="zh-CN" dirty="0">
                <a:latin typeface="Ubuntu Mono derivative Powerlin" panose="020B0509030602030204" pitchFamily="49" charset="0"/>
              </a:rPr>
              <a:t>void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display_user_menu</a:t>
            </a:r>
            <a:r>
              <a:rPr lang="en-US" altLang="zh-CN" dirty="0">
                <a:latin typeface="Ubuntu Mono derivative Powerlin" panose="020B0509030602030204" pitchFamily="49" charset="0"/>
              </a:rPr>
              <a:t> ();</a:t>
            </a:r>
          </a:p>
          <a:p>
            <a:r>
              <a:rPr lang="zh-CN" altLang="en-US" dirty="0">
                <a:latin typeface="Ubuntu Mono derivative Powerlin" panose="020B0509030602030204" pitchFamily="49" charset="0"/>
              </a:rPr>
              <a:t>展示用户界面</a:t>
            </a:r>
            <a:endParaRPr lang="en-US" altLang="zh-CN" dirty="0">
              <a:latin typeface="Ubuntu Mono derivative Powerlin" panose="020B0509030602030204" pitchFamily="49" charset="0"/>
            </a:endParaRPr>
          </a:p>
          <a:p>
            <a:r>
              <a:rPr lang="en-US" altLang="zh-CN" dirty="0">
                <a:latin typeface="Ubuntu Mono derivative Powerlin" panose="020B0509030602030204" pitchFamily="49" charset="0"/>
              </a:rPr>
              <a:t>void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display_buyer_menu</a:t>
            </a:r>
            <a:r>
              <a:rPr lang="en-US" altLang="zh-CN" dirty="0">
                <a:latin typeface="Ubuntu Mono derivative Powerlin" panose="020B0509030602030204" pitchFamily="49" charset="0"/>
              </a:rPr>
              <a:t> ();</a:t>
            </a:r>
          </a:p>
          <a:p>
            <a:r>
              <a:rPr lang="zh-CN" altLang="en-US" dirty="0">
                <a:latin typeface="Ubuntu Mono derivative Powerlin" panose="020B0509030602030204" pitchFamily="49" charset="0"/>
              </a:rPr>
              <a:t>展示买家菜单</a:t>
            </a:r>
            <a:endParaRPr lang="en-US" altLang="zh-CN" dirty="0">
              <a:latin typeface="Ubuntu Mono derivative Powerlin" panose="020B0509030602030204" pitchFamily="49" charset="0"/>
            </a:endParaRPr>
          </a:p>
          <a:p>
            <a:r>
              <a:rPr lang="en-US" altLang="zh-CN" dirty="0">
                <a:latin typeface="Ubuntu Mono derivative Powerlin" panose="020B0509030602030204" pitchFamily="49" charset="0"/>
              </a:rPr>
              <a:t>void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display_trader_menu</a:t>
            </a:r>
            <a:r>
              <a:rPr lang="en-US" altLang="zh-CN" dirty="0">
                <a:latin typeface="Ubuntu Mono derivative Powerlin" panose="020B0509030602030204" pitchFamily="49" charset="0"/>
              </a:rPr>
              <a:t> ();</a:t>
            </a:r>
          </a:p>
          <a:p>
            <a:r>
              <a:rPr lang="zh-CN" altLang="en-US" dirty="0">
                <a:latin typeface="Ubuntu Mono derivative Powerlin" panose="020B0509030602030204" pitchFamily="49" charset="0"/>
              </a:rPr>
              <a:t>展示卖家菜单</a:t>
            </a:r>
            <a:endParaRPr lang="en-US" altLang="zh-CN" dirty="0">
              <a:latin typeface="Ubuntu Mono derivative Powerlin" panose="020B0509030602030204" pitchFamily="49" charset="0"/>
            </a:endParaRPr>
          </a:p>
          <a:p>
            <a:r>
              <a:rPr lang="en-US" altLang="zh-CN" dirty="0">
                <a:latin typeface="Ubuntu Mono derivative Powerlin" panose="020B0509030602030204" pitchFamily="49" charset="0"/>
              </a:rPr>
              <a:t>void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user_info_menu</a:t>
            </a:r>
            <a:r>
              <a:rPr lang="en-US" altLang="zh-CN" dirty="0">
                <a:latin typeface="Ubuntu Mono derivative Powerlin" panose="020B0509030602030204" pitchFamily="49" charset="0"/>
              </a:rPr>
              <a:t> ();</a:t>
            </a:r>
          </a:p>
          <a:p>
            <a:r>
              <a:rPr lang="zh-CN" altLang="en-US" dirty="0">
                <a:latin typeface="Ubuntu Mono derivative Powerlin" panose="020B0509030602030204" pitchFamily="49" charset="0"/>
              </a:rPr>
              <a:t>个人信息管理菜单</a:t>
            </a:r>
            <a:endParaRPr lang="en-US" altLang="zh-CN" dirty="0">
              <a:latin typeface="Ubuntu Mono derivative Powerlin" panose="020B0509030602030204" pitchFamily="49" charset="0"/>
            </a:endParaRPr>
          </a:p>
          <a:p>
            <a:r>
              <a:rPr lang="en-US" altLang="zh-CN" dirty="0">
                <a:latin typeface="Ubuntu Mono derivative Powerlin" panose="020B0509030602030204" pitchFamily="49" charset="0"/>
              </a:rPr>
              <a:t>void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show_user_info</a:t>
            </a:r>
            <a:r>
              <a:rPr lang="en-US" altLang="zh-CN" dirty="0">
                <a:latin typeface="Ubuntu Mono derivative Powerlin" panose="020B0509030602030204" pitchFamily="49" charset="0"/>
              </a:rPr>
              <a:t> (vector&lt;user*&gt;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user_list</a:t>
            </a:r>
            <a:r>
              <a:rPr lang="en-US" altLang="zh-CN" dirty="0">
                <a:latin typeface="Ubuntu Mono derivative Powerlin" panose="020B0509030602030204" pitchFamily="49" charset="0"/>
              </a:rPr>
              <a:t>, string UID);</a:t>
            </a:r>
          </a:p>
          <a:p>
            <a:r>
              <a:rPr lang="zh-CN" altLang="en-US" dirty="0">
                <a:latin typeface="Ubuntu Mono derivative Powerlin" panose="020B0509030602030204" pitchFamily="49" charset="0"/>
              </a:rPr>
              <a:t>展示个人信息</a:t>
            </a:r>
            <a:endParaRPr lang="en-US" altLang="zh-CN" dirty="0">
              <a:latin typeface="Ubuntu Mono derivative Powerlin" panose="020B0509030602030204" pitchFamily="49" charset="0"/>
            </a:endParaRPr>
          </a:p>
          <a:p>
            <a:r>
              <a:rPr lang="en-US" altLang="zh-CN" dirty="0">
                <a:latin typeface="Ubuntu Mono derivative Powerlin" panose="020B0509030602030204" pitchFamily="49" charset="0"/>
              </a:rPr>
              <a:t>void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modify_user_info</a:t>
            </a:r>
            <a:r>
              <a:rPr lang="en-US" altLang="zh-CN" dirty="0">
                <a:latin typeface="Ubuntu Mono derivative Powerlin" panose="020B0509030602030204" pitchFamily="49" charset="0"/>
              </a:rPr>
              <a:t> (vector&lt;user*&gt;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user_list</a:t>
            </a:r>
            <a:r>
              <a:rPr lang="en-US" altLang="zh-CN" dirty="0">
                <a:latin typeface="Ubuntu Mono derivative Powerlin" panose="020B0509030602030204" pitchFamily="49" charset="0"/>
              </a:rPr>
              <a:t>, string UID, vector&lt;string&gt;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name_list</a:t>
            </a:r>
            <a:r>
              <a:rPr lang="en-US" altLang="zh-CN" dirty="0">
                <a:latin typeface="Ubuntu Mono derivative Powerlin" panose="020B0509030602030204" pitchFamily="49" charset="0"/>
              </a:rPr>
              <a:t>);</a:t>
            </a:r>
          </a:p>
          <a:p>
            <a:r>
              <a:rPr lang="zh-CN" altLang="en-US" dirty="0">
                <a:latin typeface="Ubuntu Mono derivative Powerlin" panose="020B0509030602030204" pitchFamily="49" charset="0"/>
              </a:rPr>
              <a:t>修改个人信息</a:t>
            </a:r>
            <a:endParaRPr lang="en-US" altLang="zh-CN" dirty="0">
              <a:latin typeface="Ubuntu Mono derivative Powerlin" panose="020B0509030602030204" pitchFamily="49" charset="0"/>
            </a:endParaRPr>
          </a:p>
          <a:p>
            <a:r>
              <a:rPr lang="en-US" altLang="zh-CN" dirty="0">
                <a:latin typeface="Ubuntu Mono derivative Powerlin" panose="020B0509030602030204" pitchFamily="49" charset="0"/>
              </a:rPr>
              <a:t>void deposit (vector&lt;user*&gt;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user_list</a:t>
            </a:r>
            <a:r>
              <a:rPr lang="en-US" altLang="zh-CN" dirty="0">
                <a:latin typeface="Ubuntu Mono derivative Powerlin" panose="020B0509030602030204" pitchFamily="49" charset="0"/>
              </a:rPr>
              <a:t>, string UID);</a:t>
            </a:r>
          </a:p>
          <a:p>
            <a:r>
              <a:rPr lang="zh-CN" altLang="en-US" dirty="0">
                <a:latin typeface="Ubuntu Mono derivative Powerlin" panose="020B0509030602030204" pitchFamily="49" charset="0"/>
              </a:rPr>
              <a:t>充值功能</a:t>
            </a:r>
            <a:endParaRPr lang="en-US" altLang="zh-CN" dirty="0">
              <a:latin typeface="Ubuntu Mono derivative Powerlin" panose="020B0509030602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B81F91-539D-488C-BAE1-23BF89BFA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269" y="991182"/>
            <a:ext cx="6006112" cy="348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1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63" y="84994"/>
            <a:ext cx="1395612" cy="592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15" y="0"/>
            <a:ext cx="626871" cy="7625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056E911-15B0-4E28-9EE1-506BBE285CC8}"/>
              </a:ext>
            </a:extLst>
          </p:cNvPr>
          <p:cNvSpPr txBox="1"/>
          <p:nvPr/>
        </p:nvSpPr>
        <p:spPr>
          <a:xfrm>
            <a:off x="316435" y="3107804"/>
            <a:ext cx="8611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Ubuntu Mono derivative Powerlin" panose="020B0509030602030204" pitchFamily="49" charset="0"/>
              </a:rPr>
              <a:t>与订单相关的函数划分：</a:t>
            </a:r>
            <a:endParaRPr lang="en-US" altLang="zh-CN" dirty="0">
              <a:latin typeface="Ubuntu Mono derivative Powerlin" panose="020B0509030602030204" pitchFamily="49" charset="0"/>
            </a:endParaRPr>
          </a:p>
          <a:p>
            <a:r>
              <a:rPr lang="en-US" altLang="zh-CN" dirty="0">
                <a:latin typeface="Ubuntu Mono derivative Powerlin" panose="020B0509030602030204" pitchFamily="49" charset="0"/>
              </a:rPr>
              <a:t>void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display_order_list</a:t>
            </a:r>
            <a:r>
              <a:rPr lang="en-US" altLang="zh-CN" dirty="0">
                <a:latin typeface="Ubuntu Mono derivative Powerlin" panose="020B0509030602030204" pitchFamily="49" charset="0"/>
              </a:rPr>
              <a:t> (vector&lt;order*&gt;&amp;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order_list</a:t>
            </a:r>
            <a:r>
              <a:rPr lang="en-US" altLang="zh-CN" dirty="0">
                <a:latin typeface="Ubuntu Mono derivative Powerlin" panose="020B0509030602030204" pitchFamily="49" charset="0"/>
              </a:rPr>
              <a:t>);</a:t>
            </a:r>
          </a:p>
          <a:p>
            <a:r>
              <a:rPr lang="zh-CN" altLang="en-US" dirty="0">
                <a:latin typeface="Ubuntu Mono derivative Powerlin" panose="020B0509030602030204" pitchFamily="49" charset="0"/>
              </a:rPr>
              <a:t>展示订单列表</a:t>
            </a:r>
            <a:endParaRPr lang="en-US" altLang="zh-CN" dirty="0">
              <a:latin typeface="Ubuntu Mono derivative Powerlin" panose="020B0509030602030204" pitchFamily="49" charset="0"/>
            </a:endParaRPr>
          </a:p>
          <a:p>
            <a:r>
              <a:rPr lang="en-US" altLang="zh-CN" dirty="0">
                <a:latin typeface="Ubuntu Mono derivative Powerlin" panose="020B0509030602030204" pitchFamily="49" charset="0"/>
              </a:rPr>
              <a:t>void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display_trader_orders</a:t>
            </a:r>
            <a:r>
              <a:rPr lang="en-US" altLang="zh-CN" dirty="0">
                <a:latin typeface="Ubuntu Mono derivative Powerlin" panose="020B0509030602030204" pitchFamily="49" charset="0"/>
              </a:rPr>
              <a:t> (vector&lt;order*&gt;&amp;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order_list</a:t>
            </a:r>
            <a:r>
              <a:rPr lang="en-US" altLang="zh-CN" dirty="0">
                <a:latin typeface="Ubuntu Mono derivative Powerlin" panose="020B0509030602030204" pitchFamily="49" charset="0"/>
              </a:rPr>
              <a:t>, string UID);</a:t>
            </a:r>
          </a:p>
          <a:p>
            <a:r>
              <a:rPr lang="zh-CN" altLang="en-US" dirty="0">
                <a:latin typeface="Ubuntu Mono derivative Powerlin" panose="020B0509030602030204" pitchFamily="49" charset="0"/>
              </a:rPr>
              <a:t>展示卖家订单</a:t>
            </a:r>
            <a:endParaRPr lang="en-US" altLang="zh-CN" dirty="0">
              <a:latin typeface="Ubuntu Mono derivative Powerlin" panose="020B0509030602030204" pitchFamily="49" charset="0"/>
            </a:endParaRPr>
          </a:p>
          <a:p>
            <a:r>
              <a:rPr lang="en-US" altLang="zh-CN" dirty="0">
                <a:latin typeface="Ubuntu Mono derivative Powerlin" panose="020B0509030602030204" pitchFamily="49" charset="0"/>
              </a:rPr>
              <a:t>void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display_buyer_order</a:t>
            </a:r>
            <a:r>
              <a:rPr lang="en-US" altLang="zh-CN" dirty="0">
                <a:latin typeface="Ubuntu Mono derivative Powerlin" panose="020B0509030602030204" pitchFamily="49" charset="0"/>
              </a:rPr>
              <a:t> (vector&lt;order*&gt;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order_list</a:t>
            </a:r>
            <a:r>
              <a:rPr lang="en-US" altLang="zh-CN" dirty="0">
                <a:latin typeface="Ubuntu Mono derivative Powerlin" panose="020B0509030602030204" pitchFamily="49" charset="0"/>
              </a:rPr>
              <a:t>, string UID);</a:t>
            </a:r>
          </a:p>
          <a:p>
            <a:r>
              <a:rPr lang="zh-CN" altLang="en-US" dirty="0">
                <a:latin typeface="Ubuntu Mono derivative Powerlin" panose="020B0509030602030204" pitchFamily="49" charset="0"/>
              </a:rPr>
              <a:t>展示买家订单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3AA4C7-C915-4474-9929-66B0B9BDE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76" y="1202077"/>
            <a:ext cx="71532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2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63" y="84994"/>
            <a:ext cx="1395612" cy="592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15" y="0"/>
            <a:ext cx="626871" cy="7625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CFC1AF1-B1EB-41B7-A702-160D345BA90F}"/>
              </a:ext>
            </a:extLst>
          </p:cNvPr>
          <p:cNvSpPr txBox="1"/>
          <p:nvPr/>
        </p:nvSpPr>
        <p:spPr>
          <a:xfrm>
            <a:off x="99626" y="119021"/>
            <a:ext cx="95941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Ubuntu Mono derivative Powerlin" panose="020B0509030602030204" pitchFamily="49" charset="0"/>
              </a:rPr>
              <a:t>与商品相关的函数划分：</a:t>
            </a:r>
            <a:endParaRPr lang="en-US" altLang="zh-CN" dirty="0">
              <a:latin typeface="Ubuntu Mono derivative Powerlin" panose="020B0509030602030204" pitchFamily="49" charset="0"/>
            </a:endParaRPr>
          </a:p>
          <a:p>
            <a:r>
              <a:rPr lang="en-US" altLang="zh-CN" dirty="0">
                <a:latin typeface="Ubuntu Mono derivative Powerlin" panose="020B0509030602030204" pitchFamily="49" charset="0"/>
              </a:rPr>
              <a:t>void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display_commodity_list</a:t>
            </a:r>
            <a:r>
              <a:rPr lang="en-US" altLang="zh-CN" dirty="0">
                <a:latin typeface="Ubuntu Mono derivative Powerlin" panose="020B0509030602030204" pitchFamily="49" charset="0"/>
              </a:rPr>
              <a:t> (vector&lt;commodity*&gt;&amp;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commodity_list</a:t>
            </a:r>
            <a:r>
              <a:rPr lang="en-US" altLang="zh-CN" dirty="0">
                <a:latin typeface="Ubuntu Mono derivative Powerlin" panose="020B0509030602030204" pitchFamily="49" charset="0"/>
              </a:rPr>
              <a:t>);</a:t>
            </a:r>
          </a:p>
          <a:p>
            <a:r>
              <a:rPr lang="zh-CN" altLang="en-US" dirty="0">
                <a:latin typeface="Ubuntu Mono derivative Powerlin" panose="020B0509030602030204" pitchFamily="49" charset="0"/>
              </a:rPr>
              <a:t>展示商品列表</a:t>
            </a:r>
            <a:endParaRPr lang="en-US" altLang="zh-CN" dirty="0">
              <a:latin typeface="Ubuntu Mono derivative Powerlin" panose="020B0509030602030204" pitchFamily="49" charset="0"/>
            </a:endParaRPr>
          </a:p>
          <a:p>
            <a:r>
              <a:rPr lang="en-US" altLang="zh-CN" dirty="0">
                <a:latin typeface="Ubuntu Mono derivative Powerlin" panose="020B0509030602030204" pitchFamily="49" charset="0"/>
              </a:rPr>
              <a:t>void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search_commodity</a:t>
            </a:r>
            <a:r>
              <a:rPr lang="en-US" altLang="zh-CN" dirty="0">
                <a:latin typeface="Ubuntu Mono derivative Powerlin" panose="020B0509030602030204" pitchFamily="49" charset="0"/>
              </a:rPr>
              <a:t> (vector&lt;commodity*&gt;&amp;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commodity_list</a:t>
            </a:r>
            <a:r>
              <a:rPr lang="en-US" altLang="zh-CN" dirty="0">
                <a:latin typeface="Ubuntu Mono derivative Powerlin" panose="020B0509030602030204" pitchFamily="49" charset="0"/>
              </a:rPr>
              <a:t>);</a:t>
            </a:r>
          </a:p>
          <a:p>
            <a:r>
              <a:rPr lang="zh-CN" altLang="en-US" dirty="0">
                <a:latin typeface="Ubuntu Mono derivative Powerlin" panose="020B0509030602030204" pitchFamily="49" charset="0"/>
              </a:rPr>
              <a:t>搜索商品</a:t>
            </a:r>
            <a:endParaRPr lang="en-US" altLang="zh-CN" dirty="0">
              <a:latin typeface="Ubuntu Mono derivative Powerlin" panose="020B0509030602030204" pitchFamily="49" charset="0"/>
            </a:endParaRPr>
          </a:p>
          <a:p>
            <a:r>
              <a:rPr lang="en-US" altLang="zh-CN" dirty="0">
                <a:latin typeface="Ubuntu Mono derivative Powerlin" panose="020B0509030602030204" pitchFamily="49" charset="0"/>
              </a:rPr>
              <a:t>int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remove_commodity</a:t>
            </a:r>
            <a:r>
              <a:rPr lang="en-US" altLang="zh-CN" dirty="0">
                <a:latin typeface="Ubuntu Mono derivative Powerlin" panose="020B0509030602030204" pitchFamily="49" charset="0"/>
              </a:rPr>
              <a:t> (vector&lt;commodity*&gt;&amp;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commodity_list</a:t>
            </a:r>
            <a:r>
              <a:rPr lang="en-US" altLang="zh-CN" dirty="0">
                <a:latin typeface="Ubuntu Mono derivative Powerlin" panose="020B0509030602030204" pitchFamily="49" charset="0"/>
              </a:rPr>
              <a:t>, string UID);</a:t>
            </a:r>
          </a:p>
          <a:p>
            <a:r>
              <a:rPr lang="zh-CN" altLang="en-US" dirty="0">
                <a:latin typeface="Ubuntu Mono derivative Powerlin" panose="020B0509030602030204" pitchFamily="49" charset="0"/>
              </a:rPr>
              <a:t>下架商品</a:t>
            </a:r>
            <a:endParaRPr lang="en-US" altLang="zh-CN" dirty="0">
              <a:latin typeface="Ubuntu Mono derivative Powerlin" panose="020B0509030602030204" pitchFamily="49" charset="0"/>
            </a:endParaRPr>
          </a:p>
          <a:p>
            <a:r>
              <a:rPr lang="en-US" altLang="zh-CN" dirty="0">
                <a:latin typeface="Ubuntu Mono derivative Powerlin" panose="020B0509030602030204" pitchFamily="49" charset="0"/>
              </a:rPr>
              <a:t>int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launch_commodity</a:t>
            </a:r>
            <a:r>
              <a:rPr lang="en-US" altLang="zh-CN" dirty="0">
                <a:latin typeface="Ubuntu Mono derivative Powerlin" panose="020B0509030602030204" pitchFamily="49" charset="0"/>
              </a:rPr>
              <a:t> (vector&lt;commodity*&gt;&amp;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commodity_list</a:t>
            </a:r>
            <a:r>
              <a:rPr lang="en-US" altLang="zh-CN" dirty="0">
                <a:latin typeface="Ubuntu Mono derivative Powerlin" panose="020B0509030602030204" pitchFamily="49" charset="0"/>
              </a:rPr>
              <a:t>, string UID);</a:t>
            </a:r>
          </a:p>
          <a:p>
            <a:r>
              <a:rPr lang="zh-CN" altLang="en-US" dirty="0">
                <a:latin typeface="Ubuntu Mono derivative Powerlin" panose="020B0509030602030204" pitchFamily="49" charset="0"/>
              </a:rPr>
              <a:t>发布商品</a:t>
            </a:r>
            <a:endParaRPr lang="en-US" altLang="zh-CN" dirty="0">
              <a:latin typeface="Ubuntu Mono derivative Powerlin" panose="020B0509030602030204" pitchFamily="49" charset="0"/>
            </a:endParaRPr>
          </a:p>
          <a:p>
            <a:r>
              <a:rPr lang="en-US" altLang="zh-CN" dirty="0">
                <a:latin typeface="Ubuntu Mono derivative Powerlin" panose="020B0509030602030204" pitchFamily="49" charset="0"/>
              </a:rPr>
              <a:t>void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display_launched_commodity</a:t>
            </a:r>
            <a:r>
              <a:rPr lang="en-US" altLang="zh-CN" dirty="0">
                <a:latin typeface="Ubuntu Mono derivative Powerlin" panose="020B0509030602030204" pitchFamily="49" charset="0"/>
              </a:rPr>
              <a:t> (vector&lt;commodity*&gt;&amp;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commodity_list</a:t>
            </a:r>
            <a:r>
              <a:rPr lang="en-US" altLang="zh-CN" dirty="0">
                <a:latin typeface="Ubuntu Mono derivative Powerlin" panose="020B0509030602030204" pitchFamily="49" charset="0"/>
              </a:rPr>
              <a:t>, string UID);</a:t>
            </a:r>
          </a:p>
          <a:p>
            <a:r>
              <a:rPr lang="zh-CN" altLang="en-US" dirty="0">
                <a:latin typeface="Ubuntu Mono derivative Powerlin" panose="020B0509030602030204" pitchFamily="49" charset="0"/>
              </a:rPr>
              <a:t>展示商家发布的商品</a:t>
            </a:r>
            <a:endParaRPr lang="en-US" altLang="zh-CN" dirty="0">
              <a:latin typeface="Ubuntu Mono derivative Powerlin" panose="020B0509030602030204" pitchFamily="49" charset="0"/>
            </a:endParaRPr>
          </a:p>
          <a:p>
            <a:r>
              <a:rPr lang="en-US" altLang="zh-CN" dirty="0">
                <a:latin typeface="Ubuntu Mono derivative Powerlin" panose="020B0509030602030204" pitchFamily="49" charset="0"/>
              </a:rPr>
              <a:t>int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modify_commodity</a:t>
            </a:r>
            <a:r>
              <a:rPr lang="en-US" altLang="zh-CN" dirty="0">
                <a:latin typeface="Ubuntu Mono derivative Powerlin" panose="020B0509030602030204" pitchFamily="49" charset="0"/>
              </a:rPr>
              <a:t> (vector&lt;commodity*&gt;&amp;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commodity_list</a:t>
            </a:r>
            <a:r>
              <a:rPr lang="en-US" altLang="zh-CN" dirty="0">
                <a:latin typeface="Ubuntu Mono derivative Powerlin" panose="020B0509030602030204" pitchFamily="49" charset="0"/>
              </a:rPr>
              <a:t>, string UID);</a:t>
            </a:r>
          </a:p>
          <a:p>
            <a:r>
              <a:rPr lang="zh-CN" altLang="en-US" dirty="0">
                <a:latin typeface="Ubuntu Mono derivative Powerlin" panose="020B0509030602030204" pitchFamily="49" charset="0"/>
              </a:rPr>
              <a:t>修改商品信息</a:t>
            </a:r>
            <a:endParaRPr lang="en-US" altLang="zh-CN" dirty="0">
              <a:latin typeface="Ubuntu Mono derivative Powerlin" panose="020B0509030602030204" pitchFamily="49" charset="0"/>
            </a:endParaRPr>
          </a:p>
          <a:p>
            <a:r>
              <a:rPr lang="en-US" altLang="zh-CN" dirty="0">
                <a:latin typeface="Ubuntu Mono derivative Powerlin" panose="020B0509030602030204" pitchFamily="49" charset="0"/>
              </a:rPr>
              <a:t>void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best_selling</a:t>
            </a:r>
            <a:r>
              <a:rPr lang="en-US" altLang="zh-CN" dirty="0">
                <a:latin typeface="Ubuntu Mono derivative Powerlin" panose="020B0509030602030204" pitchFamily="49" charset="0"/>
              </a:rPr>
              <a:t> (vector&lt;commodity*&gt;&amp;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commodity_list</a:t>
            </a:r>
            <a:r>
              <a:rPr lang="en-US" altLang="zh-CN" dirty="0">
                <a:latin typeface="Ubuntu Mono derivative Powerlin" panose="020B0509030602030204" pitchFamily="49" charset="0"/>
              </a:rPr>
              <a:t>);</a:t>
            </a:r>
          </a:p>
          <a:p>
            <a:r>
              <a:rPr lang="zh-CN" altLang="en-US" dirty="0">
                <a:latin typeface="Ubuntu Mono derivative Powerlin" panose="020B0509030602030204" pitchFamily="49" charset="0"/>
              </a:rPr>
              <a:t>展示所有在架商品</a:t>
            </a:r>
            <a:endParaRPr lang="en-US" altLang="zh-CN" dirty="0">
              <a:latin typeface="Ubuntu Mono derivative Powerlin" panose="020B0509030602030204" pitchFamily="49" charset="0"/>
            </a:endParaRPr>
          </a:p>
          <a:p>
            <a:r>
              <a:rPr lang="en-US" altLang="zh-CN" dirty="0">
                <a:latin typeface="Ubuntu Mono derivative Powerlin" panose="020B0509030602030204" pitchFamily="49" charset="0"/>
              </a:rPr>
              <a:t>void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search_on_sale</a:t>
            </a:r>
            <a:r>
              <a:rPr lang="en-US" altLang="zh-CN" dirty="0">
                <a:latin typeface="Ubuntu Mono derivative Powerlin" panose="020B0509030602030204" pitchFamily="49" charset="0"/>
              </a:rPr>
              <a:t> (vector&lt;commodity*&gt;&amp;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commodity_list</a:t>
            </a:r>
            <a:r>
              <a:rPr lang="en-US" altLang="zh-CN" dirty="0">
                <a:latin typeface="Ubuntu Mono derivative Powerlin" panose="020B0509030602030204" pitchFamily="49" charset="0"/>
              </a:rPr>
              <a:t>);</a:t>
            </a:r>
          </a:p>
          <a:p>
            <a:r>
              <a:rPr lang="zh-CN" altLang="en-US" dirty="0">
                <a:latin typeface="Ubuntu Mono derivative Powerlin" panose="020B0509030602030204" pitchFamily="49" charset="0"/>
              </a:rPr>
              <a:t>搜索商品</a:t>
            </a:r>
            <a:endParaRPr lang="en-US" altLang="zh-CN" dirty="0">
              <a:latin typeface="Ubuntu Mono derivative Powerlin" panose="020B0509030602030204" pitchFamily="49" charset="0"/>
            </a:endParaRPr>
          </a:p>
          <a:p>
            <a:r>
              <a:rPr lang="en-US" altLang="zh-CN" dirty="0">
                <a:latin typeface="Ubuntu Mono derivative Powerlin" panose="020B0509030602030204" pitchFamily="49" charset="0"/>
              </a:rPr>
              <a:t>void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display_details</a:t>
            </a:r>
            <a:r>
              <a:rPr lang="en-US" altLang="zh-CN" dirty="0">
                <a:latin typeface="Ubuntu Mono derivative Powerlin" panose="020B0509030602030204" pitchFamily="49" charset="0"/>
              </a:rPr>
              <a:t> (vector&lt;commodity*&gt; 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commodity_list</a:t>
            </a:r>
            <a:r>
              <a:rPr lang="en-US" altLang="zh-CN" dirty="0">
                <a:latin typeface="Ubuntu Mono derivative Powerlin" panose="020B0509030602030204" pitchFamily="49" charset="0"/>
              </a:rPr>
              <a:t>);</a:t>
            </a:r>
          </a:p>
          <a:p>
            <a:r>
              <a:rPr lang="zh-CN" altLang="en-US" dirty="0">
                <a:latin typeface="Ubuntu Mono derivative Powerlin" panose="020B0509030602030204" pitchFamily="49" charset="0"/>
              </a:rPr>
              <a:t>展示商品详细信息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030945-7ADF-451B-A022-8D4016650CD6}"/>
              </a:ext>
            </a:extLst>
          </p:cNvPr>
          <p:cNvSpPr txBox="1"/>
          <p:nvPr/>
        </p:nvSpPr>
        <p:spPr>
          <a:xfrm>
            <a:off x="0" y="5843001"/>
            <a:ext cx="608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Ubuntu Mono derivative Powerlin" panose="020B0509030602030204" pitchFamily="49" charset="0"/>
              </a:rPr>
              <a:t>由于购买商品的函数需要依赖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trading_platform</a:t>
            </a:r>
            <a:r>
              <a:rPr lang="zh-CN" altLang="en-US" dirty="0">
                <a:latin typeface="Ubuntu Mono derivative Powerlin" panose="020B0509030602030204" pitchFamily="49" charset="0"/>
              </a:rPr>
              <a:t>的相关属性，故将此函数放在</a:t>
            </a:r>
            <a:r>
              <a:rPr lang="en-US" altLang="zh-CN" dirty="0">
                <a:latin typeface="Ubuntu Mono derivative Powerlin" panose="020B0509030602030204" pitchFamily="49" charset="0"/>
              </a:rPr>
              <a:t>trading_platform.cpp</a:t>
            </a:r>
            <a:r>
              <a:rPr lang="zh-CN" altLang="en-US" dirty="0">
                <a:latin typeface="Ubuntu Mono derivative Powerlin" panose="020B0509030602030204" pitchFamily="49" charset="0"/>
              </a:rPr>
              <a:t>中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AD1BC7-0021-4B36-B05B-81FF3939E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780" y="3629678"/>
            <a:ext cx="5309594" cy="29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7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811709" y="2379335"/>
            <a:ext cx="2567583" cy="2099331"/>
            <a:chOff x="793751" y="2361406"/>
            <a:chExt cx="2611438" cy="2135188"/>
          </a:xfrm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793751" y="2361406"/>
              <a:ext cx="2611438" cy="2135188"/>
            </a:xfrm>
            <a:custGeom>
              <a:avLst/>
              <a:gdLst>
                <a:gd name="T0" fmla="*/ 299 w 1645"/>
                <a:gd name="T1" fmla="*/ 761 h 1345"/>
                <a:gd name="T2" fmla="*/ 299 w 1645"/>
                <a:gd name="T3" fmla="*/ 1059 h 1345"/>
                <a:gd name="T4" fmla="*/ 823 w 1645"/>
                <a:gd name="T5" fmla="*/ 1345 h 1345"/>
                <a:gd name="T6" fmla="*/ 1346 w 1645"/>
                <a:gd name="T7" fmla="*/ 1059 h 1345"/>
                <a:gd name="T8" fmla="*/ 1346 w 1645"/>
                <a:gd name="T9" fmla="*/ 761 h 1345"/>
                <a:gd name="T10" fmla="*/ 823 w 1645"/>
                <a:gd name="T11" fmla="*/ 1046 h 1345"/>
                <a:gd name="T12" fmla="*/ 299 w 1645"/>
                <a:gd name="T13" fmla="*/ 761 h 1345"/>
                <a:gd name="T14" fmla="*/ 299 w 1645"/>
                <a:gd name="T15" fmla="*/ 761 h 1345"/>
                <a:gd name="T16" fmla="*/ 823 w 1645"/>
                <a:gd name="T17" fmla="*/ 0 h 1345"/>
                <a:gd name="T18" fmla="*/ 0 w 1645"/>
                <a:gd name="T19" fmla="*/ 448 h 1345"/>
                <a:gd name="T20" fmla="*/ 823 w 1645"/>
                <a:gd name="T21" fmla="*/ 896 h 1345"/>
                <a:gd name="T22" fmla="*/ 1496 w 1645"/>
                <a:gd name="T23" fmla="*/ 530 h 1345"/>
                <a:gd name="T24" fmla="*/ 1496 w 1645"/>
                <a:gd name="T25" fmla="*/ 1046 h 1345"/>
                <a:gd name="T26" fmla="*/ 1645 w 1645"/>
                <a:gd name="T27" fmla="*/ 1046 h 1345"/>
                <a:gd name="T28" fmla="*/ 1645 w 1645"/>
                <a:gd name="T29" fmla="*/ 448 h 1345"/>
                <a:gd name="T30" fmla="*/ 823 w 1645"/>
                <a:gd name="T31" fmla="*/ 0 h 1345"/>
                <a:gd name="T32" fmla="*/ 823 w 1645"/>
                <a:gd name="T33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5" h="1345">
                  <a:moveTo>
                    <a:pt x="299" y="761"/>
                  </a:moveTo>
                  <a:lnTo>
                    <a:pt x="299" y="1059"/>
                  </a:lnTo>
                  <a:lnTo>
                    <a:pt x="823" y="1345"/>
                  </a:lnTo>
                  <a:lnTo>
                    <a:pt x="1346" y="1059"/>
                  </a:lnTo>
                  <a:lnTo>
                    <a:pt x="1346" y="761"/>
                  </a:lnTo>
                  <a:lnTo>
                    <a:pt x="823" y="1046"/>
                  </a:lnTo>
                  <a:lnTo>
                    <a:pt x="299" y="761"/>
                  </a:lnTo>
                  <a:lnTo>
                    <a:pt x="299" y="761"/>
                  </a:lnTo>
                  <a:close/>
                  <a:moveTo>
                    <a:pt x="823" y="0"/>
                  </a:moveTo>
                  <a:lnTo>
                    <a:pt x="0" y="448"/>
                  </a:lnTo>
                  <a:lnTo>
                    <a:pt x="823" y="896"/>
                  </a:lnTo>
                  <a:lnTo>
                    <a:pt x="1496" y="530"/>
                  </a:lnTo>
                  <a:lnTo>
                    <a:pt x="1496" y="1046"/>
                  </a:lnTo>
                  <a:lnTo>
                    <a:pt x="1645" y="1046"/>
                  </a:lnTo>
                  <a:lnTo>
                    <a:pt x="1645" y="448"/>
                  </a:lnTo>
                  <a:lnTo>
                    <a:pt x="823" y="0"/>
                  </a:lnTo>
                  <a:lnTo>
                    <a:pt x="82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92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>
              <a:off x="1591470" y="2810527"/>
              <a:ext cx="1016000" cy="533400"/>
            </a:xfrm>
            <a:prstGeom prst="diamond">
              <a:avLst/>
            </a:prstGeom>
            <a:solidFill>
              <a:srgbClr val="005D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63615" y="2734995"/>
            <a:ext cx="5783771" cy="1388010"/>
            <a:chOff x="3204115" y="3848269"/>
            <a:chExt cx="5783771" cy="1388010"/>
          </a:xfrm>
        </p:grpSpPr>
        <p:sp>
          <p:nvSpPr>
            <p:cNvPr id="15" name="文本框 14"/>
            <p:cNvSpPr txBox="1"/>
            <p:nvPr/>
          </p:nvSpPr>
          <p:spPr>
            <a:xfrm>
              <a:off x="3204115" y="3848269"/>
              <a:ext cx="57837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6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基础算法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379128" y="4866947"/>
              <a:ext cx="5433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Basic algorithm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63" y="84994"/>
            <a:ext cx="1395612" cy="592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15" y="0"/>
            <a:ext cx="626871" cy="7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6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63" y="84994"/>
            <a:ext cx="1395612" cy="592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15" y="0"/>
            <a:ext cx="626871" cy="7625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B40C86D-22D7-4A59-8F58-BB4C0A13B9DB}"/>
              </a:ext>
            </a:extLst>
          </p:cNvPr>
          <p:cNvSpPr txBox="1"/>
          <p:nvPr/>
        </p:nvSpPr>
        <p:spPr>
          <a:xfrm>
            <a:off x="377489" y="381268"/>
            <a:ext cx="11585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文件操作：</a:t>
            </a:r>
            <a:endParaRPr lang="en-US" altLang="zh-CN" dirty="0"/>
          </a:p>
          <a:p>
            <a:r>
              <a:rPr lang="zh-CN" altLang="en-US" dirty="0"/>
              <a:t>在程序初始化时会读取当前目录下的</a:t>
            </a:r>
            <a:r>
              <a:rPr lang="en-US" altLang="zh-CN" dirty="0"/>
              <a:t>user.txt</a:t>
            </a:r>
            <a:r>
              <a:rPr lang="zh-CN" altLang="en-US" dirty="0"/>
              <a:t>，</a:t>
            </a:r>
            <a:r>
              <a:rPr lang="en-US" altLang="zh-CN" dirty="0"/>
              <a:t>commodity.txt</a:t>
            </a:r>
            <a:r>
              <a:rPr lang="zh-CN" altLang="en-US" dirty="0"/>
              <a:t>，</a:t>
            </a:r>
            <a:r>
              <a:rPr lang="en-US" altLang="zh-CN" dirty="0"/>
              <a:t>order.txt</a:t>
            </a:r>
            <a:r>
              <a:rPr lang="zh-CN" altLang="en-US" dirty="0"/>
              <a:t>，</a:t>
            </a:r>
            <a:r>
              <a:rPr lang="en-US" altLang="zh-CN" dirty="0"/>
              <a:t>commands.txt</a:t>
            </a:r>
            <a:r>
              <a:rPr lang="zh-CN" altLang="en-US" dirty="0"/>
              <a:t>，并把文件的信息转化成对应的类的数据。 如果程序第一次运行，则会先在当前目录下创建文件。</a:t>
            </a:r>
            <a:endParaRPr lang="en-US" altLang="zh-CN" dirty="0"/>
          </a:p>
          <a:p>
            <a:r>
              <a:rPr lang="zh-CN" altLang="en-US" dirty="0"/>
              <a:t>程序通过</a:t>
            </a:r>
            <a:r>
              <a:rPr lang="en-US" altLang="zh-CN" dirty="0"/>
              <a:t>vector</a:t>
            </a:r>
            <a:r>
              <a:rPr lang="zh-CN" altLang="en-US" dirty="0"/>
              <a:t>动态存储用户类、商品类、订单类数据，用户在操作中更新了对应的数组，就会调用对应的</a:t>
            </a:r>
            <a:r>
              <a:rPr lang="en-US" altLang="zh-CN" dirty="0"/>
              <a:t>save()</a:t>
            </a:r>
            <a:r>
              <a:rPr lang="zh-CN" altLang="en-US" dirty="0"/>
              <a:t>函数写入文件中，实现文件的更新。</a:t>
            </a:r>
            <a:endParaRPr lang="en-US" altLang="zh-CN" dirty="0"/>
          </a:p>
          <a:p>
            <a:r>
              <a:rPr lang="zh-CN" altLang="en-US" dirty="0"/>
              <a:t>对应的</a:t>
            </a:r>
            <a:r>
              <a:rPr lang="en-US" altLang="zh-CN" dirty="0"/>
              <a:t>id</a:t>
            </a:r>
            <a:r>
              <a:rPr lang="zh-CN" altLang="en-US" dirty="0"/>
              <a:t>通过</a:t>
            </a:r>
            <a:r>
              <a:rPr lang="en-US" altLang="zh-CN" dirty="0" err="1"/>
              <a:t>vector.size</a:t>
            </a:r>
            <a:r>
              <a:rPr lang="en-US" altLang="zh-CN" dirty="0"/>
              <a:t>()</a:t>
            </a:r>
            <a:r>
              <a:rPr lang="zh-CN" altLang="en-US" dirty="0"/>
              <a:t>获取元素个数 </a:t>
            </a:r>
            <a:r>
              <a:rPr lang="en-US" altLang="zh-CN" dirty="0"/>
              <a:t>+ 1 </a:t>
            </a:r>
            <a:r>
              <a:rPr lang="zh-CN" altLang="en-US" dirty="0"/>
              <a:t>来决定。</a:t>
            </a:r>
            <a:endParaRPr lang="en-US" altLang="zh-CN" dirty="0"/>
          </a:p>
          <a:p>
            <a:r>
              <a:rPr lang="zh-CN" altLang="en-US" dirty="0"/>
              <a:t>需要记录时间的数据通过</a:t>
            </a:r>
            <a:r>
              <a:rPr lang="en-US" altLang="zh-CN" dirty="0"/>
              <a:t>&lt;</a:t>
            </a:r>
            <a:r>
              <a:rPr lang="en-US" altLang="zh-CN" dirty="0" err="1"/>
              <a:t>ctime.h</a:t>
            </a:r>
            <a:r>
              <a:rPr lang="en-US" altLang="zh-CN" dirty="0"/>
              <a:t>&gt;</a:t>
            </a:r>
            <a:r>
              <a:rPr lang="zh-CN" altLang="en-US" dirty="0"/>
              <a:t>中的对应方法获取。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12C3C4-2999-4A7A-A12B-F4B5F271D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84" y="2477954"/>
            <a:ext cx="7644226" cy="42133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425785C-9871-4DF0-809D-DF5156FE44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5828" y="1845013"/>
            <a:ext cx="6066588" cy="300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61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63" y="84994"/>
            <a:ext cx="1395612" cy="592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15" y="0"/>
            <a:ext cx="626871" cy="7625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124224E-5CAA-4DE2-9687-195E5FF6981F}"/>
              </a:ext>
            </a:extLst>
          </p:cNvPr>
          <p:cNvSpPr txBox="1"/>
          <p:nvPr/>
        </p:nvSpPr>
        <p:spPr>
          <a:xfrm>
            <a:off x="364603" y="306728"/>
            <a:ext cx="495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计算器模块：</a:t>
            </a:r>
            <a:endParaRPr lang="en-US" altLang="zh-CN" dirty="0"/>
          </a:p>
          <a:p>
            <a:r>
              <a:rPr lang="zh-CN" altLang="en-US" dirty="0"/>
              <a:t>使用两个哈希表储存操作符和操作数</a:t>
            </a:r>
            <a:endParaRPr lang="en-US" altLang="zh-CN" dirty="0"/>
          </a:p>
          <a:p>
            <a:r>
              <a:rPr lang="zh-CN" altLang="en-US" dirty="0"/>
              <a:t>对于传入的表达式：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调用</a:t>
            </a:r>
            <a:r>
              <a:rPr lang="en-US" altLang="zh-CN" dirty="0">
                <a:latin typeface="Ubuntu Mono derivative Powerlin" panose="020B0509030602030204" pitchFamily="49" charset="0"/>
              </a:rPr>
              <a:t>filter</a:t>
            </a:r>
            <a:r>
              <a:rPr lang="zh-CN" altLang="en-US" dirty="0"/>
              <a:t>函数对表达式进行预处理，去除多余的空格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通过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expr_validity</a:t>
            </a:r>
            <a:r>
              <a:rPr lang="zh-CN" altLang="en-US" dirty="0"/>
              <a:t>函数对处理后的表达式进行合法性判断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若合法则通过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generate_expr</a:t>
            </a:r>
            <a:r>
              <a:rPr lang="zh-CN" altLang="en-US" dirty="0"/>
              <a:t>函数进一步处理，提取操作符和操作数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将形如</a:t>
            </a:r>
            <a:r>
              <a:rPr lang="en-US" altLang="zh-CN" dirty="0">
                <a:latin typeface="Ubuntu Mono derivative Powerlin" panose="020B0509030602030204" pitchFamily="49" charset="0"/>
              </a:rPr>
              <a:t>a + b * c</a:t>
            </a:r>
            <a:r>
              <a:rPr lang="zh-CN" altLang="en-US" dirty="0"/>
              <a:t>的处理好的表达式传入</a:t>
            </a:r>
            <a:r>
              <a:rPr lang="en-US" altLang="zh-CN" dirty="0" err="1">
                <a:latin typeface="Ubuntu Mono derivative Powerlin" panose="020B0509030602030204" pitchFamily="49" charset="0"/>
              </a:rPr>
              <a:t>infix_to_suffix</a:t>
            </a:r>
            <a:r>
              <a:rPr lang="zh-CN" altLang="en-US" dirty="0"/>
              <a:t>函数生成后缀表达式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在</a:t>
            </a:r>
            <a:r>
              <a:rPr lang="en-US" altLang="zh-CN" dirty="0">
                <a:latin typeface="Ubuntu Mono derivative Powerlin" panose="020B0509030602030204" pitchFamily="49" charset="0"/>
              </a:rPr>
              <a:t>eval</a:t>
            </a:r>
            <a:r>
              <a:rPr lang="zh-CN" altLang="en-US" dirty="0"/>
              <a:t>函数中对表达式求值并返回结果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该模块为交易平台提供了传入式子求值的接口：</a:t>
            </a:r>
            <a:endParaRPr lang="en-US" altLang="zh-CN" dirty="0"/>
          </a:p>
          <a:p>
            <a:r>
              <a:rPr lang="en-US" altLang="zh-CN" dirty="0">
                <a:latin typeface="Ubuntu Mono derivative Powerlin" panose="020B0509030602030204" pitchFamily="49" charset="0"/>
              </a:rPr>
              <a:t>vector&lt;double&gt; API (string test);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0481EF-E1A5-4441-8E5D-465E50F2D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898" y="122814"/>
            <a:ext cx="4058237" cy="34479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934FAAB-FF8A-42D4-B0ED-69A381F85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9980" y="3882100"/>
            <a:ext cx="6184738" cy="27058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F79C867-725A-406C-AC74-9C7AC8505CF1}"/>
              </a:ext>
            </a:extLst>
          </p:cNvPr>
          <p:cNvSpPr txBox="1"/>
          <p:nvPr/>
        </p:nvSpPr>
        <p:spPr>
          <a:xfrm>
            <a:off x="2461722" y="5235011"/>
            <a:ext cx="441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Ubuntu Mono derivative Powerlin" panose="020B0509030602030204" pitchFamily="49" charset="0"/>
              </a:rPr>
              <a:t>计算器提供独立测试的接口为</a:t>
            </a:r>
            <a:r>
              <a:rPr lang="en-US" altLang="zh-CN" dirty="0">
                <a:latin typeface="Ubuntu Mono derivative Powerlin" panose="020B0509030602030204" pitchFamily="49" charset="0"/>
              </a:rPr>
              <a:t>calculator.cpp</a:t>
            </a:r>
            <a:r>
              <a:rPr lang="zh-CN" altLang="en-US" dirty="0">
                <a:latin typeface="Ubuntu Mono derivative Powerlin" panose="020B0509030602030204" pitchFamily="49" charset="0"/>
              </a:rPr>
              <a:t>中的</a:t>
            </a:r>
            <a:r>
              <a:rPr lang="en-US" altLang="zh-CN" dirty="0">
                <a:latin typeface="Ubuntu Mono derivative Powerlin" panose="020B0509030602030204" pitchFamily="49" charset="0"/>
              </a:rPr>
              <a:t>main</a:t>
            </a:r>
            <a:r>
              <a:rPr lang="zh-CN" altLang="en-US" dirty="0">
                <a:latin typeface="Ubuntu Mono derivative Powerlin" panose="020B0509030602030204" pitchFamily="49" charset="0"/>
              </a:rPr>
              <a:t>函数：</a:t>
            </a:r>
          </a:p>
        </p:txBody>
      </p:sp>
    </p:spTree>
    <p:extLst>
      <p:ext uri="{BB962C8B-B14F-4D97-AF65-F5344CB8AC3E}">
        <p14:creationId xmlns:p14="http://schemas.microsoft.com/office/powerpoint/2010/main" val="66916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63" y="84994"/>
            <a:ext cx="1395612" cy="592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15" y="0"/>
            <a:ext cx="626871" cy="7625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EF21B0E-3B15-4152-825A-C0E222EFD3DB}"/>
              </a:ext>
            </a:extLst>
          </p:cNvPr>
          <p:cNvSpPr txBox="1"/>
          <p:nvPr/>
        </p:nvSpPr>
        <p:spPr>
          <a:xfrm>
            <a:off x="191572" y="647265"/>
            <a:ext cx="45421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err="1">
                <a:solidFill>
                  <a:srgbClr val="FFFFFF"/>
                </a:solidFill>
                <a:latin typeface="Ubuntu Mono derivative Powerlin" panose="020B0509030602030204" pitchFamily="49" charset="0"/>
                <a:ea typeface="等线" panose="02010600030101010101" pitchFamily="2" charset="-122"/>
              </a:rPr>
              <a:t>Sql</a:t>
            </a:r>
            <a:r>
              <a:rPr lang="zh-CN" altLang="en-US" sz="2000" dirty="0">
                <a:solidFill>
                  <a:srgbClr val="FFFFFF"/>
                </a:solidFill>
                <a:latin typeface="Ubuntu Mono derivative Powerlin" panose="020B0509030602030204" pitchFamily="49" charset="0"/>
                <a:ea typeface="等线" panose="02010600030101010101" pitchFamily="2" charset="-122"/>
              </a:rPr>
              <a:t>解析模块：</a:t>
            </a:r>
            <a:br>
              <a:rPr lang="en-US" altLang="zh-CN" sz="2000" dirty="0">
                <a:solidFill>
                  <a:srgbClr val="FFFFFF"/>
                </a:solidFill>
                <a:latin typeface="Ubuntu Mono derivative Powerlin" panose="020B0509030602030204" pitchFamily="49" charset="0"/>
                <a:ea typeface="等线" panose="02010600030101010101" pitchFamily="2" charset="-122"/>
              </a:rPr>
            </a:br>
            <a:r>
              <a:rPr lang="en-US" altLang="zh-CN" sz="2000" dirty="0">
                <a:solidFill>
                  <a:srgbClr val="FFFFFF"/>
                </a:solidFill>
                <a:latin typeface="Ubuntu Mono derivative Powerlin" panose="020B0509030602030204" pitchFamily="49" charset="0"/>
                <a:ea typeface="等线" panose="02010600030101010101" pitchFamily="2" charset="-122"/>
              </a:rPr>
              <a:t>1.</a:t>
            </a:r>
            <a:r>
              <a:rPr lang="zh-CN" altLang="en-US" sz="2000" dirty="0">
                <a:solidFill>
                  <a:srgbClr val="FFFFFF"/>
                </a:solidFill>
                <a:latin typeface="Ubuntu Mono derivative Powerlin" panose="020B0509030602030204" pitchFamily="49" charset="0"/>
                <a:ea typeface="等线" panose="02010600030101010101" pitchFamily="2" charset="-122"/>
              </a:rPr>
              <a:t>打印生成的指令，等待</a:t>
            </a:r>
            <a:r>
              <a:rPr lang="en-US" altLang="zh-CN" sz="2000" dirty="0">
                <a:solidFill>
                  <a:srgbClr val="FFFFFF"/>
                </a:solidFill>
                <a:latin typeface="Ubuntu Mono derivative Powerlin" panose="020B0509030602030204" pitchFamily="49" charset="0"/>
                <a:ea typeface="等线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FFFFFF"/>
                </a:solidFill>
                <a:latin typeface="Ubuntu Mono derivative Powerlin" panose="020B0509030602030204" pitchFamily="49" charset="0"/>
                <a:ea typeface="等线" panose="02010600030101010101" pitchFamily="2" charset="-122"/>
              </a:rPr>
              <a:t>秒后清屏</a:t>
            </a:r>
            <a:endParaRPr lang="en-US" altLang="zh-CN" sz="2000" dirty="0">
              <a:solidFill>
                <a:srgbClr val="FFFFFF"/>
              </a:solidFill>
              <a:latin typeface="Ubuntu Mono derivative Powerlin" panose="020B0509030602030204" pitchFamily="49" charset="0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FFFFFF"/>
                </a:solidFill>
                <a:latin typeface="Ubuntu Mono derivative Powerlin" panose="020B0509030602030204" pitchFamily="49" charset="0"/>
                <a:ea typeface="等线" panose="02010600030101010101" pitchFamily="2" charset="-122"/>
              </a:rPr>
              <a:t>2.</a:t>
            </a:r>
            <a:r>
              <a:rPr lang="zh-CN" altLang="en-US" sz="2000" dirty="0">
                <a:solidFill>
                  <a:srgbClr val="FFFFFF"/>
                </a:solidFill>
                <a:latin typeface="Ubuntu Mono derivative Powerlin" panose="020B0509030602030204" pitchFamily="49" charset="0"/>
                <a:ea typeface="等线" panose="02010600030101010101" pitchFamily="2" charset="-122"/>
              </a:rPr>
              <a:t>将生成的指令分割并存入数组中，便于识别关键字</a:t>
            </a:r>
            <a:endParaRPr lang="en-US" altLang="zh-CN" sz="2000" dirty="0">
              <a:solidFill>
                <a:srgbClr val="FFFFFF"/>
              </a:solidFill>
              <a:latin typeface="Ubuntu Mono derivative Powerlin" panose="020B0509030602030204" pitchFamily="49" charset="0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FFFFFF"/>
                </a:solidFill>
                <a:latin typeface="Ubuntu Mono derivative Powerlin" panose="020B0509030602030204" pitchFamily="49" charset="0"/>
                <a:ea typeface="等线" panose="02010600030101010101" pitchFamily="2" charset="-122"/>
              </a:rPr>
              <a:t>3.</a:t>
            </a:r>
            <a:r>
              <a:rPr lang="zh-CN" altLang="en-US" sz="2000" dirty="0">
                <a:solidFill>
                  <a:srgbClr val="FFFFFF"/>
                </a:solidFill>
                <a:latin typeface="Ubuntu Mono derivative Powerlin" panose="020B0509030602030204" pitchFamily="49" charset="0"/>
                <a:ea typeface="等线" panose="02010600030101010101" pitchFamily="2" charset="-122"/>
              </a:rPr>
              <a:t>将</a:t>
            </a:r>
            <a:r>
              <a:rPr lang="en-US" altLang="zh-CN" sz="2000" dirty="0" err="1">
                <a:solidFill>
                  <a:srgbClr val="FFFFFF"/>
                </a:solidFill>
                <a:latin typeface="Ubuntu Mono derivative Powerlin" panose="020B0509030602030204" pitchFamily="49" charset="0"/>
                <a:ea typeface="等线" panose="02010600030101010101" pitchFamily="2" charset="-122"/>
              </a:rPr>
              <a:t>sql</a:t>
            </a:r>
            <a:r>
              <a:rPr lang="zh-CN" altLang="en-US" sz="2000" dirty="0">
                <a:solidFill>
                  <a:srgbClr val="FFFFFF"/>
                </a:solidFill>
                <a:latin typeface="Ubuntu Mono derivative Powerlin" panose="020B0509030602030204" pitchFamily="49" charset="0"/>
                <a:ea typeface="等线" panose="02010600030101010101" pitchFamily="2" charset="-122"/>
              </a:rPr>
              <a:t>关键字设置为宏定义</a:t>
            </a:r>
            <a:endParaRPr lang="en-US" altLang="zh-CN" sz="2000" dirty="0">
              <a:solidFill>
                <a:srgbClr val="FFFFFF"/>
              </a:solidFill>
              <a:latin typeface="Ubuntu Mono derivative Powerlin" panose="020B0509030602030204" pitchFamily="49" charset="0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FFFFFF"/>
                </a:solidFill>
                <a:latin typeface="Ubuntu Mono derivative Powerlin" panose="020B0509030602030204" pitchFamily="49" charset="0"/>
                <a:ea typeface="等线" panose="02010600030101010101" pitchFamily="2" charset="-122"/>
              </a:rPr>
              <a:t>4.</a:t>
            </a:r>
            <a:r>
              <a:rPr lang="zh-CN" altLang="en-US" sz="2000" dirty="0">
                <a:solidFill>
                  <a:srgbClr val="FFFFFF"/>
                </a:solidFill>
                <a:latin typeface="Ubuntu Mono derivative Powerlin" panose="020B0509030602030204" pitchFamily="49" charset="0"/>
                <a:ea typeface="等线" panose="02010600030101010101" pitchFamily="2" charset="-122"/>
              </a:rPr>
              <a:t>数组中的指令与关键字进行匹配，根据匹配结果调用相应的函数</a:t>
            </a:r>
            <a:endParaRPr lang="en-US" altLang="zh-CN" sz="2000" dirty="0">
              <a:solidFill>
                <a:srgbClr val="FFFFFF"/>
              </a:solidFill>
              <a:latin typeface="Ubuntu Mono derivative Powerlin" panose="020B0509030602030204" pitchFamily="49" charset="0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F3A0AC-6A38-4726-A70B-B03B63A4B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673" y="255907"/>
            <a:ext cx="4606901" cy="28340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6BEACB-F3F8-450D-919A-F104F1AAD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4623" y="3180309"/>
            <a:ext cx="7201190" cy="351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6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63" y="84994"/>
            <a:ext cx="1395612" cy="592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15" y="0"/>
            <a:ext cx="626871" cy="76253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D88C5FB-CC53-45E5-BA92-FA82E7ED1DD6}"/>
              </a:ext>
            </a:extLst>
          </p:cNvPr>
          <p:cNvSpPr txBox="1"/>
          <p:nvPr/>
        </p:nvSpPr>
        <p:spPr>
          <a:xfrm>
            <a:off x="364602" y="1186785"/>
            <a:ext cx="8907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Ubuntu Mono derivative Powerlin" panose="020B0509030602030204" pitchFamily="49" charset="0"/>
              </a:rPr>
              <a:t>通过调用</a:t>
            </a:r>
            <a:r>
              <a:rPr lang="en-US" altLang="zh-CN" sz="2000" dirty="0" err="1">
                <a:latin typeface="Ubuntu Mono derivative Powerlin" panose="020B0509030602030204" pitchFamily="49" charset="0"/>
              </a:rPr>
              <a:t>ctime</a:t>
            </a:r>
            <a:r>
              <a:rPr lang="zh-CN" altLang="en-US" sz="2000" dirty="0">
                <a:latin typeface="Ubuntu Mono derivative Powerlin" panose="020B0509030602030204" pitchFamily="49" charset="0"/>
              </a:rPr>
              <a:t>库获取日期和精确到秒的时间</a:t>
            </a:r>
            <a:endParaRPr lang="en-US" altLang="zh-CN" sz="2000" dirty="0">
              <a:latin typeface="Ubuntu Mono derivative Powerlin" panose="020B0509030602030204" pitchFamily="49" charset="0"/>
            </a:endParaRPr>
          </a:p>
          <a:p>
            <a:r>
              <a:rPr lang="zh-CN" altLang="en-US" sz="2000" dirty="0">
                <a:latin typeface="Ubuntu Mono derivative Powerlin" panose="020B0509030602030204" pitchFamily="49" charset="0"/>
              </a:rPr>
              <a:t>并格式化输出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757DF43-99B1-4066-9BC7-F7C55BB63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55" y="246059"/>
            <a:ext cx="6477061" cy="80299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F1A8408-410B-441F-8256-AA1E22693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755" y="2032401"/>
            <a:ext cx="3467071" cy="43928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CC9D690-86B2-4FEE-B3AC-4BF1D86008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9089" y="2849200"/>
            <a:ext cx="4042942" cy="137961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6201E6A-6B10-4C09-8BA2-459ECE0BEC02}"/>
              </a:ext>
            </a:extLst>
          </p:cNvPr>
          <p:cNvSpPr txBox="1"/>
          <p:nvPr/>
        </p:nvSpPr>
        <p:spPr>
          <a:xfrm>
            <a:off x="7783975" y="2032401"/>
            <a:ext cx="337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Ubuntu Mono derivative Powerlin" panose="020B0509030602030204" pitchFamily="49" charset="0"/>
              </a:rPr>
              <a:t>通过</a:t>
            </a:r>
            <a:r>
              <a:rPr lang="en-US" altLang="zh-CN" dirty="0">
                <a:latin typeface="Ubuntu Mono derivative Powerlin" panose="020B0509030602030204" pitchFamily="49" charset="0"/>
              </a:rPr>
              <a:t>Delay</a:t>
            </a:r>
            <a:r>
              <a:rPr lang="zh-CN" altLang="en-US" dirty="0">
                <a:latin typeface="Ubuntu Mono derivative Powerlin" panose="020B0509030602030204" pitchFamily="49" charset="0"/>
              </a:rPr>
              <a:t>函数实现暂停函数</a:t>
            </a:r>
            <a:r>
              <a:rPr lang="en-US" altLang="zh-CN" dirty="0">
                <a:latin typeface="Ubuntu Mono derivative Powerlin" panose="020B0509030602030204" pitchFamily="49" charset="0"/>
              </a:rPr>
              <a:t>1</a:t>
            </a:r>
            <a:r>
              <a:rPr lang="zh-CN" altLang="en-US" dirty="0">
                <a:latin typeface="Ubuntu Mono derivative Powerlin" panose="020B0509030602030204" pitchFamily="49" charset="0"/>
              </a:rPr>
              <a:t>秒后清屏的操作</a:t>
            </a:r>
          </a:p>
        </p:txBody>
      </p:sp>
    </p:spTree>
    <p:extLst>
      <p:ext uri="{BB962C8B-B14F-4D97-AF65-F5344CB8AC3E}">
        <p14:creationId xmlns:p14="http://schemas.microsoft.com/office/powerpoint/2010/main" val="3086459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811709" y="2379335"/>
            <a:ext cx="2567583" cy="2099331"/>
            <a:chOff x="793751" y="2361406"/>
            <a:chExt cx="2611438" cy="2135188"/>
          </a:xfrm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793751" y="2361406"/>
              <a:ext cx="2611438" cy="2135188"/>
            </a:xfrm>
            <a:custGeom>
              <a:avLst/>
              <a:gdLst>
                <a:gd name="T0" fmla="*/ 299 w 1645"/>
                <a:gd name="T1" fmla="*/ 761 h 1345"/>
                <a:gd name="T2" fmla="*/ 299 w 1645"/>
                <a:gd name="T3" fmla="*/ 1059 h 1345"/>
                <a:gd name="T4" fmla="*/ 823 w 1645"/>
                <a:gd name="T5" fmla="*/ 1345 h 1345"/>
                <a:gd name="T6" fmla="*/ 1346 w 1645"/>
                <a:gd name="T7" fmla="*/ 1059 h 1345"/>
                <a:gd name="T8" fmla="*/ 1346 w 1645"/>
                <a:gd name="T9" fmla="*/ 761 h 1345"/>
                <a:gd name="T10" fmla="*/ 823 w 1645"/>
                <a:gd name="T11" fmla="*/ 1046 h 1345"/>
                <a:gd name="T12" fmla="*/ 299 w 1645"/>
                <a:gd name="T13" fmla="*/ 761 h 1345"/>
                <a:gd name="T14" fmla="*/ 299 w 1645"/>
                <a:gd name="T15" fmla="*/ 761 h 1345"/>
                <a:gd name="T16" fmla="*/ 823 w 1645"/>
                <a:gd name="T17" fmla="*/ 0 h 1345"/>
                <a:gd name="T18" fmla="*/ 0 w 1645"/>
                <a:gd name="T19" fmla="*/ 448 h 1345"/>
                <a:gd name="T20" fmla="*/ 823 w 1645"/>
                <a:gd name="T21" fmla="*/ 896 h 1345"/>
                <a:gd name="T22" fmla="*/ 1496 w 1645"/>
                <a:gd name="T23" fmla="*/ 530 h 1345"/>
                <a:gd name="T24" fmla="*/ 1496 w 1645"/>
                <a:gd name="T25" fmla="*/ 1046 h 1345"/>
                <a:gd name="T26" fmla="*/ 1645 w 1645"/>
                <a:gd name="T27" fmla="*/ 1046 h 1345"/>
                <a:gd name="T28" fmla="*/ 1645 w 1645"/>
                <a:gd name="T29" fmla="*/ 448 h 1345"/>
                <a:gd name="T30" fmla="*/ 823 w 1645"/>
                <a:gd name="T31" fmla="*/ 0 h 1345"/>
                <a:gd name="T32" fmla="*/ 823 w 1645"/>
                <a:gd name="T33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5" h="1345">
                  <a:moveTo>
                    <a:pt x="299" y="761"/>
                  </a:moveTo>
                  <a:lnTo>
                    <a:pt x="299" y="1059"/>
                  </a:lnTo>
                  <a:lnTo>
                    <a:pt x="823" y="1345"/>
                  </a:lnTo>
                  <a:lnTo>
                    <a:pt x="1346" y="1059"/>
                  </a:lnTo>
                  <a:lnTo>
                    <a:pt x="1346" y="761"/>
                  </a:lnTo>
                  <a:lnTo>
                    <a:pt x="823" y="1046"/>
                  </a:lnTo>
                  <a:lnTo>
                    <a:pt x="299" y="761"/>
                  </a:lnTo>
                  <a:lnTo>
                    <a:pt x="299" y="761"/>
                  </a:lnTo>
                  <a:close/>
                  <a:moveTo>
                    <a:pt x="823" y="0"/>
                  </a:moveTo>
                  <a:lnTo>
                    <a:pt x="0" y="448"/>
                  </a:lnTo>
                  <a:lnTo>
                    <a:pt x="823" y="896"/>
                  </a:lnTo>
                  <a:lnTo>
                    <a:pt x="1496" y="530"/>
                  </a:lnTo>
                  <a:lnTo>
                    <a:pt x="1496" y="1046"/>
                  </a:lnTo>
                  <a:lnTo>
                    <a:pt x="1645" y="1046"/>
                  </a:lnTo>
                  <a:lnTo>
                    <a:pt x="1645" y="448"/>
                  </a:lnTo>
                  <a:lnTo>
                    <a:pt x="823" y="0"/>
                  </a:lnTo>
                  <a:lnTo>
                    <a:pt x="82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92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>
              <a:off x="1591470" y="2810527"/>
              <a:ext cx="1016000" cy="533400"/>
            </a:xfrm>
            <a:prstGeom prst="diamond">
              <a:avLst/>
            </a:prstGeom>
            <a:solidFill>
              <a:srgbClr val="005D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63615" y="2734995"/>
            <a:ext cx="5783771" cy="1388010"/>
            <a:chOff x="3204115" y="3848269"/>
            <a:chExt cx="5783771" cy="1388010"/>
          </a:xfrm>
        </p:grpSpPr>
        <p:sp>
          <p:nvSpPr>
            <p:cNvPr id="15" name="文本框 14"/>
            <p:cNvSpPr txBox="1"/>
            <p:nvPr/>
          </p:nvSpPr>
          <p:spPr>
            <a:xfrm>
              <a:off x="3204115" y="3848269"/>
              <a:ext cx="57837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拓展功能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379128" y="4866947"/>
              <a:ext cx="5433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Extra functions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63" y="84994"/>
            <a:ext cx="1395612" cy="592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15" y="0"/>
            <a:ext cx="626871" cy="7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6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63" y="84994"/>
            <a:ext cx="1395612" cy="592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15" y="0"/>
            <a:ext cx="626871" cy="7625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EF21B0E-3B15-4152-825A-C0E222EFD3DB}"/>
              </a:ext>
            </a:extLst>
          </p:cNvPr>
          <p:cNvSpPr txBox="1"/>
          <p:nvPr/>
        </p:nvSpPr>
        <p:spPr>
          <a:xfrm>
            <a:off x="622170" y="381268"/>
            <a:ext cx="11057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Ubuntu Mono derivative Powerlin" panose="020B0509030602030204" pitchFamily="49" charset="0"/>
              </a:rPr>
              <a:t>每日新闻模块：</a:t>
            </a:r>
            <a:endParaRPr lang="en-US" altLang="zh-CN" sz="2400" dirty="0">
              <a:latin typeface="Ubuntu Mono derivative Powerlin" panose="020B0509030602030204" pitchFamily="49" charset="0"/>
            </a:endParaRPr>
          </a:p>
          <a:p>
            <a:r>
              <a:rPr lang="zh-CN" altLang="en-US" sz="2400" dirty="0">
                <a:latin typeface="Ubuntu Mono derivative Powerlin" panose="020B0509030602030204" pitchFamily="49" charset="0"/>
              </a:rPr>
              <a:t>用户选择查看每日新闻，则自动生成一个随机数，根据生成的结果播放对应的新闻内容。</a:t>
            </a:r>
            <a:endParaRPr lang="en-US" altLang="zh-CN" sz="2400" dirty="0">
              <a:latin typeface="Ubuntu Mono derivative Powerlin" panose="020B0509030602030204" pitchFamily="49" charset="0"/>
            </a:endParaRPr>
          </a:p>
          <a:p>
            <a:r>
              <a:rPr lang="zh-CN" altLang="en-US" sz="2400" dirty="0">
                <a:latin typeface="Ubuntu Mono derivative Powerlin" panose="020B0509030602030204" pitchFamily="49" charset="0"/>
              </a:rPr>
              <a:t>新闻内容与冬奥主题相关，意在展示中国运动健儿们在冬奥赛场上取得的佳绩，有利于增进我们对体育盛事的关注，增强文化自信。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A44CDE-85E6-4AF3-A703-5C62BCF86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982" y="2591702"/>
            <a:ext cx="9802869" cy="391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8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960813" y="635000"/>
            <a:ext cx="4270375" cy="10458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30560" y="696267"/>
            <a:ext cx="2730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004A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8" name="矩形 17"/>
          <p:cNvSpPr/>
          <p:nvPr/>
        </p:nvSpPr>
        <p:spPr>
          <a:xfrm>
            <a:off x="3452112" y="2045301"/>
            <a:ext cx="781050" cy="76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01</a:t>
            </a:r>
            <a:endParaRPr lang="zh-CN" altLang="en-US" sz="3600" b="1" dirty="0">
              <a:solidFill>
                <a:schemeClr val="bg1"/>
              </a:solidFill>
              <a:latin typeface="Adobe Gothic Std B" panose="020B0800000000000000" pitchFamily="34" charset="-128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33162" y="2072358"/>
            <a:ext cx="417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20" name="矩形 19"/>
          <p:cNvSpPr/>
          <p:nvPr/>
        </p:nvSpPr>
        <p:spPr>
          <a:xfrm>
            <a:off x="3452112" y="3173904"/>
            <a:ext cx="781050" cy="76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02</a:t>
            </a:r>
            <a:endParaRPr lang="zh-CN" altLang="en-US" sz="3600" b="1" dirty="0">
              <a:solidFill>
                <a:schemeClr val="bg1"/>
              </a:solidFill>
              <a:latin typeface="Adobe Gothic Std B" panose="020B0800000000000000" pitchFamily="34" charset="-128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52112" y="4302507"/>
            <a:ext cx="781050" cy="76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03</a:t>
            </a:r>
            <a:endParaRPr lang="zh-CN" altLang="en-US" sz="3600" b="1" dirty="0">
              <a:solidFill>
                <a:schemeClr val="bg1"/>
              </a:solidFill>
              <a:latin typeface="Adobe Gothic Std B" panose="020B0800000000000000" pitchFamily="34" charset="-128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52112" y="5431111"/>
            <a:ext cx="781050" cy="76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04</a:t>
            </a:r>
            <a:endParaRPr lang="zh-CN" altLang="en-US" sz="3600" b="1" dirty="0">
              <a:solidFill>
                <a:schemeClr val="bg1"/>
              </a:solidFill>
              <a:latin typeface="Adobe Gothic Std B" panose="020B0800000000000000" pitchFamily="34" charset="-128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33162" y="3200961"/>
            <a:ext cx="417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模块设计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233162" y="4329564"/>
            <a:ext cx="417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基础算法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263030" y="5431110"/>
            <a:ext cx="417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63" y="84994"/>
            <a:ext cx="1395612" cy="592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15" y="0"/>
            <a:ext cx="626871" cy="7625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3F4315A-F150-4DEF-B8E3-B271FD306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64" y="1749285"/>
            <a:ext cx="3086100" cy="1228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E4426E-39CB-4B58-B8EC-45FFFC693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064" y="198110"/>
            <a:ext cx="7239000" cy="14287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4E8147-7957-4666-8C24-0EBB1A2668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064" y="3100435"/>
            <a:ext cx="5638800" cy="33909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B6766CD-98CF-4CE1-AD55-3B9AA2421A4D}"/>
              </a:ext>
            </a:extLst>
          </p:cNvPr>
          <p:cNvSpPr txBox="1"/>
          <p:nvPr/>
        </p:nvSpPr>
        <p:spPr>
          <a:xfrm>
            <a:off x="6438507" y="1875933"/>
            <a:ext cx="44777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Ubuntu Mono derivative Powerlin" panose="020B0509030602030204" pitchFamily="49" charset="0"/>
              </a:rPr>
              <a:t>忘记密码功能：</a:t>
            </a:r>
            <a:endParaRPr lang="en-US" altLang="zh-CN" sz="2000" dirty="0">
              <a:latin typeface="Ubuntu Mono derivative Powerlin" panose="020B0509030602030204" pitchFamily="49" charset="0"/>
            </a:endParaRPr>
          </a:p>
          <a:p>
            <a:r>
              <a:rPr lang="en-US" altLang="zh-CN" sz="2000" dirty="0">
                <a:latin typeface="Ubuntu Mono derivative Powerlin" panose="020B0509030602030204" pitchFamily="49" charset="0"/>
              </a:rPr>
              <a:t>1.</a:t>
            </a:r>
            <a:r>
              <a:rPr lang="zh-CN" altLang="en-US" sz="2000" dirty="0">
                <a:latin typeface="Ubuntu Mono derivative Powerlin" panose="020B0509030602030204" pitchFamily="49" charset="0"/>
              </a:rPr>
              <a:t>用户在注册后可以在个人信息管理页面设置一个密保问题和答案</a:t>
            </a:r>
            <a:endParaRPr lang="en-US" altLang="zh-CN" sz="2000" dirty="0">
              <a:latin typeface="Ubuntu Mono derivative Powerlin" panose="020B0509030602030204" pitchFamily="49" charset="0"/>
            </a:endParaRPr>
          </a:p>
          <a:p>
            <a:r>
              <a:rPr lang="en-US" altLang="zh-CN" sz="2000" dirty="0">
                <a:latin typeface="Ubuntu Mono derivative Powerlin" panose="020B0509030602030204" pitchFamily="49" charset="0"/>
              </a:rPr>
              <a:t>2.</a:t>
            </a:r>
            <a:r>
              <a:rPr lang="zh-CN" altLang="en-US" sz="2000" dirty="0">
                <a:latin typeface="Ubuntu Mono derivative Powerlin" panose="020B0509030602030204" pitchFamily="49" charset="0"/>
              </a:rPr>
              <a:t>用户在登录的时候如果输入密码错误，则提示用户选择忘记密码或返回主界面</a:t>
            </a:r>
            <a:endParaRPr lang="en-US" altLang="zh-CN" sz="2000" dirty="0">
              <a:latin typeface="Ubuntu Mono derivative Powerlin" panose="020B0509030602030204" pitchFamily="49" charset="0"/>
            </a:endParaRPr>
          </a:p>
          <a:p>
            <a:r>
              <a:rPr lang="en-US" altLang="zh-CN" sz="2000" dirty="0">
                <a:latin typeface="Ubuntu Mono derivative Powerlin" panose="020B0509030602030204" pitchFamily="49" charset="0"/>
              </a:rPr>
              <a:t>3.</a:t>
            </a:r>
            <a:r>
              <a:rPr lang="zh-CN" altLang="en-US" sz="2000" dirty="0">
                <a:latin typeface="Ubuntu Mono derivative Powerlin" panose="020B0509030602030204" pitchFamily="49" charset="0"/>
              </a:rPr>
              <a:t>若用户选择忘记密码，则打印密保问题并输入答案</a:t>
            </a:r>
            <a:endParaRPr lang="en-US" altLang="zh-CN" sz="2000" dirty="0">
              <a:latin typeface="Ubuntu Mono derivative Powerlin" panose="020B0509030602030204" pitchFamily="49" charset="0"/>
            </a:endParaRPr>
          </a:p>
          <a:p>
            <a:r>
              <a:rPr lang="en-US" altLang="zh-CN" sz="2000" dirty="0">
                <a:latin typeface="Ubuntu Mono derivative Powerlin" panose="020B0509030602030204" pitchFamily="49" charset="0"/>
              </a:rPr>
              <a:t>4.</a:t>
            </a:r>
            <a:r>
              <a:rPr lang="zh-CN" altLang="en-US" sz="2000" dirty="0">
                <a:latin typeface="Ubuntu Mono derivative Powerlin" panose="020B0509030602030204" pitchFamily="49" charset="0"/>
              </a:rPr>
              <a:t>若答案正确则用户需要重新设置密码，此过程用户需要两次确认自己的密码</a:t>
            </a:r>
            <a:endParaRPr lang="en-US" altLang="zh-CN" sz="2000" dirty="0">
              <a:latin typeface="Ubuntu Mono derivative Powerlin" panose="020B0509030602030204" pitchFamily="49" charset="0"/>
            </a:endParaRPr>
          </a:p>
          <a:p>
            <a:r>
              <a:rPr lang="en-US" altLang="zh-CN" sz="2000" dirty="0">
                <a:latin typeface="Ubuntu Mono derivative Powerlin" panose="020B0509030602030204" pitchFamily="49" charset="0"/>
              </a:rPr>
              <a:t>5.</a:t>
            </a:r>
            <a:r>
              <a:rPr lang="zh-CN" altLang="en-US" sz="2000" dirty="0">
                <a:latin typeface="Ubuntu Mono derivative Powerlin" panose="020B0509030602030204" pitchFamily="49" charset="0"/>
              </a:rPr>
              <a:t>修改成功则返回主界面，用户可以重新登录</a:t>
            </a:r>
          </a:p>
        </p:txBody>
      </p:sp>
    </p:spTree>
    <p:extLst>
      <p:ext uri="{BB962C8B-B14F-4D97-AF65-F5344CB8AC3E}">
        <p14:creationId xmlns:p14="http://schemas.microsoft.com/office/powerpoint/2010/main" val="3147171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63" y="84994"/>
            <a:ext cx="1395612" cy="592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15" y="0"/>
            <a:ext cx="626871" cy="7625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EF21B0E-3B15-4152-825A-C0E222EFD3DB}"/>
              </a:ext>
            </a:extLst>
          </p:cNvPr>
          <p:cNvSpPr txBox="1"/>
          <p:nvPr/>
        </p:nvSpPr>
        <p:spPr>
          <a:xfrm>
            <a:off x="191679" y="1286461"/>
            <a:ext cx="51093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FFFFFF"/>
                </a:solidFill>
                <a:latin typeface="等线"/>
                <a:ea typeface="等线" panose="02010600030101010101" pitchFamily="2" charset="-122"/>
              </a:rPr>
              <a:t>排序功能：</a:t>
            </a:r>
            <a:endParaRPr lang="en-US" altLang="zh-CN" sz="2800" dirty="0">
              <a:solidFill>
                <a:srgbClr val="FFFFFF"/>
              </a:solidFill>
              <a:latin typeface="等线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在展示商品列表时，用户可以选择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FFFFFF"/>
                </a:solidFill>
                <a:latin typeface="等线"/>
                <a:ea typeface="等线" panose="02010600030101010101" pitchFamily="2" charset="-122"/>
              </a:rPr>
              <a:t>1.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按系统默认排序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FFFFFF"/>
                </a:solidFill>
                <a:latin typeface="等线"/>
                <a:ea typeface="等线" panose="02010600030101010101" pitchFamily="2" charset="-122"/>
              </a:rPr>
              <a:t>2.</a:t>
            </a:r>
            <a:r>
              <a:rPr lang="zh-CN" altLang="en-US" sz="2800" dirty="0">
                <a:solidFill>
                  <a:srgbClr val="FFFFFF"/>
                </a:solidFill>
                <a:latin typeface="等线"/>
                <a:ea typeface="等线" panose="02010600030101010101" pitchFamily="2" charset="-122"/>
              </a:rPr>
              <a:t>按价格升序</a:t>
            </a:r>
            <a:endParaRPr lang="en-US" altLang="zh-CN" sz="2800" dirty="0">
              <a:solidFill>
                <a:srgbClr val="FFFFFF"/>
              </a:solidFill>
              <a:latin typeface="等线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3.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按价格降序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FFFFFF"/>
                </a:solidFill>
                <a:latin typeface="等线"/>
                <a:ea typeface="等线" panose="02010600030101010101" pitchFamily="2" charset="-122"/>
              </a:rPr>
              <a:t>三种方式进行展示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CA0418-62C5-4630-A403-E43350D6D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368" y="978276"/>
            <a:ext cx="6944953" cy="20931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D908A7-AB9C-44B3-A8BA-E4512E047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5368" y="3420717"/>
            <a:ext cx="6998175" cy="24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05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63" y="84994"/>
            <a:ext cx="1395612" cy="592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15" y="0"/>
            <a:ext cx="626871" cy="7625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EF21B0E-3B15-4152-825A-C0E222EFD3DB}"/>
              </a:ext>
            </a:extLst>
          </p:cNvPr>
          <p:cNvSpPr txBox="1"/>
          <p:nvPr/>
        </p:nvSpPr>
        <p:spPr>
          <a:xfrm>
            <a:off x="6983047" y="1324716"/>
            <a:ext cx="51093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评论区功能</a:t>
            </a:r>
            <a:r>
              <a:rPr lang="zh-CN" altLang="en-US" sz="2400" dirty="0">
                <a:solidFill>
                  <a:srgbClr val="FFFFFF"/>
                </a:solidFill>
                <a:latin typeface="等线"/>
                <a:ea typeface="等线" panose="02010600030101010101" pitchFamily="2" charset="-122"/>
              </a:rPr>
              <a:t>：</a:t>
            </a:r>
            <a:endParaRPr lang="en-US" altLang="zh-CN" sz="2400" dirty="0">
              <a:solidFill>
                <a:srgbClr val="FFFFFF"/>
              </a:solidFill>
              <a:latin typeface="等线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1.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卖家和买家界面增加了评论区功能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FFFFFF"/>
                </a:solidFill>
                <a:latin typeface="等线"/>
                <a:ea typeface="等线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FFFFFF"/>
                </a:solidFill>
                <a:latin typeface="等线"/>
                <a:ea typeface="等线" panose="02010600030101010101" pitchFamily="2" charset="-122"/>
              </a:rPr>
              <a:t>评论区分为管理已发表评论和进入具体商品的评论区</a:t>
            </a:r>
            <a:endParaRPr lang="en-US" altLang="zh-CN" sz="2400" dirty="0">
              <a:solidFill>
                <a:srgbClr val="FFFFFF"/>
              </a:solidFill>
              <a:latin typeface="等线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3.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管理已发表评论功能可以查看和删除评论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FFFFFF"/>
                </a:solidFill>
                <a:latin typeface="等线"/>
                <a:ea typeface="等线" panose="02010600030101010101" pitchFamily="2" charset="-122"/>
              </a:rPr>
              <a:t>4.</a:t>
            </a:r>
            <a:r>
              <a:rPr lang="zh-CN" altLang="en-US" sz="2400" dirty="0">
                <a:solidFill>
                  <a:srgbClr val="FFFFFF"/>
                </a:solidFill>
                <a:latin typeface="等线"/>
                <a:ea typeface="等线" panose="02010600030101010101" pitchFamily="2" charset="-122"/>
              </a:rPr>
              <a:t>在具体商品的评论区可以看到来自个用户的评论及回复和点赞数，用户可以选择发表评论、回复评论和点赞评论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52EE2D-A734-4273-8710-89D503D32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57" y="160370"/>
            <a:ext cx="6687302" cy="10343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4CC0E9E-8F67-4275-98C3-BE3C80DE0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758" y="1418984"/>
            <a:ext cx="6637840" cy="26253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856A54D-98C6-4B11-84F8-FC6104662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757" y="4531920"/>
            <a:ext cx="6637840" cy="199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82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63" y="84994"/>
            <a:ext cx="1395612" cy="592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15" y="0"/>
            <a:ext cx="626871" cy="7625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7D29F1-2328-4215-B98A-4BE56CAAA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0915" y="4784761"/>
            <a:ext cx="1665093" cy="16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811709" y="2379335"/>
            <a:ext cx="2567583" cy="2099331"/>
            <a:chOff x="793751" y="2361406"/>
            <a:chExt cx="2611438" cy="2135188"/>
          </a:xfrm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793751" y="2361406"/>
              <a:ext cx="2611438" cy="2135188"/>
            </a:xfrm>
            <a:custGeom>
              <a:avLst/>
              <a:gdLst>
                <a:gd name="T0" fmla="*/ 299 w 1645"/>
                <a:gd name="T1" fmla="*/ 761 h 1345"/>
                <a:gd name="T2" fmla="*/ 299 w 1645"/>
                <a:gd name="T3" fmla="*/ 1059 h 1345"/>
                <a:gd name="T4" fmla="*/ 823 w 1645"/>
                <a:gd name="T5" fmla="*/ 1345 h 1345"/>
                <a:gd name="T6" fmla="*/ 1346 w 1645"/>
                <a:gd name="T7" fmla="*/ 1059 h 1345"/>
                <a:gd name="T8" fmla="*/ 1346 w 1645"/>
                <a:gd name="T9" fmla="*/ 761 h 1345"/>
                <a:gd name="T10" fmla="*/ 823 w 1645"/>
                <a:gd name="T11" fmla="*/ 1046 h 1345"/>
                <a:gd name="T12" fmla="*/ 299 w 1645"/>
                <a:gd name="T13" fmla="*/ 761 h 1345"/>
                <a:gd name="T14" fmla="*/ 299 w 1645"/>
                <a:gd name="T15" fmla="*/ 761 h 1345"/>
                <a:gd name="T16" fmla="*/ 823 w 1645"/>
                <a:gd name="T17" fmla="*/ 0 h 1345"/>
                <a:gd name="T18" fmla="*/ 0 w 1645"/>
                <a:gd name="T19" fmla="*/ 448 h 1345"/>
                <a:gd name="T20" fmla="*/ 823 w 1645"/>
                <a:gd name="T21" fmla="*/ 896 h 1345"/>
                <a:gd name="T22" fmla="*/ 1496 w 1645"/>
                <a:gd name="T23" fmla="*/ 530 h 1345"/>
                <a:gd name="T24" fmla="*/ 1496 w 1645"/>
                <a:gd name="T25" fmla="*/ 1046 h 1345"/>
                <a:gd name="T26" fmla="*/ 1645 w 1645"/>
                <a:gd name="T27" fmla="*/ 1046 h 1345"/>
                <a:gd name="T28" fmla="*/ 1645 w 1645"/>
                <a:gd name="T29" fmla="*/ 448 h 1345"/>
                <a:gd name="T30" fmla="*/ 823 w 1645"/>
                <a:gd name="T31" fmla="*/ 0 h 1345"/>
                <a:gd name="T32" fmla="*/ 823 w 1645"/>
                <a:gd name="T33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5" h="1345">
                  <a:moveTo>
                    <a:pt x="299" y="761"/>
                  </a:moveTo>
                  <a:lnTo>
                    <a:pt x="299" y="1059"/>
                  </a:lnTo>
                  <a:lnTo>
                    <a:pt x="823" y="1345"/>
                  </a:lnTo>
                  <a:lnTo>
                    <a:pt x="1346" y="1059"/>
                  </a:lnTo>
                  <a:lnTo>
                    <a:pt x="1346" y="761"/>
                  </a:lnTo>
                  <a:lnTo>
                    <a:pt x="823" y="1046"/>
                  </a:lnTo>
                  <a:lnTo>
                    <a:pt x="299" y="761"/>
                  </a:lnTo>
                  <a:lnTo>
                    <a:pt x="299" y="761"/>
                  </a:lnTo>
                  <a:close/>
                  <a:moveTo>
                    <a:pt x="823" y="0"/>
                  </a:moveTo>
                  <a:lnTo>
                    <a:pt x="0" y="448"/>
                  </a:lnTo>
                  <a:lnTo>
                    <a:pt x="823" y="896"/>
                  </a:lnTo>
                  <a:lnTo>
                    <a:pt x="1496" y="530"/>
                  </a:lnTo>
                  <a:lnTo>
                    <a:pt x="1496" y="1046"/>
                  </a:lnTo>
                  <a:lnTo>
                    <a:pt x="1645" y="1046"/>
                  </a:lnTo>
                  <a:lnTo>
                    <a:pt x="1645" y="448"/>
                  </a:lnTo>
                  <a:lnTo>
                    <a:pt x="823" y="0"/>
                  </a:lnTo>
                  <a:lnTo>
                    <a:pt x="82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92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>
              <a:off x="1591470" y="2810527"/>
              <a:ext cx="1016000" cy="533400"/>
            </a:xfrm>
            <a:prstGeom prst="diamond">
              <a:avLst/>
            </a:prstGeom>
            <a:solidFill>
              <a:srgbClr val="005D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63615" y="2734995"/>
            <a:ext cx="5783771" cy="1388010"/>
            <a:chOff x="3204115" y="3848269"/>
            <a:chExt cx="5783771" cy="1388010"/>
          </a:xfrm>
        </p:grpSpPr>
        <p:sp>
          <p:nvSpPr>
            <p:cNvPr id="15" name="文本框 14"/>
            <p:cNvSpPr txBox="1"/>
            <p:nvPr/>
          </p:nvSpPr>
          <p:spPr>
            <a:xfrm>
              <a:off x="3204115" y="3848269"/>
              <a:ext cx="57837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数据结构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379128" y="4866947"/>
              <a:ext cx="5433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Data structure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63" y="84994"/>
            <a:ext cx="1395612" cy="592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15" y="0"/>
            <a:ext cx="626871" cy="762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63" y="84994"/>
            <a:ext cx="1395612" cy="592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15" y="0"/>
            <a:ext cx="626871" cy="7625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B25B27F-A38B-4C62-ABB7-14A7AF6460E4}"/>
              </a:ext>
            </a:extLst>
          </p:cNvPr>
          <p:cNvSpPr txBox="1"/>
          <p:nvPr/>
        </p:nvSpPr>
        <p:spPr>
          <a:xfrm>
            <a:off x="99624" y="177762"/>
            <a:ext cx="3855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Ubuntu Mono derivative Powerlin" panose="020B0509030602030204" pitchFamily="49" charset="0"/>
              </a:rPr>
              <a:t>user.h/user.cpp</a:t>
            </a:r>
            <a:endParaRPr lang="zh-CN" altLang="en-US" sz="3200" b="1" dirty="0">
              <a:latin typeface="Ubuntu Mono derivative Powerlin" panose="020B0509030602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416537-58F5-4310-8954-D70954531273}"/>
              </a:ext>
            </a:extLst>
          </p:cNvPr>
          <p:cNvSpPr txBox="1"/>
          <p:nvPr/>
        </p:nvSpPr>
        <p:spPr>
          <a:xfrm>
            <a:off x="99624" y="677544"/>
            <a:ext cx="119101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Ubuntu Mono derivative Powerlin" panose="020B0509030602030204" pitchFamily="49" charset="0"/>
              </a:rPr>
              <a:t>用户结构：</a:t>
            </a:r>
            <a:endParaRPr lang="en-US" altLang="zh-CN" sz="2400" dirty="0">
              <a:latin typeface="Ubuntu Mono derivative Powerlin" panose="020B0509030602030204" pitchFamily="49" charset="0"/>
            </a:endParaRPr>
          </a:p>
          <a:p>
            <a:r>
              <a:rPr lang="zh-CN" altLang="en-US" sz="2400" dirty="0">
                <a:latin typeface="Ubuntu Mono derivative Powerlin" panose="020B0509030602030204" pitchFamily="49" charset="0"/>
              </a:rPr>
              <a:t>用户（买家和卖家）定义为</a:t>
            </a:r>
            <a:r>
              <a:rPr lang="en-US" altLang="zh-CN" sz="2400" dirty="0">
                <a:latin typeface="Ubuntu Mono derivative Powerlin" panose="020B0509030602030204" pitchFamily="49" charset="0"/>
              </a:rPr>
              <a:t> class user</a:t>
            </a:r>
            <a:r>
              <a:rPr lang="zh-CN" altLang="en-US" sz="2400" dirty="0">
                <a:latin typeface="Ubuntu Mono derivative Powerlin" panose="020B0509030602030204" pitchFamily="49" charset="0"/>
              </a:rPr>
              <a:t>类型。</a:t>
            </a:r>
            <a:endParaRPr lang="en-US" altLang="zh-CN" sz="2400" dirty="0">
              <a:latin typeface="Ubuntu Mono derivative Powerlin" panose="020B0509030602030204" pitchFamily="49" charset="0"/>
            </a:endParaRPr>
          </a:p>
          <a:p>
            <a:r>
              <a:rPr lang="zh-CN" altLang="en-US" sz="2400" dirty="0">
                <a:latin typeface="Ubuntu Mono derivative Powerlin" panose="020B0509030602030204" pitchFamily="49" charset="0"/>
              </a:rPr>
              <a:t>用户</a:t>
            </a:r>
            <a:r>
              <a:rPr lang="en-US" altLang="zh-CN" sz="2400" dirty="0">
                <a:latin typeface="Ubuntu Mono derivative Powerlin" panose="020B0509030602030204" pitchFamily="49" charset="0"/>
              </a:rPr>
              <a:t>ID</a:t>
            </a:r>
            <a:r>
              <a:rPr lang="zh-CN" altLang="en-US" sz="2400" dirty="0">
                <a:latin typeface="Ubuntu Mono derivative Powerlin" panose="020B0509030602030204" pitchFamily="49" charset="0"/>
              </a:rPr>
              <a:t>，密码，用户名，联系方式，地址和状态设置为</a:t>
            </a:r>
            <a:r>
              <a:rPr lang="en-US" altLang="zh-CN" sz="2400" dirty="0">
                <a:latin typeface="Ubuntu Mono derivative Powerlin" panose="020B0509030602030204" pitchFamily="49" charset="0"/>
              </a:rPr>
              <a:t>string</a:t>
            </a:r>
            <a:r>
              <a:rPr lang="zh-CN" altLang="en-US" sz="2400" dirty="0">
                <a:latin typeface="Ubuntu Mono derivative Powerlin" panose="020B0509030602030204" pitchFamily="49" charset="0"/>
              </a:rPr>
              <a:t>类。</a:t>
            </a:r>
            <a:endParaRPr lang="en-US" altLang="zh-CN" sz="2400" dirty="0">
              <a:latin typeface="Ubuntu Mono derivative Powerlin" panose="020B0509030602030204" pitchFamily="49" charset="0"/>
            </a:endParaRPr>
          </a:p>
          <a:p>
            <a:r>
              <a:rPr lang="zh-CN" altLang="en-US" sz="2400" dirty="0">
                <a:latin typeface="Ubuntu Mono derivative Powerlin" panose="020B0509030602030204" pitchFamily="49" charset="0"/>
              </a:rPr>
              <a:t>用户的余额设置成</a:t>
            </a:r>
            <a:r>
              <a:rPr lang="en-US" altLang="zh-CN" sz="2400" dirty="0">
                <a:latin typeface="Ubuntu Mono derivative Powerlin" panose="020B0509030602030204" pitchFamily="49" charset="0"/>
              </a:rPr>
              <a:t>double</a:t>
            </a:r>
            <a:r>
              <a:rPr lang="zh-CN" altLang="en-US" sz="2400" dirty="0">
                <a:latin typeface="Ubuntu Mono derivative Powerlin" panose="020B0509030602030204" pitchFamily="49" charset="0"/>
              </a:rPr>
              <a:t>型。</a:t>
            </a:r>
            <a:endParaRPr lang="en-US" altLang="zh-CN" sz="2400" dirty="0">
              <a:latin typeface="Ubuntu Mono derivative Powerlin" panose="020B0509030602030204" pitchFamily="49" charset="0"/>
            </a:endParaRPr>
          </a:p>
          <a:p>
            <a:r>
              <a:rPr lang="zh-CN" altLang="en-US" sz="2400" dirty="0">
                <a:latin typeface="Ubuntu Mono derivative Powerlin" panose="020B0509030602030204" pitchFamily="49" charset="0"/>
              </a:rPr>
              <a:t>为了维护计算钱包余额的式子，在用户类中增加了一个</a:t>
            </a:r>
            <a:r>
              <a:rPr lang="en-US" altLang="zh-CN" sz="2400" dirty="0">
                <a:latin typeface="Ubuntu Mono derivative Powerlin" panose="020B0509030602030204" pitchFamily="49" charset="0"/>
              </a:rPr>
              <a:t>string</a:t>
            </a:r>
            <a:r>
              <a:rPr lang="zh-CN" altLang="en-US" sz="2400" dirty="0">
                <a:latin typeface="Ubuntu Mono derivative Powerlin" panose="020B0509030602030204" pitchFamily="49" charset="0"/>
              </a:rPr>
              <a:t>类型的变量，用于传入计算器模块中。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CBDAF08-9C41-4221-9124-D1EC95E8A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31" y="3163565"/>
            <a:ext cx="9131714" cy="336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7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63" y="84994"/>
            <a:ext cx="1395612" cy="592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15" y="0"/>
            <a:ext cx="626871" cy="7625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BF5082B-36CB-4023-8ADC-7EF2E6327340}"/>
              </a:ext>
            </a:extLst>
          </p:cNvPr>
          <p:cNvSpPr txBox="1"/>
          <p:nvPr/>
        </p:nvSpPr>
        <p:spPr>
          <a:xfrm>
            <a:off x="546755" y="471340"/>
            <a:ext cx="4817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Ubuntu Mono derivative Powerlin" panose="020B0509030602030204" pitchFamily="49" charset="0"/>
              </a:rPr>
              <a:t>order.h/order.cpp</a:t>
            </a:r>
            <a:endParaRPr lang="zh-CN" altLang="en-US" sz="3200" dirty="0">
              <a:latin typeface="Ubuntu Mono derivative Powerlin" panose="020B0509030602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A0E903-D04E-4BCC-BB50-6421355D5202}"/>
              </a:ext>
            </a:extLst>
          </p:cNvPr>
          <p:cNvSpPr txBox="1"/>
          <p:nvPr/>
        </p:nvSpPr>
        <p:spPr>
          <a:xfrm>
            <a:off x="534667" y="1293431"/>
            <a:ext cx="101620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Ubuntu Mono derivative Powerlin" panose="020B0509030602030204" pitchFamily="49" charset="0"/>
              </a:rPr>
              <a:t>订单结构：</a:t>
            </a:r>
            <a:endParaRPr lang="en-US" altLang="zh-CN" sz="2400" dirty="0">
              <a:latin typeface="Ubuntu Mono derivative Powerlin" panose="020B0509030602030204" pitchFamily="49" charset="0"/>
            </a:endParaRPr>
          </a:p>
          <a:p>
            <a:r>
              <a:rPr lang="zh-CN" altLang="en-US" sz="2400" dirty="0">
                <a:latin typeface="Ubuntu Mono derivative Powerlin" panose="020B0509030602030204" pitchFamily="49" charset="0"/>
              </a:rPr>
              <a:t>订单定义为 </a:t>
            </a:r>
            <a:r>
              <a:rPr lang="en-US" altLang="zh-CN" sz="2400" dirty="0">
                <a:latin typeface="Ubuntu Mono derivative Powerlin" panose="020B0509030602030204" pitchFamily="49" charset="0"/>
              </a:rPr>
              <a:t>class order</a:t>
            </a:r>
            <a:r>
              <a:rPr lang="zh-CN" altLang="en-US" sz="2400" dirty="0">
                <a:latin typeface="Ubuntu Mono derivative Powerlin" panose="020B0509030602030204" pitchFamily="49" charset="0"/>
              </a:rPr>
              <a:t>类型。</a:t>
            </a:r>
            <a:endParaRPr lang="en-US" altLang="zh-CN" sz="2400" dirty="0">
              <a:latin typeface="Ubuntu Mono derivative Powerlin" panose="020B0509030602030204" pitchFamily="49" charset="0"/>
            </a:endParaRPr>
          </a:p>
          <a:p>
            <a:r>
              <a:rPr lang="zh-CN" altLang="en-US" sz="2400" dirty="0">
                <a:latin typeface="Ubuntu Mono derivative Powerlin" panose="020B0509030602030204" pitchFamily="49" charset="0"/>
              </a:rPr>
              <a:t>订单</a:t>
            </a:r>
            <a:r>
              <a:rPr lang="en-US" altLang="zh-CN" sz="2400" dirty="0">
                <a:latin typeface="Ubuntu Mono derivative Powerlin" panose="020B0509030602030204" pitchFamily="49" charset="0"/>
              </a:rPr>
              <a:t>ID</a:t>
            </a:r>
            <a:r>
              <a:rPr lang="zh-CN" altLang="en-US" sz="2400" dirty="0">
                <a:latin typeface="Ubuntu Mono derivative Powerlin" panose="020B0509030602030204" pitchFamily="49" charset="0"/>
              </a:rPr>
              <a:t>，商品</a:t>
            </a:r>
            <a:r>
              <a:rPr lang="en-US" altLang="zh-CN" sz="2400" dirty="0">
                <a:latin typeface="Ubuntu Mono derivative Powerlin" panose="020B0509030602030204" pitchFamily="49" charset="0"/>
              </a:rPr>
              <a:t>ID</a:t>
            </a:r>
            <a:r>
              <a:rPr lang="zh-CN" altLang="en-US" sz="2400" dirty="0">
                <a:latin typeface="Ubuntu Mono derivative Powerlin" panose="020B0509030602030204" pitchFamily="49" charset="0"/>
              </a:rPr>
              <a:t>，交易时间，卖家</a:t>
            </a:r>
            <a:r>
              <a:rPr lang="en-US" altLang="zh-CN" sz="2400" dirty="0">
                <a:latin typeface="Ubuntu Mono derivative Powerlin" panose="020B0509030602030204" pitchFamily="49" charset="0"/>
              </a:rPr>
              <a:t>ID</a:t>
            </a:r>
            <a:r>
              <a:rPr lang="zh-CN" altLang="en-US" sz="2400" dirty="0">
                <a:latin typeface="Ubuntu Mono derivative Powerlin" panose="020B0509030602030204" pitchFamily="49" charset="0"/>
              </a:rPr>
              <a:t>，买家</a:t>
            </a:r>
            <a:r>
              <a:rPr lang="en-US" altLang="zh-CN" sz="2400" dirty="0">
                <a:latin typeface="Ubuntu Mono derivative Powerlin" panose="020B0509030602030204" pitchFamily="49" charset="0"/>
              </a:rPr>
              <a:t>ID</a:t>
            </a:r>
            <a:r>
              <a:rPr lang="zh-CN" altLang="en-US" sz="2400" dirty="0">
                <a:latin typeface="Ubuntu Mono derivative Powerlin" panose="020B0509030602030204" pitchFamily="49" charset="0"/>
              </a:rPr>
              <a:t>设置为</a:t>
            </a:r>
            <a:r>
              <a:rPr lang="en-US" altLang="zh-CN" sz="2400" dirty="0">
                <a:latin typeface="Ubuntu Mono derivative Powerlin" panose="020B0509030602030204" pitchFamily="49" charset="0"/>
              </a:rPr>
              <a:t>string</a:t>
            </a:r>
            <a:r>
              <a:rPr lang="zh-CN" altLang="en-US" sz="2400" dirty="0">
                <a:latin typeface="Ubuntu Mono derivative Powerlin" panose="020B0509030602030204" pitchFamily="49" charset="0"/>
              </a:rPr>
              <a:t>类。</a:t>
            </a:r>
            <a:endParaRPr lang="en-US" altLang="zh-CN" sz="2400" dirty="0">
              <a:latin typeface="Ubuntu Mono derivative Powerlin" panose="020B0509030602030204" pitchFamily="49" charset="0"/>
            </a:endParaRPr>
          </a:p>
          <a:p>
            <a:r>
              <a:rPr lang="zh-CN" altLang="en-US" sz="2400" dirty="0">
                <a:latin typeface="Ubuntu Mono derivative Powerlin" panose="020B0509030602030204" pitchFamily="49" charset="0"/>
              </a:rPr>
              <a:t>交易价格设置为</a:t>
            </a:r>
            <a:r>
              <a:rPr lang="en-US" altLang="zh-CN" sz="2400" dirty="0">
                <a:latin typeface="Ubuntu Mono derivative Powerlin" panose="020B0509030602030204" pitchFamily="49" charset="0"/>
              </a:rPr>
              <a:t>double</a:t>
            </a:r>
            <a:r>
              <a:rPr lang="zh-CN" altLang="en-US" sz="2400" dirty="0">
                <a:latin typeface="Ubuntu Mono derivative Powerlin" panose="020B0509030602030204" pitchFamily="49" charset="0"/>
              </a:rPr>
              <a:t>型，交易数量设置为</a:t>
            </a:r>
            <a:r>
              <a:rPr lang="en-US" altLang="zh-CN" sz="2400" dirty="0">
                <a:latin typeface="Ubuntu Mono derivative Powerlin" panose="020B0509030602030204" pitchFamily="49" charset="0"/>
              </a:rPr>
              <a:t>int</a:t>
            </a:r>
            <a:r>
              <a:rPr lang="zh-CN" altLang="en-US" sz="2400" dirty="0">
                <a:latin typeface="Ubuntu Mono derivative Powerlin" panose="020B0509030602030204" pitchFamily="49" charset="0"/>
              </a:rPr>
              <a:t>型。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229B29-BA47-4EA8-B6D6-4AC437EC5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17" y="2927084"/>
            <a:ext cx="86772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9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63" y="84994"/>
            <a:ext cx="1395612" cy="592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15" y="0"/>
            <a:ext cx="626871" cy="7625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67AFA9B-4441-4EEE-8889-219CF580B921}"/>
              </a:ext>
            </a:extLst>
          </p:cNvPr>
          <p:cNvSpPr txBox="1"/>
          <p:nvPr/>
        </p:nvSpPr>
        <p:spPr>
          <a:xfrm>
            <a:off x="468198" y="385156"/>
            <a:ext cx="562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Ubuntu Mono derivative Powerlin" panose="020B0509030602030204" pitchFamily="49" charset="0"/>
              </a:rPr>
              <a:t>commodity.h</a:t>
            </a:r>
            <a:r>
              <a:rPr lang="en-US" altLang="zh-CN" sz="3200" dirty="0">
                <a:latin typeface="Ubuntu Mono derivative Powerlin" panose="020B0509030602030204" pitchFamily="49" charset="0"/>
              </a:rPr>
              <a:t>/commodity.cpp</a:t>
            </a:r>
            <a:endParaRPr lang="zh-CN" altLang="en-US" sz="3200" dirty="0">
              <a:latin typeface="Ubuntu Mono derivative Powerlin" panose="020B0509030602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1954AF-26B4-4BBB-90A2-AD97103575D8}"/>
              </a:ext>
            </a:extLst>
          </p:cNvPr>
          <p:cNvSpPr txBox="1"/>
          <p:nvPr/>
        </p:nvSpPr>
        <p:spPr>
          <a:xfrm>
            <a:off x="468198" y="1057798"/>
            <a:ext cx="11331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Ubuntu Mono derivative Powerlin" panose="020B0509030602030204" pitchFamily="49" charset="0"/>
              </a:rPr>
              <a:t>商品结构：</a:t>
            </a:r>
            <a:endParaRPr lang="en-US" altLang="zh-CN" sz="2400" dirty="0">
              <a:latin typeface="Ubuntu Mono derivative Powerlin" panose="020B0509030602030204" pitchFamily="49" charset="0"/>
            </a:endParaRPr>
          </a:p>
          <a:p>
            <a:r>
              <a:rPr lang="zh-CN" altLang="en-US" sz="2400" dirty="0">
                <a:latin typeface="Ubuntu Mono derivative Powerlin" panose="020B0509030602030204" pitchFamily="49" charset="0"/>
              </a:rPr>
              <a:t>商品定义为 </a:t>
            </a:r>
            <a:r>
              <a:rPr lang="en-US" altLang="zh-CN" sz="2400" dirty="0">
                <a:latin typeface="Ubuntu Mono derivative Powerlin" panose="020B0509030602030204" pitchFamily="49" charset="0"/>
              </a:rPr>
              <a:t>class commodity</a:t>
            </a:r>
            <a:r>
              <a:rPr lang="zh-CN" altLang="en-US" sz="2400" dirty="0">
                <a:latin typeface="Ubuntu Mono derivative Powerlin" panose="020B0509030602030204" pitchFamily="49" charset="0"/>
              </a:rPr>
              <a:t>类。</a:t>
            </a:r>
            <a:endParaRPr lang="en-US" altLang="zh-CN" sz="2400" dirty="0">
              <a:latin typeface="Ubuntu Mono derivative Powerlin" panose="020B0509030602030204" pitchFamily="49" charset="0"/>
            </a:endParaRPr>
          </a:p>
          <a:p>
            <a:r>
              <a:rPr lang="zh-CN" altLang="en-US" sz="2400" dirty="0">
                <a:latin typeface="Ubuntu Mono derivative Powerlin" panose="020B0509030602030204" pitchFamily="49" charset="0"/>
              </a:rPr>
              <a:t>商品</a:t>
            </a:r>
            <a:r>
              <a:rPr lang="en-US" altLang="zh-CN" sz="2400" dirty="0">
                <a:latin typeface="Ubuntu Mono derivative Powerlin" panose="020B0509030602030204" pitchFamily="49" charset="0"/>
              </a:rPr>
              <a:t>ID</a:t>
            </a:r>
            <a:r>
              <a:rPr lang="zh-CN" altLang="en-US" sz="2400" dirty="0">
                <a:latin typeface="Ubuntu Mono derivative Powerlin" panose="020B0509030602030204" pitchFamily="49" charset="0"/>
              </a:rPr>
              <a:t>，商品名，发布时间，卖家</a:t>
            </a:r>
            <a:r>
              <a:rPr lang="en-US" altLang="zh-CN" sz="2400" dirty="0">
                <a:latin typeface="Ubuntu Mono derivative Powerlin" panose="020B0509030602030204" pitchFamily="49" charset="0"/>
              </a:rPr>
              <a:t>ID</a:t>
            </a:r>
            <a:r>
              <a:rPr lang="zh-CN" altLang="en-US" sz="2400" dirty="0">
                <a:latin typeface="Ubuntu Mono derivative Powerlin" panose="020B0509030602030204" pitchFamily="49" charset="0"/>
              </a:rPr>
              <a:t>，商品状态，商品描述设置为</a:t>
            </a:r>
            <a:r>
              <a:rPr lang="en-US" altLang="zh-CN" sz="2400" dirty="0">
                <a:latin typeface="Ubuntu Mono derivative Powerlin" panose="020B0509030602030204" pitchFamily="49" charset="0"/>
              </a:rPr>
              <a:t>string</a:t>
            </a:r>
            <a:r>
              <a:rPr lang="zh-CN" altLang="en-US" sz="2400" dirty="0">
                <a:latin typeface="Ubuntu Mono derivative Powerlin" panose="020B0509030602030204" pitchFamily="49" charset="0"/>
              </a:rPr>
              <a:t>类。</a:t>
            </a:r>
            <a:endParaRPr lang="en-US" altLang="zh-CN" sz="2400" dirty="0">
              <a:latin typeface="Ubuntu Mono derivative Powerlin" panose="020B0509030602030204" pitchFamily="49" charset="0"/>
            </a:endParaRPr>
          </a:p>
          <a:p>
            <a:r>
              <a:rPr lang="zh-CN" altLang="en-US" sz="2400" dirty="0">
                <a:latin typeface="Ubuntu Mono derivative Powerlin" panose="020B0509030602030204" pitchFamily="49" charset="0"/>
              </a:rPr>
              <a:t>商品价格设置为</a:t>
            </a:r>
            <a:r>
              <a:rPr lang="en-US" altLang="zh-CN" sz="2400" dirty="0">
                <a:latin typeface="Ubuntu Mono derivative Powerlin" panose="020B0509030602030204" pitchFamily="49" charset="0"/>
              </a:rPr>
              <a:t>double</a:t>
            </a:r>
            <a:r>
              <a:rPr lang="zh-CN" altLang="en-US" sz="2400" dirty="0">
                <a:latin typeface="Ubuntu Mono derivative Powerlin" panose="020B0509030602030204" pitchFamily="49" charset="0"/>
              </a:rPr>
              <a:t>型，商品数量设置为</a:t>
            </a:r>
            <a:r>
              <a:rPr lang="en-US" altLang="zh-CN" sz="2400" dirty="0">
                <a:latin typeface="Ubuntu Mono derivative Powerlin" panose="020B0509030602030204" pitchFamily="49" charset="0"/>
              </a:rPr>
              <a:t>int</a:t>
            </a:r>
            <a:r>
              <a:rPr lang="zh-CN" altLang="en-US" sz="2400" dirty="0">
                <a:latin typeface="Ubuntu Mono derivative Powerlin" panose="020B0509030602030204" pitchFamily="49" charset="0"/>
              </a:rPr>
              <a:t>型。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5030D3-D4FA-4C2E-9E1A-3B6C74434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83" y="2627458"/>
            <a:ext cx="7741899" cy="383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8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63" y="84994"/>
            <a:ext cx="1395612" cy="592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15" y="0"/>
            <a:ext cx="626871" cy="7625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F5FFBBB-92CF-4065-99D0-41E44EB9FF49}"/>
              </a:ext>
            </a:extLst>
          </p:cNvPr>
          <p:cNvSpPr txBox="1"/>
          <p:nvPr/>
        </p:nvSpPr>
        <p:spPr>
          <a:xfrm>
            <a:off x="6019387" y="945793"/>
            <a:ext cx="58333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Ubuntu Mono derivative Powerlin" panose="020B0509030602030204" pitchFamily="49" charset="0"/>
              </a:rPr>
              <a:t>交易平台结构：</a:t>
            </a:r>
            <a:endParaRPr lang="en-US" altLang="zh-CN" sz="2000" dirty="0">
              <a:latin typeface="Ubuntu Mono derivative Powerlin" panose="020B0509030602030204" pitchFamily="49" charset="0"/>
            </a:endParaRPr>
          </a:p>
          <a:p>
            <a:r>
              <a:rPr lang="zh-CN" altLang="en-US" sz="2000" dirty="0">
                <a:latin typeface="Ubuntu Mono derivative Powerlin" panose="020B0509030602030204" pitchFamily="49" charset="0"/>
              </a:rPr>
              <a:t>交易平台设置为 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class </a:t>
            </a:r>
            <a:r>
              <a:rPr lang="en-US" altLang="zh-CN" sz="2000" dirty="0" err="1">
                <a:latin typeface="Ubuntu Mono derivative Powerlin" panose="020B0509030602030204" pitchFamily="49" charset="0"/>
              </a:rPr>
              <a:t>trading_platform</a:t>
            </a:r>
            <a:r>
              <a:rPr lang="zh-CN" altLang="en-US" sz="2000" dirty="0">
                <a:latin typeface="Ubuntu Mono derivative Powerlin" panose="020B0509030602030204" pitchFamily="49" charset="0"/>
              </a:rPr>
              <a:t>类。</a:t>
            </a:r>
            <a:endParaRPr lang="en-US" altLang="zh-CN" sz="2000" dirty="0">
              <a:latin typeface="Ubuntu Mono derivative Powerlin" panose="020B0509030602030204" pitchFamily="49" charset="0"/>
            </a:endParaRPr>
          </a:p>
          <a:p>
            <a:endParaRPr lang="en-US" altLang="zh-CN" sz="2000" dirty="0">
              <a:latin typeface="Ubuntu Mono derivative Powerlin" panose="020B0509030602030204" pitchFamily="49" charset="0"/>
            </a:endParaRPr>
          </a:p>
          <a:p>
            <a:r>
              <a:rPr lang="zh-CN" altLang="en-US" sz="2000" dirty="0">
                <a:latin typeface="Ubuntu Mono derivative Powerlin" panose="020B0509030602030204" pitchFamily="49" charset="0"/>
              </a:rPr>
              <a:t>主菜单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-&gt;</a:t>
            </a:r>
            <a:r>
              <a:rPr lang="en-US" altLang="zh-CN" sz="2000" dirty="0" err="1">
                <a:latin typeface="Ubuntu Mono derivative Powerlin" panose="020B0509030602030204" pitchFamily="49" charset="0"/>
              </a:rPr>
              <a:t>show_menu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()</a:t>
            </a:r>
          </a:p>
          <a:p>
            <a:r>
              <a:rPr lang="zh-CN" altLang="en-US" sz="2000" dirty="0">
                <a:latin typeface="Ubuntu Mono derivative Powerlin" panose="020B0509030602030204" pitchFamily="49" charset="0"/>
              </a:rPr>
              <a:t>用户登录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-&gt;</a:t>
            </a:r>
            <a:r>
              <a:rPr lang="en-US" altLang="zh-CN" sz="2000" dirty="0" err="1">
                <a:latin typeface="Ubuntu Mono derivative Powerlin" panose="020B0509030602030204" pitchFamily="49" charset="0"/>
              </a:rPr>
              <a:t>user_login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()</a:t>
            </a:r>
          </a:p>
          <a:p>
            <a:r>
              <a:rPr lang="zh-CN" altLang="en-US" sz="2000" dirty="0">
                <a:latin typeface="Ubuntu Mono derivative Powerlin" panose="020B0509030602030204" pitchFamily="49" charset="0"/>
              </a:rPr>
              <a:t>用户登录后界面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-&gt;</a:t>
            </a:r>
            <a:r>
              <a:rPr lang="en-US" altLang="zh-CN" sz="2000" dirty="0" err="1">
                <a:latin typeface="Ubuntu Mono derivative Powerlin" panose="020B0509030602030204" pitchFamily="49" charset="0"/>
              </a:rPr>
              <a:t>sub_user_menu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()</a:t>
            </a:r>
          </a:p>
          <a:p>
            <a:r>
              <a:rPr lang="zh-CN" altLang="en-US" sz="2000" dirty="0">
                <a:latin typeface="Ubuntu Mono derivative Powerlin" panose="020B0509030602030204" pitchFamily="49" charset="0"/>
              </a:rPr>
              <a:t>卖家操作界面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-&gt;</a:t>
            </a:r>
            <a:r>
              <a:rPr lang="en-US" altLang="zh-CN" sz="2000" dirty="0" err="1">
                <a:latin typeface="Ubuntu Mono derivative Powerlin" panose="020B0509030602030204" pitchFamily="49" charset="0"/>
              </a:rPr>
              <a:t>trader_menu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()</a:t>
            </a:r>
          </a:p>
          <a:p>
            <a:r>
              <a:rPr lang="zh-CN" altLang="en-US" sz="2000" dirty="0">
                <a:latin typeface="Ubuntu Mono derivative Powerlin" panose="020B0509030602030204" pitchFamily="49" charset="0"/>
              </a:rPr>
              <a:t>买家操作界面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-&gt;</a:t>
            </a:r>
            <a:r>
              <a:rPr lang="en-US" altLang="zh-CN" sz="2000" dirty="0" err="1">
                <a:latin typeface="Ubuntu Mono derivative Powerlin" panose="020B0509030602030204" pitchFamily="49" charset="0"/>
              </a:rPr>
              <a:t>buyer_menu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()</a:t>
            </a:r>
          </a:p>
          <a:p>
            <a:r>
              <a:rPr lang="zh-CN" altLang="en-US" sz="2000" dirty="0">
                <a:latin typeface="Ubuntu Mono derivative Powerlin" panose="020B0509030602030204" pitchFamily="49" charset="0"/>
              </a:rPr>
              <a:t>管理员登录界面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-&gt;</a:t>
            </a:r>
            <a:r>
              <a:rPr lang="en-US" altLang="zh-CN" sz="2000" dirty="0" err="1">
                <a:latin typeface="Ubuntu Mono derivative Powerlin" panose="020B0509030602030204" pitchFamily="49" charset="0"/>
              </a:rPr>
              <a:t>admin_login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()</a:t>
            </a:r>
          </a:p>
          <a:p>
            <a:r>
              <a:rPr lang="zh-CN" altLang="en-US" sz="2000" dirty="0">
                <a:latin typeface="Ubuntu Mono derivative Powerlin" panose="020B0509030602030204" pitchFamily="49" charset="0"/>
              </a:rPr>
              <a:t>管理员操作界面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-&gt;</a:t>
            </a:r>
            <a:r>
              <a:rPr lang="en-US" altLang="zh-CN" sz="2000" dirty="0" err="1">
                <a:latin typeface="Ubuntu Mono derivative Powerlin" panose="020B0509030602030204" pitchFamily="49" charset="0"/>
              </a:rPr>
              <a:t>admin_menu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()</a:t>
            </a:r>
          </a:p>
          <a:p>
            <a:r>
              <a:rPr lang="zh-CN" altLang="en-US" sz="2000" dirty="0">
                <a:latin typeface="Ubuntu Mono derivative Powerlin" panose="020B0509030602030204" pitchFamily="49" charset="0"/>
              </a:rPr>
              <a:t>用户注册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-&gt;</a:t>
            </a:r>
            <a:r>
              <a:rPr lang="en-US" altLang="zh-CN" sz="2000" dirty="0" err="1">
                <a:latin typeface="Ubuntu Mono derivative Powerlin" panose="020B0509030602030204" pitchFamily="49" charset="0"/>
              </a:rPr>
              <a:t>sign_up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()</a:t>
            </a:r>
          </a:p>
          <a:p>
            <a:r>
              <a:rPr lang="zh-CN" altLang="en-US" sz="2000" dirty="0">
                <a:latin typeface="Ubuntu Mono derivative Powerlin" panose="020B0509030602030204" pitchFamily="49" charset="0"/>
              </a:rPr>
              <a:t>个人信息管理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-&gt;</a:t>
            </a:r>
            <a:r>
              <a:rPr lang="en-US" altLang="zh-CN" sz="2000" dirty="0" err="1">
                <a:latin typeface="Ubuntu Mono derivative Powerlin" panose="020B0509030602030204" pitchFamily="49" charset="0"/>
              </a:rPr>
              <a:t>manage_user_info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()</a:t>
            </a:r>
          </a:p>
          <a:p>
            <a:endParaRPr lang="en-US" altLang="zh-CN" sz="2000" dirty="0">
              <a:latin typeface="Ubuntu Mono derivative Powerlin" panose="020B0509030602030204" pitchFamily="49" charset="0"/>
            </a:endParaRPr>
          </a:p>
          <a:p>
            <a:r>
              <a:rPr lang="zh-CN" altLang="en-US" sz="2000" dirty="0">
                <a:latin typeface="Ubuntu Mono derivative Powerlin" panose="020B0509030602030204" pitchFamily="49" charset="0"/>
              </a:rPr>
              <a:t>文件写入功能：</a:t>
            </a:r>
            <a:endParaRPr lang="en-US" altLang="zh-CN" sz="2000" dirty="0">
              <a:latin typeface="Ubuntu Mono derivative Powerlin" panose="020B0509030602030204" pitchFamily="49" charset="0"/>
            </a:endParaRPr>
          </a:p>
          <a:p>
            <a:r>
              <a:rPr lang="zh-CN" altLang="en-US" sz="2000" dirty="0">
                <a:latin typeface="Ubuntu Mono derivative Powerlin" panose="020B0509030602030204" pitchFamily="49" charset="0"/>
              </a:rPr>
              <a:t>用户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-&gt;</a:t>
            </a:r>
            <a:r>
              <a:rPr lang="en-US" altLang="zh-CN" sz="2000" dirty="0" err="1">
                <a:latin typeface="Ubuntu Mono derivative Powerlin" panose="020B0509030602030204" pitchFamily="49" charset="0"/>
              </a:rPr>
              <a:t>save_user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()</a:t>
            </a:r>
          </a:p>
          <a:p>
            <a:r>
              <a:rPr lang="zh-CN" altLang="en-US" sz="2000" dirty="0">
                <a:latin typeface="Ubuntu Mono derivative Powerlin" panose="020B0509030602030204" pitchFamily="49" charset="0"/>
              </a:rPr>
              <a:t>商品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-&gt;</a:t>
            </a:r>
            <a:r>
              <a:rPr lang="en-US" altLang="zh-CN" sz="2000" dirty="0" err="1">
                <a:latin typeface="Ubuntu Mono derivative Powerlin" panose="020B0509030602030204" pitchFamily="49" charset="0"/>
              </a:rPr>
              <a:t>save_commodity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()</a:t>
            </a:r>
          </a:p>
          <a:p>
            <a:r>
              <a:rPr lang="zh-CN" altLang="en-US" sz="2000" dirty="0">
                <a:latin typeface="Ubuntu Mono derivative Powerlin" panose="020B0509030602030204" pitchFamily="49" charset="0"/>
              </a:rPr>
              <a:t>订单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-&gt;</a:t>
            </a:r>
            <a:r>
              <a:rPr lang="en-US" altLang="zh-CN" sz="2000" dirty="0" err="1">
                <a:latin typeface="Ubuntu Mono derivative Powerlin" panose="020B0509030602030204" pitchFamily="49" charset="0"/>
              </a:rPr>
              <a:t>save_order</a:t>
            </a:r>
            <a:r>
              <a:rPr lang="en-US" altLang="zh-CN" sz="2000" dirty="0">
                <a:latin typeface="Ubuntu Mono derivative Powerlin" panose="020B0509030602030204" pitchFamily="49" charset="0"/>
              </a:rPr>
              <a:t>()</a:t>
            </a:r>
          </a:p>
          <a:p>
            <a:endParaRPr lang="zh-CN" altLang="en-US" sz="2000" dirty="0">
              <a:latin typeface="Ubuntu Mono derivative Powerlin" panose="020B0509030602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A99341-CC0E-4AC1-B30F-0AAD309FE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71" y="142477"/>
            <a:ext cx="5053840" cy="657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6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811709" y="2379335"/>
            <a:ext cx="2567583" cy="2099331"/>
            <a:chOff x="793751" y="2361406"/>
            <a:chExt cx="2611438" cy="2135188"/>
          </a:xfrm>
        </p:grpSpPr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793751" y="2361406"/>
              <a:ext cx="2611438" cy="2135188"/>
            </a:xfrm>
            <a:custGeom>
              <a:avLst/>
              <a:gdLst>
                <a:gd name="T0" fmla="*/ 299 w 1645"/>
                <a:gd name="T1" fmla="*/ 761 h 1345"/>
                <a:gd name="T2" fmla="*/ 299 w 1645"/>
                <a:gd name="T3" fmla="*/ 1059 h 1345"/>
                <a:gd name="T4" fmla="*/ 823 w 1645"/>
                <a:gd name="T5" fmla="*/ 1345 h 1345"/>
                <a:gd name="T6" fmla="*/ 1346 w 1645"/>
                <a:gd name="T7" fmla="*/ 1059 h 1345"/>
                <a:gd name="T8" fmla="*/ 1346 w 1645"/>
                <a:gd name="T9" fmla="*/ 761 h 1345"/>
                <a:gd name="T10" fmla="*/ 823 w 1645"/>
                <a:gd name="T11" fmla="*/ 1046 h 1345"/>
                <a:gd name="T12" fmla="*/ 299 w 1645"/>
                <a:gd name="T13" fmla="*/ 761 h 1345"/>
                <a:gd name="T14" fmla="*/ 299 w 1645"/>
                <a:gd name="T15" fmla="*/ 761 h 1345"/>
                <a:gd name="T16" fmla="*/ 823 w 1645"/>
                <a:gd name="T17" fmla="*/ 0 h 1345"/>
                <a:gd name="T18" fmla="*/ 0 w 1645"/>
                <a:gd name="T19" fmla="*/ 448 h 1345"/>
                <a:gd name="T20" fmla="*/ 823 w 1645"/>
                <a:gd name="T21" fmla="*/ 896 h 1345"/>
                <a:gd name="T22" fmla="*/ 1496 w 1645"/>
                <a:gd name="T23" fmla="*/ 530 h 1345"/>
                <a:gd name="T24" fmla="*/ 1496 w 1645"/>
                <a:gd name="T25" fmla="*/ 1046 h 1345"/>
                <a:gd name="T26" fmla="*/ 1645 w 1645"/>
                <a:gd name="T27" fmla="*/ 1046 h 1345"/>
                <a:gd name="T28" fmla="*/ 1645 w 1645"/>
                <a:gd name="T29" fmla="*/ 448 h 1345"/>
                <a:gd name="T30" fmla="*/ 823 w 1645"/>
                <a:gd name="T31" fmla="*/ 0 h 1345"/>
                <a:gd name="T32" fmla="*/ 823 w 1645"/>
                <a:gd name="T33" fmla="*/ 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5" h="1345">
                  <a:moveTo>
                    <a:pt x="299" y="761"/>
                  </a:moveTo>
                  <a:lnTo>
                    <a:pt x="299" y="1059"/>
                  </a:lnTo>
                  <a:lnTo>
                    <a:pt x="823" y="1345"/>
                  </a:lnTo>
                  <a:lnTo>
                    <a:pt x="1346" y="1059"/>
                  </a:lnTo>
                  <a:lnTo>
                    <a:pt x="1346" y="761"/>
                  </a:lnTo>
                  <a:lnTo>
                    <a:pt x="823" y="1046"/>
                  </a:lnTo>
                  <a:lnTo>
                    <a:pt x="299" y="761"/>
                  </a:lnTo>
                  <a:lnTo>
                    <a:pt x="299" y="761"/>
                  </a:lnTo>
                  <a:close/>
                  <a:moveTo>
                    <a:pt x="823" y="0"/>
                  </a:moveTo>
                  <a:lnTo>
                    <a:pt x="0" y="448"/>
                  </a:lnTo>
                  <a:lnTo>
                    <a:pt x="823" y="896"/>
                  </a:lnTo>
                  <a:lnTo>
                    <a:pt x="1496" y="530"/>
                  </a:lnTo>
                  <a:lnTo>
                    <a:pt x="1496" y="1046"/>
                  </a:lnTo>
                  <a:lnTo>
                    <a:pt x="1645" y="1046"/>
                  </a:lnTo>
                  <a:lnTo>
                    <a:pt x="1645" y="448"/>
                  </a:lnTo>
                  <a:lnTo>
                    <a:pt x="823" y="0"/>
                  </a:lnTo>
                  <a:lnTo>
                    <a:pt x="82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92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>
              <a:off x="1591470" y="2810527"/>
              <a:ext cx="1016000" cy="533400"/>
            </a:xfrm>
            <a:prstGeom prst="diamond">
              <a:avLst/>
            </a:prstGeom>
            <a:solidFill>
              <a:srgbClr val="005D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63615" y="2734995"/>
            <a:ext cx="5783771" cy="1388010"/>
            <a:chOff x="3204115" y="3848269"/>
            <a:chExt cx="5783771" cy="1388010"/>
          </a:xfrm>
        </p:grpSpPr>
        <p:sp>
          <p:nvSpPr>
            <p:cNvPr id="15" name="文本框 14"/>
            <p:cNvSpPr txBox="1"/>
            <p:nvPr/>
          </p:nvSpPr>
          <p:spPr>
            <a:xfrm>
              <a:off x="3204115" y="3848269"/>
              <a:ext cx="57837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模块划分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379128" y="4866947"/>
              <a:ext cx="5433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Module division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63" y="84994"/>
            <a:ext cx="1395612" cy="592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15" y="0"/>
            <a:ext cx="626871" cy="7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2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63" y="84994"/>
            <a:ext cx="1395612" cy="592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15" y="0"/>
            <a:ext cx="626871" cy="762537"/>
          </a:xfrm>
          <a:prstGeom prst="rect">
            <a:avLst/>
          </a:prstGeom>
        </p:spPr>
      </p:pic>
      <p:sp>
        <p:nvSpPr>
          <p:cNvPr id="4" name="Oval 19">
            <a:extLst>
              <a:ext uri="{FF2B5EF4-FFF2-40B4-BE49-F238E27FC236}">
                <a16:creationId xmlns:a16="http://schemas.microsoft.com/office/drawing/2014/main" id="{98C5960F-BB98-48E0-94C1-926504945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839" y="2350910"/>
            <a:ext cx="934828" cy="1024082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125934" rIns="125934" bIns="179906" anchor="ctr"/>
          <a:lstStyle/>
          <a:p>
            <a:pPr algn="ctr">
              <a:lnSpc>
                <a:spcPct val="120000"/>
              </a:lnSpc>
            </a:pPr>
            <a:r>
              <a:rPr lang="zh-CN" altLang="en-US" sz="2000" b="1" kern="0" dirty="0">
                <a:solidFill>
                  <a:srgbClr val="0142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主菜单</a:t>
            </a:r>
          </a:p>
        </p:txBody>
      </p:sp>
      <p:sp>
        <p:nvSpPr>
          <p:cNvPr id="6" name="Oval 19">
            <a:extLst>
              <a:ext uri="{FF2B5EF4-FFF2-40B4-BE49-F238E27FC236}">
                <a16:creationId xmlns:a16="http://schemas.microsoft.com/office/drawing/2014/main" id="{B2E606F0-69E2-4F5E-B153-9214F7899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25" y="2543837"/>
            <a:ext cx="2255507" cy="593247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125934" rIns="125934" bIns="179906" anchor="ctr"/>
          <a:lstStyle/>
          <a:p>
            <a:pPr algn="ctr">
              <a:lnSpc>
                <a:spcPct val="120000"/>
              </a:lnSpc>
            </a:pPr>
            <a:r>
              <a:rPr lang="zh-CN" altLang="en-US" sz="2000" b="1" kern="0" dirty="0">
                <a:solidFill>
                  <a:srgbClr val="0142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管理员界面</a:t>
            </a:r>
          </a:p>
        </p:txBody>
      </p:sp>
      <p:sp>
        <p:nvSpPr>
          <p:cNvPr id="7" name="Oval 19">
            <a:extLst>
              <a:ext uri="{FF2B5EF4-FFF2-40B4-BE49-F238E27FC236}">
                <a16:creationId xmlns:a16="http://schemas.microsoft.com/office/drawing/2014/main" id="{74880484-A53C-48BF-9F98-C603AF66E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133" y="2482049"/>
            <a:ext cx="1428249" cy="716825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125934" rIns="125934" bIns="179906" anchor="ctr"/>
          <a:lstStyle/>
          <a:p>
            <a:pPr algn="ctr">
              <a:lnSpc>
                <a:spcPct val="120000"/>
              </a:lnSpc>
            </a:pPr>
            <a:r>
              <a:rPr lang="zh-CN" altLang="en-US" sz="2000" b="1" kern="0" dirty="0">
                <a:solidFill>
                  <a:srgbClr val="0142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用户界面</a:t>
            </a:r>
          </a:p>
        </p:txBody>
      </p:sp>
      <p:sp>
        <p:nvSpPr>
          <p:cNvPr id="9" name="Oval 19">
            <a:extLst>
              <a:ext uri="{FF2B5EF4-FFF2-40B4-BE49-F238E27FC236}">
                <a16:creationId xmlns:a16="http://schemas.microsoft.com/office/drawing/2014/main" id="{FE1DED3A-2F14-45C1-AFF6-73490714E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92" y="4270342"/>
            <a:ext cx="1899589" cy="568796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125934" rIns="125934" bIns="179906" anchor="ctr"/>
          <a:lstStyle/>
          <a:p>
            <a:pPr algn="ctr">
              <a:lnSpc>
                <a:spcPct val="120000"/>
              </a:lnSpc>
            </a:pPr>
            <a:r>
              <a:rPr lang="zh-CN" altLang="en-US" sz="2000" b="1" kern="0" dirty="0">
                <a:solidFill>
                  <a:srgbClr val="0142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买家页面</a:t>
            </a:r>
          </a:p>
        </p:txBody>
      </p:sp>
      <p:sp>
        <p:nvSpPr>
          <p:cNvPr id="10" name="Oval 19">
            <a:extLst>
              <a:ext uri="{FF2B5EF4-FFF2-40B4-BE49-F238E27FC236}">
                <a16:creationId xmlns:a16="http://schemas.microsoft.com/office/drawing/2014/main" id="{C9A1ADF6-8320-4458-A55B-C57A387C9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5256" y="4289195"/>
            <a:ext cx="1899589" cy="568796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125934" rIns="125934" bIns="179906" anchor="ctr"/>
          <a:lstStyle/>
          <a:p>
            <a:pPr algn="ctr">
              <a:lnSpc>
                <a:spcPct val="120000"/>
              </a:lnSpc>
            </a:pPr>
            <a:r>
              <a:rPr lang="zh-CN" altLang="en-US" sz="2000" b="1" kern="0" dirty="0">
                <a:solidFill>
                  <a:srgbClr val="0142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卖家页面</a:t>
            </a:r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D3199797-3A98-45AE-9865-E2AFE340F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61" y="657842"/>
            <a:ext cx="1899589" cy="661791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125934" rIns="125934" bIns="179906" anchor="ctr"/>
          <a:lstStyle/>
          <a:p>
            <a:pPr algn="ctr">
              <a:lnSpc>
                <a:spcPct val="120000"/>
              </a:lnSpc>
            </a:pPr>
            <a:r>
              <a:rPr lang="zh-CN" altLang="en-US" sz="2000" b="1" kern="0" dirty="0">
                <a:solidFill>
                  <a:srgbClr val="0142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个人信息管理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AE61A5-71A5-4F86-928B-22703AE0CBDA}"/>
              </a:ext>
            </a:extLst>
          </p:cNvPr>
          <p:cNvSpPr txBox="1"/>
          <p:nvPr/>
        </p:nvSpPr>
        <p:spPr>
          <a:xfrm>
            <a:off x="503854" y="2647644"/>
            <a:ext cx="118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user.cpp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BC5DE3-72AC-4774-B506-00436EE2F1FB}"/>
              </a:ext>
            </a:extLst>
          </p:cNvPr>
          <p:cNvSpPr txBox="1"/>
          <p:nvPr/>
        </p:nvSpPr>
        <p:spPr>
          <a:xfrm>
            <a:off x="5129756" y="3709429"/>
            <a:ext cx="131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demo.cpp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48B12AD-98BE-4B26-B288-FF2C4E9647C7}"/>
              </a:ext>
            </a:extLst>
          </p:cNvPr>
          <p:cNvGrpSpPr/>
          <p:nvPr/>
        </p:nvGrpSpPr>
        <p:grpSpPr>
          <a:xfrm>
            <a:off x="1853854" y="1308924"/>
            <a:ext cx="6288592" cy="4240152"/>
            <a:chOff x="1853854" y="1308924"/>
            <a:chExt cx="6288592" cy="4240152"/>
          </a:xfrm>
        </p:grpSpPr>
        <p:sp>
          <p:nvSpPr>
            <p:cNvPr id="16" name="箭头: 左 15">
              <a:extLst>
                <a:ext uri="{FF2B5EF4-FFF2-40B4-BE49-F238E27FC236}">
                  <a16:creationId xmlns:a16="http://schemas.microsoft.com/office/drawing/2014/main" id="{326C8A93-93DB-4BC4-B0B7-25440863A1C4}"/>
                </a:ext>
              </a:extLst>
            </p:cNvPr>
            <p:cNvSpPr/>
            <p:nvPr/>
          </p:nvSpPr>
          <p:spPr>
            <a:xfrm>
              <a:off x="3299382" y="2613777"/>
              <a:ext cx="2130457" cy="4370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A7122073-DD4D-4BD3-A569-54264840D670}"/>
                </a:ext>
              </a:extLst>
            </p:cNvPr>
            <p:cNvSpPr/>
            <p:nvPr/>
          </p:nvSpPr>
          <p:spPr>
            <a:xfrm>
              <a:off x="6381946" y="2613778"/>
              <a:ext cx="1760500" cy="4533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箭头: 上 18">
              <a:extLst>
                <a:ext uri="{FF2B5EF4-FFF2-40B4-BE49-F238E27FC236}">
                  <a16:creationId xmlns:a16="http://schemas.microsoft.com/office/drawing/2014/main" id="{67EF0256-9D7A-49AD-A3FC-E53ED39306D0}"/>
                </a:ext>
              </a:extLst>
            </p:cNvPr>
            <p:cNvSpPr/>
            <p:nvPr/>
          </p:nvSpPr>
          <p:spPr>
            <a:xfrm>
              <a:off x="2453281" y="1308924"/>
              <a:ext cx="223931" cy="11731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482DE2CD-5B7B-45B9-9C3E-DD19B5C27C5A}"/>
                </a:ext>
              </a:extLst>
            </p:cNvPr>
            <p:cNvSpPr/>
            <p:nvPr/>
          </p:nvSpPr>
          <p:spPr>
            <a:xfrm>
              <a:off x="1853854" y="3198874"/>
              <a:ext cx="245097" cy="10714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箭头: 下 22">
              <a:extLst>
                <a:ext uri="{FF2B5EF4-FFF2-40B4-BE49-F238E27FC236}">
                  <a16:creationId xmlns:a16="http://schemas.microsoft.com/office/drawing/2014/main" id="{99ED28B4-01B7-4563-846F-2CA1FC1A31DD}"/>
                </a:ext>
              </a:extLst>
            </p:cNvPr>
            <p:cNvSpPr/>
            <p:nvPr/>
          </p:nvSpPr>
          <p:spPr>
            <a:xfrm>
              <a:off x="3054285" y="3198873"/>
              <a:ext cx="245097" cy="10903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箭头: 下 4">
              <a:extLst>
                <a:ext uri="{FF2B5EF4-FFF2-40B4-BE49-F238E27FC236}">
                  <a16:creationId xmlns:a16="http://schemas.microsoft.com/office/drawing/2014/main" id="{BB157052-4801-493B-9A90-295B75A5B896}"/>
                </a:ext>
              </a:extLst>
            </p:cNvPr>
            <p:cNvSpPr/>
            <p:nvPr/>
          </p:nvSpPr>
          <p:spPr>
            <a:xfrm>
              <a:off x="2419129" y="4743720"/>
              <a:ext cx="166125" cy="8053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Oval 19">
            <a:extLst>
              <a:ext uri="{FF2B5EF4-FFF2-40B4-BE49-F238E27FC236}">
                <a16:creationId xmlns:a16="http://schemas.microsoft.com/office/drawing/2014/main" id="{C91FDB4A-2579-4890-BF70-BBAB277BB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501" y="5590095"/>
            <a:ext cx="2255507" cy="593247"/>
          </a:xfrm>
          <a:prstGeom prst="roundRect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125934" rIns="125934" bIns="179906" anchor="ctr"/>
          <a:lstStyle/>
          <a:p>
            <a:pPr algn="ctr">
              <a:lnSpc>
                <a:spcPct val="120000"/>
              </a:lnSpc>
            </a:pPr>
            <a:r>
              <a:rPr lang="zh-CN" altLang="en-US" sz="2000" b="1" kern="0" dirty="0">
                <a:solidFill>
                  <a:srgbClr val="0142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商品和订单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71760C-201E-4851-8FAD-FE0236CD0F04}"/>
              </a:ext>
            </a:extLst>
          </p:cNvPr>
          <p:cNvSpPr txBox="1"/>
          <p:nvPr/>
        </p:nvSpPr>
        <p:spPr>
          <a:xfrm>
            <a:off x="4251489" y="5684363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commodity.cpp</a:t>
            </a:r>
          </a:p>
          <a:p>
            <a:r>
              <a:rPr lang="en-US" altLang="zh-CN" dirty="0"/>
              <a:t>order.cpp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5955D0-6CA6-4474-9804-7A3AF3B5192B}"/>
              </a:ext>
            </a:extLst>
          </p:cNvPr>
          <p:cNvSpPr txBox="1"/>
          <p:nvPr/>
        </p:nvSpPr>
        <p:spPr>
          <a:xfrm>
            <a:off x="10696763" y="2549552"/>
            <a:ext cx="139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user.cpp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BB034A8-000E-4906-922A-0C8F346C2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79"/>
            <a:ext cx="12192000" cy="638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4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1" grpId="0" animBg="1"/>
      <p:bldP spid="2" grpId="0"/>
      <p:bldP spid="3" grpId="0"/>
      <p:bldP spid="18" grpId="0" animBg="1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21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2F2F2"/>
      </a:accent1>
      <a:accent2>
        <a:srgbClr val="F2F2F2"/>
      </a:accent2>
      <a:accent3>
        <a:srgbClr val="F2F2F2"/>
      </a:accent3>
      <a:accent4>
        <a:srgbClr val="F2F2F2"/>
      </a:accent4>
      <a:accent5>
        <a:srgbClr val="F2F2F2"/>
      </a:accent5>
      <a:accent6>
        <a:srgbClr val="F2F2F2"/>
      </a:accent6>
      <a:hlink>
        <a:srgbClr val="F2F2F2"/>
      </a:hlink>
      <a:folHlink>
        <a:srgbClr val="F2F2F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1419</Words>
  <Application>Microsoft Office PowerPoint</Application>
  <PresentationFormat>宽屏</PresentationFormat>
  <Paragraphs>159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Adobe Gothic Std B</vt:lpstr>
      <vt:lpstr>等线</vt:lpstr>
      <vt:lpstr>微软雅黑</vt:lpstr>
      <vt:lpstr>Arial</vt:lpstr>
      <vt:lpstr>Calibri</vt:lpstr>
      <vt:lpstr>Ubuntu Mono derivative Powerlin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 Yu</dc:creator>
  <cp:lastModifiedBy>俞 锐基</cp:lastModifiedBy>
  <cp:revision>24</cp:revision>
  <dcterms:created xsi:type="dcterms:W3CDTF">2017-04-15T09:55:00Z</dcterms:created>
  <dcterms:modified xsi:type="dcterms:W3CDTF">2022-03-31T09:08:26Z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