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2" r:id="rId57"/>
    <p:sldId id="313" r:id="rId58"/>
    <p:sldId id="314" r:id="rId59"/>
    <p:sldId id="315" r:id="rId60"/>
    <p:sldId id="316" r:id="rId61"/>
    <p:sldId id="317"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Lst>
  <p:sldSz cx="12192000" cy="6858000"/>
  <p:notesSz cx="6858000" cy="9144000"/>
  <p:embeddedFontLst>
    <p:embeddedFont>
      <p:font typeface="Consolas" panose="020B0609020204030204" pitchFamily="49" charset="0"/>
      <p:regular r:id="rId76"/>
      <p:bold r:id="rId77"/>
      <p:italic r:id="rId78"/>
      <p:boldItalic r:id="rId79"/>
    </p:embeddedFont>
    <p:embeddedFont>
      <p:font typeface="Roboto" panose="02000000000000000000" pitchFamily="2" charset="0"/>
      <p:regular r:id="rId80"/>
      <p:bold r:id="rId81"/>
      <p:italic r:id="rId82"/>
      <p:boldItalic r:id="rId83"/>
    </p:embeddedFont>
    <p:embeddedFont>
      <p:font typeface="Roboto Black" panose="02000000000000000000" pitchFamily="2" charset="0"/>
      <p:bold r:id="rId84"/>
      <p:boldItalic r:id="rId85"/>
    </p:embeddedFont>
    <p:embeddedFont>
      <p:font typeface="Roboto Medium" panose="02000000000000000000" pitchFamily="2" charset="0"/>
      <p:regular r:id="rId86"/>
      <p:bold r:id="rId87"/>
      <p:italic r:id="rId88"/>
      <p:boldItalic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76">
          <p15:clr>
            <a:srgbClr val="747775"/>
          </p15:clr>
        </p15:guide>
        <p15:guide id="2" pos="576">
          <p15:clr>
            <a:srgbClr val="747775"/>
          </p15:clr>
        </p15:guide>
        <p15:guide id="3" pos="6912">
          <p15:clr>
            <a:srgbClr val="747775"/>
          </p15:clr>
        </p15:guide>
        <p15:guide id="4" orient="horz" pos="1008">
          <p15:clr>
            <a:srgbClr val="747775"/>
          </p15:clr>
        </p15:guide>
        <p15:guide id="5" orient="horz" pos="1152">
          <p15:clr>
            <a:srgbClr val="747775"/>
          </p15:clr>
        </p15:guide>
        <p15:guide id="6" orient="horz" pos="396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2" roundtripDataSignature="AMtx7mi/nC/9w2jHzSYWN7KZiBjQUFccd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71E687-A1A2-4F07-9E80-30D6AEA3F920}">
  <a:tblStyle styleId="{5E71E687-A1A2-4F07-9E80-30D6AEA3F92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80"/>
      </p:cViewPr>
      <p:guideLst>
        <p:guide orient="horz" pos="576"/>
        <p:guide pos="576"/>
        <p:guide pos="6912"/>
        <p:guide orient="horz" pos="1008"/>
        <p:guide orient="horz" pos="1152"/>
        <p:guide orient="horz" pos="39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9.fntdata"/><Relationship Id="rId89" Type="http://schemas.openxmlformats.org/officeDocument/2006/relationships/font" Target="fonts/font1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4.fntdata"/><Relationship Id="rId5" Type="http://schemas.openxmlformats.org/officeDocument/2006/relationships/slide" Target="slides/slide4.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5.fntdata"/><Relationship Id="rId85" Type="http://schemas.openxmlformats.org/officeDocument/2006/relationships/font" Target="fonts/font10.fntdata"/><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font" Target="fonts/font13.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fntdata"/><Relationship Id="rId97"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customschemas.google.com/relationships/presentationmetadata" Target="meta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2.fntdata"/><Relationship Id="rId61" Type="http://schemas.openxmlformats.org/officeDocument/2006/relationships/slide" Target="slides/slide60.xml"/><Relationship Id="rId82"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ky George" userId="9b742ed1237528bf" providerId="LiveId" clId="{A1FB9B05-E835-4673-972D-C3C656EFE917}"/>
    <pc:docChg chg="delSld">
      <pc:chgData name="Ricky George" userId="9b742ed1237528bf" providerId="LiveId" clId="{A1FB9B05-E835-4673-972D-C3C656EFE917}" dt="2024-08-26T11:58:33.940" v="1" actId="2696"/>
      <pc:docMkLst>
        <pc:docMk/>
      </pc:docMkLst>
      <pc:sldChg chg="del">
        <pc:chgData name="Ricky George" userId="9b742ed1237528bf" providerId="LiveId" clId="{A1FB9B05-E835-4673-972D-C3C656EFE917}" dt="2024-08-26T11:56:33.698" v="0" actId="2696"/>
        <pc:sldMkLst>
          <pc:docMk/>
          <pc:sldMk cId="0" sldId="311"/>
        </pc:sldMkLst>
      </pc:sldChg>
      <pc:sldChg chg="del">
        <pc:chgData name="Ricky George" userId="9b742ed1237528bf" providerId="LiveId" clId="{A1FB9B05-E835-4673-972D-C3C656EFE917}" dt="2024-08-26T11:58:33.940" v="1" actId="2696"/>
        <pc:sldMkLst>
          <pc:docMk/>
          <pc:sldMk cId="0" sldId="31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7: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8: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p9: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0: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8" name="Google Shape;208;p11: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6" name="Google Shape;216;p12: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13: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 name="Google Shape;230;p14: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15: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6: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3" name="Google Shape;243;p16: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0" name="Google Shape;110;p3: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7: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0" name="Google Shape;250;p17: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8: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7" name="Google Shape;257;p18: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9: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4" name="Google Shape;264;p19: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0: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1" name="Google Shape;271;p20: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1: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9" name="Google Shape;279;p21: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2: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7" name="Google Shape;287;p22: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4" name="Google Shape;294;p23: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4: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1" name="Google Shape;301;p24: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5: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8" name="Google Shape;308;p25: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6: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5" name="Google Shape;315;p26: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7: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2" name="Google Shape;322;p27: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8: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9" name="Google Shape;329;p28: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9: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6" name="Google Shape;336;p29: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0: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3" name="Google Shape;343;p30: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1: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0" name="Google Shape;350;p31: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2: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7" name="Google Shape;357;p32: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4" name="Google Shape;364;p33: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4: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1" name="Google Shape;371;p34: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5: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8" name="Google Shape;378;p35: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6: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5" name="Google Shape;385;p36: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7: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2" name="Google Shape;392;p37: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8: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9" name="Google Shape;399;p38: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40: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6" name="Google Shape;406;p40: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Arial"/>
              <a:buNone/>
            </a:pPr>
            <a:r>
              <a:rPr lang="en-US" sz="1200" b="0" strike="noStrike">
                <a:latin typeface="Roboto"/>
                <a:ea typeface="Roboto"/>
                <a:cs typeface="Roboto"/>
                <a:sym typeface="Roboto"/>
              </a:rPr>
              <a:t>Is the person an adult student? true</a:t>
            </a:r>
            <a:endParaRPr/>
          </a:p>
          <a:p>
            <a:pPr marL="0" lvl="0" indent="0" algn="l" rtl="0">
              <a:lnSpc>
                <a:spcPct val="100000"/>
              </a:lnSpc>
              <a:spcBef>
                <a:spcPts val="0"/>
              </a:spcBef>
              <a:spcAft>
                <a:spcPts val="0"/>
              </a:spcAft>
              <a:buClr>
                <a:schemeClr val="dk1"/>
              </a:buClr>
              <a:buSzPts val="1200"/>
              <a:buFont typeface="Arial"/>
              <a:buNone/>
            </a:pPr>
            <a:r>
              <a:rPr lang="en-US" sz="1200" b="0" strike="noStrike">
                <a:latin typeface="Roboto"/>
                <a:ea typeface="Roboto"/>
                <a:cs typeface="Roboto"/>
                <a:sym typeface="Roboto"/>
              </a:rPr>
              <a:t>Is the person either an adult or a student? true</a:t>
            </a:r>
            <a:endParaRPr/>
          </a:p>
          <a:p>
            <a:pPr marL="0" lvl="0" indent="0" algn="l" rtl="0">
              <a:lnSpc>
                <a:spcPct val="100000"/>
              </a:lnSpc>
              <a:spcBef>
                <a:spcPts val="0"/>
              </a:spcBef>
              <a:spcAft>
                <a:spcPts val="0"/>
              </a:spcAft>
              <a:buClr>
                <a:schemeClr val="dk1"/>
              </a:buClr>
              <a:buSzPts val="1200"/>
              <a:buFont typeface="Arial"/>
              <a:buNone/>
            </a:pPr>
            <a:r>
              <a:rPr lang="en-US" sz="1200" b="0" strike="noStrike">
                <a:latin typeface="Roboto"/>
                <a:ea typeface="Roboto"/>
                <a:cs typeface="Roboto"/>
                <a:sym typeface="Roboto"/>
              </a:rPr>
              <a:t>Is the person not a student? false</a:t>
            </a:r>
            <a:endParaRPr sz="1200" b="0" strike="noStrike">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1: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4" name="Google Shape;414;p41: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42: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1" name="Google Shape;421;p42: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43: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44: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5" name="Google Shape;435;p44: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5: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2" name="Google Shape;442;p45: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6: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9" name="Google Shape;449;p46: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47: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6" name="Google Shape;456;p47: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0: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p80: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48: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2" name="Google Shape;462;p48: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49: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9" name="Google Shape;469;p49: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50: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6" name="Google Shape;476;p50: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51: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3" name="Google Shape;483;p51: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52: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0" name="Google Shape;490;p52: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5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7" name="Google Shape;497;p53: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55: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1" name="Google Shape;511;p55: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56: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8" name="Google Shape;518;p56: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57: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5" name="Google Shape;525;p57: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58: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2" name="Google Shape;532;p58: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4: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59: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9" name="Google Shape;539;p59: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60: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6" name="Google Shape;546;p60: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62: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0" name="Google Shape;560;p62: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25feedf4def_0_14: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7" name="Google Shape;567;g25feedf4def_0_14:notes"/>
          <p:cNvSpPr txBox="1">
            <a:spLocks noGrp="1"/>
          </p:cNvSpPr>
          <p:nvPr>
            <p:ph type="body" idx="1"/>
          </p:nvPr>
        </p:nvSpPr>
        <p:spPr>
          <a:xfrm>
            <a:off x="685800" y="4400640"/>
            <a:ext cx="5486100" cy="360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5feedf4def_0_25: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5" name="Google Shape;575;g25feedf4def_0_25:notes"/>
          <p:cNvSpPr txBox="1">
            <a:spLocks noGrp="1"/>
          </p:cNvSpPr>
          <p:nvPr>
            <p:ph type="body" idx="1"/>
          </p:nvPr>
        </p:nvSpPr>
        <p:spPr>
          <a:xfrm>
            <a:off x="685800" y="4400640"/>
            <a:ext cx="5486100" cy="360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5feedf4def_0_45: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3" name="Google Shape;583;g25feedf4def_0_45:notes"/>
          <p:cNvSpPr txBox="1">
            <a:spLocks noGrp="1"/>
          </p:cNvSpPr>
          <p:nvPr>
            <p:ph type="body" idx="1"/>
          </p:nvPr>
        </p:nvSpPr>
        <p:spPr>
          <a:xfrm>
            <a:off x="685800" y="4400640"/>
            <a:ext cx="5486100" cy="360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25feedf4def_0_35: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1" name="Google Shape;591;g25feedf4def_0_35:notes"/>
          <p:cNvSpPr txBox="1">
            <a:spLocks noGrp="1"/>
          </p:cNvSpPr>
          <p:nvPr>
            <p:ph type="body" idx="1"/>
          </p:nvPr>
        </p:nvSpPr>
        <p:spPr>
          <a:xfrm>
            <a:off x="685800" y="4400640"/>
            <a:ext cx="5486100" cy="360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5feedf4def_0_55: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9" name="Google Shape;599;g25feedf4def_0_55:notes"/>
          <p:cNvSpPr txBox="1">
            <a:spLocks noGrp="1"/>
          </p:cNvSpPr>
          <p:nvPr>
            <p:ph type="body" idx="1"/>
          </p:nvPr>
        </p:nvSpPr>
        <p:spPr>
          <a:xfrm>
            <a:off x="685800" y="4400640"/>
            <a:ext cx="5486100" cy="360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e061d1dbd1_0_0:notes"/>
          <p:cNvSpPr>
            <a:spLocks noGrp="1" noRot="1" noChangeAspect="1"/>
          </p:cNvSpPr>
          <p:nvPr>
            <p:ph type="sldImg" idx="2"/>
          </p:nvPr>
        </p:nvSpPr>
        <p:spPr>
          <a:xfrm>
            <a:off x="685800" y="1143000"/>
            <a:ext cx="54849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7" name="Google Shape;607;g2e061d1dbd1_0_0:notes"/>
          <p:cNvSpPr txBox="1">
            <a:spLocks noGrp="1"/>
          </p:cNvSpPr>
          <p:nvPr>
            <p:ph type="body" idx="1"/>
          </p:nvPr>
        </p:nvSpPr>
        <p:spPr>
          <a:xfrm>
            <a:off x="685800" y="4400640"/>
            <a:ext cx="5486100" cy="360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2e061d1dbd1_0_9:notes"/>
          <p:cNvSpPr>
            <a:spLocks noGrp="1" noRot="1" noChangeAspect="1"/>
          </p:cNvSpPr>
          <p:nvPr>
            <p:ph type="sldImg" idx="2"/>
          </p:nvPr>
        </p:nvSpPr>
        <p:spPr>
          <a:xfrm>
            <a:off x="685800" y="1143000"/>
            <a:ext cx="54849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5" name="Google Shape;615;g2e061d1dbd1_0_9:notes"/>
          <p:cNvSpPr txBox="1">
            <a:spLocks noGrp="1"/>
          </p:cNvSpPr>
          <p:nvPr>
            <p:ph type="body" idx="1"/>
          </p:nvPr>
        </p:nvSpPr>
        <p:spPr>
          <a:xfrm>
            <a:off x="685800" y="4400640"/>
            <a:ext cx="5486100" cy="360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1: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81: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2e061d1dbd1_0_16:notes"/>
          <p:cNvSpPr>
            <a:spLocks noGrp="1" noRot="1" noChangeAspect="1"/>
          </p:cNvSpPr>
          <p:nvPr>
            <p:ph type="sldImg" idx="2"/>
          </p:nvPr>
        </p:nvSpPr>
        <p:spPr>
          <a:xfrm>
            <a:off x="685800" y="1143000"/>
            <a:ext cx="54849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2" name="Google Shape;622;g2e061d1dbd1_0_16:notes"/>
          <p:cNvSpPr txBox="1">
            <a:spLocks noGrp="1"/>
          </p:cNvSpPr>
          <p:nvPr>
            <p:ph type="body" idx="1"/>
          </p:nvPr>
        </p:nvSpPr>
        <p:spPr>
          <a:xfrm>
            <a:off x="685800" y="4400640"/>
            <a:ext cx="5486100" cy="360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2e061d1dbd1_0_23:notes"/>
          <p:cNvSpPr>
            <a:spLocks noGrp="1" noRot="1" noChangeAspect="1"/>
          </p:cNvSpPr>
          <p:nvPr>
            <p:ph type="sldImg" idx="2"/>
          </p:nvPr>
        </p:nvSpPr>
        <p:spPr>
          <a:xfrm>
            <a:off x="685800" y="1143000"/>
            <a:ext cx="54849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0" name="Google Shape;630;g2e061d1dbd1_0_23:notes"/>
          <p:cNvSpPr txBox="1">
            <a:spLocks noGrp="1"/>
          </p:cNvSpPr>
          <p:nvPr>
            <p:ph type="body" idx="1"/>
          </p:nvPr>
        </p:nvSpPr>
        <p:spPr>
          <a:xfrm>
            <a:off x="685800" y="4400640"/>
            <a:ext cx="5486100" cy="360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e061d1dbd1_0_30:notes"/>
          <p:cNvSpPr>
            <a:spLocks noGrp="1" noRot="1" noChangeAspect="1"/>
          </p:cNvSpPr>
          <p:nvPr>
            <p:ph type="sldImg" idx="2"/>
          </p:nvPr>
        </p:nvSpPr>
        <p:spPr>
          <a:xfrm>
            <a:off x="685800" y="1143000"/>
            <a:ext cx="54849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8" name="Google Shape;638;g2e061d1dbd1_0_30:notes"/>
          <p:cNvSpPr txBox="1">
            <a:spLocks noGrp="1"/>
          </p:cNvSpPr>
          <p:nvPr>
            <p:ph type="body" idx="1"/>
          </p:nvPr>
        </p:nvSpPr>
        <p:spPr>
          <a:xfrm>
            <a:off x="685800" y="4400640"/>
            <a:ext cx="5486100" cy="360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272ce549fe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6" name="Google Shape;646;g272ce549fe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5" name="Google Shape;155;p5: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6: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Calibri"/>
              <a:buNone/>
            </a:pPr>
            <a:endParaRPr sz="1200" b="0" strike="noStrike">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8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Roboto Black"/>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8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83"/>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3"/>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3"/>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9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Roboto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2"/>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9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9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9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Roboto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93"/>
          <p:cNvSpPr>
            <a:spLocks noGrp="1"/>
          </p:cNvSpPr>
          <p:nvPr>
            <p:ph type="pic" idx="2"/>
          </p:nvPr>
        </p:nvSpPr>
        <p:spPr>
          <a:xfrm>
            <a:off x="5183188" y="987427"/>
            <a:ext cx="6172200" cy="4873625"/>
          </a:xfrm>
          <a:prstGeom prst="rect">
            <a:avLst/>
          </a:prstGeom>
          <a:noFill/>
          <a:ln>
            <a:noFill/>
          </a:ln>
        </p:spPr>
      </p:sp>
      <p:sp>
        <p:nvSpPr>
          <p:cNvPr id="78" name="Google Shape;78;p9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93"/>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93"/>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93"/>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94"/>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9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9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9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9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95"/>
          <p:cNvSpPr txBox="1">
            <a:spLocks noGrp="1"/>
          </p:cNvSpPr>
          <p:nvPr>
            <p:ph type="title"/>
          </p:nvPr>
        </p:nvSpPr>
        <p:spPr>
          <a:xfrm rot="5400000">
            <a:off x="7133432"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95"/>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9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9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95"/>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4"/>
        <p:cNvGrpSpPr/>
        <p:nvPr/>
      </p:nvGrpSpPr>
      <p:grpSpPr>
        <a:xfrm>
          <a:off x="0" y="0"/>
          <a:ext cx="0" cy="0"/>
          <a:chOff x="0" y="0"/>
          <a:chExt cx="0" cy="0"/>
        </a:xfrm>
      </p:grpSpPr>
      <p:sp>
        <p:nvSpPr>
          <p:cNvPr id="95" name="Google Shape;95;p96"/>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9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9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9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8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84"/>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chemeClr val="dk1"/>
              </a:buClr>
              <a:buSzPts val="1400"/>
              <a:buChar char="●"/>
              <a:defRPr sz="1867"/>
            </a:lvl1pPr>
            <a:lvl2pPr marL="914400" lvl="1" indent="-304800" algn="l">
              <a:lnSpc>
                <a:spcPct val="115000"/>
              </a:lnSpc>
              <a:spcBef>
                <a:spcPts val="0"/>
              </a:spcBef>
              <a:spcAft>
                <a:spcPts val="0"/>
              </a:spcAft>
              <a:buClr>
                <a:schemeClr val="dk1"/>
              </a:buClr>
              <a:buSzPts val="1200"/>
              <a:buChar char="○"/>
              <a:defRPr sz="1600"/>
            </a:lvl2pPr>
            <a:lvl3pPr marL="1371600" lvl="2" indent="-304800" algn="l">
              <a:lnSpc>
                <a:spcPct val="115000"/>
              </a:lnSpc>
              <a:spcBef>
                <a:spcPts val="0"/>
              </a:spcBef>
              <a:spcAft>
                <a:spcPts val="0"/>
              </a:spcAft>
              <a:buClr>
                <a:schemeClr val="dk1"/>
              </a:buClr>
              <a:buSzPts val="1200"/>
              <a:buChar char="■"/>
              <a:defRPr sz="1600"/>
            </a:lvl3pPr>
            <a:lvl4pPr marL="1828800" lvl="3" indent="-304800" algn="l">
              <a:lnSpc>
                <a:spcPct val="115000"/>
              </a:lnSpc>
              <a:spcBef>
                <a:spcPts val="0"/>
              </a:spcBef>
              <a:spcAft>
                <a:spcPts val="0"/>
              </a:spcAft>
              <a:buClr>
                <a:schemeClr val="dk1"/>
              </a:buClr>
              <a:buSzPts val="1200"/>
              <a:buChar char="●"/>
              <a:defRPr sz="1600"/>
            </a:lvl4pPr>
            <a:lvl5pPr marL="2286000" lvl="4" indent="-304800" algn="l">
              <a:lnSpc>
                <a:spcPct val="115000"/>
              </a:lnSpc>
              <a:spcBef>
                <a:spcPts val="0"/>
              </a:spcBef>
              <a:spcAft>
                <a:spcPts val="0"/>
              </a:spcAft>
              <a:buClr>
                <a:schemeClr val="dk1"/>
              </a:buClr>
              <a:buSzPts val="1200"/>
              <a:buChar char="○"/>
              <a:defRPr sz="1600"/>
            </a:lvl5pPr>
            <a:lvl6pPr marL="2743200" lvl="5" indent="-304800" algn="l">
              <a:lnSpc>
                <a:spcPct val="115000"/>
              </a:lnSpc>
              <a:spcBef>
                <a:spcPts val="0"/>
              </a:spcBef>
              <a:spcAft>
                <a:spcPts val="0"/>
              </a:spcAft>
              <a:buClr>
                <a:schemeClr val="dk1"/>
              </a:buClr>
              <a:buSzPts val="1200"/>
              <a:buChar char="■"/>
              <a:defRPr sz="1600"/>
            </a:lvl6pPr>
            <a:lvl7pPr marL="3200400" lvl="6" indent="-304800" algn="l">
              <a:lnSpc>
                <a:spcPct val="115000"/>
              </a:lnSpc>
              <a:spcBef>
                <a:spcPts val="0"/>
              </a:spcBef>
              <a:spcAft>
                <a:spcPts val="0"/>
              </a:spcAft>
              <a:buClr>
                <a:schemeClr val="dk1"/>
              </a:buClr>
              <a:buSzPts val="1200"/>
              <a:buChar char="●"/>
              <a:defRPr sz="1600"/>
            </a:lvl7pPr>
            <a:lvl8pPr marL="3657600" lvl="7" indent="-304800" algn="l">
              <a:lnSpc>
                <a:spcPct val="115000"/>
              </a:lnSpc>
              <a:spcBef>
                <a:spcPts val="0"/>
              </a:spcBef>
              <a:spcAft>
                <a:spcPts val="0"/>
              </a:spcAft>
              <a:buClr>
                <a:schemeClr val="dk1"/>
              </a:buClr>
              <a:buSzPts val="1200"/>
              <a:buChar char="○"/>
              <a:defRPr sz="1600"/>
            </a:lvl8pPr>
            <a:lvl9pPr marL="4114800" lvl="8" indent="-304800" algn="l">
              <a:lnSpc>
                <a:spcPct val="115000"/>
              </a:lnSpc>
              <a:spcBef>
                <a:spcPts val="0"/>
              </a:spcBef>
              <a:spcAft>
                <a:spcPts val="0"/>
              </a:spcAft>
              <a:buClr>
                <a:schemeClr val="dk1"/>
              </a:buClr>
              <a:buSzPts val="1200"/>
              <a:buChar char="■"/>
              <a:defRPr sz="1600"/>
            </a:lvl9pPr>
          </a:lstStyle>
          <a:p>
            <a:endParaRPr/>
          </a:p>
        </p:txBody>
      </p:sp>
      <p:sp>
        <p:nvSpPr>
          <p:cNvPr id="25" name="Google Shape;25;p84"/>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chemeClr val="dk1"/>
              </a:buClr>
              <a:buSzPts val="1400"/>
              <a:buChar char="●"/>
              <a:defRPr sz="1867"/>
            </a:lvl1pPr>
            <a:lvl2pPr marL="914400" lvl="1" indent="-304800" algn="l">
              <a:lnSpc>
                <a:spcPct val="115000"/>
              </a:lnSpc>
              <a:spcBef>
                <a:spcPts val="0"/>
              </a:spcBef>
              <a:spcAft>
                <a:spcPts val="0"/>
              </a:spcAft>
              <a:buClr>
                <a:schemeClr val="dk1"/>
              </a:buClr>
              <a:buSzPts val="1200"/>
              <a:buChar char="○"/>
              <a:defRPr sz="1600"/>
            </a:lvl2pPr>
            <a:lvl3pPr marL="1371600" lvl="2" indent="-304800" algn="l">
              <a:lnSpc>
                <a:spcPct val="115000"/>
              </a:lnSpc>
              <a:spcBef>
                <a:spcPts val="0"/>
              </a:spcBef>
              <a:spcAft>
                <a:spcPts val="0"/>
              </a:spcAft>
              <a:buClr>
                <a:schemeClr val="dk1"/>
              </a:buClr>
              <a:buSzPts val="1200"/>
              <a:buChar char="■"/>
              <a:defRPr sz="1600"/>
            </a:lvl3pPr>
            <a:lvl4pPr marL="1828800" lvl="3" indent="-304800" algn="l">
              <a:lnSpc>
                <a:spcPct val="115000"/>
              </a:lnSpc>
              <a:spcBef>
                <a:spcPts val="0"/>
              </a:spcBef>
              <a:spcAft>
                <a:spcPts val="0"/>
              </a:spcAft>
              <a:buClr>
                <a:schemeClr val="dk1"/>
              </a:buClr>
              <a:buSzPts val="1200"/>
              <a:buChar char="●"/>
              <a:defRPr sz="1600"/>
            </a:lvl4pPr>
            <a:lvl5pPr marL="2286000" lvl="4" indent="-304800" algn="l">
              <a:lnSpc>
                <a:spcPct val="115000"/>
              </a:lnSpc>
              <a:spcBef>
                <a:spcPts val="0"/>
              </a:spcBef>
              <a:spcAft>
                <a:spcPts val="0"/>
              </a:spcAft>
              <a:buClr>
                <a:schemeClr val="dk1"/>
              </a:buClr>
              <a:buSzPts val="1200"/>
              <a:buChar char="○"/>
              <a:defRPr sz="1600"/>
            </a:lvl5pPr>
            <a:lvl6pPr marL="2743200" lvl="5" indent="-304800" algn="l">
              <a:lnSpc>
                <a:spcPct val="115000"/>
              </a:lnSpc>
              <a:spcBef>
                <a:spcPts val="0"/>
              </a:spcBef>
              <a:spcAft>
                <a:spcPts val="0"/>
              </a:spcAft>
              <a:buClr>
                <a:schemeClr val="dk1"/>
              </a:buClr>
              <a:buSzPts val="1200"/>
              <a:buChar char="■"/>
              <a:defRPr sz="1600"/>
            </a:lvl6pPr>
            <a:lvl7pPr marL="3200400" lvl="6" indent="-304800" algn="l">
              <a:lnSpc>
                <a:spcPct val="115000"/>
              </a:lnSpc>
              <a:spcBef>
                <a:spcPts val="0"/>
              </a:spcBef>
              <a:spcAft>
                <a:spcPts val="0"/>
              </a:spcAft>
              <a:buClr>
                <a:schemeClr val="dk1"/>
              </a:buClr>
              <a:buSzPts val="1200"/>
              <a:buChar char="●"/>
              <a:defRPr sz="1600"/>
            </a:lvl7pPr>
            <a:lvl8pPr marL="3657600" lvl="7" indent="-304800" algn="l">
              <a:lnSpc>
                <a:spcPct val="115000"/>
              </a:lnSpc>
              <a:spcBef>
                <a:spcPts val="0"/>
              </a:spcBef>
              <a:spcAft>
                <a:spcPts val="0"/>
              </a:spcAft>
              <a:buClr>
                <a:schemeClr val="dk1"/>
              </a:buClr>
              <a:buSzPts val="1200"/>
              <a:buChar char="○"/>
              <a:defRPr sz="1600"/>
            </a:lvl8pPr>
            <a:lvl9pPr marL="4114800" lvl="8" indent="-304800" algn="l">
              <a:lnSpc>
                <a:spcPct val="115000"/>
              </a:lnSpc>
              <a:spcBef>
                <a:spcPts val="0"/>
              </a:spcBef>
              <a:spcAft>
                <a:spcPts val="0"/>
              </a:spcAft>
              <a:buClr>
                <a:schemeClr val="dk1"/>
              </a:buClr>
              <a:buSzPts val="1200"/>
              <a:buChar char="■"/>
              <a:defRPr sz="1600"/>
            </a:lvl9pPr>
          </a:lstStyle>
          <a:p>
            <a:endParaRPr/>
          </a:p>
        </p:txBody>
      </p:sp>
      <p:sp>
        <p:nvSpPr>
          <p:cNvPr id="26" name="Google Shape;26;p8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8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8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chemeClr val="dk1"/>
              </a:buClr>
              <a:buSzPts val="1800"/>
              <a:buChar char="●"/>
              <a:defRPr/>
            </a:lvl1pPr>
            <a:lvl2pPr marL="914400" lvl="1" indent="-317500" algn="l">
              <a:lnSpc>
                <a:spcPct val="115000"/>
              </a:lnSpc>
              <a:spcBef>
                <a:spcPts val="1600"/>
              </a:spcBef>
              <a:spcAft>
                <a:spcPts val="0"/>
              </a:spcAft>
              <a:buClr>
                <a:schemeClr val="dk1"/>
              </a:buClr>
              <a:buSzPts val="1400"/>
              <a:buChar char="○"/>
              <a:defRPr/>
            </a:lvl2pPr>
            <a:lvl3pPr marL="1371600" lvl="2" indent="-317500" algn="l">
              <a:lnSpc>
                <a:spcPct val="115000"/>
              </a:lnSpc>
              <a:spcBef>
                <a:spcPts val="1600"/>
              </a:spcBef>
              <a:spcAft>
                <a:spcPts val="0"/>
              </a:spcAft>
              <a:buClr>
                <a:schemeClr val="dk1"/>
              </a:buClr>
              <a:buSzPts val="1400"/>
              <a:buChar char="■"/>
              <a:defRPr/>
            </a:lvl3pPr>
            <a:lvl4pPr marL="1828800" lvl="3" indent="-317500" algn="l">
              <a:lnSpc>
                <a:spcPct val="115000"/>
              </a:lnSpc>
              <a:spcBef>
                <a:spcPts val="1600"/>
              </a:spcBef>
              <a:spcAft>
                <a:spcPts val="0"/>
              </a:spcAft>
              <a:buClr>
                <a:schemeClr val="dk1"/>
              </a:buClr>
              <a:buSzPts val="1400"/>
              <a:buChar char="●"/>
              <a:defRPr/>
            </a:lvl4pPr>
            <a:lvl5pPr marL="2286000" lvl="4" indent="-317500" algn="l">
              <a:lnSpc>
                <a:spcPct val="115000"/>
              </a:lnSpc>
              <a:spcBef>
                <a:spcPts val="1600"/>
              </a:spcBef>
              <a:spcAft>
                <a:spcPts val="0"/>
              </a:spcAft>
              <a:buClr>
                <a:schemeClr val="dk1"/>
              </a:buClr>
              <a:buSzPts val="1400"/>
              <a:buChar char="○"/>
              <a:defRPr/>
            </a:lvl5pPr>
            <a:lvl6pPr marL="2743200" lvl="5" indent="-317500" algn="l">
              <a:lnSpc>
                <a:spcPct val="115000"/>
              </a:lnSpc>
              <a:spcBef>
                <a:spcPts val="1600"/>
              </a:spcBef>
              <a:spcAft>
                <a:spcPts val="0"/>
              </a:spcAft>
              <a:buClr>
                <a:schemeClr val="dk1"/>
              </a:buClr>
              <a:buSzPts val="1400"/>
              <a:buChar char="■"/>
              <a:defRPr/>
            </a:lvl6pPr>
            <a:lvl7pPr marL="3200400" lvl="6" indent="-317500" algn="l">
              <a:lnSpc>
                <a:spcPct val="115000"/>
              </a:lnSpc>
              <a:spcBef>
                <a:spcPts val="1600"/>
              </a:spcBef>
              <a:spcAft>
                <a:spcPts val="0"/>
              </a:spcAft>
              <a:buClr>
                <a:schemeClr val="dk1"/>
              </a:buClr>
              <a:buSzPts val="1400"/>
              <a:buChar char="●"/>
              <a:defRPr/>
            </a:lvl7pPr>
            <a:lvl8pPr marL="3657600" lvl="7" indent="-317500" algn="l">
              <a:lnSpc>
                <a:spcPct val="115000"/>
              </a:lnSpc>
              <a:spcBef>
                <a:spcPts val="1600"/>
              </a:spcBef>
              <a:spcAft>
                <a:spcPts val="0"/>
              </a:spcAft>
              <a:buClr>
                <a:schemeClr val="dk1"/>
              </a:buClr>
              <a:buSzPts val="1400"/>
              <a:buChar char="○"/>
              <a:defRPr/>
            </a:lvl8pPr>
            <a:lvl9pPr marL="4114800" lvl="8" indent="-317500" algn="l">
              <a:lnSpc>
                <a:spcPct val="115000"/>
              </a:lnSpc>
              <a:spcBef>
                <a:spcPts val="1600"/>
              </a:spcBef>
              <a:spcAft>
                <a:spcPts val="1600"/>
              </a:spcAft>
              <a:buClr>
                <a:schemeClr val="dk1"/>
              </a:buClr>
              <a:buSzPts val="1400"/>
              <a:buChar char="■"/>
              <a:defRPr/>
            </a:lvl9pPr>
          </a:lstStyle>
          <a:p>
            <a:endParaRPr/>
          </a:p>
        </p:txBody>
      </p:sp>
      <p:sp>
        <p:nvSpPr>
          <p:cNvPr id="30" name="Google Shape;30;p8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86"/>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8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8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87"/>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Roboto Black"/>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87"/>
          <p:cNvSpPr txBox="1">
            <a:spLocks noGrp="1"/>
          </p:cNvSpPr>
          <p:nvPr>
            <p:ph type="body" idx="1"/>
          </p:nvPr>
        </p:nvSpPr>
        <p:spPr>
          <a:xfrm>
            <a:off x="831851" y="4589465"/>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 name="Google Shape;40;p87"/>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87"/>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7"/>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88"/>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8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8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89"/>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9"/>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89"/>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89"/>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89"/>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8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90"/>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9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2"/>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Roboto Black"/>
              <a:buNone/>
              <a:defRPr sz="4400" b="0" i="0" u="none" strike="noStrike" cap="none">
                <a:solidFill>
                  <a:schemeClr val="dk1"/>
                </a:solidFill>
                <a:latin typeface="Roboto Black"/>
                <a:ea typeface="Roboto Black"/>
                <a:cs typeface="Roboto Black"/>
                <a:sym typeface="Robo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12" name="Google Shape;12;p8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8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8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82"/>
          <p:cNvPicPr preferRelativeResize="0"/>
          <p:nvPr/>
        </p:nvPicPr>
        <p:blipFill rotWithShape="1">
          <a:blip r:embed="rId16">
            <a:alphaModFix/>
          </a:blip>
          <a:srcRect/>
          <a:stretch/>
        </p:blipFill>
        <p:spPr>
          <a:xfrm>
            <a:off x="0" y="7219"/>
            <a:ext cx="12192000" cy="685078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orms.gle/gaGM3PgURvrSd96G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9"/>
          <p:cNvSpPr txBox="1">
            <a:spLocks noGrp="1"/>
          </p:cNvSpPr>
          <p:nvPr>
            <p:ph type="ctrTitle"/>
          </p:nvPr>
        </p:nvSpPr>
        <p:spPr>
          <a:xfrm>
            <a:off x="415611" y="992767"/>
            <a:ext cx="11360800" cy="2736800"/>
          </a:xfrm>
          <a:prstGeom prst="rect">
            <a:avLst/>
          </a:prstGeom>
          <a:noFill/>
          <a:ln>
            <a:noFill/>
          </a:ln>
        </p:spPr>
        <p:txBody>
          <a:bodyPr spcFirstLastPara="1" wrap="square" lIns="121900" tIns="121900" rIns="121900" bIns="121900" anchor="b" anchorCtr="0">
            <a:normAutofit/>
          </a:bodyPr>
          <a:lstStyle/>
          <a:p>
            <a:pPr marL="0" lvl="0" indent="0" algn="ctr" rtl="0">
              <a:lnSpc>
                <a:spcPct val="100000"/>
              </a:lnSpc>
              <a:spcBef>
                <a:spcPts val="0"/>
              </a:spcBef>
              <a:spcAft>
                <a:spcPts val="0"/>
              </a:spcAft>
              <a:buClr>
                <a:schemeClr val="dk1"/>
              </a:buClr>
              <a:buSzPts val="5200"/>
              <a:buFont typeface="Roboto Black"/>
              <a:buNone/>
            </a:pPr>
            <a:endParaRPr/>
          </a:p>
        </p:txBody>
      </p:sp>
      <p:sp>
        <p:nvSpPr>
          <p:cNvPr id="104" name="Google Shape;104;p39"/>
          <p:cNvSpPr txBox="1">
            <a:spLocks noGrp="1"/>
          </p:cNvSpPr>
          <p:nvPr>
            <p:ph type="subTitle" idx="1"/>
          </p:nvPr>
        </p:nvSpPr>
        <p:spPr>
          <a:xfrm>
            <a:off x="415600" y="3778833"/>
            <a:ext cx="11360800" cy="1056800"/>
          </a:xfrm>
          <a:prstGeom prst="rect">
            <a:avLst/>
          </a:prstGeom>
          <a:noFill/>
          <a:ln>
            <a:noFill/>
          </a:ln>
        </p:spPr>
        <p:txBody>
          <a:bodyPr spcFirstLastPara="1" wrap="square" lIns="121900" tIns="121900" rIns="121900" bIns="121900" anchor="t" anchorCtr="0">
            <a:normAutofit/>
          </a:bodyPr>
          <a:lstStyle/>
          <a:p>
            <a:pPr marL="0" lvl="0" indent="0" algn="ctr" rtl="0">
              <a:lnSpc>
                <a:spcPct val="100000"/>
              </a:lnSpc>
              <a:spcBef>
                <a:spcPts val="0"/>
              </a:spcBef>
              <a:spcAft>
                <a:spcPts val="0"/>
              </a:spcAft>
              <a:buClr>
                <a:schemeClr val="dk1"/>
              </a:buClr>
              <a:buSzPts val="2800"/>
              <a:buNone/>
            </a:pPr>
            <a:endParaRPr/>
          </a:p>
        </p:txBody>
      </p:sp>
      <p:pic>
        <p:nvPicPr>
          <p:cNvPr id="105" name="Google Shape;105;p39"/>
          <p:cNvPicPr preferRelativeResize="0"/>
          <p:nvPr/>
        </p:nvPicPr>
        <p:blipFill rotWithShape="1">
          <a:blip r:embed="rId3">
            <a:alphaModFix/>
          </a:blip>
          <a:srcRect/>
          <a:stretch/>
        </p:blipFill>
        <p:spPr>
          <a:xfrm>
            <a:off x="1" y="3"/>
            <a:ext cx="12192004" cy="6858001"/>
          </a:xfrm>
          <a:prstGeom prst="rect">
            <a:avLst/>
          </a:prstGeom>
          <a:noFill/>
          <a:ln>
            <a:noFill/>
          </a:ln>
        </p:spPr>
      </p:pic>
      <p:pic>
        <p:nvPicPr>
          <p:cNvPr id="106" name="Google Shape;106;p39"/>
          <p:cNvPicPr preferRelativeResize="0"/>
          <p:nvPr/>
        </p:nvPicPr>
        <p:blipFill rotWithShape="1">
          <a:blip r:embed="rId4">
            <a:alphaModFix/>
          </a:blip>
          <a:srcRect/>
          <a:stretch/>
        </p:blipFill>
        <p:spPr>
          <a:xfrm>
            <a:off x="3339470" y="800386"/>
            <a:ext cx="5513065" cy="3897867"/>
          </a:xfrm>
          <a:prstGeom prst="rect">
            <a:avLst/>
          </a:prstGeom>
          <a:noFill/>
          <a:ln>
            <a:noFill/>
          </a:ln>
        </p:spPr>
      </p:pic>
      <p:pic>
        <p:nvPicPr>
          <p:cNvPr id="107" name="Google Shape;107;p39"/>
          <p:cNvPicPr preferRelativeResize="0"/>
          <p:nvPr/>
        </p:nvPicPr>
        <p:blipFill rotWithShape="1">
          <a:blip r:embed="rId5">
            <a:alphaModFix/>
          </a:blip>
          <a:srcRect/>
          <a:stretch/>
        </p:blipFill>
        <p:spPr>
          <a:xfrm>
            <a:off x="2933403" y="4514853"/>
            <a:ext cx="6325201" cy="15427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7"/>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176" name="Google Shape;176;p7"/>
          <p:cNvSpPr txBox="1"/>
          <p:nvPr/>
        </p:nvSpPr>
        <p:spPr>
          <a:xfrm>
            <a:off x="922116" y="2027005"/>
            <a:ext cx="8229600" cy="2150617"/>
          </a:xfrm>
          <a:prstGeom prst="rect">
            <a:avLst/>
          </a:prstGeom>
          <a:noFill/>
          <a:ln>
            <a:noFill/>
          </a:ln>
        </p:spPr>
        <p:txBody>
          <a:bodyPr spcFirstLastPara="1" wrap="square" lIns="91425" tIns="91425" rIns="91425" bIns="91425" anchor="t" anchorCtr="0">
            <a:normAutofit/>
          </a:bodyPr>
          <a:lstStyle/>
          <a:p>
            <a:pPr marL="186262" marR="0" lvl="0" indent="0" algn="l" rtl="0">
              <a:lnSpc>
                <a:spcPct val="115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77" name="Google Shape;177;p7"/>
          <p:cNvSpPr txBox="1"/>
          <p:nvPr/>
        </p:nvSpPr>
        <p:spPr>
          <a:xfrm>
            <a:off x="914389" y="1828795"/>
            <a:ext cx="10569600" cy="16008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Prompt the user (optional)</a:t>
            </a:r>
            <a:endParaRPr b="0" i="0" u="none" strike="noStrike" cap="none">
              <a:solidFill>
                <a:srgbClr val="000000"/>
              </a:solidFill>
              <a:latin typeface="Roboto"/>
              <a:ea typeface="Roboto"/>
              <a:cs typeface="Roboto"/>
              <a:sym typeface="Roboto"/>
            </a:endParaRPr>
          </a:p>
          <a:p>
            <a:pPr marL="0"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want to display a message to the user, prompting them to enter the input. This step is optional but can be helpful for providing context and guiding the user:</a:t>
            </a:r>
            <a:endParaRPr b="0" i="0" u="none" strike="noStrike" cap="none">
              <a:solidFill>
                <a:srgbClr val="000000"/>
              </a:solidFill>
              <a:latin typeface="Roboto"/>
              <a:ea typeface="Roboto"/>
              <a:cs typeface="Roboto"/>
              <a:sym typeface="Roboto"/>
            </a:endParaRPr>
          </a:p>
          <a:p>
            <a:pPr marL="0" marR="0" lvl="0" indent="0" algn="l" rtl="0">
              <a:lnSpc>
                <a:spcPct val="200000"/>
              </a:lnSpc>
              <a:spcBef>
                <a:spcPts val="0"/>
              </a:spcBef>
              <a:spcAft>
                <a:spcPts val="0"/>
              </a:spcAft>
              <a:buClr>
                <a:srgbClr val="000000"/>
              </a:buClr>
              <a:buSzPts val="1800"/>
              <a:buFont typeface="Arial"/>
              <a:buNone/>
            </a:pPr>
            <a:endParaRPr b="0" i="0" u="none" strike="noStrike" cap="none">
              <a:solidFill>
                <a:schemeClr val="dk1"/>
              </a:solidFill>
              <a:latin typeface="Roboto"/>
              <a:ea typeface="Roboto"/>
              <a:cs typeface="Roboto"/>
              <a:sym typeface="Roboto"/>
            </a:endParaRPr>
          </a:p>
        </p:txBody>
      </p:sp>
      <p:sp>
        <p:nvSpPr>
          <p:cNvPr id="178" name="Google Shape;178;p7"/>
          <p:cNvSpPr txBox="1"/>
          <p:nvPr/>
        </p:nvSpPr>
        <p:spPr>
          <a:xfrm>
            <a:off x="2376267" y="3920036"/>
            <a:ext cx="7315200" cy="707846"/>
          </a:xfrm>
          <a:prstGeom prst="rect">
            <a:avLst/>
          </a:prstGeom>
          <a:solidFill>
            <a:srgbClr val="FFF2CC"/>
          </a:solidFill>
          <a:ln w="9525" cap="flat" cmpd="sng">
            <a:solidFill>
              <a:srgbClr val="0C0C0C"/>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200000"/>
              </a:lnSpc>
              <a:spcBef>
                <a:spcPts val="0"/>
              </a:spcBef>
              <a:spcAft>
                <a:spcPts val="0"/>
              </a:spcAft>
              <a:buClr>
                <a:srgbClr val="000000"/>
              </a:buClr>
              <a:buSzPts val="2000"/>
              <a:buFont typeface="Arial"/>
              <a:buNone/>
            </a:pPr>
            <a:r>
              <a:rPr lang="en-US" sz="2000" b="0" i="0" u="none" strike="noStrike" cap="none">
                <a:solidFill>
                  <a:schemeClr val="dk1"/>
                </a:solidFill>
                <a:latin typeface="Roboto"/>
                <a:ea typeface="Roboto"/>
                <a:cs typeface="Roboto"/>
                <a:sym typeface="Roboto"/>
              </a:rPr>
              <a:t>System.out.print("Enter your name: ");</a:t>
            </a:r>
            <a:endParaRPr sz="1400" b="0" i="0" u="none" strike="noStrike" cap="none">
              <a:solidFill>
                <a:srgbClr val="000000"/>
              </a:solidFill>
              <a:latin typeface="Roboto"/>
              <a:ea typeface="Roboto"/>
              <a:cs typeface="Roboto"/>
              <a:sym typeface="Roboto"/>
            </a:endParaRPr>
          </a:p>
        </p:txBody>
      </p:sp>
      <p:sp>
        <p:nvSpPr>
          <p:cNvPr id="179" name="Google Shape;179;p7"/>
          <p:cNvSpPr txBox="1"/>
          <p:nvPr/>
        </p:nvSpPr>
        <p:spPr>
          <a:xfrm>
            <a:off x="914411" y="1046095"/>
            <a:ext cx="78657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3600"/>
              <a:buFont typeface="Arial"/>
              <a:buNone/>
            </a:pPr>
            <a:r>
              <a:rPr lang="en-US" sz="3000" b="0" i="0" u="none" strike="noStrike" cap="none">
                <a:solidFill>
                  <a:srgbClr val="00B0F0"/>
                </a:solidFill>
                <a:latin typeface="Roboto Black"/>
                <a:ea typeface="Roboto Black"/>
                <a:cs typeface="Roboto Black"/>
                <a:sym typeface="Roboto Black"/>
              </a:rPr>
              <a:t>Import the necessary classes</a:t>
            </a: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8"/>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185" name="Google Shape;185;p8"/>
          <p:cNvSpPr txBox="1"/>
          <p:nvPr/>
        </p:nvSpPr>
        <p:spPr>
          <a:xfrm>
            <a:off x="922116" y="2027005"/>
            <a:ext cx="8229600" cy="2150617"/>
          </a:xfrm>
          <a:prstGeom prst="rect">
            <a:avLst/>
          </a:prstGeom>
          <a:noFill/>
          <a:ln>
            <a:noFill/>
          </a:ln>
        </p:spPr>
        <p:txBody>
          <a:bodyPr spcFirstLastPara="1" wrap="square" lIns="91425" tIns="91425" rIns="91425" bIns="91425" anchor="t" anchorCtr="0">
            <a:normAutofit/>
          </a:bodyPr>
          <a:lstStyle/>
          <a:p>
            <a:pPr marL="186262" marR="0" lvl="0" indent="0" algn="l" rtl="0">
              <a:lnSpc>
                <a:spcPct val="115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86" name="Google Shape;186;p8"/>
          <p:cNvSpPr txBox="1"/>
          <p:nvPr/>
        </p:nvSpPr>
        <p:spPr>
          <a:xfrm>
            <a:off x="914389" y="1828811"/>
            <a:ext cx="10569600" cy="28938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Read input from the user</a:t>
            </a:r>
            <a:endParaRPr b="0" i="0" u="none" strike="noStrike" cap="none">
              <a:solidFill>
                <a:srgbClr val="000000"/>
              </a:solidFill>
              <a:latin typeface="Roboto"/>
              <a:ea typeface="Roboto"/>
              <a:cs typeface="Roboto"/>
              <a:sym typeface="Roboto"/>
            </a:endParaRPr>
          </a:p>
          <a:p>
            <a:pPr marL="0"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To read input from the user, you use the various methods provided by the "Scanner" class. Some commonly used methods include:</a:t>
            </a:r>
            <a:endParaRPr b="0" i="0" u="none" strike="noStrike" cap="none">
              <a:solidFill>
                <a:srgbClr val="000000"/>
              </a:solidFill>
              <a:latin typeface="Roboto"/>
              <a:ea typeface="Roboto"/>
              <a:cs typeface="Roboto"/>
              <a:sym typeface="Roboto"/>
            </a:endParaRPr>
          </a:p>
          <a:p>
            <a:pPr marL="0"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 "next()": Reads a single word (a sequence of characters separated by whitespace).</a:t>
            </a:r>
            <a:endParaRPr b="0" i="0" u="none" strike="noStrike" cap="none">
              <a:solidFill>
                <a:srgbClr val="000000"/>
              </a:solidFill>
              <a:latin typeface="Roboto"/>
              <a:ea typeface="Roboto"/>
              <a:cs typeface="Roboto"/>
              <a:sym typeface="Roboto"/>
            </a:endParaRPr>
          </a:p>
          <a:p>
            <a:pPr marL="0"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 "nextLine()": Reads a whole line of text (including spaces).</a:t>
            </a:r>
            <a:endParaRPr b="0" i="0" u="none" strike="noStrike" cap="none">
              <a:solidFill>
                <a:srgbClr val="000000"/>
              </a:solidFill>
              <a:latin typeface="Roboto"/>
              <a:ea typeface="Roboto"/>
              <a:cs typeface="Roboto"/>
              <a:sym typeface="Roboto"/>
            </a:endParaRPr>
          </a:p>
          <a:p>
            <a:pPr marL="0"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 "nextInt()": Reads the next integer from the input.</a:t>
            </a:r>
            <a:endParaRPr b="0" i="0" u="none" strike="noStrike" cap="none">
              <a:solidFill>
                <a:srgbClr val="000000"/>
              </a:solidFill>
              <a:latin typeface="Roboto"/>
              <a:ea typeface="Roboto"/>
              <a:cs typeface="Roboto"/>
              <a:sym typeface="Roboto"/>
            </a:endParaRPr>
          </a:p>
          <a:p>
            <a:pPr marL="0"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 "nextDouble()": Reads the next double from the input.</a:t>
            </a:r>
            <a:endParaRPr b="0" i="0" u="none" strike="noStrike" cap="none">
              <a:solidFill>
                <a:srgbClr val="000000"/>
              </a:solidFill>
              <a:latin typeface="Roboto"/>
              <a:ea typeface="Roboto"/>
              <a:cs typeface="Roboto"/>
              <a:sym typeface="Roboto"/>
            </a:endParaRPr>
          </a:p>
          <a:p>
            <a:pPr marL="0"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 "nextBoolean()": Reads the next boolean value ("true" or "false") from the input.</a:t>
            </a:r>
            <a:endParaRPr b="0" i="0" u="none" strike="noStrike" cap="none">
              <a:solidFill>
                <a:srgbClr val="000000"/>
              </a:solidFill>
              <a:latin typeface="Roboto"/>
              <a:ea typeface="Roboto"/>
              <a:cs typeface="Roboto"/>
              <a:sym typeface="Roboto"/>
            </a:endParaRPr>
          </a:p>
        </p:txBody>
      </p:sp>
      <p:sp>
        <p:nvSpPr>
          <p:cNvPr id="187" name="Google Shape;187;p8"/>
          <p:cNvSpPr txBox="1"/>
          <p:nvPr/>
        </p:nvSpPr>
        <p:spPr>
          <a:xfrm>
            <a:off x="2438400" y="4951195"/>
            <a:ext cx="7315200" cy="400200"/>
          </a:xfrm>
          <a:prstGeom prst="rect">
            <a:avLst/>
          </a:prstGeom>
          <a:solidFill>
            <a:srgbClr val="6D9EEB"/>
          </a:solidFill>
          <a:ln w="9525" cap="flat" cmpd="sng">
            <a:solidFill>
              <a:srgbClr val="0C0C0C"/>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200000"/>
              </a:lnSpc>
              <a:spcBef>
                <a:spcPts val="0"/>
              </a:spcBef>
              <a:spcAft>
                <a:spcPts val="0"/>
              </a:spcAft>
              <a:buClr>
                <a:srgbClr val="000000"/>
              </a:buClr>
              <a:buSzPts val="2000"/>
              <a:buFont typeface="Arial"/>
              <a:buNone/>
            </a:pPr>
            <a:r>
              <a:rPr lang="en-US" sz="2000" b="0" i="0" u="none" strike="noStrike" cap="none">
                <a:solidFill>
                  <a:schemeClr val="dk1"/>
                </a:solidFill>
                <a:latin typeface="Roboto"/>
                <a:ea typeface="Roboto"/>
                <a:cs typeface="Roboto"/>
                <a:sym typeface="Roboto"/>
              </a:rPr>
              <a:t>String name = scanner.nextLine();</a:t>
            </a:r>
            <a:endParaRPr sz="1400" b="0" i="0" u="none" strike="noStrike" cap="none">
              <a:solidFill>
                <a:srgbClr val="000000"/>
              </a:solidFill>
              <a:latin typeface="Roboto"/>
              <a:ea typeface="Roboto"/>
              <a:cs typeface="Roboto"/>
              <a:sym typeface="Roboto"/>
            </a:endParaRPr>
          </a:p>
        </p:txBody>
      </p:sp>
      <p:sp>
        <p:nvSpPr>
          <p:cNvPr id="188" name="Google Shape;188;p8"/>
          <p:cNvSpPr txBox="1"/>
          <p:nvPr/>
        </p:nvSpPr>
        <p:spPr>
          <a:xfrm>
            <a:off x="922136" y="1046101"/>
            <a:ext cx="78657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3600"/>
              <a:buFont typeface="Arial"/>
              <a:buNone/>
            </a:pPr>
            <a:r>
              <a:rPr lang="en-US" sz="3000" b="0" i="0" u="none" strike="noStrike" cap="none">
                <a:solidFill>
                  <a:srgbClr val="00B0F0"/>
                </a:solidFill>
                <a:latin typeface="Roboto Black"/>
                <a:ea typeface="Roboto Black"/>
                <a:cs typeface="Roboto Black"/>
                <a:sym typeface="Roboto Black"/>
              </a:rPr>
              <a:t>Read input from user</a:t>
            </a: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9"/>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194" name="Google Shape;194;p9"/>
          <p:cNvSpPr txBox="1"/>
          <p:nvPr/>
        </p:nvSpPr>
        <p:spPr>
          <a:xfrm>
            <a:off x="922116" y="2027005"/>
            <a:ext cx="8229600" cy="2150617"/>
          </a:xfrm>
          <a:prstGeom prst="rect">
            <a:avLst/>
          </a:prstGeom>
          <a:noFill/>
          <a:ln>
            <a:noFill/>
          </a:ln>
        </p:spPr>
        <p:txBody>
          <a:bodyPr spcFirstLastPara="1" wrap="square" lIns="91425" tIns="91425" rIns="91425" bIns="91425" anchor="t" anchorCtr="0">
            <a:normAutofit/>
          </a:bodyPr>
          <a:lstStyle/>
          <a:p>
            <a:pPr marL="186262" marR="0" lvl="0" indent="0" algn="l" rtl="0">
              <a:lnSpc>
                <a:spcPct val="115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95" name="Google Shape;195;p9"/>
          <p:cNvSpPr txBox="1"/>
          <p:nvPr/>
        </p:nvSpPr>
        <p:spPr>
          <a:xfrm>
            <a:off x="1044631" y="1980029"/>
            <a:ext cx="10569600" cy="7389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example of reading a line of text (name) from the user:</a:t>
            </a:r>
            <a:endParaRPr b="0" i="0" u="none" strike="noStrike" cap="none">
              <a:solidFill>
                <a:srgbClr val="000000"/>
              </a:solidFill>
              <a:latin typeface="Roboto"/>
              <a:ea typeface="Roboto"/>
              <a:cs typeface="Roboto"/>
              <a:sym typeface="Roboto"/>
            </a:endParaRPr>
          </a:p>
          <a:p>
            <a:pPr marL="0" marR="0" lvl="0" indent="0" algn="l" rtl="0">
              <a:lnSpc>
                <a:spcPct val="200000"/>
              </a:lnSpc>
              <a:spcBef>
                <a:spcPts val="0"/>
              </a:spcBef>
              <a:spcAft>
                <a:spcPts val="0"/>
              </a:spcAft>
              <a:buClr>
                <a:srgbClr val="000000"/>
              </a:buClr>
              <a:buSzPts val="1800"/>
              <a:buFont typeface="Arial"/>
              <a:buNone/>
            </a:pPr>
            <a:endParaRPr b="0" i="0" u="none" strike="noStrike" cap="none">
              <a:solidFill>
                <a:schemeClr val="dk1"/>
              </a:solidFill>
              <a:latin typeface="Roboto"/>
              <a:ea typeface="Roboto"/>
              <a:cs typeface="Roboto"/>
              <a:sym typeface="Roboto"/>
            </a:endParaRPr>
          </a:p>
        </p:txBody>
      </p:sp>
      <p:sp>
        <p:nvSpPr>
          <p:cNvPr id="196" name="Google Shape;196;p9"/>
          <p:cNvSpPr txBox="1"/>
          <p:nvPr/>
        </p:nvSpPr>
        <p:spPr>
          <a:xfrm>
            <a:off x="2438398" y="2513783"/>
            <a:ext cx="7315200" cy="400200"/>
          </a:xfrm>
          <a:prstGeom prst="rect">
            <a:avLst/>
          </a:prstGeom>
          <a:solidFill>
            <a:srgbClr val="6D9EEB"/>
          </a:solidFill>
          <a:ln w="9525" cap="flat" cmpd="sng">
            <a:solidFill>
              <a:srgbClr val="0C0C0C"/>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200000"/>
              </a:lnSpc>
              <a:spcBef>
                <a:spcPts val="0"/>
              </a:spcBef>
              <a:spcAft>
                <a:spcPts val="0"/>
              </a:spcAft>
              <a:buClr>
                <a:srgbClr val="000000"/>
              </a:buClr>
              <a:buSzPts val="2000"/>
              <a:buFont typeface="Arial"/>
              <a:buNone/>
            </a:pPr>
            <a:r>
              <a:rPr lang="en-US" sz="2000" b="0" i="0" u="none" strike="noStrike" cap="none">
                <a:solidFill>
                  <a:schemeClr val="dk1"/>
                </a:solidFill>
                <a:latin typeface="Roboto"/>
                <a:ea typeface="Roboto"/>
                <a:cs typeface="Roboto"/>
                <a:sym typeface="Roboto"/>
              </a:rPr>
              <a:t>String name = scanner.nextLine();</a:t>
            </a:r>
            <a:endParaRPr sz="1400" b="0" i="0" u="none" strike="noStrike" cap="none">
              <a:solidFill>
                <a:srgbClr val="000000"/>
              </a:solidFill>
              <a:latin typeface="Roboto"/>
              <a:ea typeface="Roboto"/>
              <a:cs typeface="Roboto"/>
              <a:sym typeface="Roboto"/>
            </a:endParaRPr>
          </a:p>
        </p:txBody>
      </p:sp>
      <p:sp>
        <p:nvSpPr>
          <p:cNvPr id="197" name="Google Shape;197;p9"/>
          <p:cNvSpPr txBox="1"/>
          <p:nvPr/>
        </p:nvSpPr>
        <p:spPr>
          <a:xfrm>
            <a:off x="914411" y="1046101"/>
            <a:ext cx="78657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3600"/>
              <a:buFont typeface="Arial"/>
              <a:buNone/>
            </a:pPr>
            <a:r>
              <a:rPr lang="en-US" sz="3000" b="0" i="0" u="none" strike="noStrike" cap="none">
                <a:solidFill>
                  <a:srgbClr val="00B0F0"/>
                </a:solidFill>
                <a:latin typeface="Roboto Black"/>
                <a:ea typeface="Roboto Black"/>
                <a:cs typeface="Roboto Black"/>
                <a:sym typeface="Roboto Black"/>
              </a:rPr>
              <a:t>Read input from user</a:t>
            </a: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203" name="Google Shape;203;p10"/>
          <p:cNvSpPr txBox="1"/>
          <p:nvPr/>
        </p:nvSpPr>
        <p:spPr>
          <a:xfrm>
            <a:off x="914393" y="1828811"/>
            <a:ext cx="9629400" cy="2754300"/>
          </a:xfrm>
          <a:prstGeom prst="rect">
            <a:avLst/>
          </a:prstGeom>
          <a:noFill/>
          <a:ln>
            <a:noFill/>
          </a:ln>
        </p:spPr>
        <p:txBody>
          <a:bodyPr spcFirstLastPara="1" wrap="square" lIns="91425" tIns="91425" rIns="91425" bIns="91425" anchor="t" anchorCtr="0">
            <a:normAutofit/>
          </a:bodyPr>
          <a:lstStyle/>
          <a:p>
            <a:pPr marL="186262"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Once you have read the input, you can process it as required by your program's logic. </a:t>
            </a:r>
            <a:endParaRPr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For example, you might want to display the user's name back to them or perform some calculations based on the entered values.</a:t>
            </a:r>
            <a:endParaRPr b="0" i="0" u="none" strike="noStrike" cap="none">
              <a:solidFill>
                <a:srgbClr val="000000"/>
              </a:solidFill>
              <a:latin typeface="Roboto"/>
              <a:ea typeface="Roboto"/>
              <a:cs typeface="Roboto"/>
              <a:sym typeface="Roboto"/>
            </a:endParaRPr>
          </a:p>
        </p:txBody>
      </p:sp>
      <p:sp>
        <p:nvSpPr>
          <p:cNvPr id="204" name="Google Shape;204;p10"/>
          <p:cNvSpPr txBox="1"/>
          <p:nvPr/>
        </p:nvSpPr>
        <p:spPr>
          <a:xfrm>
            <a:off x="2690222" y="3133218"/>
            <a:ext cx="7315200" cy="400200"/>
          </a:xfrm>
          <a:prstGeom prst="rect">
            <a:avLst/>
          </a:prstGeom>
          <a:solidFill>
            <a:srgbClr val="6D9EEB"/>
          </a:solidFill>
          <a:ln w="9525" cap="flat" cmpd="sng">
            <a:solidFill>
              <a:srgbClr val="0C0C0C"/>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200000"/>
              </a:lnSpc>
              <a:spcBef>
                <a:spcPts val="0"/>
              </a:spcBef>
              <a:spcAft>
                <a:spcPts val="0"/>
              </a:spcAft>
              <a:buClr>
                <a:srgbClr val="000000"/>
              </a:buClr>
              <a:buSzPts val="2000"/>
              <a:buFont typeface="Arial"/>
              <a:buNone/>
            </a:pPr>
            <a:r>
              <a:rPr lang="en-US" sz="2000" b="0" i="0" u="none" strike="noStrike" cap="none">
                <a:solidFill>
                  <a:schemeClr val="dk1"/>
                </a:solidFill>
                <a:latin typeface="Roboto"/>
                <a:ea typeface="Roboto"/>
                <a:cs typeface="Roboto"/>
                <a:sym typeface="Roboto"/>
              </a:rPr>
              <a:t>System.out.println("Hello, " + name + "!");</a:t>
            </a:r>
            <a:endParaRPr sz="1400" b="0" i="0" u="none" strike="noStrike" cap="none">
              <a:solidFill>
                <a:srgbClr val="000000"/>
              </a:solidFill>
              <a:latin typeface="Roboto"/>
              <a:ea typeface="Roboto"/>
              <a:cs typeface="Roboto"/>
              <a:sym typeface="Roboto"/>
            </a:endParaRPr>
          </a:p>
        </p:txBody>
      </p:sp>
      <p:sp>
        <p:nvSpPr>
          <p:cNvPr id="205" name="Google Shape;205;p10"/>
          <p:cNvSpPr txBox="1"/>
          <p:nvPr/>
        </p:nvSpPr>
        <p:spPr>
          <a:xfrm>
            <a:off x="914411" y="1046106"/>
            <a:ext cx="78657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3600"/>
              <a:buFont typeface="Arial"/>
              <a:buNone/>
            </a:pPr>
            <a:r>
              <a:rPr lang="en-US" sz="3000" b="0" i="0" u="none" strike="noStrike" cap="none">
                <a:solidFill>
                  <a:srgbClr val="00B0F0"/>
                </a:solidFill>
                <a:latin typeface="Roboto Black"/>
                <a:ea typeface="Roboto Black"/>
                <a:cs typeface="Roboto Black"/>
                <a:sym typeface="Roboto Black"/>
              </a:rPr>
              <a:t>Process the input </a:t>
            </a: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1"/>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211" name="Google Shape;211;p11"/>
          <p:cNvSpPr txBox="1"/>
          <p:nvPr/>
        </p:nvSpPr>
        <p:spPr>
          <a:xfrm>
            <a:off x="955431" y="1828811"/>
            <a:ext cx="9629400" cy="2754300"/>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It's good practice to close the "Scanner" object when you no longer need it to free up resources. This step is optional, but it's good to include it, especially in larger programs.</a:t>
            </a:r>
            <a:endParaRPr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b="0" i="0" u="none" strike="noStrike" cap="none">
              <a:solidFill>
                <a:schemeClr val="dk1"/>
              </a:solidFill>
              <a:latin typeface="Roboto"/>
              <a:ea typeface="Roboto"/>
              <a:cs typeface="Roboto"/>
              <a:sym typeface="Roboto"/>
            </a:endParaRPr>
          </a:p>
        </p:txBody>
      </p:sp>
      <p:sp>
        <p:nvSpPr>
          <p:cNvPr id="212" name="Google Shape;212;p11"/>
          <p:cNvSpPr txBox="1"/>
          <p:nvPr/>
        </p:nvSpPr>
        <p:spPr>
          <a:xfrm>
            <a:off x="3271049" y="3005850"/>
            <a:ext cx="5649900" cy="400200"/>
          </a:xfrm>
          <a:prstGeom prst="rect">
            <a:avLst/>
          </a:prstGeom>
          <a:solidFill>
            <a:srgbClr val="6D9EEB"/>
          </a:solidFill>
          <a:ln w="9525" cap="flat" cmpd="sng">
            <a:solidFill>
              <a:srgbClr val="0C0C0C"/>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200000"/>
              </a:lnSpc>
              <a:spcBef>
                <a:spcPts val="0"/>
              </a:spcBef>
              <a:spcAft>
                <a:spcPts val="0"/>
              </a:spcAft>
              <a:buClr>
                <a:srgbClr val="000000"/>
              </a:buClr>
              <a:buSzPts val="2000"/>
              <a:buFont typeface="Arial"/>
              <a:buNone/>
            </a:pPr>
            <a:r>
              <a:rPr lang="en-US" sz="2000" b="0" i="0" u="none" strike="noStrike" cap="none">
                <a:solidFill>
                  <a:schemeClr val="dk1"/>
                </a:solidFill>
                <a:latin typeface="Roboto"/>
                <a:ea typeface="Roboto"/>
                <a:cs typeface="Roboto"/>
                <a:sym typeface="Roboto"/>
              </a:rPr>
              <a:t>scanner.close();</a:t>
            </a:r>
            <a:endParaRPr sz="1400" b="0" i="0" u="none" strike="noStrike" cap="none">
              <a:solidFill>
                <a:srgbClr val="000000"/>
              </a:solidFill>
              <a:latin typeface="Roboto"/>
              <a:ea typeface="Roboto"/>
              <a:cs typeface="Roboto"/>
              <a:sym typeface="Roboto"/>
            </a:endParaRPr>
          </a:p>
        </p:txBody>
      </p:sp>
      <p:sp>
        <p:nvSpPr>
          <p:cNvPr id="213" name="Google Shape;213;p11"/>
          <p:cNvSpPr txBox="1"/>
          <p:nvPr/>
        </p:nvSpPr>
        <p:spPr>
          <a:xfrm>
            <a:off x="914411" y="1046101"/>
            <a:ext cx="78657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3600"/>
              <a:buFont typeface="Arial"/>
              <a:buNone/>
            </a:pPr>
            <a:r>
              <a:rPr lang="en-US" sz="3000" b="0" i="0" u="none" strike="noStrike" cap="none">
                <a:solidFill>
                  <a:srgbClr val="00B0F0"/>
                </a:solidFill>
                <a:latin typeface="Roboto Black"/>
                <a:ea typeface="Roboto Black"/>
                <a:cs typeface="Roboto Black"/>
                <a:sym typeface="Roboto Black"/>
              </a:rPr>
              <a:t>Close the scanner</a:t>
            </a: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2"/>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219" name="Google Shape;219;p12"/>
          <p:cNvSpPr txBox="1"/>
          <p:nvPr/>
        </p:nvSpPr>
        <p:spPr>
          <a:xfrm>
            <a:off x="914400" y="1828800"/>
            <a:ext cx="10923600" cy="354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 // Import the Scanner class from the java.util package, which allows reading input from various sources.</a:t>
            </a:r>
            <a:endParaRPr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US" b="0" i="0" u="none" strike="noStrike" cap="none">
                <a:solidFill>
                  <a:srgbClr val="C00000"/>
                </a:solidFill>
                <a:latin typeface="Roboto"/>
                <a:ea typeface="Roboto"/>
                <a:cs typeface="Roboto"/>
                <a:sym typeface="Roboto"/>
              </a:rPr>
              <a:t>import java.util.Scanner;</a:t>
            </a:r>
            <a:endParaRPr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US" b="0" i="0" u="none" strike="noStrike" cap="none">
                <a:solidFill>
                  <a:srgbClr val="C00000"/>
                </a:solidFill>
                <a:latin typeface="Roboto"/>
                <a:ea typeface="Roboto"/>
                <a:cs typeface="Roboto"/>
                <a:sym typeface="Roboto"/>
              </a:rPr>
              <a:t>public class InputExample {</a:t>
            </a:r>
            <a:endParaRPr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US" b="0" i="0" u="none" strike="noStrike" cap="none">
                <a:solidFill>
                  <a:srgbClr val="C00000"/>
                </a:solidFill>
                <a:latin typeface="Roboto"/>
                <a:ea typeface="Roboto"/>
                <a:cs typeface="Roboto"/>
                <a:sym typeface="Roboto"/>
              </a:rPr>
              <a:t>        public static void main(String[] args) {</a:t>
            </a:r>
            <a:endParaRPr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        // "scanner" to read input from the standard input (keyboard).</a:t>
            </a:r>
            <a:endParaRPr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US" b="0" i="0" u="none" strike="noStrike" cap="none">
                <a:solidFill>
                  <a:srgbClr val="C00000"/>
                </a:solidFill>
                <a:latin typeface="Roboto"/>
                <a:ea typeface="Roboto"/>
                <a:cs typeface="Roboto"/>
                <a:sym typeface="Roboto"/>
              </a:rPr>
              <a:t>        Scanner scanner = new Scanner(System.in);</a:t>
            </a:r>
            <a:endParaRPr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        // Print a prompt message asking the user to enter their name.</a:t>
            </a:r>
            <a:endParaRPr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US" b="0" i="0" u="none" strike="noStrike" cap="none">
                <a:solidFill>
                  <a:srgbClr val="C00000"/>
                </a:solidFill>
                <a:latin typeface="Roboto"/>
                <a:ea typeface="Roboto"/>
                <a:cs typeface="Roboto"/>
                <a:sym typeface="Roboto"/>
              </a:rPr>
              <a:t>        System.out.print("Enter your name: ");</a:t>
            </a:r>
            <a:endParaRPr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        // Read the next line of text entered by the user and store it in the variable "name".</a:t>
            </a:r>
            <a:endParaRPr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US" b="0" i="0" u="none" strike="noStrike" cap="none">
                <a:solidFill>
                  <a:srgbClr val="C00000"/>
                </a:solidFill>
                <a:latin typeface="Roboto"/>
                <a:ea typeface="Roboto"/>
                <a:cs typeface="Roboto"/>
                <a:sym typeface="Roboto"/>
              </a:rPr>
              <a:t>        String name = scanner.nextLine();</a:t>
            </a:r>
            <a:endParaRPr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        // Print a greeting message along with the name entered by the user.</a:t>
            </a:r>
            <a:endParaRPr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US" b="0" i="0" u="none" strike="noStrike" cap="none">
                <a:solidFill>
                  <a:srgbClr val="C00000"/>
                </a:solidFill>
                <a:latin typeface="Roboto"/>
                <a:ea typeface="Roboto"/>
                <a:cs typeface="Roboto"/>
                <a:sym typeface="Roboto"/>
              </a:rPr>
              <a:t>        System.out.println("Hello, " + name + "!");</a:t>
            </a:r>
            <a:endParaRPr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        // Close the Scanner object to release system resources associated with it (optional but recommended).</a:t>
            </a:r>
            <a:endParaRPr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US" b="0" i="0" u="none" strike="noStrike" cap="none">
                <a:solidFill>
                  <a:srgbClr val="C00000"/>
                </a:solidFill>
                <a:latin typeface="Roboto"/>
                <a:ea typeface="Roboto"/>
                <a:cs typeface="Roboto"/>
                <a:sym typeface="Roboto"/>
              </a:rPr>
              <a:t>        scanner.close();</a:t>
            </a:r>
            <a:endParaRPr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    }</a:t>
            </a:r>
            <a:endParaRPr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a:t>
            </a:r>
            <a:endParaRPr b="0" i="0" u="none" strike="noStrike" cap="none">
              <a:solidFill>
                <a:srgbClr val="000000"/>
              </a:solidFill>
              <a:latin typeface="Roboto"/>
              <a:ea typeface="Roboto"/>
              <a:cs typeface="Roboto"/>
              <a:sym typeface="Roboto"/>
            </a:endParaRPr>
          </a:p>
        </p:txBody>
      </p:sp>
      <p:sp>
        <p:nvSpPr>
          <p:cNvPr id="220" name="Google Shape;220;p12"/>
          <p:cNvSpPr txBox="1"/>
          <p:nvPr/>
        </p:nvSpPr>
        <p:spPr>
          <a:xfrm>
            <a:off x="914411" y="1046101"/>
            <a:ext cx="78657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3600"/>
              <a:buFont typeface="Arial"/>
              <a:buNone/>
            </a:pPr>
            <a:r>
              <a:rPr lang="en-US" sz="3000" b="0" i="0" u="none" strike="noStrike" cap="none">
                <a:solidFill>
                  <a:srgbClr val="00B0F0"/>
                </a:solidFill>
                <a:latin typeface="Roboto Black"/>
                <a:ea typeface="Roboto Black"/>
                <a:cs typeface="Roboto Black"/>
                <a:sym typeface="Roboto Black"/>
              </a:rPr>
              <a:t>Example</a:t>
            </a: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3"/>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226" name="Google Shape;226;p13"/>
          <p:cNvSpPr txBox="1"/>
          <p:nvPr/>
        </p:nvSpPr>
        <p:spPr>
          <a:xfrm>
            <a:off x="914392" y="1828810"/>
            <a:ext cx="10606200" cy="2150700"/>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"output" refers to the data or information that a Java program produces and displays to the user or writes to an external destination, such as the console, files, network connections, etc. </a:t>
            </a:r>
            <a:endParaRPr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The process of producing output in Java involves using the “System.out” stream, which is connected to the standard output device, typically the console.</a:t>
            </a:r>
            <a:endParaRPr b="0" i="0" u="none" strike="noStrike" cap="none">
              <a:solidFill>
                <a:srgbClr val="000000"/>
              </a:solidFill>
              <a:latin typeface="Roboto"/>
              <a:ea typeface="Roboto"/>
              <a:cs typeface="Roboto"/>
              <a:sym typeface="Roboto"/>
            </a:endParaRPr>
          </a:p>
        </p:txBody>
      </p:sp>
      <p:sp>
        <p:nvSpPr>
          <p:cNvPr id="227" name="Google Shape;227;p13"/>
          <p:cNvSpPr txBox="1"/>
          <p:nvPr/>
        </p:nvSpPr>
        <p:spPr>
          <a:xfrm>
            <a:off x="914394" y="1046093"/>
            <a:ext cx="78657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3600"/>
              <a:buFont typeface="Arial"/>
              <a:buNone/>
            </a:pPr>
            <a:r>
              <a:rPr lang="en-US" sz="3000" b="0" i="0" u="none" strike="noStrike" cap="none">
                <a:solidFill>
                  <a:srgbClr val="00B0F0"/>
                </a:solidFill>
                <a:latin typeface="Roboto Black"/>
                <a:ea typeface="Roboto Black"/>
                <a:cs typeface="Roboto Black"/>
                <a:sym typeface="Roboto Black"/>
              </a:rPr>
              <a:t>Output</a:t>
            </a: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4"/>
          <p:cNvSpPr txBox="1"/>
          <p:nvPr/>
        </p:nvSpPr>
        <p:spPr>
          <a:xfrm>
            <a:off x="914400" y="1828800"/>
            <a:ext cx="10058400" cy="2150700"/>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In Java, the "System" class provides a static member called "out", which represents the standard output stream. This stream is commonly used to display output to the console. The "out" stream is an instance of the "PrintStream" class, which provides various methods to output data to the console.</a:t>
            </a:r>
            <a:endParaRPr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a:t>
            </a:r>
            <a:endParaRPr b="0" i="0" u="none" strike="noStrike" cap="none">
              <a:solidFill>
                <a:srgbClr val="000000"/>
              </a:solidFill>
              <a:latin typeface="Roboto"/>
              <a:ea typeface="Roboto"/>
              <a:cs typeface="Roboto"/>
              <a:sym typeface="Roboto"/>
            </a:endParaRPr>
          </a:p>
        </p:txBody>
      </p:sp>
      <p:sp>
        <p:nvSpPr>
          <p:cNvPr id="233" name="Google Shape;233;p14"/>
          <p:cNvSpPr txBox="1"/>
          <p:nvPr/>
        </p:nvSpPr>
        <p:spPr>
          <a:xfrm>
            <a:off x="291651" y="1046102"/>
            <a:ext cx="7158000" cy="554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000" b="1" i="0" u="none" strike="noStrike" cap="none">
                <a:solidFill>
                  <a:srgbClr val="00B0F0"/>
                </a:solidFill>
                <a:latin typeface="Roboto Black"/>
                <a:ea typeface="Roboto Black"/>
                <a:cs typeface="Roboto Black"/>
                <a:sym typeface="Roboto Black"/>
              </a:rPr>
              <a:t>Using "System.out" for Output</a:t>
            </a:r>
            <a:endParaRPr sz="30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5"/>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239" name="Google Shape;239;p15"/>
          <p:cNvSpPr txBox="1"/>
          <p:nvPr/>
        </p:nvSpPr>
        <p:spPr>
          <a:xfrm>
            <a:off x="914400" y="1828800"/>
            <a:ext cx="10059900" cy="2150700"/>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To display output to the console, you use the "print()" and "println()" methods of the "PrintStream" class. The "print()" method displays text without moving to the next line, while the "println()" method displays text and moves to the next line after printing.</a:t>
            </a:r>
            <a:endParaRPr b="0" i="0" u="none" strike="noStrike" cap="none">
              <a:solidFill>
                <a:srgbClr val="000000"/>
              </a:solidFill>
              <a:latin typeface="Roboto"/>
              <a:ea typeface="Roboto"/>
              <a:cs typeface="Roboto"/>
              <a:sym typeface="Roboto"/>
            </a:endParaRPr>
          </a:p>
        </p:txBody>
      </p:sp>
      <p:sp>
        <p:nvSpPr>
          <p:cNvPr id="240" name="Google Shape;240;p15"/>
          <p:cNvSpPr txBox="1"/>
          <p:nvPr/>
        </p:nvSpPr>
        <p:spPr>
          <a:xfrm>
            <a:off x="349312" y="1046106"/>
            <a:ext cx="6096000" cy="554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000" b="1" i="0" u="none" strike="noStrike" cap="none">
                <a:solidFill>
                  <a:srgbClr val="00B0F0"/>
                </a:solidFill>
                <a:latin typeface="Roboto Black"/>
                <a:ea typeface="Roboto Black"/>
                <a:cs typeface="Roboto Black"/>
                <a:sym typeface="Roboto Black"/>
              </a:rPr>
              <a:t>Printing Text to the Console</a:t>
            </a:r>
            <a:endParaRPr sz="30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6"/>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246" name="Google Shape;246;p16"/>
          <p:cNvSpPr txBox="1"/>
          <p:nvPr/>
        </p:nvSpPr>
        <p:spPr>
          <a:xfrm>
            <a:off x="914392" y="1828789"/>
            <a:ext cx="10606200" cy="2150700"/>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You can include variables in the output message using concatenation. The `+` operator is used to concatenate strings and variables together to form a single output.</a:t>
            </a:r>
            <a:endParaRPr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b="0" i="0" u="none" strike="noStrike" cap="none">
              <a:solidFill>
                <a:schemeClr val="dk1"/>
              </a:solidFill>
              <a:latin typeface="Roboto"/>
              <a:ea typeface="Roboto"/>
              <a:cs typeface="Roboto"/>
              <a:sym typeface="Roboto"/>
            </a:endParaRPr>
          </a:p>
        </p:txBody>
      </p:sp>
      <p:sp>
        <p:nvSpPr>
          <p:cNvPr id="247" name="Google Shape;247;p16"/>
          <p:cNvSpPr txBox="1"/>
          <p:nvPr/>
        </p:nvSpPr>
        <p:spPr>
          <a:xfrm>
            <a:off x="209850" y="1046100"/>
            <a:ext cx="8200200" cy="554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000" b="1" i="0" u="none" strike="noStrike" cap="none">
                <a:solidFill>
                  <a:srgbClr val="00B0F0"/>
                </a:solidFill>
                <a:latin typeface="Roboto Black"/>
                <a:ea typeface="Roboto Black"/>
                <a:cs typeface="Roboto Black"/>
                <a:sym typeface="Roboto Black"/>
              </a:rPr>
              <a:t>Printing Variables and Concatenation</a:t>
            </a:r>
            <a:endParaRPr sz="30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p:nvPr/>
        </p:nvSpPr>
        <p:spPr>
          <a:xfrm>
            <a:off x="1925256" y="2011193"/>
            <a:ext cx="10658100" cy="16377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400"/>
              <a:buFont typeface="Arial"/>
              <a:buNone/>
            </a:pPr>
            <a:r>
              <a:rPr lang="en-US" sz="2800" b="1" i="0" u="none" strike="noStrike" cap="none">
                <a:solidFill>
                  <a:schemeClr val="dk1"/>
                </a:solidFill>
                <a:highlight>
                  <a:srgbClr val="FFFFFF"/>
                </a:highlight>
                <a:latin typeface="Roboto"/>
                <a:ea typeface="Roboto"/>
                <a:cs typeface="Roboto"/>
                <a:sym typeface="Roboto"/>
              </a:rPr>
              <a:t>URL</a:t>
            </a:r>
            <a:r>
              <a:rPr lang="en-US" sz="2800" b="1" i="0" u="none" strike="noStrike" cap="none">
                <a:solidFill>
                  <a:srgbClr val="373737"/>
                </a:solidFill>
                <a:highlight>
                  <a:srgbClr val="FFFFFF"/>
                </a:highlight>
                <a:latin typeface="Roboto"/>
                <a:ea typeface="Roboto"/>
                <a:cs typeface="Roboto"/>
                <a:sym typeface="Roboto"/>
              </a:rPr>
              <a:t>:</a:t>
            </a:r>
            <a:r>
              <a:rPr lang="en-US" sz="2800" b="1" i="0" u="sng" strike="noStrike" cap="none">
                <a:solidFill>
                  <a:schemeClr val="hlink"/>
                </a:solidFill>
                <a:highlight>
                  <a:srgbClr val="FFFFFF"/>
                </a:highlight>
                <a:latin typeface="Roboto"/>
                <a:ea typeface="Roboto"/>
                <a:cs typeface="Roboto"/>
                <a:sym typeface="Roboto"/>
                <a:hlinkClick r:id="rId3"/>
              </a:rPr>
              <a:t>https://forms.gle/gaGM3PgURvrSd96G6</a:t>
            </a:r>
            <a:endParaRPr sz="2800" b="1" i="0" u="none" strike="noStrike" cap="none">
              <a:solidFill>
                <a:srgbClr val="373737"/>
              </a:solidFill>
              <a:highlight>
                <a:srgbClr val="FFFFFF"/>
              </a:highlight>
              <a:latin typeface="Roboto"/>
              <a:ea typeface="Roboto"/>
              <a:cs typeface="Roboto"/>
              <a:sym typeface="Roboto"/>
            </a:endParaRPr>
          </a:p>
          <a:p>
            <a:pPr marL="0" marR="0" lvl="0" indent="0" algn="l" rtl="0">
              <a:lnSpc>
                <a:spcPct val="115000"/>
              </a:lnSpc>
              <a:spcBef>
                <a:spcPts val="0"/>
              </a:spcBef>
              <a:spcAft>
                <a:spcPts val="0"/>
              </a:spcAft>
              <a:buClr>
                <a:srgbClr val="000000"/>
              </a:buClr>
              <a:buSzPts val="2400"/>
              <a:buFont typeface="Arial"/>
              <a:buNone/>
            </a:pPr>
            <a:r>
              <a:rPr lang="en-US" sz="2800" b="1" i="0" u="none" strike="noStrike" cap="none">
                <a:solidFill>
                  <a:schemeClr val="dk1"/>
                </a:solidFill>
                <a:highlight>
                  <a:srgbClr val="FFFFFF"/>
                </a:highlight>
                <a:latin typeface="Roboto"/>
                <a:ea typeface="Roboto"/>
                <a:cs typeface="Roboto"/>
                <a:sym typeface="Roboto"/>
              </a:rPr>
              <a:t>QR CODE</a:t>
            </a:r>
            <a:r>
              <a:rPr lang="en-US" sz="2800" b="1" i="0" u="none" strike="noStrike" cap="none">
                <a:solidFill>
                  <a:srgbClr val="373737"/>
                </a:solidFill>
                <a:highlight>
                  <a:srgbClr val="FFFFFF"/>
                </a:highlight>
                <a:latin typeface="Roboto"/>
                <a:ea typeface="Roboto"/>
                <a:cs typeface="Roboto"/>
                <a:sym typeface="Roboto"/>
              </a:rPr>
              <a:t>:</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3600"/>
              <a:buFont typeface="Arial"/>
              <a:buNone/>
            </a:pPr>
            <a:endParaRPr sz="3600" b="0" i="0" u="none" strike="noStrike" cap="none">
              <a:solidFill>
                <a:srgbClr val="00B0F0"/>
              </a:solidFill>
              <a:latin typeface="Roboto Black"/>
              <a:ea typeface="Roboto Black"/>
              <a:cs typeface="Roboto Black"/>
              <a:sym typeface="Roboto Black"/>
            </a:endParaRPr>
          </a:p>
        </p:txBody>
      </p:sp>
      <p:sp>
        <p:nvSpPr>
          <p:cNvPr id="113" name="Google Shape;113;p3"/>
          <p:cNvSpPr txBox="1"/>
          <p:nvPr/>
        </p:nvSpPr>
        <p:spPr>
          <a:xfrm>
            <a:off x="2930013" y="751582"/>
            <a:ext cx="6096000" cy="1077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300"/>
              <a:buFont typeface="Arial"/>
              <a:buNone/>
            </a:pPr>
            <a:r>
              <a:rPr lang="en-US" sz="3200" b="1" i="0" u="none" strike="noStrike" cap="none">
                <a:solidFill>
                  <a:schemeClr val="dk1"/>
                </a:solidFill>
                <a:latin typeface="Roboto Black"/>
                <a:ea typeface="Roboto Black"/>
                <a:cs typeface="Roboto Black"/>
                <a:sym typeface="Roboto Black"/>
              </a:rPr>
              <a:t>Java introduction, Features, Structure, Data Types</a:t>
            </a:r>
            <a:endParaRPr sz="3200" b="1" i="0" u="none" strike="noStrike" cap="none">
              <a:solidFill>
                <a:schemeClr val="dk1"/>
              </a:solidFill>
              <a:latin typeface="Roboto Black"/>
              <a:ea typeface="Roboto Black"/>
              <a:cs typeface="Roboto Black"/>
              <a:sym typeface="Roboto Black"/>
            </a:endParaRPr>
          </a:p>
        </p:txBody>
      </p:sp>
      <p:pic>
        <p:nvPicPr>
          <p:cNvPr id="114" name="Google Shape;114;p3"/>
          <p:cNvPicPr preferRelativeResize="0"/>
          <p:nvPr/>
        </p:nvPicPr>
        <p:blipFill rotWithShape="1">
          <a:blip r:embed="rId4">
            <a:alphaModFix/>
          </a:blip>
          <a:srcRect/>
          <a:stretch/>
        </p:blipFill>
        <p:spPr>
          <a:xfrm>
            <a:off x="4965157" y="2841102"/>
            <a:ext cx="3445400" cy="3445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7"/>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253" name="Google Shape;253;p17"/>
          <p:cNvSpPr txBox="1"/>
          <p:nvPr/>
        </p:nvSpPr>
        <p:spPr>
          <a:xfrm>
            <a:off x="914392" y="1828810"/>
            <a:ext cx="10606200" cy="2150700"/>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Java also provides the `printf()` method (inspired by C's `printf`) to format the output. This method allows you to specify placeholders for variables and control the formatting of numbers, text, and other data.</a:t>
            </a:r>
            <a:endParaRPr b="0" i="0" u="none" strike="noStrike" cap="none">
              <a:solidFill>
                <a:srgbClr val="000000"/>
              </a:solidFill>
              <a:latin typeface="Roboto"/>
              <a:ea typeface="Roboto"/>
              <a:cs typeface="Roboto"/>
              <a:sym typeface="Roboto"/>
            </a:endParaRPr>
          </a:p>
        </p:txBody>
      </p:sp>
      <p:sp>
        <p:nvSpPr>
          <p:cNvPr id="254" name="Google Shape;254;p17"/>
          <p:cNvSpPr txBox="1"/>
          <p:nvPr/>
        </p:nvSpPr>
        <p:spPr>
          <a:xfrm>
            <a:off x="-286877" y="1046104"/>
            <a:ext cx="8131200" cy="554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000" b="1" i="0" u="none" strike="noStrike" cap="none">
                <a:solidFill>
                  <a:srgbClr val="00B0F0"/>
                </a:solidFill>
                <a:latin typeface="Roboto Black"/>
                <a:ea typeface="Roboto Black"/>
                <a:cs typeface="Roboto Black"/>
                <a:sym typeface="Roboto Black"/>
              </a:rPr>
              <a:t>Formatting Output (Optional)</a:t>
            </a:r>
            <a:endParaRPr sz="30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8"/>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260" name="Google Shape;260;p18"/>
          <p:cNvSpPr txBox="1"/>
          <p:nvPr/>
        </p:nvSpPr>
        <p:spPr>
          <a:xfrm>
            <a:off x="2677886" y="2496030"/>
            <a:ext cx="8229600" cy="2150617"/>
          </a:xfrm>
          <a:prstGeom prst="rect">
            <a:avLst/>
          </a:prstGeom>
          <a:noFill/>
          <a:ln>
            <a:noFill/>
          </a:ln>
        </p:spPr>
        <p:txBody>
          <a:bodyPr spcFirstLastPara="1" wrap="square" lIns="91425" tIns="91425" rIns="91425" bIns="91425" anchor="t" anchorCtr="0">
            <a:normAutofit/>
          </a:bodyPr>
          <a:lstStyle/>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graphicFrame>
        <p:nvGraphicFramePr>
          <p:cNvPr id="261" name="Google Shape;261;p18"/>
          <p:cNvGraphicFramePr/>
          <p:nvPr/>
        </p:nvGraphicFramePr>
        <p:xfrm>
          <a:off x="914405" y="1600192"/>
          <a:ext cx="11139950" cy="4754890"/>
        </p:xfrm>
        <a:graphic>
          <a:graphicData uri="http://schemas.openxmlformats.org/drawingml/2006/table">
            <a:tbl>
              <a:tblPr firstRow="1" bandRow="1">
                <a:noFill/>
                <a:tableStyleId>{5E71E687-A1A2-4F07-9E80-30D6AEA3F920}</a:tableStyleId>
              </a:tblPr>
              <a:tblGrid>
                <a:gridCol w="11139950">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Clr>
                          <a:schemeClr val="dk1"/>
                        </a:buClr>
                        <a:buSzPts val="1800"/>
                        <a:buFont typeface="Roboto"/>
                        <a:buNone/>
                      </a:pPr>
                      <a:r>
                        <a:rPr lang="en-US" sz="1800" b="0" u="none" strike="noStrike" cap="none">
                          <a:solidFill>
                            <a:schemeClr val="dk1"/>
                          </a:solidFill>
                          <a:latin typeface="Roboto"/>
                          <a:ea typeface="Roboto"/>
                          <a:cs typeface="Roboto"/>
                          <a:sym typeface="Roboto"/>
                        </a:rPr>
                        <a:t>public class OutputExample {</a:t>
                      </a:r>
                      <a:endParaRPr sz="1800" u="none" strike="noStrike" cap="none"/>
                    </a:p>
                    <a:p>
                      <a:pPr marL="0" marR="0" lvl="0" indent="0" algn="l" rtl="0">
                        <a:lnSpc>
                          <a:spcPct val="100000"/>
                        </a:lnSpc>
                        <a:spcBef>
                          <a:spcPts val="0"/>
                        </a:spcBef>
                        <a:spcAft>
                          <a:spcPts val="0"/>
                        </a:spcAft>
                        <a:buClr>
                          <a:schemeClr val="dk1"/>
                        </a:buClr>
                        <a:buSzPts val="1800"/>
                        <a:buFont typeface="Roboto"/>
                        <a:buNone/>
                      </a:pPr>
                      <a:r>
                        <a:rPr lang="en-US" sz="1800" b="0" u="none" strike="noStrike" cap="none">
                          <a:solidFill>
                            <a:schemeClr val="dk1"/>
                          </a:solidFill>
                          <a:latin typeface="Roboto"/>
                          <a:ea typeface="Roboto"/>
                          <a:cs typeface="Roboto"/>
                          <a:sym typeface="Roboto"/>
                        </a:rPr>
                        <a:t>    public static void main(String[] args) {</a:t>
                      </a:r>
                      <a:endParaRPr sz="1800" u="none" strike="noStrike" cap="none"/>
                    </a:p>
                    <a:p>
                      <a:pPr marL="0" marR="0" lvl="0" indent="0" algn="l" rtl="0">
                        <a:lnSpc>
                          <a:spcPct val="100000"/>
                        </a:lnSpc>
                        <a:spcBef>
                          <a:spcPts val="0"/>
                        </a:spcBef>
                        <a:spcAft>
                          <a:spcPts val="0"/>
                        </a:spcAft>
                        <a:buClr>
                          <a:schemeClr val="dk1"/>
                        </a:buClr>
                        <a:buSzPts val="1800"/>
                        <a:buFont typeface="Roboto"/>
                        <a:buNone/>
                      </a:pPr>
                      <a:r>
                        <a:rPr lang="en-US" sz="1800" b="0" u="none" strike="noStrike" cap="none">
                          <a:solidFill>
                            <a:schemeClr val="dk1"/>
                          </a:solidFill>
                          <a:latin typeface="Roboto"/>
                          <a:ea typeface="Roboto"/>
                          <a:cs typeface="Roboto"/>
                          <a:sym typeface="Roboto"/>
                        </a:rPr>
                        <a:t>        // Step 1: Using System.out for Output</a:t>
                      </a:r>
                      <a:endParaRPr sz="1800" u="none" strike="noStrike" cap="none"/>
                    </a:p>
                    <a:p>
                      <a:pPr marL="0" marR="0" lvl="0" indent="0" algn="l" rtl="0">
                        <a:lnSpc>
                          <a:spcPct val="100000"/>
                        </a:lnSpc>
                        <a:spcBef>
                          <a:spcPts val="0"/>
                        </a:spcBef>
                        <a:spcAft>
                          <a:spcPts val="0"/>
                        </a:spcAft>
                        <a:buClr>
                          <a:schemeClr val="dk1"/>
                        </a:buClr>
                        <a:buSzPts val="1800"/>
                        <a:buFont typeface="Roboto"/>
                        <a:buNone/>
                      </a:pPr>
                      <a:r>
                        <a:rPr lang="en-US" sz="1800" b="0" u="none" strike="noStrike" cap="none">
                          <a:solidFill>
                            <a:schemeClr val="dk1"/>
                          </a:solidFill>
                          <a:latin typeface="Roboto"/>
                          <a:ea typeface="Roboto"/>
                          <a:cs typeface="Roboto"/>
                          <a:sym typeface="Roboto"/>
                        </a:rPr>
                        <a:t>        // Step 2: Printing Text to the Console</a:t>
                      </a:r>
                      <a:endParaRPr sz="1800" u="none" strike="noStrike" cap="none"/>
                    </a:p>
                    <a:p>
                      <a:pPr marL="0" marR="0" lvl="0" indent="0" algn="l" rtl="0">
                        <a:lnSpc>
                          <a:spcPct val="100000"/>
                        </a:lnSpc>
                        <a:spcBef>
                          <a:spcPts val="0"/>
                        </a:spcBef>
                        <a:spcAft>
                          <a:spcPts val="0"/>
                        </a:spcAft>
                        <a:buClr>
                          <a:schemeClr val="dk1"/>
                        </a:buClr>
                        <a:buSzPts val="1800"/>
                        <a:buFont typeface="Roboto"/>
                        <a:buNone/>
                      </a:pPr>
                      <a:r>
                        <a:rPr lang="en-US" sz="1800" b="0" u="none" strike="noStrike" cap="none">
                          <a:solidFill>
                            <a:schemeClr val="dk1"/>
                          </a:solidFill>
                          <a:latin typeface="Roboto"/>
                          <a:ea typeface="Roboto"/>
                          <a:cs typeface="Roboto"/>
                          <a:sym typeface="Roboto"/>
                        </a:rPr>
                        <a:t>        System.out.print("This is a "); // Does not move to the next line after printing</a:t>
                      </a:r>
                      <a:endParaRPr sz="1800" u="none" strike="noStrike" cap="none"/>
                    </a:p>
                    <a:p>
                      <a:pPr marL="0" marR="0" lvl="0" indent="0" algn="l" rtl="0">
                        <a:lnSpc>
                          <a:spcPct val="100000"/>
                        </a:lnSpc>
                        <a:spcBef>
                          <a:spcPts val="0"/>
                        </a:spcBef>
                        <a:spcAft>
                          <a:spcPts val="0"/>
                        </a:spcAft>
                        <a:buClr>
                          <a:schemeClr val="dk1"/>
                        </a:buClr>
                        <a:buSzPts val="1800"/>
                        <a:buFont typeface="Roboto"/>
                        <a:buNone/>
                      </a:pPr>
                      <a:r>
                        <a:rPr lang="en-US" sz="1800" b="0" u="none" strike="noStrike" cap="none">
                          <a:solidFill>
                            <a:schemeClr val="dk1"/>
                          </a:solidFill>
                          <a:latin typeface="Roboto"/>
                          <a:ea typeface="Roboto"/>
                          <a:cs typeface="Roboto"/>
                          <a:sym typeface="Roboto"/>
                        </a:rPr>
                        <a:t>        System.out.println("Java program."); // Moves to the next line after printing</a:t>
                      </a:r>
                      <a:endParaRPr sz="1800" u="none" strike="noStrike" cap="none"/>
                    </a:p>
                    <a:p>
                      <a:pPr marL="0" marR="0" lvl="0" indent="0" algn="l" rtl="0">
                        <a:lnSpc>
                          <a:spcPct val="100000"/>
                        </a:lnSpc>
                        <a:spcBef>
                          <a:spcPts val="0"/>
                        </a:spcBef>
                        <a:spcAft>
                          <a:spcPts val="0"/>
                        </a:spcAft>
                        <a:buClr>
                          <a:schemeClr val="dk1"/>
                        </a:buClr>
                        <a:buSzPts val="1800"/>
                        <a:buFont typeface="Roboto"/>
                        <a:buNone/>
                      </a:pPr>
                      <a:endParaRPr sz="1800" b="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800"/>
                        <a:buFont typeface="Roboto"/>
                        <a:buNone/>
                      </a:pPr>
                      <a:r>
                        <a:rPr lang="en-US" sz="1800" b="0" u="none" strike="noStrike" cap="none">
                          <a:solidFill>
                            <a:schemeClr val="dk1"/>
                          </a:solidFill>
                          <a:latin typeface="Roboto"/>
                          <a:ea typeface="Roboto"/>
                          <a:cs typeface="Roboto"/>
                          <a:sym typeface="Roboto"/>
                        </a:rPr>
                        <a:t>        // Step 3: Printing Variables and Concatenation</a:t>
                      </a:r>
                      <a:endParaRPr sz="1800" u="none" strike="noStrike" cap="none"/>
                    </a:p>
                    <a:p>
                      <a:pPr marL="0" marR="0" lvl="0" indent="0" algn="l" rtl="0">
                        <a:lnSpc>
                          <a:spcPct val="100000"/>
                        </a:lnSpc>
                        <a:spcBef>
                          <a:spcPts val="0"/>
                        </a:spcBef>
                        <a:spcAft>
                          <a:spcPts val="0"/>
                        </a:spcAft>
                        <a:buClr>
                          <a:schemeClr val="dk1"/>
                        </a:buClr>
                        <a:buSzPts val="1800"/>
                        <a:buFont typeface="Roboto"/>
                        <a:buNone/>
                      </a:pPr>
                      <a:r>
                        <a:rPr lang="en-US" sz="1800" b="0" u="none" strike="noStrike" cap="none">
                          <a:solidFill>
                            <a:schemeClr val="dk1"/>
                          </a:solidFill>
                          <a:latin typeface="Roboto"/>
                          <a:ea typeface="Roboto"/>
                          <a:cs typeface="Roboto"/>
                          <a:sym typeface="Roboto"/>
                        </a:rPr>
                        <a:t>        String language = "Java";</a:t>
                      </a:r>
                      <a:endParaRPr sz="1800" u="none" strike="noStrike" cap="none"/>
                    </a:p>
                    <a:p>
                      <a:pPr marL="0" marR="0" lvl="0" indent="0" algn="l" rtl="0">
                        <a:lnSpc>
                          <a:spcPct val="100000"/>
                        </a:lnSpc>
                        <a:spcBef>
                          <a:spcPts val="0"/>
                        </a:spcBef>
                        <a:spcAft>
                          <a:spcPts val="0"/>
                        </a:spcAft>
                        <a:buClr>
                          <a:schemeClr val="dk1"/>
                        </a:buClr>
                        <a:buSzPts val="1800"/>
                        <a:buFont typeface="Roboto"/>
                        <a:buNone/>
                      </a:pPr>
                      <a:r>
                        <a:rPr lang="en-US" sz="1800" b="0" u="none" strike="noStrike" cap="none">
                          <a:solidFill>
                            <a:schemeClr val="dk1"/>
                          </a:solidFill>
                          <a:latin typeface="Roboto"/>
                          <a:ea typeface="Roboto"/>
                          <a:cs typeface="Roboto"/>
                          <a:sym typeface="Roboto"/>
                        </a:rPr>
                        <a:t>        int version = 17;</a:t>
                      </a:r>
                      <a:endParaRPr sz="1800" u="none" strike="noStrike" cap="none"/>
                    </a:p>
                    <a:p>
                      <a:pPr marL="0" marR="0" lvl="0" indent="0" algn="l" rtl="0">
                        <a:lnSpc>
                          <a:spcPct val="100000"/>
                        </a:lnSpc>
                        <a:spcBef>
                          <a:spcPts val="0"/>
                        </a:spcBef>
                        <a:spcAft>
                          <a:spcPts val="0"/>
                        </a:spcAft>
                        <a:buClr>
                          <a:schemeClr val="dk1"/>
                        </a:buClr>
                        <a:buSzPts val="1800"/>
                        <a:buFont typeface="Roboto"/>
                        <a:buNone/>
                      </a:pPr>
                      <a:r>
                        <a:rPr lang="en-US" sz="1800" b="0" u="none" strike="noStrike" cap="none">
                          <a:solidFill>
                            <a:schemeClr val="dk1"/>
                          </a:solidFill>
                          <a:latin typeface="Roboto"/>
                          <a:ea typeface="Roboto"/>
                          <a:cs typeface="Roboto"/>
                          <a:sym typeface="Roboto"/>
                        </a:rPr>
                        <a:t>        System.out.println("We are using " + language + " version " + version + ".");</a:t>
                      </a:r>
                      <a:endParaRPr sz="1800" u="none" strike="noStrike" cap="none"/>
                    </a:p>
                    <a:p>
                      <a:pPr marL="0" marR="0" lvl="0" indent="0" algn="l" rtl="0">
                        <a:lnSpc>
                          <a:spcPct val="100000"/>
                        </a:lnSpc>
                        <a:spcBef>
                          <a:spcPts val="0"/>
                        </a:spcBef>
                        <a:spcAft>
                          <a:spcPts val="0"/>
                        </a:spcAft>
                        <a:buClr>
                          <a:schemeClr val="dk1"/>
                        </a:buClr>
                        <a:buSzPts val="1800"/>
                        <a:buFont typeface="Roboto"/>
                        <a:buNone/>
                      </a:pPr>
                      <a:endParaRPr sz="1800" b="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800"/>
                        <a:buFont typeface="Roboto"/>
                        <a:buNone/>
                      </a:pPr>
                      <a:r>
                        <a:rPr lang="en-US" sz="1800" b="0" u="none" strike="noStrike" cap="none">
                          <a:solidFill>
                            <a:schemeClr val="dk1"/>
                          </a:solidFill>
                          <a:latin typeface="Roboto"/>
                          <a:ea typeface="Roboto"/>
                          <a:cs typeface="Roboto"/>
                          <a:sym typeface="Roboto"/>
                        </a:rPr>
                        <a:t>        // Step 4: Formatting Output (Optional)</a:t>
                      </a:r>
                      <a:endParaRPr sz="1800" u="none" strike="noStrike" cap="none"/>
                    </a:p>
                    <a:p>
                      <a:pPr marL="0" marR="0" lvl="0" indent="0" algn="l" rtl="0">
                        <a:lnSpc>
                          <a:spcPct val="100000"/>
                        </a:lnSpc>
                        <a:spcBef>
                          <a:spcPts val="0"/>
                        </a:spcBef>
                        <a:spcAft>
                          <a:spcPts val="0"/>
                        </a:spcAft>
                        <a:buClr>
                          <a:schemeClr val="dk1"/>
                        </a:buClr>
                        <a:buSzPts val="1800"/>
                        <a:buFont typeface="Roboto"/>
                        <a:buNone/>
                      </a:pPr>
                      <a:r>
                        <a:rPr lang="en-US" sz="1800" b="0" u="none" strike="noStrike" cap="none">
                          <a:solidFill>
                            <a:schemeClr val="dk1"/>
                          </a:solidFill>
                          <a:latin typeface="Roboto"/>
                          <a:ea typeface="Roboto"/>
                          <a:cs typeface="Roboto"/>
                          <a:sym typeface="Roboto"/>
                        </a:rPr>
                        <a:t>        double pi = 3.141592653589793;</a:t>
                      </a:r>
                      <a:endParaRPr sz="1800" u="none" strike="noStrike" cap="none"/>
                    </a:p>
                    <a:p>
                      <a:pPr marL="0" marR="0" lvl="0" indent="0" algn="l" rtl="0">
                        <a:lnSpc>
                          <a:spcPct val="100000"/>
                        </a:lnSpc>
                        <a:spcBef>
                          <a:spcPts val="0"/>
                        </a:spcBef>
                        <a:spcAft>
                          <a:spcPts val="0"/>
                        </a:spcAft>
                        <a:buClr>
                          <a:schemeClr val="dk1"/>
                        </a:buClr>
                        <a:buSzPts val="1800"/>
                        <a:buFont typeface="Roboto"/>
                        <a:buNone/>
                      </a:pPr>
                      <a:r>
                        <a:rPr lang="en-US" sz="1800" b="0" u="none" strike="noStrike" cap="none">
                          <a:solidFill>
                            <a:schemeClr val="dk1"/>
                          </a:solidFill>
                          <a:latin typeface="Roboto"/>
                          <a:ea typeface="Roboto"/>
                          <a:cs typeface="Roboto"/>
                          <a:sym typeface="Roboto"/>
                        </a:rPr>
                        <a:t>        System.out.printf("The value of pi is approximately %.2f.%n", pi);</a:t>
                      </a:r>
                      <a:endParaRPr sz="1800" u="none" strike="noStrike" cap="none"/>
                    </a:p>
                    <a:p>
                      <a:pPr marL="0" marR="0" lvl="0" indent="0" algn="l" rtl="0">
                        <a:lnSpc>
                          <a:spcPct val="100000"/>
                        </a:lnSpc>
                        <a:spcBef>
                          <a:spcPts val="0"/>
                        </a:spcBef>
                        <a:spcAft>
                          <a:spcPts val="0"/>
                        </a:spcAft>
                        <a:buClr>
                          <a:schemeClr val="dk1"/>
                        </a:buClr>
                        <a:buSzPts val="1800"/>
                        <a:buFont typeface="Roboto"/>
                        <a:buNone/>
                      </a:pPr>
                      <a:r>
                        <a:rPr lang="en-US" sz="1800" b="0" u="none" strike="noStrike" cap="none">
                          <a:solidFill>
                            <a:schemeClr val="dk1"/>
                          </a:solidFill>
                          <a:latin typeface="Roboto"/>
                          <a:ea typeface="Roboto"/>
                          <a:cs typeface="Roboto"/>
                          <a:sym typeface="Roboto"/>
                        </a:rPr>
                        <a:t>    }</a:t>
                      </a:r>
                      <a:endParaRPr sz="1800" u="none" strike="noStrike" cap="none"/>
                    </a:p>
                    <a:p>
                      <a:pPr marL="0" marR="0" lvl="0" indent="0" algn="l" rtl="0">
                        <a:lnSpc>
                          <a:spcPct val="100000"/>
                        </a:lnSpc>
                        <a:spcBef>
                          <a:spcPts val="0"/>
                        </a:spcBef>
                        <a:spcAft>
                          <a:spcPts val="0"/>
                        </a:spcAft>
                        <a:buClr>
                          <a:schemeClr val="dk1"/>
                        </a:buClr>
                        <a:buSzPts val="1800"/>
                        <a:buFont typeface="Roboto"/>
                        <a:buNone/>
                      </a:pPr>
                      <a:r>
                        <a:rPr lang="en-US" sz="1800" b="0" u="none" strike="noStrike" cap="none">
                          <a:solidFill>
                            <a:schemeClr val="dk1"/>
                          </a:solidFill>
                          <a:latin typeface="Roboto"/>
                          <a:ea typeface="Roboto"/>
                          <a:cs typeface="Roboto"/>
                          <a:sym typeface="Roboto"/>
                        </a:rPr>
                        <a:t>}</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9"/>
          <p:cNvSpPr txBox="1"/>
          <p:nvPr/>
        </p:nvSpPr>
        <p:spPr>
          <a:xfrm>
            <a:off x="2677886" y="2496030"/>
            <a:ext cx="8229600" cy="2150617"/>
          </a:xfrm>
          <a:prstGeom prst="rect">
            <a:avLst/>
          </a:prstGeom>
          <a:noFill/>
          <a:ln>
            <a:noFill/>
          </a:ln>
        </p:spPr>
        <p:txBody>
          <a:bodyPr spcFirstLastPara="1" wrap="square" lIns="91425" tIns="91425" rIns="91425" bIns="91425" anchor="t" anchorCtr="0">
            <a:normAutofit/>
          </a:bodyPr>
          <a:lstStyle/>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267" name="Google Shape;267;p19"/>
          <p:cNvSpPr txBox="1"/>
          <p:nvPr/>
        </p:nvSpPr>
        <p:spPr>
          <a:xfrm>
            <a:off x="914400" y="1828800"/>
            <a:ext cx="10800000" cy="19239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1. "System.out.print("This is a ");": The "print()" method prints the specified text without moving to the next line.</a:t>
            </a:r>
            <a:endParaRPr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2. "System.out.println("Java program.");": The "println()" method prints the specified text and moves to the next line after printing.</a:t>
            </a:r>
            <a:endParaRPr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3. "String language = "Java";": Declares a string variable named "language" with the value "Java".</a:t>
            </a:r>
            <a:endParaRPr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4. "int version = 17;": Declares an integer variable named "version" with the value 17.</a:t>
            </a:r>
            <a:endParaRPr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5. "System.out.println("We are using " + language + " version " + version + ".");": The "+" operator concatenates the strings and variables to form a single output message.</a:t>
            </a:r>
            <a:endParaRPr b="0" i="0" u="none" strike="noStrike" cap="none">
              <a:solidFill>
                <a:srgbClr val="000000"/>
              </a:solidFill>
              <a:latin typeface="Roboto"/>
              <a:ea typeface="Roboto"/>
              <a:cs typeface="Roboto"/>
              <a:sym typeface="Roboto"/>
            </a:endParaRPr>
          </a:p>
        </p:txBody>
      </p:sp>
      <p:sp>
        <p:nvSpPr>
          <p:cNvPr id="268" name="Google Shape;268;p19"/>
          <p:cNvSpPr txBox="1"/>
          <p:nvPr/>
        </p:nvSpPr>
        <p:spPr>
          <a:xfrm>
            <a:off x="914411" y="1046096"/>
            <a:ext cx="60960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000" b="1" i="0" u="none" strike="noStrike" cap="none">
                <a:solidFill>
                  <a:srgbClr val="00B0F0"/>
                </a:solidFill>
                <a:latin typeface="Roboto Black"/>
                <a:ea typeface="Roboto Black"/>
                <a:cs typeface="Roboto Black"/>
                <a:sym typeface="Roboto Black"/>
              </a:rPr>
              <a:t>Explanation</a:t>
            </a:r>
            <a:endParaRPr sz="30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0"/>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274" name="Google Shape;274;p20"/>
          <p:cNvSpPr txBox="1"/>
          <p:nvPr/>
        </p:nvSpPr>
        <p:spPr>
          <a:xfrm>
            <a:off x="2677886" y="2496030"/>
            <a:ext cx="8229600" cy="2150617"/>
          </a:xfrm>
          <a:prstGeom prst="rect">
            <a:avLst/>
          </a:prstGeom>
          <a:noFill/>
          <a:ln>
            <a:noFill/>
          </a:ln>
        </p:spPr>
        <p:txBody>
          <a:bodyPr spcFirstLastPara="1" wrap="square" lIns="91425" tIns="91425" rIns="91425" bIns="91425" anchor="t" anchorCtr="0">
            <a:normAutofit/>
          </a:bodyPr>
          <a:lstStyle/>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275" name="Google Shape;275;p20"/>
          <p:cNvSpPr txBox="1"/>
          <p:nvPr/>
        </p:nvSpPr>
        <p:spPr>
          <a:xfrm>
            <a:off x="914407" y="1828788"/>
            <a:ext cx="10161000" cy="12774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6. "double pi = 3.141592653589793;": Declares a double variable named "pi" with the value of pi (approximately).</a:t>
            </a:r>
            <a:endParaRPr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7. "System.out.printf("The value of pi is approximately %.2f.%n", pi);": The "printf()" method formats the output to display the value of "pi" with two decimal places. The "%f" is a format specifier for floating-point numbers, and "%.2f" indicates that the value should be displayed with two decimal places. The "%n" is a platform-independent newline character.</a:t>
            </a:r>
            <a:endParaRPr b="0" i="0" u="none" strike="noStrike" cap="none">
              <a:solidFill>
                <a:srgbClr val="000000"/>
              </a:solidFill>
              <a:latin typeface="Roboto"/>
              <a:ea typeface="Roboto"/>
              <a:cs typeface="Roboto"/>
              <a:sym typeface="Roboto"/>
            </a:endParaRPr>
          </a:p>
        </p:txBody>
      </p:sp>
      <p:sp>
        <p:nvSpPr>
          <p:cNvPr id="276" name="Google Shape;276;p20"/>
          <p:cNvSpPr txBox="1"/>
          <p:nvPr/>
        </p:nvSpPr>
        <p:spPr>
          <a:xfrm>
            <a:off x="914411" y="1015421"/>
            <a:ext cx="6096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00B0F0"/>
                </a:solidFill>
                <a:latin typeface="Roboto Black"/>
                <a:ea typeface="Roboto Black"/>
                <a:cs typeface="Roboto Black"/>
                <a:sym typeface="Roboto Black"/>
              </a:rPr>
              <a:t>Explanation</a:t>
            </a:r>
            <a:endParaRPr sz="20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1"/>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282" name="Google Shape;282;p21"/>
          <p:cNvSpPr txBox="1"/>
          <p:nvPr/>
        </p:nvSpPr>
        <p:spPr>
          <a:xfrm>
            <a:off x="2677886" y="2496030"/>
            <a:ext cx="8229600" cy="2150617"/>
          </a:xfrm>
          <a:prstGeom prst="rect">
            <a:avLst/>
          </a:prstGeom>
          <a:noFill/>
          <a:ln>
            <a:noFill/>
          </a:ln>
        </p:spPr>
        <p:txBody>
          <a:bodyPr spcFirstLastPara="1" wrap="square" lIns="91425" tIns="91425" rIns="91425" bIns="91425" anchor="t" anchorCtr="0">
            <a:normAutofit/>
          </a:bodyPr>
          <a:lstStyle/>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283" name="Google Shape;283;p21"/>
          <p:cNvSpPr txBox="1"/>
          <p:nvPr/>
        </p:nvSpPr>
        <p:spPr>
          <a:xfrm>
            <a:off x="1007707" y="2158588"/>
            <a:ext cx="10161037" cy="300078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Arithmetic Operators:</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(addition)</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(subtraction)</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(multiplication)</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(division)</a:t>
            </a:r>
            <a:endParaRPr sz="1400" b="0" i="0" u="none" strike="noStrike" cap="none">
              <a:solidFill>
                <a:srgbClr val="000000"/>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(modulo or remainder)</a:t>
            </a:r>
            <a:endParaRPr sz="1800" b="0" i="0" u="none" strike="noStrike" cap="none">
              <a:solidFill>
                <a:schemeClr val="dk1"/>
              </a:solidFill>
              <a:latin typeface="Roboto"/>
              <a:ea typeface="Roboto"/>
              <a:cs typeface="Roboto"/>
              <a:sym typeface="Roboto"/>
            </a:endParaRPr>
          </a:p>
        </p:txBody>
      </p:sp>
      <p:sp>
        <p:nvSpPr>
          <p:cNvPr id="284" name="Google Shape;284;p21"/>
          <p:cNvSpPr txBox="1"/>
          <p:nvPr/>
        </p:nvSpPr>
        <p:spPr>
          <a:xfrm>
            <a:off x="914411" y="954096"/>
            <a:ext cx="609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2"/>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290" name="Google Shape;290;p22"/>
          <p:cNvSpPr txBox="1"/>
          <p:nvPr/>
        </p:nvSpPr>
        <p:spPr>
          <a:xfrm>
            <a:off x="914400" y="1828801"/>
            <a:ext cx="9390600" cy="1773900"/>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1. Addition (+):</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The addition operator is used to add two numeric values together.</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num1 = 5;</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num2 = 3;</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sum = num1 + num2; // sum will be 8</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291" name="Google Shape;291;p22"/>
          <p:cNvSpPr txBox="1"/>
          <p:nvPr/>
        </p:nvSpPr>
        <p:spPr>
          <a:xfrm>
            <a:off x="914400" y="825550"/>
            <a:ext cx="5921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3"/>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297" name="Google Shape;297;p23"/>
          <p:cNvSpPr txBox="1"/>
          <p:nvPr/>
        </p:nvSpPr>
        <p:spPr>
          <a:xfrm>
            <a:off x="651842" y="1452186"/>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2. Subtraction (-):</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The subtraction operator is used to subtract one numeric value from another.</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num1 = 10;</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num2 = 4;</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difference = num1 - num2; // difference will be 6</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298" name="Google Shape;298;p23"/>
          <p:cNvSpPr txBox="1"/>
          <p:nvPr/>
        </p:nvSpPr>
        <p:spPr>
          <a:xfrm>
            <a:off x="914400" y="825550"/>
            <a:ext cx="5921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4"/>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304" name="Google Shape;304;p24"/>
          <p:cNvSpPr txBox="1"/>
          <p:nvPr/>
        </p:nvSpPr>
        <p:spPr>
          <a:xfrm>
            <a:off x="651842" y="1452186"/>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3. Multiplication (*):</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The multiplication operator is used to multiply two numeric values.</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num1 = 6;</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num2 = 7;</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product = num1 * num2; // product will be 42</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305" name="Google Shape;305;p24"/>
          <p:cNvSpPr txBox="1"/>
          <p:nvPr/>
        </p:nvSpPr>
        <p:spPr>
          <a:xfrm>
            <a:off x="914400" y="825550"/>
            <a:ext cx="5921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311" name="Google Shape;311;p25"/>
          <p:cNvSpPr txBox="1"/>
          <p:nvPr/>
        </p:nvSpPr>
        <p:spPr>
          <a:xfrm>
            <a:off x="651842" y="1452186"/>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4. Division (/):</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The division operator is used to divide one numeric value by another. Note that if both operands are integers, the result will also be an integer, and any fractional part will be truncated.</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num1 = 15;</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num2 = 4;</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quotient = num1 / num2; // quotient will be 3 (integer division)</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312" name="Google Shape;312;p25"/>
          <p:cNvSpPr txBox="1"/>
          <p:nvPr/>
        </p:nvSpPr>
        <p:spPr>
          <a:xfrm>
            <a:off x="914400" y="825550"/>
            <a:ext cx="5921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6"/>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318" name="Google Shape;318;p26"/>
          <p:cNvSpPr txBox="1"/>
          <p:nvPr/>
        </p:nvSpPr>
        <p:spPr>
          <a:xfrm>
            <a:off x="651842" y="1452186"/>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If you want to get the exact result with decimal points, you can use floating-point data types like `float` or `double`.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Example (using `double` for decimal division):</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double num1 = 15.0;</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double num2 = 4.0;</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double quotient = num1 / num2; // quotient will be 3.75</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319" name="Google Shape;319;p26"/>
          <p:cNvSpPr txBox="1"/>
          <p:nvPr/>
        </p:nvSpPr>
        <p:spPr>
          <a:xfrm>
            <a:off x="914400" y="825550"/>
            <a:ext cx="5921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8"/>
          <p:cNvSpPr txBox="1">
            <a:spLocks noGrp="1"/>
          </p:cNvSpPr>
          <p:nvPr>
            <p:ph type="title"/>
          </p:nvPr>
        </p:nvSpPr>
        <p:spPr>
          <a:xfrm>
            <a:off x="415600" y="593367"/>
            <a:ext cx="11360800" cy="7636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111111"/>
              <a:buNone/>
            </a:pPr>
            <a:endParaRPr/>
          </a:p>
        </p:txBody>
      </p:sp>
      <p:sp>
        <p:nvSpPr>
          <p:cNvPr id="120" name="Google Shape;120;p78"/>
          <p:cNvSpPr txBox="1">
            <a:spLocks noGrp="1"/>
          </p:cNvSpPr>
          <p:nvPr>
            <p:ph type="body" idx="1"/>
          </p:nvPr>
        </p:nvSpPr>
        <p:spPr>
          <a:xfrm>
            <a:off x="415600" y="1536633"/>
            <a:ext cx="11360800" cy="4555200"/>
          </a:xfrm>
          <a:prstGeom prst="rect">
            <a:avLst/>
          </a:prstGeom>
          <a:noFill/>
          <a:ln>
            <a:noFill/>
          </a:ln>
        </p:spPr>
        <p:txBody>
          <a:bodyPr spcFirstLastPara="1" wrap="square" lIns="121900" tIns="121900" rIns="121900" bIns="121900" anchor="t" anchorCtr="0">
            <a:normAutofit/>
          </a:bodyPr>
          <a:lstStyle/>
          <a:p>
            <a:pPr marL="0" lvl="0" indent="0" algn="l" rtl="0">
              <a:lnSpc>
                <a:spcPct val="115000"/>
              </a:lnSpc>
              <a:spcBef>
                <a:spcPts val="0"/>
              </a:spcBef>
              <a:spcAft>
                <a:spcPts val="1600"/>
              </a:spcAft>
              <a:buSzPts val="1800"/>
              <a:buNone/>
            </a:pPr>
            <a:endParaRPr/>
          </a:p>
        </p:txBody>
      </p:sp>
      <p:pic>
        <p:nvPicPr>
          <p:cNvPr id="121" name="Google Shape;121;p78"/>
          <p:cNvPicPr preferRelativeResize="0"/>
          <p:nvPr/>
        </p:nvPicPr>
        <p:blipFill rotWithShape="1">
          <a:blip r:embed="rId3">
            <a:alphaModFix/>
          </a:blip>
          <a:srcRect/>
          <a:stretch/>
        </p:blipFill>
        <p:spPr>
          <a:xfrm>
            <a:off x="1" y="3"/>
            <a:ext cx="12192004" cy="6858001"/>
          </a:xfrm>
          <a:prstGeom prst="rect">
            <a:avLst/>
          </a:prstGeom>
          <a:noFill/>
          <a:ln>
            <a:noFill/>
          </a:ln>
        </p:spPr>
      </p:pic>
      <p:sp>
        <p:nvSpPr>
          <p:cNvPr id="122" name="Google Shape;122;p78"/>
          <p:cNvSpPr txBox="1"/>
          <p:nvPr/>
        </p:nvSpPr>
        <p:spPr>
          <a:xfrm>
            <a:off x="168507" y="2126564"/>
            <a:ext cx="6254597" cy="3032649"/>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lt1"/>
                </a:solidFill>
                <a:latin typeface="Roboto Black"/>
                <a:ea typeface="Roboto Black"/>
                <a:cs typeface="Roboto Black"/>
                <a:sym typeface="Roboto Black"/>
              </a:rPr>
              <a:t>BASIC INPUT,OUTPUT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lt1"/>
                </a:solidFill>
                <a:latin typeface="Roboto Black"/>
                <a:ea typeface="Roboto Black"/>
                <a:cs typeface="Roboto Black"/>
                <a:sym typeface="Roboto Black"/>
              </a:rPr>
              <a:t>&amp;</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lt1"/>
                </a:solidFill>
                <a:latin typeface="Roboto Black"/>
                <a:ea typeface="Roboto Black"/>
                <a:cs typeface="Roboto Black"/>
                <a:sym typeface="Roboto Black"/>
              </a:rPr>
              <a:t>OPERATORS</a:t>
            </a:r>
            <a:endParaRPr sz="1400" b="0" i="0"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4267"/>
              <a:buFont typeface="Arial"/>
              <a:buNone/>
            </a:pPr>
            <a:endParaRPr sz="4267" b="1" i="0" u="none" strike="noStrike" cap="none">
              <a:solidFill>
                <a:schemeClr val="lt1"/>
              </a:solidFill>
              <a:latin typeface="Roboto Black"/>
              <a:ea typeface="Roboto Black"/>
              <a:cs typeface="Roboto Black"/>
              <a:sym typeface="Roboto Black"/>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7"/>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325" name="Google Shape;325;p27"/>
          <p:cNvSpPr txBox="1"/>
          <p:nvPr/>
        </p:nvSpPr>
        <p:spPr>
          <a:xfrm>
            <a:off x="651842" y="1028439"/>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5. Modulo/Remainder (%):</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The modulo operator returns the remainder of the division operation between two numeric values. It is often used to determine if a number is even or odd (by checking if the remainder is 0 or 1, respectively).</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num1 = 17;</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num2 = 5;</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remainder = num1 % num2; // remainder will be 2</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 this example, 17 divided by 5 equals 3 with a remainder of 2.</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326" name="Google Shape;326;p27"/>
          <p:cNvSpPr txBox="1"/>
          <p:nvPr/>
        </p:nvSpPr>
        <p:spPr>
          <a:xfrm>
            <a:off x="914411" y="811871"/>
            <a:ext cx="609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8"/>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332" name="Google Shape;332;p28"/>
          <p:cNvSpPr txBox="1"/>
          <p:nvPr/>
        </p:nvSpPr>
        <p:spPr>
          <a:xfrm>
            <a:off x="651842" y="1452186"/>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Relational Operators:</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Relational operators in Java are used to compare two values or expressions and evaluate their relationship. They return a boolean result, either true or false, based on the comparison.</a:t>
            </a:r>
            <a:endParaRPr sz="1400" b="0" i="0" u="none" strike="noStrike" cap="none">
              <a:solidFill>
                <a:srgbClr val="000000"/>
              </a:solidFill>
              <a:latin typeface="Roboto"/>
              <a:ea typeface="Roboto"/>
              <a:cs typeface="Roboto"/>
              <a:sym typeface="Roboto"/>
            </a:endParaRPr>
          </a:p>
          <a:p>
            <a:pPr marL="529162" marR="0" lvl="0" indent="-342900" algn="l" rtl="0">
              <a:lnSpc>
                <a:spcPct val="200000"/>
              </a:lnSpc>
              <a:spcBef>
                <a:spcPts val="0"/>
              </a:spcBef>
              <a:spcAft>
                <a:spcPts val="0"/>
              </a:spcAft>
              <a:buClr>
                <a:schemeClr val="dk1"/>
              </a:buClr>
              <a:buSzPts val="1400"/>
              <a:buFont typeface="Calibri"/>
              <a:buAutoNum type="arabicPeriod"/>
            </a:pPr>
            <a:r>
              <a:rPr lang="en-US" sz="1600" b="0" i="0" u="none" strike="noStrike" cap="none">
                <a:solidFill>
                  <a:schemeClr val="dk1"/>
                </a:solidFill>
                <a:latin typeface="Roboto"/>
                <a:ea typeface="Roboto"/>
                <a:cs typeface="Roboto"/>
                <a:sym typeface="Roboto"/>
              </a:rPr>
              <a:t>== (equal to)</a:t>
            </a:r>
            <a:endParaRPr sz="1400" b="0" i="0" u="none" strike="noStrike" cap="none">
              <a:solidFill>
                <a:srgbClr val="000000"/>
              </a:solidFill>
              <a:latin typeface="Roboto"/>
              <a:ea typeface="Roboto"/>
              <a:cs typeface="Roboto"/>
              <a:sym typeface="Roboto"/>
            </a:endParaRPr>
          </a:p>
          <a:p>
            <a:pPr marL="529162" marR="0" lvl="0" indent="-342900" algn="l" rtl="0">
              <a:lnSpc>
                <a:spcPct val="200000"/>
              </a:lnSpc>
              <a:spcBef>
                <a:spcPts val="0"/>
              </a:spcBef>
              <a:spcAft>
                <a:spcPts val="0"/>
              </a:spcAft>
              <a:buClr>
                <a:schemeClr val="dk1"/>
              </a:buClr>
              <a:buSzPts val="1400"/>
              <a:buFont typeface="Calibri"/>
              <a:buAutoNum type="arabicPeriod"/>
            </a:pPr>
            <a:r>
              <a:rPr lang="en-US" sz="1600" b="0" i="0" u="none" strike="noStrike" cap="none">
                <a:solidFill>
                  <a:schemeClr val="dk1"/>
                </a:solidFill>
                <a:latin typeface="Roboto"/>
                <a:ea typeface="Roboto"/>
                <a:cs typeface="Roboto"/>
                <a:sym typeface="Roboto"/>
              </a:rPr>
              <a:t>!= (not equal to)</a:t>
            </a:r>
            <a:endParaRPr sz="1400" b="0" i="0" u="none" strike="noStrike" cap="none">
              <a:solidFill>
                <a:srgbClr val="000000"/>
              </a:solidFill>
              <a:latin typeface="Roboto"/>
              <a:ea typeface="Roboto"/>
              <a:cs typeface="Roboto"/>
              <a:sym typeface="Roboto"/>
            </a:endParaRPr>
          </a:p>
          <a:p>
            <a:pPr marL="529162" marR="0" lvl="0" indent="-342900" algn="l" rtl="0">
              <a:lnSpc>
                <a:spcPct val="200000"/>
              </a:lnSpc>
              <a:spcBef>
                <a:spcPts val="0"/>
              </a:spcBef>
              <a:spcAft>
                <a:spcPts val="0"/>
              </a:spcAft>
              <a:buClr>
                <a:schemeClr val="dk1"/>
              </a:buClr>
              <a:buSzPts val="1400"/>
              <a:buFont typeface="Calibri"/>
              <a:buAutoNum type="arabicPeriod"/>
            </a:pPr>
            <a:r>
              <a:rPr lang="en-US" sz="1600" b="0" i="0" u="none" strike="noStrike" cap="none">
                <a:solidFill>
                  <a:schemeClr val="dk1"/>
                </a:solidFill>
                <a:latin typeface="Roboto"/>
                <a:ea typeface="Roboto"/>
                <a:cs typeface="Roboto"/>
                <a:sym typeface="Roboto"/>
              </a:rPr>
              <a:t>&gt; (greater than)</a:t>
            </a:r>
            <a:endParaRPr sz="1400" b="0" i="0" u="none" strike="noStrike" cap="none">
              <a:solidFill>
                <a:srgbClr val="000000"/>
              </a:solidFill>
              <a:latin typeface="Roboto"/>
              <a:ea typeface="Roboto"/>
              <a:cs typeface="Roboto"/>
              <a:sym typeface="Roboto"/>
            </a:endParaRPr>
          </a:p>
          <a:p>
            <a:pPr marL="529162" marR="0" lvl="0" indent="-342900" algn="l" rtl="0">
              <a:lnSpc>
                <a:spcPct val="200000"/>
              </a:lnSpc>
              <a:spcBef>
                <a:spcPts val="0"/>
              </a:spcBef>
              <a:spcAft>
                <a:spcPts val="0"/>
              </a:spcAft>
              <a:buClr>
                <a:schemeClr val="dk1"/>
              </a:buClr>
              <a:buSzPts val="1400"/>
              <a:buFont typeface="Calibri"/>
              <a:buAutoNum type="arabicPeriod"/>
            </a:pPr>
            <a:r>
              <a:rPr lang="en-US" sz="1600" b="0" i="0" u="none" strike="noStrike" cap="none">
                <a:solidFill>
                  <a:schemeClr val="dk1"/>
                </a:solidFill>
                <a:latin typeface="Roboto"/>
                <a:ea typeface="Roboto"/>
                <a:cs typeface="Roboto"/>
                <a:sym typeface="Roboto"/>
              </a:rPr>
              <a:t>&lt; (less than)</a:t>
            </a:r>
            <a:endParaRPr sz="1400" b="0" i="0" u="none" strike="noStrike" cap="none">
              <a:solidFill>
                <a:srgbClr val="000000"/>
              </a:solidFill>
              <a:latin typeface="Roboto"/>
              <a:ea typeface="Roboto"/>
              <a:cs typeface="Roboto"/>
              <a:sym typeface="Roboto"/>
            </a:endParaRPr>
          </a:p>
          <a:p>
            <a:pPr marL="529162" marR="0" lvl="0" indent="-342900" algn="l" rtl="0">
              <a:lnSpc>
                <a:spcPct val="200000"/>
              </a:lnSpc>
              <a:spcBef>
                <a:spcPts val="0"/>
              </a:spcBef>
              <a:spcAft>
                <a:spcPts val="0"/>
              </a:spcAft>
              <a:buClr>
                <a:schemeClr val="dk1"/>
              </a:buClr>
              <a:buSzPts val="1400"/>
              <a:buFont typeface="Calibri"/>
              <a:buAutoNum type="arabicPeriod"/>
            </a:pPr>
            <a:r>
              <a:rPr lang="en-US" sz="1600" b="0" i="0" u="none" strike="noStrike" cap="none">
                <a:solidFill>
                  <a:schemeClr val="dk1"/>
                </a:solidFill>
                <a:latin typeface="Roboto"/>
                <a:ea typeface="Roboto"/>
                <a:cs typeface="Roboto"/>
                <a:sym typeface="Roboto"/>
              </a:rPr>
              <a:t>&gt;= (greater than or equal to)</a:t>
            </a:r>
            <a:endParaRPr sz="1400" b="0" i="0" u="none" strike="noStrike" cap="none">
              <a:solidFill>
                <a:srgbClr val="000000"/>
              </a:solidFill>
              <a:latin typeface="Roboto"/>
              <a:ea typeface="Roboto"/>
              <a:cs typeface="Roboto"/>
              <a:sym typeface="Roboto"/>
            </a:endParaRPr>
          </a:p>
          <a:p>
            <a:pPr marL="529162" marR="0" lvl="0" indent="-342900" algn="l" rtl="0">
              <a:lnSpc>
                <a:spcPct val="200000"/>
              </a:lnSpc>
              <a:spcBef>
                <a:spcPts val="0"/>
              </a:spcBef>
              <a:spcAft>
                <a:spcPts val="0"/>
              </a:spcAft>
              <a:buClr>
                <a:schemeClr val="dk1"/>
              </a:buClr>
              <a:buSzPts val="1400"/>
              <a:buFont typeface="Calibri"/>
              <a:buAutoNum type="arabicPeriod"/>
            </a:pPr>
            <a:r>
              <a:rPr lang="en-US" sz="1600" b="0" i="0" u="none" strike="noStrike" cap="none">
                <a:solidFill>
                  <a:schemeClr val="dk1"/>
                </a:solidFill>
                <a:latin typeface="Roboto"/>
                <a:ea typeface="Roboto"/>
                <a:cs typeface="Roboto"/>
                <a:sym typeface="Roboto"/>
              </a:rPr>
              <a:t>&lt;= (less than or equal to) </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333" name="Google Shape;333;p28"/>
          <p:cNvSpPr txBox="1"/>
          <p:nvPr/>
        </p:nvSpPr>
        <p:spPr>
          <a:xfrm>
            <a:off x="914399" y="875000"/>
            <a:ext cx="57513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9"/>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339" name="Google Shape;339;p29"/>
          <p:cNvSpPr txBox="1"/>
          <p:nvPr/>
        </p:nvSpPr>
        <p:spPr>
          <a:xfrm>
            <a:off x="651842" y="1452186"/>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Relational Operators:</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Relational operators in Java are used to compare two values or expressions and evaluate their relationship. They return a boolean result, either true or false, based on the comparison.</a:t>
            </a:r>
            <a:endParaRPr sz="1400" b="0" i="0" u="none" strike="noStrike" cap="none">
              <a:solidFill>
                <a:srgbClr val="000000"/>
              </a:solidFill>
              <a:latin typeface="Roboto"/>
              <a:ea typeface="Roboto"/>
              <a:cs typeface="Roboto"/>
              <a:sym typeface="Roboto"/>
            </a:endParaRPr>
          </a:p>
          <a:p>
            <a:pPr marL="529162" marR="0" lvl="0" indent="-342900" algn="l" rtl="0">
              <a:lnSpc>
                <a:spcPct val="200000"/>
              </a:lnSpc>
              <a:spcBef>
                <a:spcPts val="0"/>
              </a:spcBef>
              <a:spcAft>
                <a:spcPts val="0"/>
              </a:spcAft>
              <a:buClr>
                <a:schemeClr val="dk1"/>
              </a:buClr>
              <a:buSzPts val="1400"/>
              <a:buFont typeface="Calibri"/>
              <a:buAutoNum type="arabicPeriod"/>
            </a:pPr>
            <a:r>
              <a:rPr lang="en-US" sz="1600" b="0" i="0" u="none" strike="noStrike" cap="none">
                <a:solidFill>
                  <a:schemeClr val="dk1"/>
                </a:solidFill>
                <a:latin typeface="Roboto"/>
                <a:ea typeface="Roboto"/>
                <a:cs typeface="Roboto"/>
                <a:sym typeface="Roboto"/>
              </a:rPr>
              <a:t>== (equal to)</a:t>
            </a:r>
            <a:endParaRPr sz="1400" b="0" i="0" u="none" strike="noStrike" cap="none">
              <a:solidFill>
                <a:srgbClr val="000000"/>
              </a:solidFill>
              <a:latin typeface="Roboto"/>
              <a:ea typeface="Roboto"/>
              <a:cs typeface="Roboto"/>
              <a:sym typeface="Roboto"/>
            </a:endParaRPr>
          </a:p>
          <a:p>
            <a:pPr marL="529162" marR="0" lvl="0" indent="-342900" algn="l" rtl="0">
              <a:lnSpc>
                <a:spcPct val="200000"/>
              </a:lnSpc>
              <a:spcBef>
                <a:spcPts val="0"/>
              </a:spcBef>
              <a:spcAft>
                <a:spcPts val="0"/>
              </a:spcAft>
              <a:buClr>
                <a:schemeClr val="dk1"/>
              </a:buClr>
              <a:buSzPts val="1400"/>
              <a:buFont typeface="Calibri"/>
              <a:buAutoNum type="arabicPeriod"/>
            </a:pPr>
            <a:r>
              <a:rPr lang="en-US" sz="1600" b="0" i="0" u="none" strike="noStrike" cap="none">
                <a:solidFill>
                  <a:schemeClr val="dk1"/>
                </a:solidFill>
                <a:latin typeface="Roboto"/>
                <a:ea typeface="Roboto"/>
                <a:cs typeface="Roboto"/>
                <a:sym typeface="Roboto"/>
              </a:rPr>
              <a:t>!= (not equal to)</a:t>
            </a:r>
            <a:endParaRPr sz="1400" b="0" i="0" u="none" strike="noStrike" cap="none">
              <a:solidFill>
                <a:srgbClr val="000000"/>
              </a:solidFill>
              <a:latin typeface="Roboto"/>
              <a:ea typeface="Roboto"/>
              <a:cs typeface="Roboto"/>
              <a:sym typeface="Roboto"/>
            </a:endParaRPr>
          </a:p>
          <a:p>
            <a:pPr marL="529162" marR="0" lvl="0" indent="-342900" algn="l" rtl="0">
              <a:lnSpc>
                <a:spcPct val="200000"/>
              </a:lnSpc>
              <a:spcBef>
                <a:spcPts val="0"/>
              </a:spcBef>
              <a:spcAft>
                <a:spcPts val="0"/>
              </a:spcAft>
              <a:buClr>
                <a:schemeClr val="dk1"/>
              </a:buClr>
              <a:buSzPts val="1400"/>
              <a:buFont typeface="Calibri"/>
              <a:buAutoNum type="arabicPeriod"/>
            </a:pPr>
            <a:r>
              <a:rPr lang="en-US" sz="1600" b="0" i="0" u="none" strike="noStrike" cap="none">
                <a:solidFill>
                  <a:schemeClr val="dk1"/>
                </a:solidFill>
                <a:latin typeface="Roboto"/>
                <a:ea typeface="Roboto"/>
                <a:cs typeface="Roboto"/>
                <a:sym typeface="Roboto"/>
              </a:rPr>
              <a:t>&gt; (greater than)</a:t>
            </a:r>
            <a:endParaRPr sz="1400" b="0" i="0" u="none" strike="noStrike" cap="none">
              <a:solidFill>
                <a:srgbClr val="000000"/>
              </a:solidFill>
              <a:latin typeface="Roboto"/>
              <a:ea typeface="Roboto"/>
              <a:cs typeface="Roboto"/>
              <a:sym typeface="Roboto"/>
            </a:endParaRPr>
          </a:p>
          <a:p>
            <a:pPr marL="529162" marR="0" lvl="0" indent="-342900" algn="l" rtl="0">
              <a:lnSpc>
                <a:spcPct val="200000"/>
              </a:lnSpc>
              <a:spcBef>
                <a:spcPts val="0"/>
              </a:spcBef>
              <a:spcAft>
                <a:spcPts val="0"/>
              </a:spcAft>
              <a:buClr>
                <a:schemeClr val="dk1"/>
              </a:buClr>
              <a:buSzPts val="1400"/>
              <a:buFont typeface="Calibri"/>
              <a:buAutoNum type="arabicPeriod"/>
            </a:pPr>
            <a:r>
              <a:rPr lang="en-US" sz="1600" b="0" i="0" u="none" strike="noStrike" cap="none">
                <a:solidFill>
                  <a:schemeClr val="dk1"/>
                </a:solidFill>
                <a:latin typeface="Roboto"/>
                <a:ea typeface="Roboto"/>
                <a:cs typeface="Roboto"/>
                <a:sym typeface="Roboto"/>
              </a:rPr>
              <a:t>&lt; (less than)</a:t>
            </a:r>
            <a:endParaRPr sz="1400" b="0" i="0" u="none" strike="noStrike" cap="none">
              <a:solidFill>
                <a:srgbClr val="000000"/>
              </a:solidFill>
              <a:latin typeface="Roboto"/>
              <a:ea typeface="Roboto"/>
              <a:cs typeface="Roboto"/>
              <a:sym typeface="Roboto"/>
            </a:endParaRPr>
          </a:p>
          <a:p>
            <a:pPr marL="529162" marR="0" lvl="0" indent="-342900" algn="l" rtl="0">
              <a:lnSpc>
                <a:spcPct val="200000"/>
              </a:lnSpc>
              <a:spcBef>
                <a:spcPts val="0"/>
              </a:spcBef>
              <a:spcAft>
                <a:spcPts val="0"/>
              </a:spcAft>
              <a:buClr>
                <a:schemeClr val="dk1"/>
              </a:buClr>
              <a:buSzPts val="1400"/>
              <a:buFont typeface="Calibri"/>
              <a:buAutoNum type="arabicPeriod"/>
            </a:pPr>
            <a:r>
              <a:rPr lang="en-US" sz="1600" b="0" i="0" u="none" strike="noStrike" cap="none">
                <a:solidFill>
                  <a:schemeClr val="dk1"/>
                </a:solidFill>
                <a:latin typeface="Roboto"/>
                <a:ea typeface="Roboto"/>
                <a:cs typeface="Roboto"/>
                <a:sym typeface="Roboto"/>
              </a:rPr>
              <a:t>&gt;= (greater than or equal to)</a:t>
            </a:r>
            <a:endParaRPr sz="1400" b="0" i="0" u="none" strike="noStrike" cap="none">
              <a:solidFill>
                <a:srgbClr val="000000"/>
              </a:solidFill>
              <a:latin typeface="Roboto"/>
              <a:ea typeface="Roboto"/>
              <a:cs typeface="Roboto"/>
              <a:sym typeface="Roboto"/>
            </a:endParaRPr>
          </a:p>
          <a:p>
            <a:pPr marL="529162" marR="0" lvl="0" indent="-342900" algn="l" rtl="0">
              <a:lnSpc>
                <a:spcPct val="200000"/>
              </a:lnSpc>
              <a:spcBef>
                <a:spcPts val="0"/>
              </a:spcBef>
              <a:spcAft>
                <a:spcPts val="0"/>
              </a:spcAft>
              <a:buClr>
                <a:schemeClr val="dk1"/>
              </a:buClr>
              <a:buSzPts val="1400"/>
              <a:buFont typeface="Calibri"/>
              <a:buAutoNum type="arabicPeriod"/>
            </a:pPr>
            <a:r>
              <a:rPr lang="en-US" sz="1600" b="0" i="0" u="none" strike="noStrike" cap="none">
                <a:solidFill>
                  <a:schemeClr val="dk1"/>
                </a:solidFill>
                <a:latin typeface="Roboto"/>
                <a:ea typeface="Roboto"/>
                <a:cs typeface="Roboto"/>
                <a:sym typeface="Roboto"/>
              </a:rPr>
              <a:t>&lt;= (less than or equal to) </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340" name="Google Shape;340;p29"/>
          <p:cNvSpPr txBox="1"/>
          <p:nvPr/>
        </p:nvSpPr>
        <p:spPr>
          <a:xfrm>
            <a:off x="914400" y="825550"/>
            <a:ext cx="5921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0"/>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346" name="Google Shape;346;p30"/>
          <p:cNvSpPr txBox="1"/>
          <p:nvPr/>
        </p:nvSpPr>
        <p:spPr>
          <a:xfrm>
            <a:off x="651842" y="1452186"/>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1. == (equal to): This operator checks if two operands are equal or not.</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a = 5;</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b = 5;</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boolean result = (a == b); // true, as both 'a' and 'b' have the same value (5).</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347" name="Google Shape;347;p30"/>
          <p:cNvSpPr txBox="1"/>
          <p:nvPr/>
        </p:nvSpPr>
        <p:spPr>
          <a:xfrm>
            <a:off x="914400" y="825550"/>
            <a:ext cx="5921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1"/>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353" name="Google Shape;353;p31"/>
          <p:cNvSpPr txBox="1"/>
          <p:nvPr/>
        </p:nvSpPr>
        <p:spPr>
          <a:xfrm>
            <a:off x="651842" y="1452186"/>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2. != (not equal to): This operator checks if two operands are not equal.</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x = 10;</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y = 5;</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boolean result = (x != y); // true, as 'x' and 'y' have different values (10 and 5).</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354" name="Google Shape;354;p31"/>
          <p:cNvSpPr txBox="1"/>
          <p:nvPr/>
        </p:nvSpPr>
        <p:spPr>
          <a:xfrm>
            <a:off x="914400" y="825550"/>
            <a:ext cx="5921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2"/>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360" name="Google Shape;360;p32"/>
          <p:cNvSpPr txBox="1"/>
          <p:nvPr/>
        </p:nvSpPr>
        <p:spPr>
          <a:xfrm>
            <a:off x="651842" y="1452186"/>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3. &gt; (greater than): This operator checks if the left operand is greater than the right operand.</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p = 7;</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q = 3;</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boolean result = (p &gt; q); // true, as 'p' is greater than 'q'.</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361" name="Google Shape;361;p32"/>
          <p:cNvSpPr txBox="1"/>
          <p:nvPr/>
        </p:nvSpPr>
        <p:spPr>
          <a:xfrm>
            <a:off x="914400" y="825550"/>
            <a:ext cx="5921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3"/>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367" name="Google Shape;367;p33"/>
          <p:cNvSpPr txBox="1"/>
          <p:nvPr/>
        </p:nvSpPr>
        <p:spPr>
          <a:xfrm>
            <a:off x="651842" y="1452186"/>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4. &lt; (less than): This operator checks if the left operand is less than the right operand.</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m = 4;</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n = 8;</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boolean result = (m &lt; n); // true, as 'm' is less than 'n'.</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368" name="Google Shape;368;p33"/>
          <p:cNvSpPr txBox="1"/>
          <p:nvPr/>
        </p:nvSpPr>
        <p:spPr>
          <a:xfrm>
            <a:off x="914400" y="825550"/>
            <a:ext cx="5921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4"/>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374" name="Google Shape;374;p34"/>
          <p:cNvSpPr txBox="1"/>
          <p:nvPr/>
        </p:nvSpPr>
        <p:spPr>
          <a:xfrm>
            <a:off x="651842" y="1452186"/>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5. &gt;= (greater than or equal to): This operator checks if the left operand is greater than or equal to the right operand.</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num1 = 6;</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num2 = 6;</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boolean result = (num1 &gt;= num2); // true, as 'num1' is equal to 'num2' (6) and therefore greater than or equal to 'num2'.</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375" name="Google Shape;375;p34"/>
          <p:cNvSpPr txBox="1"/>
          <p:nvPr/>
        </p:nvSpPr>
        <p:spPr>
          <a:xfrm>
            <a:off x="914400" y="825550"/>
            <a:ext cx="5921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5"/>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381" name="Google Shape;381;p35"/>
          <p:cNvSpPr txBox="1"/>
          <p:nvPr/>
        </p:nvSpPr>
        <p:spPr>
          <a:xfrm>
            <a:off x="651842" y="1452186"/>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6. &lt;= (less than or equal to): This operator checks if the left operand is less than or equal to the right operand.</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value1 = 4;</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value2 = 9;</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boolean result = (value1 &lt;= value2); // true, as 'value1' is less than 'value2'.</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382" name="Google Shape;382;p35"/>
          <p:cNvSpPr txBox="1"/>
          <p:nvPr/>
        </p:nvSpPr>
        <p:spPr>
          <a:xfrm>
            <a:off x="914400" y="825550"/>
            <a:ext cx="5921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6"/>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388" name="Google Shape;388;p36"/>
          <p:cNvSpPr txBox="1"/>
          <p:nvPr/>
        </p:nvSpPr>
        <p:spPr>
          <a:xfrm>
            <a:off x="651842" y="1452186"/>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Logical Operators:</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ctr"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&amp;&amp; (logical AND)</a:t>
            </a:r>
            <a:endParaRPr sz="1400" b="0" i="0" u="none" strike="noStrike" cap="none">
              <a:solidFill>
                <a:srgbClr val="000000"/>
              </a:solidFill>
              <a:latin typeface="Roboto"/>
              <a:ea typeface="Roboto"/>
              <a:cs typeface="Roboto"/>
              <a:sym typeface="Roboto"/>
            </a:endParaRPr>
          </a:p>
          <a:p>
            <a:pPr marL="186262" marR="0" lvl="0" indent="0" algn="ctr"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(logical OR)</a:t>
            </a:r>
            <a:endParaRPr sz="1400" b="0" i="0" u="none" strike="noStrike" cap="none">
              <a:solidFill>
                <a:srgbClr val="000000"/>
              </a:solidFill>
              <a:latin typeface="Roboto"/>
              <a:ea typeface="Roboto"/>
              <a:cs typeface="Roboto"/>
              <a:sym typeface="Roboto"/>
            </a:endParaRPr>
          </a:p>
          <a:p>
            <a:pPr marL="186262" marR="0" lvl="0" indent="0" algn="ctr"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(logical NOT)</a:t>
            </a:r>
            <a:endParaRPr sz="1400" b="0" i="0" u="none" strike="noStrike" cap="none">
              <a:solidFill>
                <a:srgbClr val="000000"/>
              </a:solidFill>
              <a:latin typeface="Roboto"/>
              <a:ea typeface="Roboto"/>
              <a:cs typeface="Roboto"/>
              <a:sym typeface="Roboto"/>
            </a:endParaRPr>
          </a:p>
        </p:txBody>
      </p:sp>
      <p:sp>
        <p:nvSpPr>
          <p:cNvPr id="389" name="Google Shape;389;p36"/>
          <p:cNvSpPr txBox="1"/>
          <p:nvPr/>
        </p:nvSpPr>
        <p:spPr>
          <a:xfrm>
            <a:off x="914400" y="825550"/>
            <a:ext cx="5921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9"/>
          <p:cNvSpPr txBox="1">
            <a:spLocks noGrp="1"/>
          </p:cNvSpPr>
          <p:nvPr>
            <p:ph type="title"/>
          </p:nvPr>
        </p:nvSpPr>
        <p:spPr>
          <a:xfrm>
            <a:off x="415600" y="593367"/>
            <a:ext cx="11360800" cy="7636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111111"/>
              <a:buNone/>
            </a:pPr>
            <a:endParaRPr/>
          </a:p>
        </p:txBody>
      </p:sp>
      <p:sp>
        <p:nvSpPr>
          <p:cNvPr id="128" name="Google Shape;128;p79"/>
          <p:cNvSpPr txBox="1">
            <a:spLocks noGrp="1"/>
          </p:cNvSpPr>
          <p:nvPr>
            <p:ph type="body" idx="1"/>
          </p:nvPr>
        </p:nvSpPr>
        <p:spPr>
          <a:xfrm>
            <a:off x="415600" y="1536633"/>
            <a:ext cx="11360800" cy="4555200"/>
          </a:xfrm>
          <a:prstGeom prst="rect">
            <a:avLst/>
          </a:prstGeom>
          <a:noFill/>
          <a:ln>
            <a:noFill/>
          </a:ln>
        </p:spPr>
        <p:txBody>
          <a:bodyPr spcFirstLastPara="1" wrap="square" lIns="121900" tIns="121900" rIns="121900" bIns="121900" anchor="t" anchorCtr="0">
            <a:normAutofit/>
          </a:bodyPr>
          <a:lstStyle/>
          <a:p>
            <a:pPr marL="0" lvl="0" indent="0" algn="l" rtl="0">
              <a:lnSpc>
                <a:spcPct val="115000"/>
              </a:lnSpc>
              <a:spcBef>
                <a:spcPts val="0"/>
              </a:spcBef>
              <a:spcAft>
                <a:spcPts val="1600"/>
              </a:spcAft>
              <a:buSzPts val="1800"/>
              <a:buNone/>
            </a:pPr>
            <a:endParaRPr/>
          </a:p>
        </p:txBody>
      </p:sp>
      <p:pic>
        <p:nvPicPr>
          <p:cNvPr id="129" name="Google Shape;129;p79"/>
          <p:cNvPicPr preferRelativeResize="0"/>
          <p:nvPr/>
        </p:nvPicPr>
        <p:blipFill rotWithShape="1">
          <a:blip r:embed="rId3">
            <a:alphaModFix/>
          </a:blip>
          <a:srcRect/>
          <a:stretch/>
        </p:blipFill>
        <p:spPr>
          <a:xfrm>
            <a:off x="1" y="3"/>
            <a:ext cx="12192004" cy="6858001"/>
          </a:xfrm>
          <a:prstGeom prst="rect">
            <a:avLst/>
          </a:prstGeom>
          <a:noFill/>
          <a:ln>
            <a:noFill/>
          </a:ln>
        </p:spPr>
      </p:pic>
      <p:pic>
        <p:nvPicPr>
          <p:cNvPr id="130" name="Google Shape;130;p79"/>
          <p:cNvPicPr preferRelativeResize="0"/>
          <p:nvPr/>
        </p:nvPicPr>
        <p:blipFill rotWithShape="1">
          <a:blip r:embed="rId4">
            <a:alphaModFix/>
          </a:blip>
          <a:srcRect/>
          <a:stretch/>
        </p:blipFill>
        <p:spPr>
          <a:xfrm>
            <a:off x="1" y="3"/>
            <a:ext cx="12192004" cy="6858001"/>
          </a:xfrm>
          <a:prstGeom prst="rect">
            <a:avLst/>
          </a:prstGeom>
          <a:noFill/>
          <a:ln>
            <a:noFill/>
          </a:ln>
        </p:spPr>
      </p:pic>
      <p:sp>
        <p:nvSpPr>
          <p:cNvPr id="131" name="Google Shape;131;p79"/>
          <p:cNvSpPr txBox="1"/>
          <p:nvPr/>
        </p:nvSpPr>
        <p:spPr>
          <a:xfrm>
            <a:off x="914401" y="1038425"/>
            <a:ext cx="3625500" cy="708000"/>
          </a:xfrm>
          <a:prstGeom prst="rect">
            <a:avLst/>
          </a:prstGeom>
          <a:noFill/>
          <a:ln>
            <a:noFill/>
          </a:ln>
        </p:spPr>
        <p:txBody>
          <a:bodyPr spcFirstLastPara="1" wrap="square" lIns="121900" tIns="121900" rIns="121900" bIns="121900" anchor="t" anchorCtr="0">
            <a:spAutoFit/>
          </a:bodyPr>
          <a:lstStyle/>
          <a:p>
            <a:pPr marL="0" marR="0" lvl="0" indent="0" algn="l" rtl="0">
              <a:lnSpc>
                <a:spcPct val="115000"/>
              </a:lnSpc>
              <a:spcBef>
                <a:spcPts val="0"/>
              </a:spcBef>
              <a:spcAft>
                <a:spcPts val="0"/>
              </a:spcAft>
              <a:buClr>
                <a:srgbClr val="000000"/>
              </a:buClr>
              <a:buSzPts val="2133"/>
              <a:buFont typeface="Arial"/>
              <a:buNone/>
            </a:pPr>
            <a:r>
              <a:rPr lang="en-US" sz="3000" b="0" i="0" u="none" strike="noStrike" cap="none">
                <a:solidFill>
                  <a:schemeClr val="accent1"/>
                </a:solidFill>
                <a:latin typeface="Roboto Black"/>
                <a:ea typeface="Roboto Black"/>
                <a:cs typeface="Roboto Black"/>
                <a:sym typeface="Roboto Black"/>
              </a:rPr>
              <a:t>TOPICS</a:t>
            </a:r>
            <a:endParaRPr sz="3000" b="0" i="0" u="none" strike="noStrike" cap="none">
              <a:solidFill>
                <a:srgbClr val="000000"/>
              </a:solidFill>
              <a:latin typeface="Roboto Black"/>
              <a:ea typeface="Roboto Black"/>
              <a:cs typeface="Roboto Black"/>
              <a:sym typeface="Roboto Black"/>
            </a:endParaRPr>
          </a:p>
        </p:txBody>
      </p:sp>
      <p:sp>
        <p:nvSpPr>
          <p:cNvPr id="132" name="Google Shape;132;p79"/>
          <p:cNvSpPr txBox="1"/>
          <p:nvPr/>
        </p:nvSpPr>
        <p:spPr>
          <a:xfrm>
            <a:off x="717755" y="1811532"/>
            <a:ext cx="4942200" cy="2570400"/>
          </a:xfrm>
          <a:prstGeom prst="rect">
            <a:avLst/>
          </a:prstGeom>
          <a:noFill/>
          <a:ln>
            <a:noFill/>
          </a:ln>
        </p:spPr>
        <p:txBody>
          <a:bodyPr spcFirstLastPara="1" wrap="square" lIns="91425" tIns="45700" rIns="91425" bIns="45700" anchor="t" anchorCtr="0">
            <a:spAutoFit/>
          </a:bodyPr>
          <a:lstStyle/>
          <a:p>
            <a:pPr marL="1155680" marR="0" lvl="1" indent="-304800" algn="l" rtl="0">
              <a:lnSpc>
                <a:spcPct val="150000"/>
              </a:lnSpc>
              <a:spcBef>
                <a:spcPts val="0"/>
              </a:spcBef>
              <a:spcAft>
                <a:spcPts val="0"/>
              </a:spcAft>
              <a:buClr>
                <a:srgbClr val="7030A0"/>
              </a:buClr>
              <a:buSzPts val="1400"/>
              <a:buFont typeface="Noto Sans Symbols"/>
              <a:buChar char="⮚"/>
            </a:pPr>
            <a:r>
              <a:rPr lang="en-US" b="0" i="0" u="none" strike="noStrike" cap="none">
                <a:solidFill>
                  <a:schemeClr val="dk1"/>
                </a:solidFill>
                <a:latin typeface="Roboto"/>
                <a:ea typeface="Roboto"/>
                <a:cs typeface="Roboto"/>
                <a:sym typeface="Roboto"/>
              </a:rPr>
              <a:t>Java Input </a:t>
            </a:r>
            <a:endParaRPr b="0" i="0" u="none" strike="noStrike" cap="none">
              <a:solidFill>
                <a:schemeClr val="dk1"/>
              </a:solidFill>
              <a:latin typeface="Roboto"/>
              <a:ea typeface="Roboto"/>
              <a:cs typeface="Roboto"/>
              <a:sym typeface="Roboto"/>
            </a:endParaRPr>
          </a:p>
          <a:p>
            <a:pPr marL="1155680" marR="0" lvl="1" indent="-304800" algn="l" rtl="0">
              <a:lnSpc>
                <a:spcPct val="150000"/>
              </a:lnSpc>
              <a:spcBef>
                <a:spcPts val="0"/>
              </a:spcBef>
              <a:spcAft>
                <a:spcPts val="0"/>
              </a:spcAft>
              <a:buClr>
                <a:srgbClr val="7030A0"/>
              </a:buClr>
              <a:buSzPts val="1400"/>
              <a:buFont typeface="Noto Sans Symbols"/>
              <a:buChar char="⮚"/>
            </a:pPr>
            <a:r>
              <a:rPr lang="en-US" b="0" i="0" u="none" strike="noStrike" cap="none">
                <a:solidFill>
                  <a:schemeClr val="dk1"/>
                </a:solidFill>
                <a:latin typeface="Roboto"/>
                <a:ea typeface="Roboto"/>
                <a:cs typeface="Roboto"/>
                <a:sym typeface="Roboto"/>
              </a:rPr>
              <a:t>Step-by-step process of receiving input in Java</a:t>
            </a:r>
            <a:endParaRPr b="0" i="0" u="none" strike="noStrike" cap="none">
              <a:solidFill>
                <a:schemeClr val="dk1"/>
              </a:solidFill>
              <a:latin typeface="Roboto"/>
              <a:ea typeface="Roboto"/>
              <a:cs typeface="Roboto"/>
              <a:sym typeface="Roboto"/>
            </a:endParaRPr>
          </a:p>
          <a:p>
            <a:pPr marL="1155680" marR="0" lvl="1" indent="-304800" algn="l" rtl="0">
              <a:lnSpc>
                <a:spcPct val="150000"/>
              </a:lnSpc>
              <a:spcBef>
                <a:spcPts val="0"/>
              </a:spcBef>
              <a:spcAft>
                <a:spcPts val="0"/>
              </a:spcAft>
              <a:buClr>
                <a:srgbClr val="7030A0"/>
              </a:buClr>
              <a:buSzPts val="1400"/>
              <a:buFont typeface="Noto Sans Symbols"/>
              <a:buChar char="⮚"/>
            </a:pPr>
            <a:r>
              <a:rPr lang="en-US" b="0" i="0" u="none" strike="noStrike" cap="none">
                <a:solidFill>
                  <a:schemeClr val="dk1"/>
                </a:solidFill>
                <a:latin typeface="Roboto"/>
                <a:ea typeface="Roboto"/>
                <a:cs typeface="Roboto"/>
                <a:sym typeface="Roboto"/>
              </a:rPr>
              <a:t>Java output</a:t>
            </a:r>
            <a:endParaRPr b="0" i="0" u="none" strike="noStrike" cap="none">
              <a:solidFill>
                <a:schemeClr val="dk1"/>
              </a:solidFill>
              <a:latin typeface="Roboto"/>
              <a:ea typeface="Roboto"/>
              <a:cs typeface="Roboto"/>
              <a:sym typeface="Roboto"/>
            </a:endParaRPr>
          </a:p>
          <a:p>
            <a:pPr marL="1155680" marR="0" lvl="1" indent="-304800" algn="l" rtl="0">
              <a:lnSpc>
                <a:spcPct val="150000"/>
              </a:lnSpc>
              <a:spcBef>
                <a:spcPts val="0"/>
              </a:spcBef>
              <a:spcAft>
                <a:spcPts val="0"/>
              </a:spcAft>
              <a:buClr>
                <a:srgbClr val="7030A0"/>
              </a:buClr>
              <a:buSzPts val="1400"/>
              <a:buFont typeface="Noto Sans Symbols"/>
              <a:buChar char="⮚"/>
            </a:pPr>
            <a:r>
              <a:rPr lang="en-US" b="0" i="0" u="none" strike="noStrike" cap="none">
                <a:solidFill>
                  <a:schemeClr val="dk1"/>
                </a:solidFill>
                <a:latin typeface="Roboto"/>
                <a:ea typeface="Roboto"/>
                <a:cs typeface="Roboto"/>
                <a:sym typeface="Roboto"/>
              </a:rPr>
              <a:t>Different types of printing outputs.</a:t>
            </a:r>
            <a:endParaRPr b="0" i="0" u="none" strike="noStrike" cap="none">
              <a:solidFill>
                <a:schemeClr val="dk1"/>
              </a:solidFill>
              <a:latin typeface="Roboto"/>
              <a:ea typeface="Roboto"/>
              <a:cs typeface="Roboto"/>
              <a:sym typeface="Roboto"/>
            </a:endParaRPr>
          </a:p>
          <a:p>
            <a:pPr marL="1155680" marR="0" lvl="1" indent="-304800" algn="l" rtl="0">
              <a:lnSpc>
                <a:spcPct val="150000"/>
              </a:lnSpc>
              <a:spcBef>
                <a:spcPts val="0"/>
              </a:spcBef>
              <a:spcAft>
                <a:spcPts val="0"/>
              </a:spcAft>
              <a:buClr>
                <a:srgbClr val="7030A0"/>
              </a:buClr>
              <a:buSzPts val="1400"/>
              <a:buFont typeface="Noto Sans Symbols"/>
              <a:buChar char="⮚"/>
            </a:pPr>
            <a:r>
              <a:rPr lang="en-US" b="0" i="0" u="none" strike="noStrike" cap="none">
                <a:solidFill>
                  <a:schemeClr val="dk1"/>
                </a:solidFill>
                <a:latin typeface="Roboto"/>
                <a:ea typeface="Roboto"/>
                <a:cs typeface="Roboto"/>
                <a:sym typeface="Roboto"/>
              </a:rPr>
              <a:t>Operators</a:t>
            </a:r>
            <a:endParaRPr b="0" i="0" u="none" strike="noStrike" cap="none">
              <a:solidFill>
                <a:schemeClr val="dk1"/>
              </a:solidFill>
              <a:latin typeface="Roboto"/>
              <a:ea typeface="Roboto"/>
              <a:cs typeface="Roboto"/>
              <a:sym typeface="Roboto"/>
            </a:endParaRPr>
          </a:p>
          <a:p>
            <a:pPr marL="1155680" marR="0" lvl="1" indent="-304800" algn="l" rtl="0">
              <a:lnSpc>
                <a:spcPct val="150000"/>
              </a:lnSpc>
              <a:spcBef>
                <a:spcPts val="0"/>
              </a:spcBef>
              <a:spcAft>
                <a:spcPts val="0"/>
              </a:spcAft>
              <a:buClr>
                <a:srgbClr val="7030A0"/>
              </a:buClr>
              <a:buSzPts val="1400"/>
              <a:buFont typeface="Noto Sans Symbols"/>
              <a:buChar char="⮚"/>
            </a:pPr>
            <a:r>
              <a:rPr lang="en-US" b="0" i="0" u="none" strike="noStrike" cap="none">
                <a:solidFill>
                  <a:schemeClr val="dk1"/>
                </a:solidFill>
                <a:latin typeface="Roboto"/>
                <a:ea typeface="Roboto"/>
                <a:cs typeface="Roboto"/>
                <a:sym typeface="Roboto"/>
              </a:rPr>
              <a:t>Operator types with example</a:t>
            </a:r>
            <a:endParaRPr b="0" i="0" u="none" strike="noStrike" cap="none">
              <a:solidFill>
                <a:schemeClr val="dk1"/>
              </a:solidFill>
              <a:latin typeface="Roboto"/>
              <a:ea typeface="Roboto"/>
              <a:cs typeface="Roboto"/>
              <a:sym typeface="Roboto"/>
            </a:endParaRPr>
          </a:p>
          <a:p>
            <a:pPr marL="380990" marR="0" lvl="0" indent="-262435" algn="l" rtl="0">
              <a:lnSpc>
                <a:spcPct val="150000"/>
              </a:lnSpc>
              <a:spcBef>
                <a:spcPts val="0"/>
              </a:spcBef>
              <a:spcAft>
                <a:spcPts val="0"/>
              </a:spcAft>
              <a:buClr>
                <a:srgbClr val="000000"/>
              </a:buClr>
              <a:buSzPts val="1867"/>
              <a:buFont typeface="Noto Sans Symbols"/>
              <a:buNone/>
            </a:pPr>
            <a:endParaRPr b="0" i="0" u="none" strike="noStrike" cap="non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7"/>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395" name="Google Shape;395;p37"/>
          <p:cNvSpPr txBox="1"/>
          <p:nvPr/>
        </p:nvSpPr>
        <p:spPr>
          <a:xfrm>
            <a:off x="1146771" y="1833349"/>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1. &amp;&amp;(logical AND):</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 The logical AND operator returns “true” if and only if both operands are "true". If any of the operands is "false", the result will be "false".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 It is also known as the short-circuit AND because if the left operand evaluates to "false", the right operand will not be evaluated since the result will already be "false".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396" name="Google Shape;396;p37"/>
          <p:cNvSpPr txBox="1"/>
          <p:nvPr/>
        </p:nvSpPr>
        <p:spPr>
          <a:xfrm>
            <a:off x="914400" y="825550"/>
            <a:ext cx="59217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rgbClr val="00B0F0"/>
                </a:solidFill>
                <a:latin typeface="Roboto Black"/>
                <a:ea typeface="Roboto Black"/>
                <a:cs typeface="Roboto Black"/>
                <a:sym typeface="Roboto Black"/>
              </a:rPr>
              <a:t>Operators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8"/>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402" name="Google Shape;402;p38"/>
          <p:cNvSpPr txBox="1"/>
          <p:nvPr/>
        </p:nvSpPr>
        <p:spPr>
          <a:xfrm>
            <a:off x="651842" y="1452186"/>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2. ||(logical OR):</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 The logical OR operator returns "trueif at least one of the operands is "true". It returns "falseonly when both operands are "false".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 Like "&amp;&amp;", it is also short-circuit OR. If the left operand evaluates to "true", the right operand will not be evaluated since the result will already be "true".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3. !(logical NOT):</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 The logical NOT operator reverses the boolean value of its operand. If the operand is "true", "!will make it "false", and if the operand is "false", "!will make it "true".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403" name="Google Shape;403;p38"/>
          <p:cNvSpPr txBox="1"/>
          <p:nvPr/>
        </p:nvSpPr>
        <p:spPr>
          <a:xfrm>
            <a:off x="914400" y="825550"/>
            <a:ext cx="5921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0"/>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409" name="Google Shape;409;p40"/>
          <p:cNvSpPr txBox="1"/>
          <p:nvPr/>
        </p:nvSpPr>
        <p:spPr>
          <a:xfrm>
            <a:off x="651842" y="1452186"/>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100"/>
              <a:buFont typeface="Arial"/>
              <a:buNone/>
            </a:pPr>
            <a:endParaRPr sz="1100" b="0" i="0" u="none" strike="noStrike" cap="none">
              <a:solidFill>
                <a:schemeClr val="dk1"/>
              </a:solidFill>
              <a:latin typeface="Roboto"/>
              <a:ea typeface="Roboto"/>
              <a:cs typeface="Roboto"/>
              <a:sym typeface="Roboto"/>
            </a:endParaRPr>
          </a:p>
        </p:txBody>
      </p:sp>
      <p:graphicFrame>
        <p:nvGraphicFramePr>
          <p:cNvPr id="410" name="Google Shape;410;p40"/>
          <p:cNvGraphicFramePr/>
          <p:nvPr/>
        </p:nvGraphicFramePr>
        <p:xfrm>
          <a:off x="1358624" y="1723368"/>
          <a:ext cx="11214300" cy="5212090"/>
        </p:xfrm>
        <a:graphic>
          <a:graphicData uri="http://schemas.openxmlformats.org/drawingml/2006/table">
            <a:tbl>
              <a:tblPr firstRow="1" bandRow="1">
                <a:noFill/>
                <a:tableStyleId>{5E71E687-A1A2-4F07-9E80-30D6AEA3F920}</a:tableStyleId>
              </a:tblPr>
              <a:tblGrid>
                <a:gridCol w="11214300">
                  <a:extLst>
                    <a:ext uri="{9D8B030D-6E8A-4147-A177-3AD203B41FA5}">
                      <a16:colId xmlns:a16="http://schemas.microsoft.com/office/drawing/2014/main" val="20000"/>
                    </a:ext>
                  </a:extLst>
                </a:gridCol>
              </a:tblGrid>
              <a:tr h="1193100">
                <a:tc>
                  <a:txBody>
                    <a:bodyPr/>
                    <a:lstStyle/>
                    <a:p>
                      <a:pPr marL="186262" marR="0" lvl="0" indent="0" algn="l" rtl="0">
                        <a:lnSpc>
                          <a:spcPct val="100000"/>
                        </a:lnSpc>
                        <a:spcBef>
                          <a:spcPts val="0"/>
                        </a:spcBef>
                        <a:spcAft>
                          <a:spcPts val="0"/>
                        </a:spcAft>
                        <a:buClr>
                          <a:schemeClr val="dk1"/>
                        </a:buClr>
                        <a:buSzPts val="1600"/>
                        <a:buFont typeface="Consolas"/>
                        <a:buNone/>
                      </a:pPr>
                      <a:r>
                        <a:rPr lang="en-US" sz="1600" b="0" u="none" strike="noStrike" cap="none">
                          <a:solidFill>
                            <a:schemeClr val="dk1"/>
                          </a:solidFill>
                          <a:latin typeface="Roboto"/>
                          <a:ea typeface="Roboto"/>
                          <a:cs typeface="Roboto"/>
                          <a:sym typeface="Roboto"/>
                        </a:rPr>
                        <a:t>public class LogicalOperators {</a:t>
                      </a:r>
                      <a:endParaRPr sz="1800" u="none" strike="noStrike" cap="none"/>
                    </a:p>
                    <a:p>
                      <a:pPr marL="186262" marR="0" lvl="0" indent="0" algn="l" rtl="0">
                        <a:lnSpc>
                          <a:spcPct val="100000"/>
                        </a:lnSpc>
                        <a:spcBef>
                          <a:spcPts val="0"/>
                        </a:spcBef>
                        <a:spcAft>
                          <a:spcPts val="0"/>
                        </a:spcAft>
                        <a:buClr>
                          <a:schemeClr val="dk1"/>
                        </a:buClr>
                        <a:buSzPts val="1600"/>
                        <a:buFont typeface="Consolas"/>
                        <a:buNone/>
                      </a:pPr>
                      <a:r>
                        <a:rPr lang="en-US" sz="1600" b="0" u="none" strike="noStrike" cap="none">
                          <a:solidFill>
                            <a:schemeClr val="dk1"/>
                          </a:solidFill>
                          <a:latin typeface="Roboto"/>
                          <a:ea typeface="Roboto"/>
                          <a:cs typeface="Roboto"/>
                          <a:sym typeface="Roboto"/>
                        </a:rPr>
                        <a:t>    public static void main(String[] args) {</a:t>
                      </a:r>
                      <a:endParaRPr sz="1800" u="none" strike="noStrike" cap="none"/>
                    </a:p>
                    <a:p>
                      <a:pPr marL="186262" marR="0" lvl="0" indent="0" algn="l" rtl="0">
                        <a:lnSpc>
                          <a:spcPct val="100000"/>
                        </a:lnSpc>
                        <a:spcBef>
                          <a:spcPts val="0"/>
                        </a:spcBef>
                        <a:spcAft>
                          <a:spcPts val="0"/>
                        </a:spcAft>
                        <a:buClr>
                          <a:schemeClr val="dk1"/>
                        </a:buClr>
                        <a:buSzPts val="1600"/>
                        <a:buFont typeface="Consolas"/>
                        <a:buNone/>
                      </a:pPr>
                      <a:r>
                        <a:rPr lang="en-US" sz="1600" b="0" u="none" strike="noStrike" cap="none">
                          <a:solidFill>
                            <a:schemeClr val="dk1"/>
                          </a:solidFill>
                          <a:latin typeface="Roboto"/>
                          <a:ea typeface="Roboto"/>
                          <a:cs typeface="Roboto"/>
                          <a:sym typeface="Roboto"/>
                        </a:rPr>
                        <a:t>        int age = 25;</a:t>
                      </a:r>
                      <a:endParaRPr sz="1800" u="none" strike="noStrike" cap="none"/>
                    </a:p>
                    <a:p>
                      <a:pPr marL="186262" marR="0" lvl="0" indent="0" algn="l" rtl="0">
                        <a:lnSpc>
                          <a:spcPct val="100000"/>
                        </a:lnSpc>
                        <a:spcBef>
                          <a:spcPts val="0"/>
                        </a:spcBef>
                        <a:spcAft>
                          <a:spcPts val="0"/>
                        </a:spcAft>
                        <a:buClr>
                          <a:schemeClr val="dk1"/>
                        </a:buClr>
                        <a:buSzPts val="1600"/>
                        <a:buFont typeface="Consolas"/>
                        <a:buNone/>
                      </a:pPr>
                      <a:r>
                        <a:rPr lang="en-US" sz="1600" b="0" u="none" strike="noStrike" cap="none">
                          <a:solidFill>
                            <a:schemeClr val="dk1"/>
                          </a:solidFill>
                          <a:latin typeface="Roboto"/>
                          <a:ea typeface="Roboto"/>
                          <a:cs typeface="Roboto"/>
                          <a:sym typeface="Roboto"/>
                        </a:rPr>
                        <a:t>        boolean isStudent = true;</a:t>
                      </a:r>
                      <a:endParaRPr sz="1800" u="none" strike="noStrike" cap="none"/>
                    </a:p>
                    <a:p>
                      <a:pPr marL="186262" marR="0" lvl="0" indent="0" algn="l" rtl="0">
                        <a:lnSpc>
                          <a:spcPct val="100000"/>
                        </a:lnSpc>
                        <a:spcBef>
                          <a:spcPts val="0"/>
                        </a:spcBef>
                        <a:spcAft>
                          <a:spcPts val="0"/>
                        </a:spcAft>
                        <a:buClr>
                          <a:schemeClr val="dk1"/>
                        </a:buClr>
                        <a:buSzPts val="1600"/>
                        <a:buFont typeface="Consolas"/>
                        <a:buNone/>
                      </a:pPr>
                      <a:r>
                        <a:rPr lang="en-US" sz="1600" b="0" u="none" strike="noStrike" cap="none">
                          <a:solidFill>
                            <a:schemeClr val="dk1"/>
                          </a:solidFill>
                          <a:latin typeface="Roboto"/>
                          <a:ea typeface="Roboto"/>
                          <a:cs typeface="Roboto"/>
                          <a:sym typeface="Roboto"/>
                        </a:rPr>
                        <a:t>        // Using &amp;&amp; (logical AND)</a:t>
                      </a:r>
                      <a:endParaRPr sz="1800" u="none" strike="noStrike" cap="none"/>
                    </a:p>
                    <a:p>
                      <a:pPr marL="186262" marR="0" lvl="0" indent="0" algn="l" rtl="0">
                        <a:lnSpc>
                          <a:spcPct val="100000"/>
                        </a:lnSpc>
                        <a:spcBef>
                          <a:spcPts val="0"/>
                        </a:spcBef>
                        <a:spcAft>
                          <a:spcPts val="0"/>
                        </a:spcAft>
                        <a:buClr>
                          <a:schemeClr val="dk1"/>
                        </a:buClr>
                        <a:buSzPts val="1600"/>
                        <a:buFont typeface="Consolas"/>
                        <a:buNone/>
                      </a:pPr>
                      <a:r>
                        <a:rPr lang="en-US" sz="1600" b="0" u="none" strike="noStrike" cap="none">
                          <a:solidFill>
                            <a:schemeClr val="dk1"/>
                          </a:solidFill>
                          <a:latin typeface="Roboto"/>
                          <a:ea typeface="Roboto"/>
                          <a:cs typeface="Roboto"/>
                          <a:sym typeface="Roboto"/>
                        </a:rPr>
                        <a:t>        boolean isAdultStudent = age &gt;= 18 &amp;&amp; isStudent;</a:t>
                      </a:r>
                      <a:endParaRPr sz="1800" u="none" strike="noStrike" cap="none"/>
                    </a:p>
                    <a:p>
                      <a:pPr marL="186262" marR="0" lvl="0" indent="0" algn="l" rtl="0">
                        <a:lnSpc>
                          <a:spcPct val="100000"/>
                        </a:lnSpc>
                        <a:spcBef>
                          <a:spcPts val="0"/>
                        </a:spcBef>
                        <a:spcAft>
                          <a:spcPts val="0"/>
                        </a:spcAft>
                        <a:buClr>
                          <a:schemeClr val="dk1"/>
                        </a:buClr>
                        <a:buSzPts val="1600"/>
                        <a:buFont typeface="Consolas"/>
                        <a:buNone/>
                      </a:pPr>
                      <a:r>
                        <a:rPr lang="en-US" sz="1600" b="0" u="none" strike="noStrike" cap="none">
                          <a:solidFill>
                            <a:schemeClr val="dk1"/>
                          </a:solidFill>
                          <a:latin typeface="Roboto"/>
                          <a:ea typeface="Roboto"/>
                          <a:cs typeface="Roboto"/>
                          <a:sym typeface="Roboto"/>
                        </a:rPr>
                        <a:t>        // The result will be true if age is greater than or equal to 18 AND isStudent is true.</a:t>
                      </a:r>
                      <a:endParaRPr sz="1800" u="none" strike="noStrike" cap="none"/>
                    </a:p>
                    <a:p>
                      <a:pPr marL="186262" marR="0" lvl="0" indent="0" algn="l" rtl="0">
                        <a:lnSpc>
                          <a:spcPct val="100000"/>
                        </a:lnSpc>
                        <a:spcBef>
                          <a:spcPts val="0"/>
                        </a:spcBef>
                        <a:spcAft>
                          <a:spcPts val="0"/>
                        </a:spcAft>
                        <a:buClr>
                          <a:schemeClr val="dk1"/>
                        </a:buClr>
                        <a:buSzPts val="1600"/>
                        <a:buFont typeface="Consolas"/>
                        <a:buNone/>
                      </a:pPr>
                      <a:r>
                        <a:rPr lang="en-US" sz="1600" b="0" u="none" strike="noStrike" cap="none">
                          <a:solidFill>
                            <a:schemeClr val="dk1"/>
                          </a:solidFill>
                          <a:latin typeface="Roboto"/>
                          <a:ea typeface="Roboto"/>
                          <a:cs typeface="Roboto"/>
                          <a:sym typeface="Roboto"/>
                        </a:rPr>
                        <a:t>        // Using || (logical OR)</a:t>
                      </a:r>
                      <a:endParaRPr sz="1800" u="none" strike="noStrike" cap="none"/>
                    </a:p>
                    <a:p>
                      <a:pPr marL="186262" marR="0" lvl="0" indent="0" algn="l" rtl="0">
                        <a:lnSpc>
                          <a:spcPct val="100000"/>
                        </a:lnSpc>
                        <a:spcBef>
                          <a:spcPts val="0"/>
                        </a:spcBef>
                        <a:spcAft>
                          <a:spcPts val="0"/>
                        </a:spcAft>
                        <a:buClr>
                          <a:schemeClr val="dk1"/>
                        </a:buClr>
                        <a:buSzPts val="1600"/>
                        <a:buFont typeface="Consolas"/>
                        <a:buNone/>
                      </a:pPr>
                      <a:r>
                        <a:rPr lang="en-US" sz="1600" b="0" u="none" strike="noStrike" cap="none">
                          <a:solidFill>
                            <a:schemeClr val="dk1"/>
                          </a:solidFill>
                          <a:latin typeface="Roboto"/>
                          <a:ea typeface="Roboto"/>
                          <a:cs typeface="Roboto"/>
                          <a:sym typeface="Roboto"/>
                        </a:rPr>
                        <a:t>        boolean isAdultOrStudent = age &gt;= 18 || isStudent;</a:t>
                      </a:r>
                      <a:endParaRPr sz="1800" u="none" strike="noStrike" cap="none"/>
                    </a:p>
                    <a:p>
                      <a:pPr marL="186262" marR="0" lvl="0" indent="0" algn="l" rtl="0">
                        <a:lnSpc>
                          <a:spcPct val="100000"/>
                        </a:lnSpc>
                        <a:spcBef>
                          <a:spcPts val="0"/>
                        </a:spcBef>
                        <a:spcAft>
                          <a:spcPts val="0"/>
                        </a:spcAft>
                        <a:buClr>
                          <a:schemeClr val="dk1"/>
                        </a:buClr>
                        <a:buSzPts val="1600"/>
                        <a:buFont typeface="Consolas"/>
                        <a:buNone/>
                      </a:pPr>
                      <a:r>
                        <a:rPr lang="en-US" sz="1600" b="0" u="none" strike="noStrike" cap="none">
                          <a:solidFill>
                            <a:schemeClr val="dk1"/>
                          </a:solidFill>
                          <a:latin typeface="Roboto"/>
                          <a:ea typeface="Roboto"/>
                          <a:cs typeface="Roboto"/>
                          <a:sym typeface="Roboto"/>
                        </a:rPr>
                        <a:t>        // The result will be true if age is greater than or equal to 18 OR isStudent is true.</a:t>
                      </a:r>
                      <a:endParaRPr sz="1800" u="none" strike="noStrike" cap="none"/>
                    </a:p>
                    <a:p>
                      <a:pPr marL="186262" marR="0" lvl="0" indent="0" algn="l" rtl="0">
                        <a:lnSpc>
                          <a:spcPct val="100000"/>
                        </a:lnSpc>
                        <a:spcBef>
                          <a:spcPts val="0"/>
                        </a:spcBef>
                        <a:spcAft>
                          <a:spcPts val="0"/>
                        </a:spcAft>
                        <a:buClr>
                          <a:schemeClr val="dk1"/>
                        </a:buClr>
                        <a:buSzPts val="1600"/>
                        <a:buFont typeface="Consolas"/>
                        <a:buNone/>
                      </a:pPr>
                      <a:r>
                        <a:rPr lang="en-US" sz="1600" b="0" u="none" strike="noStrike" cap="none">
                          <a:solidFill>
                            <a:schemeClr val="dk1"/>
                          </a:solidFill>
                          <a:latin typeface="Roboto"/>
                          <a:ea typeface="Roboto"/>
                          <a:cs typeface="Roboto"/>
                          <a:sym typeface="Roboto"/>
                        </a:rPr>
                        <a:t>        // Using ! (logical NOT)</a:t>
                      </a:r>
                      <a:endParaRPr sz="1800" u="none" strike="noStrike" cap="none"/>
                    </a:p>
                    <a:p>
                      <a:pPr marL="186262" marR="0" lvl="0" indent="0" algn="l" rtl="0">
                        <a:lnSpc>
                          <a:spcPct val="100000"/>
                        </a:lnSpc>
                        <a:spcBef>
                          <a:spcPts val="0"/>
                        </a:spcBef>
                        <a:spcAft>
                          <a:spcPts val="0"/>
                        </a:spcAft>
                        <a:buClr>
                          <a:schemeClr val="dk1"/>
                        </a:buClr>
                        <a:buSzPts val="1600"/>
                        <a:buFont typeface="Consolas"/>
                        <a:buNone/>
                      </a:pPr>
                      <a:r>
                        <a:rPr lang="en-US" sz="1600" b="0" u="none" strike="noStrike" cap="none">
                          <a:solidFill>
                            <a:schemeClr val="dk1"/>
                          </a:solidFill>
                          <a:latin typeface="Roboto"/>
                          <a:ea typeface="Roboto"/>
                          <a:cs typeface="Roboto"/>
                          <a:sym typeface="Roboto"/>
                        </a:rPr>
                        <a:t>        boolean isNotStudent = !isStudent;</a:t>
                      </a:r>
                      <a:endParaRPr sz="1800" u="none" strike="noStrike" cap="none"/>
                    </a:p>
                    <a:p>
                      <a:pPr marL="186262" marR="0" lvl="0" indent="0" algn="l" rtl="0">
                        <a:lnSpc>
                          <a:spcPct val="100000"/>
                        </a:lnSpc>
                        <a:spcBef>
                          <a:spcPts val="0"/>
                        </a:spcBef>
                        <a:spcAft>
                          <a:spcPts val="0"/>
                        </a:spcAft>
                        <a:buClr>
                          <a:schemeClr val="dk1"/>
                        </a:buClr>
                        <a:buSzPts val="1600"/>
                        <a:buFont typeface="Consolas"/>
                        <a:buNone/>
                      </a:pPr>
                      <a:r>
                        <a:rPr lang="en-US" sz="1600" b="0" u="none" strike="noStrike" cap="none">
                          <a:solidFill>
                            <a:schemeClr val="dk1"/>
                          </a:solidFill>
                          <a:latin typeface="Roboto"/>
                          <a:ea typeface="Roboto"/>
                          <a:cs typeface="Roboto"/>
                          <a:sym typeface="Roboto"/>
                        </a:rPr>
                        <a:t>        // The result will be false since we negate the value of isStudent</a:t>
                      </a:r>
                      <a:endParaRPr sz="1600" b="0" u="none" strike="noStrike" cap="none">
                        <a:solidFill>
                          <a:schemeClr val="dk1"/>
                        </a:solidFill>
                        <a:latin typeface="Roboto"/>
                        <a:ea typeface="Roboto"/>
                        <a:cs typeface="Roboto"/>
                        <a:sym typeface="Roboto"/>
                      </a:endParaRPr>
                    </a:p>
                    <a:p>
                      <a:pPr marL="186262" marR="0" lvl="0" indent="0" algn="l" rtl="0">
                        <a:lnSpc>
                          <a:spcPct val="100000"/>
                        </a:lnSpc>
                        <a:spcBef>
                          <a:spcPts val="0"/>
                        </a:spcBef>
                        <a:spcAft>
                          <a:spcPts val="0"/>
                        </a:spcAft>
                        <a:buClr>
                          <a:schemeClr val="dk1"/>
                        </a:buClr>
                        <a:buSzPts val="1600"/>
                        <a:buFont typeface="Consolas"/>
                        <a:buNone/>
                      </a:pPr>
                      <a:r>
                        <a:rPr lang="en-US" sz="1600" b="0" u="none" strike="noStrike" cap="none">
                          <a:solidFill>
                            <a:schemeClr val="dk1"/>
                          </a:solidFill>
                          <a:latin typeface="Roboto"/>
                          <a:ea typeface="Roboto"/>
                          <a:cs typeface="Roboto"/>
                          <a:sym typeface="Roboto"/>
                        </a:rPr>
                        <a:t>        // Printing the results</a:t>
                      </a:r>
                      <a:endParaRPr sz="1800" u="none" strike="noStrike" cap="none"/>
                    </a:p>
                    <a:p>
                      <a:pPr marL="186262" marR="0" lvl="0" indent="0" algn="l" rtl="0">
                        <a:lnSpc>
                          <a:spcPct val="100000"/>
                        </a:lnSpc>
                        <a:spcBef>
                          <a:spcPts val="0"/>
                        </a:spcBef>
                        <a:spcAft>
                          <a:spcPts val="0"/>
                        </a:spcAft>
                        <a:buClr>
                          <a:schemeClr val="dk1"/>
                        </a:buClr>
                        <a:buSzPts val="1600"/>
                        <a:buFont typeface="Consolas"/>
                        <a:buNone/>
                      </a:pPr>
                      <a:r>
                        <a:rPr lang="en-US" sz="1600" b="0" u="none" strike="noStrike" cap="none">
                          <a:solidFill>
                            <a:schemeClr val="dk1"/>
                          </a:solidFill>
                          <a:latin typeface="Roboto"/>
                          <a:ea typeface="Roboto"/>
                          <a:cs typeface="Roboto"/>
                          <a:sym typeface="Roboto"/>
                        </a:rPr>
                        <a:t>        System.out.println("Is the person an adult student? " + isAdultStudent);</a:t>
                      </a:r>
                      <a:endParaRPr sz="1800" u="none" strike="noStrike" cap="none"/>
                    </a:p>
                    <a:p>
                      <a:pPr marL="186262" marR="0" lvl="0" indent="0" algn="l" rtl="0">
                        <a:lnSpc>
                          <a:spcPct val="100000"/>
                        </a:lnSpc>
                        <a:spcBef>
                          <a:spcPts val="0"/>
                        </a:spcBef>
                        <a:spcAft>
                          <a:spcPts val="0"/>
                        </a:spcAft>
                        <a:buClr>
                          <a:schemeClr val="dk1"/>
                        </a:buClr>
                        <a:buSzPts val="1600"/>
                        <a:buFont typeface="Consolas"/>
                        <a:buNone/>
                      </a:pPr>
                      <a:r>
                        <a:rPr lang="en-US" sz="1600" b="0" u="none" strike="noStrike" cap="none">
                          <a:solidFill>
                            <a:schemeClr val="dk1"/>
                          </a:solidFill>
                          <a:latin typeface="Roboto"/>
                          <a:ea typeface="Roboto"/>
                          <a:cs typeface="Roboto"/>
                          <a:sym typeface="Roboto"/>
                        </a:rPr>
                        <a:t>        System.out.println("Is the person either an adult or a student? " + isAdultOrStudent);</a:t>
                      </a:r>
                      <a:endParaRPr sz="1800" u="none" strike="noStrike" cap="none"/>
                    </a:p>
                    <a:p>
                      <a:pPr marL="186262" marR="0" lvl="0" indent="0" algn="l" rtl="0">
                        <a:lnSpc>
                          <a:spcPct val="100000"/>
                        </a:lnSpc>
                        <a:spcBef>
                          <a:spcPts val="0"/>
                        </a:spcBef>
                        <a:spcAft>
                          <a:spcPts val="0"/>
                        </a:spcAft>
                        <a:buClr>
                          <a:schemeClr val="dk1"/>
                        </a:buClr>
                        <a:buSzPts val="1600"/>
                        <a:buFont typeface="Consolas"/>
                        <a:buNone/>
                      </a:pPr>
                      <a:r>
                        <a:rPr lang="en-US" sz="1600" b="0" u="none" strike="noStrike" cap="none">
                          <a:solidFill>
                            <a:schemeClr val="dk1"/>
                          </a:solidFill>
                          <a:latin typeface="Roboto"/>
                          <a:ea typeface="Roboto"/>
                          <a:cs typeface="Roboto"/>
                          <a:sym typeface="Roboto"/>
                        </a:rPr>
                        <a:t>        System.out.println("Is the person not a student? " + isNotStudent);</a:t>
                      </a:r>
                      <a:endParaRPr sz="1800" u="none" strike="noStrike" cap="none"/>
                    </a:p>
                    <a:p>
                      <a:pPr marL="186262" marR="0" lvl="0" indent="0" algn="l" rtl="0">
                        <a:lnSpc>
                          <a:spcPct val="100000"/>
                        </a:lnSpc>
                        <a:spcBef>
                          <a:spcPts val="0"/>
                        </a:spcBef>
                        <a:spcAft>
                          <a:spcPts val="0"/>
                        </a:spcAft>
                        <a:buClr>
                          <a:schemeClr val="dk1"/>
                        </a:buClr>
                        <a:buSzPts val="1600"/>
                        <a:buFont typeface="Consolas"/>
                        <a:buNone/>
                      </a:pPr>
                      <a:r>
                        <a:rPr lang="en-US" sz="1600" b="0" u="none" strike="noStrike" cap="none">
                          <a:solidFill>
                            <a:schemeClr val="dk1"/>
                          </a:solidFill>
                          <a:latin typeface="Roboto"/>
                          <a:ea typeface="Roboto"/>
                          <a:cs typeface="Roboto"/>
                          <a:sym typeface="Roboto"/>
                        </a:rPr>
                        <a:t>    }</a:t>
                      </a:r>
                      <a:endParaRPr sz="1800" u="none" strike="noStrike" cap="none"/>
                    </a:p>
                    <a:p>
                      <a:pPr marL="186262" marR="0" lvl="0" indent="0" algn="l" rtl="0">
                        <a:lnSpc>
                          <a:spcPct val="100000"/>
                        </a:lnSpc>
                        <a:spcBef>
                          <a:spcPts val="0"/>
                        </a:spcBef>
                        <a:spcAft>
                          <a:spcPts val="0"/>
                        </a:spcAft>
                        <a:buClr>
                          <a:schemeClr val="dk1"/>
                        </a:buClr>
                        <a:buSzPts val="1600"/>
                        <a:buFont typeface="Consolas"/>
                        <a:buNone/>
                      </a:pPr>
                      <a:r>
                        <a:rPr lang="en-US" sz="1600" b="0" u="none" strike="noStrike" cap="none">
                          <a:solidFill>
                            <a:schemeClr val="dk1"/>
                          </a:solidFill>
                          <a:latin typeface="Roboto"/>
                          <a:ea typeface="Roboto"/>
                          <a:cs typeface="Roboto"/>
                          <a:sym typeface="Roboto"/>
                        </a:rPr>
                        <a:t>}</a:t>
                      </a:r>
                      <a:endParaRPr sz="1800" u="none" strike="noStrike" cap="none"/>
                    </a:p>
                    <a:p>
                      <a:pPr marL="186262" marR="0" lvl="0" indent="0" algn="l" rtl="0">
                        <a:lnSpc>
                          <a:spcPct val="100000"/>
                        </a:lnSpc>
                        <a:spcBef>
                          <a:spcPts val="0"/>
                        </a:spcBef>
                        <a:spcAft>
                          <a:spcPts val="0"/>
                        </a:spcAft>
                        <a:buClr>
                          <a:schemeClr val="dk1"/>
                        </a:buClr>
                        <a:buSzPts val="1600"/>
                        <a:buFont typeface="Calibri"/>
                        <a:buNone/>
                      </a:pPr>
                      <a:endParaRPr sz="1600" b="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600"/>
                        <a:buFont typeface="Roboto"/>
                        <a:buNone/>
                      </a:pPr>
                      <a:endParaRPr sz="1600" b="0" u="none" strike="noStrike" cap="none">
                        <a:solidFill>
                          <a:schemeClr val="dk1"/>
                        </a:solidFill>
                        <a:latin typeface="Roboto"/>
                        <a:ea typeface="Roboto"/>
                        <a:cs typeface="Roboto"/>
                        <a:sym typeface="Roboto"/>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411" name="Google Shape;411;p40"/>
          <p:cNvSpPr txBox="1"/>
          <p:nvPr/>
        </p:nvSpPr>
        <p:spPr>
          <a:xfrm>
            <a:off x="914393" y="914392"/>
            <a:ext cx="609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1"/>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417" name="Google Shape;417;p41"/>
          <p:cNvSpPr txBox="1"/>
          <p:nvPr/>
        </p:nvSpPr>
        <p:spPr>
          <a:xfrm>
            <a:off x="914400" y="1030000"/>
            <a:ext cx="10625700" cy="5256600"/>
          </a:xfrm>
          <a:prstGeom prst="rect">
            <a:avLst/>
          </a:prstGeom>
          <a:noFill/>
          <a:ln>
            <a:noFill/>
          </a:ln>
        </p:spPr>
        <p:txBody>
          <a:bodyPr spcFirstLastPara="1" wrap="square" lIns="91425" tIns="91425" rIns="91425" bIns="91425" anchor="t" anchorCtr="0">
            <a:noAutofit/>
          </a:bodyPr>
          <a:lstStyle/>
          <a:p>
            <a:pPr marL="186262" marR="0" lvl="0" indent="0" algn="just" rtl="0">
              <a:lnSpc>
                <a:spcPct val="100000"/>
              </a:lnSpc>
              <a:spcBef>
                <a:spcPts val="0"/>
              </a:spcBef>
              <a:spcAft>
                <a:spcPts val="0"/>
              </a:spcAft>
              <a:buClr>
                <a:srgbClr val="000000"/>
              </a:buClr>
              <a:buSzPts val="1600"/>
              <a:buFont typeface="Arial"/>
              <a:buNone/>
            </a:pPr>
            <a:r>
              <a:rPr lang="en-US" sz="1600" b="1" i="0" u="none" strike="noStrike" cap="none">
                <a:solidFill>
                  <a:srgbClr val="333333"/>
                </a:solidFill>
                <a:latin typeface="Roboto"/>
                <a:ea typeface="Roboto"/>
                <a:cs typeface="Roboto"/>
                <a:sym typeface="Roboto"/>
              </a:rPr>
              <a:t>Operator</a:t>
            </a:r>
            <a:r>
              <a:rPr lang="en-US" sz="1600" b="0" i="0" u="none" strike="noStrike" cap="none">
                <a:solidFill>
                  <a:srgbClr val="333333"/>
                </a:solidFill>
                <a:latin typeface="Roboto"/>
                <a:ea typeface="Roboto"/>
                <a:cs typeface="Roboto"/>
                <a:sym typeface="Roboto"/>
              </a:rPr>
              <a:t> is a symbol that is used to perform operations. For example: +, -, *, / etc.</a:t>
            </a:r>
            <a:br>
              <a:rPr lang="en-US" sz="1600" b="0" i="0" u="none" strike="noStrike" cap="none">
                <a:solidFill>
                  <a:schemeClr val="dk1"/>
                </a:solidFill>
                <a:latin typeface="Roboto"/>
                <a:ea typeface="Roboto"/>
                <a:cs typeface="Roboto"/>
                <a:sym typeface="Roboto"/>
              </a:rPr>
            </a:br>
            <a:r>
              <a:rPr lang="en-US" sz="1600" b="0" i="0" u="none" strike="noStrike" cap="none">
                <a:solidFill>
                  <a:schemeClr val="dk1"/>
                </a:solidFill>
                <a:latin typeface="Roboto"/>
                <a:ea typeface="Roboto"/>
                <a:cs typeface="Roboto"/>
                <a:sym typeface="Roboto"/>
              </a:rPr>
              <a:t>some common types of operators in Java:</a:t>
            </a:r>
            <a:endParaRPr sz="1400" b="0" i="0" u="none" strike="noStrike" cap="none">
              <a:solidFill>
                <a:srgbClr val="000000"/>
              </a:solidFill>
              <a:latin typeface="Roboto"/>
              <a:ea typeface="Roboto"/>
              <a:cs typeface="Roboto"/>
              <a:sym typeface="Roboto"/>
            </a:endParaRPr>
          </a:p>
          <a:p>
            <a:pPr marL="609585" marR="0" lvl="0" indent="-423323" algn="l" rtl="0">
              <a:lnSpc>
                <a:spcPct val="150000"/>
              </a:lnSpc>
              <a:spcBef>
                <a:spcPts val="0"/>
              </a:spcBef>
              <a:spcAft>
                <a:spcPts val="0"/>
              </a:spcAft>
              <a:buClr>
                <a:schemeClr val="dk1"/>
              </a:buClr>
              <a:buSzPts val="1400"/>
              <a:buFont typeface="Noto Sans Symbols"/>
              <a:buChar char="⮚"/>
            </a:pPr>
            <a:r>
              <a:rPr lang="en-US" sz="1600" b="0" i="0" u="none" strike="noStrike" cap="none">
                <a:solidFill>
                  <a:schemeClr val="dk1"/>
                </a:solidFill>
                <a:latin typeface="Roboto"/>
                <a:ea typeface="Roboto"/>
                <a:cs typeface="Roboto"/>
                <a:sym typeface="Roboto"/>
              </a:rPr>
              <a:t>Arithmetic Operators:</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(addition)</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(subtraction)</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(multiplication)</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(division)</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(modulo or remainder)</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609585" marR="0" lvl="0" indent="-423323" algn="l" rtl="0">
              <a:lnSpc>
                <a:spcPct val="150000"/>
              </a:lnSpc>
              <a:spcBef>
                <a:spcPts val="0"/>
              </a:spcBef>
              <a:spcAft>
                <a:spcPts val="0"/>
              </a:spcAft>
              <a:buClr>
                <a:schemeClr val="dk1"/>
              </a:buClr>
              <a:buSzPts val="1400"/>
              <a:buFont typeface="Noto Sans Symbols"/>
              <a:buChar char="⮚"/>
            </a:pPr>
            <a:r>
              <a:rPr lang="en-US" sz="1600" b="0" i="0" u="none" strike="noStrike" cap="none">
                <a:solidFill>
                  <a:schemeClr val="dk1"/>
                </a:solidFill>
                <a:latin typeface="Roboto"/>
                <a:ea typeface="Roboto"/>
                <a:cs typeface="Roboto"/>
                <a:sym typeface="Roboto"/>
              </a:rPr>
              <a:t>Relational Operators:</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(equal to)</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(not equal to)</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&gt; (greater than)</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&lt; (less than)</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&gt;= (greater than or equal to)</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&lt;= (less than or equal to)</a:t>
            </a:r>
            <a:endParaRPr sz="1400" b="0" i="0" u="none" strike="noStrike" cap="none">
              <a:solidFill>
                <a:srgbClr val="000000"/>
              </a:solidFill>
              <a:latin typeface="Roboto"/>
              <a:ea typeface="Roboto"/>
              <a:cs typeface="Roboto"/>
              <a:sym typeface="Roboto"/>
            </a:endParaRPr>
          </a:p>
        </p:txBody>
      </p:sp>
      <p:sp>
        <p:nvSpPr>
          <p:cNvPr id="418" name="Google Shape;418;p41"/>
          <p:cNvSpPr txBox="1"/>
          <p:nvPr/>
        </p:nvSpPr>
        <p:spPr>
          <a:xfrm>
            <a:off x="450230" y="383668"/>
            <a:ext cx="60960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2"/>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424" name="Google Shape;424;p42"/>
          <p:cNvSpPr txBox="1"/>
          <p:nvPr/>
        </p:nvSpPr>
        <p:spPr>
          <a:xfrm>
            <a:off x="1582500" y="855300"/>
            <a:ext cx="9027000" cy="5431200"/>
          </a:xfrm>
          <a:prstGeom prst="rect">
            <a:avLst/>
          </a:prstGeom>
          <a:noFill/>
          <a:ln>
            <a:noFill/>
          </a:ln>
        </p:spPr>
        <p:txBody>
          <a:bodyPr spcFirstLastPara="1" wrap="square" lIns="91425" tIns="91425" rIns="91425" bIns="91425" anchor="t" anchorCtr="0">
            <a:noAutofit/>
          </a:bodyPr>
          <a:lstStyle/>
          <a:p>
            <a:pPr marL="609585" marR="0" lvl="0" indent="-423323" algn="l" rtl="0">
              <a:lnSpc>
                <a:spcPct val="150000"/>
              </a:lnSpc>
              <a:spcBef>
                <a:spcPts val="0"/>
              </a:spcBef>
              <a:spcAft>
                <a:spcPts val="0"/>
              </a:spcAft>
              <a:buClr>
                <a:schemeClr val="dk1"/>
              </a:buClr>
              <a:buSzPts val="1400"/>
              <a:buFont typeface="Noto Sans Symbols"/>
              <a:buChar char="⮚"/>
            </a:pPr>
            <a:r>
              <a:rPr lang="en-US" sz="1600" b="0" i="0" u="none" strike="noStrike" cap="none">
                <a:solidFill>
                  <a:schemeClr val="dk1"/>
                </a:solidFill>
                <a:latin typeface="Roboto"/>
                <a:ea typeface="Roboto"/>
                <a:cs typeface="Roboto"/>
                <a:sym typeface="Roboto"/>
              </a:rPr>
              <a:t>Logical Operators:</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&amp;&amp; (logical AND)</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(logical OR)</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(logical NOT)</a:t>
            </a:r>
            <a:endParaRPr sz="1400" b="0" i="0" u="none" strike="noStrike" cap="none">
              <a:solidFill>
                <a:srgbClr val="000000"/>
              </a:solidFill>
              <a:latin typeface="Roboto"/>
              <a:ea typeface="Roboto"/>
              <a:cs typeface="Roboto"/>
              <a:sym typeface="Roboto"/>
            </a:endParaRPr>
          </a:p>
          <a:p>
            <a:pPr marL="609585" marR="0" lvl="0" indent="-334421" algn="l" rtl="0">
              <a:lnSpc>
                <a:spcPct val="15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609585" marR="0" lvl="0" indent="-423323" algn="l" rtl="0">
              <a:lnSpc>
                <a:spcPct val="150000"/>
              </a:lnSpc>
              <a:spcBef>
                <a:spcPts val="0"/>
              </a:spcBef>
              <a:spcAft>
                <a:spcPts val="0"/>
              </a:spcAft>
              <a:buClr>
                <a:schemeClr val="dk1"/>
              </a:buClr>
              <a:buSzPts val="1400"/>
              <a:buFont typeface="Noto Sans Symbols"/>
              <a:buChar char="⮚"/>
            </a:pPr>
            <a:r>
              <a:rPr lang="en-US" sz="1600" b="0" i="0" u="none" strike="noStrike" cap="none">
                <a:solidFill>
                  <a:schemeClr val="dk1"/>
                </a:solidFill>
                <a:latin typeface="Roboto"/>
                <a:ea typeface="Roboto"/>
                <a:cs typeface="Roboto"/>
                <a:sym typeface="Roboto"/>
              </a:rPr>
              <a:t>Assignment Operators:</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(simple assignment)</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(add and assign)</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(subtract and assign)</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(multiply and assign)</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(divide and assign)</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(modulo and assign)</a:t>
            </a:r>
            <a:endParaRPr sz="1400" b="0" i="0" u="none" strike="noStrike" cap="none">
              <a:solidFill>
                <a:srgbClr val="000000"/>
              </a:solidFill>
              <a:latin typeface="Roboto"/>
              <a:ea typeface="Roboto"/>
              <a:cs typeface="Roboto"/>
              <a:sym typeface="Roboto"/>
            </a:endParaRPr>
          </a:p>
          <a:p>
            <a:pPr marL="609585" marR="0" lvl="0" indent="-334421" algn="l" rtl="0">
              <a:lnSpc>
                <a:spcPct val="15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609585" marR="0" lvl="0" indent="-423323" algn="l" rtl="0">
              <a:lnSpc>
                <a:spcPct val="150000"/>
              </a:lnSpc>
              <a:spcBef>
                <a:spcPts val="0"/>
              </a:spcBef>
              <a:spcAft>
                <a:spcPts val="0"/>
              </a:spcAft>
              <a:buClr>
                <a:schemeClr val="dk1"/>
              </a:buClr>
              <a:buSzPts val="1400"/>
              <a:buFont typeface="Noto Sans Symbols"/>
              <a:buChar char="⮚"/>
            </a:pPr>
            <a:r>
              <a:rPr lang="en-US" sz="1600" b="0" i="0" u="none" strike="noStrike" cap="none">
                <a:solidFill>
                  <a:schemeClr val="dk1"/>
                </a:solidFill>
                <a:latin typeface="Roboto"/>
                <a:ea typeface="Roboto"/>
                <a:cs typeface="Roboto"/>
                <a:sym typeface="Roboto"/>
              </a:rPr>
              <a:t>Increment/Decrement Operators:</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(increment)</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(decrement)</a:t>
            </a:r>
            <a:endParaRPr sz="1400" b="0" i="0" u="none" strike="noStrike" cap="none">
              <a:solidFill>
                <a:srgbClr val="000000"/>
              </a:solidFill>
              <a:latin typeface="Roboto"/>
              <a:ea typeface="Roboto"/>
              <a:cs typeface="Roboto"/>
              <a:sym typeface="Roboto"/>
            </a:endParaRPr>
          </a:p>
          <a:p>
            <a:pPr marL="186262" marR="0" lvl="0" indent="0" algn="just"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425" name="Google Shape;425;p42"/>
          <p:cNvSpPr txBox="1"/>
          <p:nvPr/>
        </p:nvSpPr>
        <p:spPr>
          <a:xfrm>
            <a:off x="94271" y="310568"/>
            <a:ext cx="60960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3"/>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431" name="Google Shape;431;p43"/>
          <p:cNvSpPr txBox="1"/>
          <p:nvPr/>
        </p:nvSpPr>
        <p:spPr>
          <a:xfrm>
            <a:off x="494217" y="914401"/>
            <a:ext cx="9653100" cy="2150700"/>
          </a:xfrm>
          <a:prstGeom prst="rect">
            <a:avLst/>
          </a:prstGeom>
          <a:noFill/>
          <a:ln>
            <a:noFill/>
          </a:ln>
        </p:spPr>
        <p:txBody>
          <a:bodyPr spcFirstLastPara="1" wrap="square" lIns="91425" tIns="91425" rIns="91425" bIns="91425" anchor="t" anchorCtr="0">
            <a:noAutofit/>
          </a:bodyPr>
          <a:lstStyle/>
          <a:p>
            <a:pPr marL="609585" marR="0" lvl="0" indent="-423323" algn="l" rtl="0">
              <a:lnSpc>
                <a:spcPct val="150000"/>
              </a:lnSpc>
              <a:spcBef>
                <a:spcPts val="0"/>
              </a:spcBef>
              <a:spcAft>
                <a:spcPts val="0"/>
              </a:spcAft>
              <a:buClr>
                <a:schemeClr val="dk1"/>
              </a:buClr>
              <a:buSzPts val="1400"/>
              <a:buFont typeface="Noto Sans Symbols"/>
              <a:buChar char="⮚"/>
            </a:pPr>
            <a:r>
              <a:rPr lang="en-US" sz="1800" b="0" i="0" u="none" strike="noStrike" cap="none">
                <a:solidFill>
                  <a:schemeClr val="dk1"/>
                </a:solidFill>
                <a:latin typeface="Roboto"/>
                <a:ea typeface="Roboto"/>
                <a:cs typeface="Roboto"/>
                <a:sym typeface="Roboto"/>
              </a:rPr>
              <a:t>Bitwise Operators:</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&amp; (bitwise AND)</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(bitwise OR)</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(bitwise XOR)</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(bitwise NOT)</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&lt;&lt; (left shift)</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&gt;&gt; (right shift)</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&gt;&gt;&gt; (unsigned right shift)</a:t>
            </a:r>
            <a:endParaRPr sz="1400" b="0" i="0" u="none" strike="noStrike" cap="none">
              <a:solidFill>
                <a:srgbClr val="000000"/>
              </a:solidFill>
              <a:latin typeface="Roboto"/>
              <a:ea typeface="Roboto"/>
              <a:cs typeface="Roboto"/>
              <a:sym typeface="Roboto"/>
            </a:endParaRPr>
          </a:p>
          <a:p>
            <a:pPr marL="609585" marR="0" lvl="0" indent="-334421" algn="l"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a:p>
            <a:pPr marL="609585" marR="0" lvl="0" indent="-423323" algn="l" rtl="0">
              <a:lnSpc>
                <a:spcPct val="150000"/>
              </a:lnSpc>
              <a:spcBef>
                <a:spcPts val="0"/>
              </a:spcBef>
              <a:spcAft>
                <a:spcPts val="0"/>
              </a:spcAft>
              <a:buClr>
                <a:schemeClr val="dk1"/>
              </a:buClr>
              <a:buSzPts val="1400"/>
              <a:buFont typeface="Noto Sans Symbols"/>
              <a:buChar char="⮚"/>
            </a:pPr>
            <a:r>
              <a:rPr lang="en-US" sz="1800" b="0" i="0" u="none" strike="noStrike" cap="none">
                <a:solidFill>
                  <a:schemeClr val="dk1"/>
                </a:solidFill>
                <a:latin typeface="Roboto"/>
                <a:ea typeface="Roboto"/>
                <a:cs typeface="Roboto"/>
                <a:sym typeface="Roboto"/>
              </a:rPr>
              <a:t>Conditional (Ternary) Operator:</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 (conditional operator, also known as the ternary operator)</a:t>
            </a:r>
            <a:endParaRPr sz="1800" b="0" i="0" u="none" strike="noStrike" cap="none">
              <a:solidFill>
                <a:schemeClr val="dk1"/>
              </a:solidFill>
              <a:latin typeface="Roboto"/>
              <a:ea typeface="Roboto"/>
              <a:cs typeface="Roboto"/>
              <a:sym typeface="Roboto"/>
            </a:endParaRPr>
          </a:p>
          <a:p>
            <a:pPr marL="186262" marR="0" lvl="0" indent="0" algn="just" rtl="0">
              <a:lnSpc>
                <a:spcPct val="15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432" name="Google Shape;432;p43"/>
          <p:cNvSpPr txBox="1"/>
          <p:nvPr/>
        </p:nvSpPr>
        <p:spPr>
          <a:xfrm>
            <a:off x="239111" y="314721"/>
            <a:ext cx="609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4"/>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438" name="Google Shape;438;p44"/>
          <p:cNvSpPr txBox="1"/>
          <p:nvPr/>
        </p:nvSpPr>
        <p:spPr>
          <a:xfrm>
            <a:off x="651842" y="1452186"/>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Assignment Operators:</a:t>
            </a:r>
            <a:endParaRPr sz="1400" b="0" i="0" u="none" strike="noStrike" cap="none">
              <a:solidFill>
                <a:srgbClr val="000000"/>
              </a:solidFill>
              <a:latin typeface="Roboto"/>
              <a:ea typeface="Roboto"/>
              <a:cs typeface="Roboto"/>
              <a:sym typeface="Roboto"/>
            </a:endParaRPr>
          </a:p>
          <a:p>
            <a:pPr marL="795847" marR="0" lvl="1"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Assignment operators are used to assign values to variables.</a:t>
            </a:r>
            <a:endParaRPr sz="1400" b="0" i="0" u="none" strike="noStrike" cap="none">
              <a:solidFill>
                <a:srgbClr val="000000"/>
              </a:solidFill>
              <a:latin typeface="Roboto"/>
              <a:ea typeface="Roboto"/>
              <a:cs typeface="Roboto"/>
              <a:sym typeface="Roboto"/>
            </a:endParaRPr>
          </a:p>
          <a:p>
            <a:pPr marL="2357916" marR="0" lvl="3" indent="-342900" algn="l" rtl="0">
              <a:lnSpc>
                <a:spcPct val="200000"/>
              </a:lnSpc>
              <a:spcBef>
                <a:spcPts val="0"/>
              </a:spcBef>
              <a:spcAft>
                <a:spcPts val="0"/>
              </a:spcAft>
              <a:buClr>
                <a:schemeClr val="dk1"/>
              </a:buClr>
              <a:buSzPts val="1200"/>
              <a:buFont typeface="Calibri"/>
              <a:buAutoNum type="arabicPeriod"/>
            </a:pPr>
            <a:r>
              <a:rPr lang="en-US" sz="1800" b="0" i="0" u="none" strike="noStrike" cap="none">
                <a:solidFill>
                  <a:schemeClr val="dk1"/>
                </a:solidFill>
                <a:latin typeface="Roboto"/>
                <a:ea typeface="Roboto"/>
                <a:cs typeface="Roboto"/>
                <a:sym typeface="Roboto"/>
              </a:rPr>
              <a:t>= (simple assignment)</a:t>
            </a:r>
            <a:endParaRPr sz="1400" b="0" i="0" u="none" strike="noStrike" cap="none">
              <a:solidFill>
                <a:srgbClr val="000000"/>
              </a:solidFill>
              <a:latin typeface="Roboto"/>
              <a:ea typeface="Roboto"/>
              <a:cs typeface="Roboto"/>
              <a:sym typeface="Roboto"/>
            </a:endParaRPr>
          </a:p>
          <a:p>
            <a:pPr marL="2357916" marR="0" lvl="3" indent="-342900" algn="l" rtl="0">
              <a:lnSpc>
                <a:spcPct val="200000"/>
              </a:lnSpc>
              <a:spcBef>
                <a:spcPts val="0"/>
              </a:spcBef>
              <a:spcAft>
                <a:spcPts val="0"/>
              </a:spcAft>
              <a:buClr>
                <a:schemeClr val="dk1"/>
              </a:buClr>
              <a:buSzPts val="1200"/>
              <a:buFont typeface="Calibri"/>
              <a:buAutoNum type="arabicPeriod"/>
            </a:pPr>
            <a:r>
              <a:rPr lang="en-US" sz="1800" b="0" i="0" u="none" strike="noStrike" cap="none">
                <a:solidFill>
                  <a:schemeClr val="dk1"/>
                </a:solidFill>
                <a:latin typeface="Roboto"/>
                <a:ea typeface="Roboto"/>
                <a:cs typeface="Roboto"/>
                <a:sym typeface="Roboto"/>
              </a:rPr>
              <a:t>+= (add and assign)</a:t>
            </a:r>
            <a:endParaRPr sz="1400" b="0" i="0" u="none" strike="noStrike" cap="none">
              <a:solidFill>
                <a:srgbClr val="000000"/>
              </a:solidFill>
              <a:latin typeface="Roboto"/>
              <a:ea typeface="Roboto"/>
              <a:cs typeface="Roboto"/>
              <a:sym typeface="Roboto"/>
            </a:endParaRPr>
          </a:p>
          <a:p>
            <a:pPr marL="2357916" marR="0" lvl="3" indent="-342900" algn="l" rtl="0">
              <a:lnSpc>
                <a:spcPct val="200000"/>
              </a:lnSpc>
              <a:spcBef>
                <a:spcPts val="0"/>
              </a:spcBef>
              <a:spcAft>
                <a:spcPts val="0"/>
              </a:spcAft>
              <a:buClr>
                <a:schemeClr val="dk1"/>
              </a:buClr>
              <a:buSzPts val="1200"/>
              <a:buFont typeface="Calibri"/>
              <a:buAutoNum type="arabicPeriod"/>
            </a:pPr>
            <a:r>
              <a:rPr lang="en-US" sz="1800" b="0" i="0" u="none" strike="noStrike" cap="none">
                <a:solidFill>
                  <a:schemeClr val="dk1"/>
                </a:solidFill>
                <a:latin typeface="Roboto"/>
                <a:ea typeface="Roboto"/>
                <a:cs typeface="Roboto"/>
                <a:sym typeface="Roboto"/>
              </a:rPr>
              <a:t>-= (subtract and assign)</a:t>
            </a:r>
            <a:endParaRPr sz="1400" b="0" i="0" u="none" strike="noStrike" cap="none">
              <a:solidFill>
                <a:srgbClr val="000000"/>
              </a:solidFill>
              <a:latin typeface="Roboto"/>
              <a:ea typeface="Roboto"/>
              <a:cs typeface="Roboto"/>
              <a:sym typeface="Roboto"/>
            </a:endParaRPr>
          </a:p>
          <a:p>
            <a:pPr marL="2357916" marR="0" lvl="3" indent="-342900" algn="l" rtl="0">
              <a:lnSpc>
                <a:spcPct val="200000"/>
              </a:lnSpc>
              <a:spcBef>
                <a:spcPts val="0"/>
              </a:spcBef>
              <a:spcAft>
                <a:spcPts val="0"/>
              </a:spcAft>
              <a:buClr>
                <a:schemeClr val="dk1"/>
              </a:buClr>
              <a:buSzPts val="1200"/>
              <a:buFont typeface="Calibri"/>
              <a:buAutoNum type="arabicPeriod"/>
            </a:pPr>
            <a:r>
              <a:rPr lang="en-US" sz="1800" b="0" i="0" u="none" strike="noStrike" cap="none">
                <a:solidFill>
                  <a:schemeClr val="dk1"/>
                </a:solidFill>
                <a:latin typeface="Roboto"/>
                <a:ea typeface="Roboto"/>
                <a:cs typeface="Roboto"/>
                <a:sym typeface="Roboto"/>
              </a:rPr>
              <a:t>*= (multiply and assign)</a:t>
            </a:r>
            <a:endParaRPr sz="1400" b="0" i="0" u="none" strike="noStrike" cap="none">
              <a:solidFill>
                <a:srgbClr val="000000"/>
              </a:solidFill>
              <a:latin typeface="Roboto"/>
              <a:ea typeface="Roboto"/>
              <a:cs typeface="Roboto"/>
              <a:sym typeface="Roboto"/>
            </a:endParaRPr>
          </a:p>
          <a:p>
            <a:pPr marL="2357916" marR="0" lvl="3" indent="-342900" algn="l" rtl="0">
              <a:lnSpc>
                <a:spcPct val="200000"/>
              </a:lnSpc>
              <a:spcBef>
                <a:spcPts val="0"/>
              </a:spcBef>
              <a:spcAft>
                <a:spcPts val="0"/>
              </a:spcAft>
              <a:buClr>
                <a:schemeClr val="dk1"/>
              </a:buClr>
              <a:buSzPts val="1200"/>
              <a:buFont typeface="Calibri"/>
              <a:buAutoNum type="arabicPeriod"/>
            </a:pPr>
            <a:r>
              <a:rPr lang="en-US" sz="1800" b="0" i="0" u="none" strike="noStrike" cap="none">
                <a:solidFill>
                  <a:schemeClr val="dk1"/>
                </a:solidFill>
                <a:latin typeface="Roboto"/>
                <a:ea typeface="Roboto"/>
                <a:cs typeface="Roboto"/>
                <a:sym typeface="Roboto"/>
              </a:rPr>
              <a:t>/= (divide and assign)</a:t>
            </a:r>
            <a:endParaRPr sz="1400" b="0" i="0" u="none" strike="noStrike" cap="none">
              <a:solidFill>
                <a:srgbClr val="000000"/>
              </a:solidFill>
              <a:latin typeface="Roboto"/>
              <a:ea typeface="Roboto"/>
              <a:cs typeface="Roboto"/>
              <a:sym typeface="Roboto"/>
            </a:endParaRPr>
          </a:p>
          <a:p>
            <a:pPr marL="2357916" marR="0" lvl="3" indent="-342900" algn="l" rtl="0">
              <a:lnSpc>
                <a:spcPct val="200000"/>
              </a:lnSpc>
              <a:spcBef>
                <a:spcPts val="0"/>
              </a:spcBef>
              <a:spcAft>
                <a:spcPts val="0"/>
              </a:spcAft>
              <a:buClr>
                <a:schemeClr val="dk1"/>
              </a:buClr>
              <a:buSzPts val="1200"/>
              <a:buFont typeface="Calibri"/>
              <a:buAutoNum type="arabicPeriod"/>
            </a:pPr>
            <a:r>
              <a:rPr lang="en-US" sz="1800" b="0" i="0" u="none" strike="noStrike" cap="none">
                <a:solidFill>
                  <a:schemeClr val="dk1"/>
                </a:solidFill>
                <a:latin typeface="Roboto"/>
                <a:ea typeface="Roboto"/>
                <a:cs typeface="Roboto"/>
                <a:sym typeface="Roboto"/>
              </a:rPr>
              <a:t>%= (modulo and assign)</a:t>
            </a:r>
            <a:endParaRPr sz="1400" b="0" i="0" u="none" strike="noStrike" cap="none">
              <a:solidFill>
                <a:srgbClr val="000000"/>
              </a:solidFill>
              <a:latin typeface="Roboto"/>
              <a:ea typeface="Roboto"/>
              <a:cs typeface="Roboto"/>
              <a:sym typeface="Roboto"/>
            </a:endParaRPr>
          </a:p>
        </p:txBody>
      </p:sp>
      <p:sp>
        <p:nvSpPr>
          <p:cNvPr id="439" name="Google Shape;439;p44"/>
          <p:cNvSpPr txBox="1"/>
          <p:nvPr/>
        </p:nvSpPr>
        <p:spPr>
          <a:xfrm>
            <a:off x="740161" y="825546"/>
            <a:ext cx="60960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5"/>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445" name="Google Shape;445;p45"/>
          <p:cNvSpPr txBox="1"/>
          <p:nvPr/>
        </p:nvSpPr>
        <p:spPr>
          <a:xfrm>
            <a:off x="680501" y="1019442"/>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1. "=" (Simple Assignment):</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The "=" operator is the basic assignment operator in . It assigns the value of the right-hand operand to the left-hand operand.</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int x = 10; // Assign the value 10 to the variable 'x'</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2. "+=" (Add and Assign):</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The "+=" operator adds the value of the right-hand operand to the left-hand operand and then assigns the result to the left-hand operand.</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int a = 5;</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a += 3; // Equivalent to: a = a + 3; Now 'a' becomes 8</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446" name="Google Shape;446;p45"/>
          <p:cNvSpPr txBox="1"/>
          <p:nvPr/>
        </p:nvSpPr>
        <p:spPr>
          <a:xfrm>
            <a:off x="266612" y="373111"/>
            <a:ext cx="609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6"/>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452" name="Google Shape;452;p46"/>
          <p:cNvSpPr txBox="1"/>
          <p:nvPr/>
        </p:nvSpPr>
        <p:spPr>
          <a:xfrm>
            <a:off x="680501" y="794836"/>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3. "-=" (Subtract and Assign):</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The "-=" operator subtracts the value of the right-hand operand from the left-hand operand and then assigns the result to the left-hand operand.</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int b = 10;</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b -= 4; // Equivalent to: b = b - 4; Now 'b' becomes 6</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4. "*=" (Multiply and Assign):</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The "*= operator multiplies the value of the left-hand operand by the right-hand operand and then assigns the result to the left-hand operand.</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int c = 3;</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c *= 2; // Equivalent to: c = c * 2; Now 'c' becomes 6</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453" name="Google Shape;453;p46"/>
          <p:cNvSpPr txBox="1"/>
          <p:nvPr/>
        </p:nvSpPr>
        <p:spPr>
          <a:xfrm>
            <a:off x="239136" y="371471"/>
            <a:ext cx="609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7"/>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459" name="Google Shape;459;p47"/>
          <p:cNvSpPr txBox="1"/>
          <p:nvPr/>
        </p:nvSpPr>
        <p:spPr>
          <a:xfrm>
            <a:off x="666077" y="754429"/>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5. "/=" (Divide and Assign):</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The "/=" operator divides the value of the left-hand operand by the right-hand operand and then assigns the result to the left-hand operand.</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int d = 15;</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d /= 3; // Equivalent to: d = d / 3; Now 'd' becomes 5</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6. "%=" (Modulo and Assign):</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The "%=" operator calculates the modulo of the left-hand operand with the right-hand operand and then assigns the result to the left-hand operand.</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int e = 7;</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   e %= 4; // Equivalent to: e = e % 4; Now 'e' becomes 3</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0"/>
          <p:cNvSpPr/>
          <p:nvPr/>
        </p:nvSpPr>
        <p:spPr>
          <a:xfrm>
            <a:off x="869929" y="1828811"/>
            <a:ext cx="10452000" cy="2892900"/>
          </a:xfrm>
          <a:prstGeom prst="rect">
            <a:avLst/>
          </a:prstGeom>
          <a:noFill/>
          <a:ln>
            <a:noFill/>
          </a:ln>
        </p:spPr>
        <p:txBody>
          <a:bodyPr spcFirstLastPara="1" wrap="square" lIns="121900" tIns="60925" rIns="121900" bIns="60925" anchor="t" anchorCtr="0">
            <a:spAutoFit/>
          </a:bodyPr>
          <a:lstStyle/>
          <a:p>
            <a:pPr marL="285750" marR="0" lvl="0" indent="-260350" algn="l" rtl="0">
              <a:lnSpc>
                <a:spcPct val="250000"/>
              </a:lnSpc>
              <a:spcBef>
                <a:spcPts val="0"/>
              </a:spcBef>
              <a:spcAft>
                <a:spcPts val="0"/>
              </a:spcAft>
              <a:buClr>
                <a:srgbClr val="000000"/>
              </a:buClr>
              <a:buSzPts val="1400"/>
              <a:buFont typeface="Arial"/>
              <a:buChar char="•"/>
            </a:pPr>
            <a:r>
              <a:rPr lang="en-US" b="0" i="0" u="none" strike="noStrike" cap="none">
                <a:solidFill>
                  <a:srgbClr val="000000"/>
                </a:solidFill>
                <a:latin typeface="Roboto"/>
                <a:ea typeface="Roboto"/>
                <a:cs typeface="Roboto"/>
                <a:sym typeface="Roboto"/>
              </a:rPr>
              <a:t>“Input" refers to the data or information provided to a Java program during its execution.</a:t>
            </a:r>
            <a:endParaRPr b="0" i="0" u="none" strike="noStrike" cap="none">
              <a:solidFill>
                <a:srgbClr val="000000"/>
              </a:solidFill>
              <a:latin typeface="Roboto"/>
              <a:ea typeface="Roboto"/>
              <a:cs typeface="Roboto"/>
              <a:sym typeface="Roboto"/>
            </a:endParaRPr>
          </a:p>
          <a:p>
            <a:pPr marL="285750" marR="0" lvl="0" indent="-260350" algn="l" rtl="0">
              <a:lnSpc>
                <a:spcPct val="250000"/>
              </a:lnSpc>
              <a:spcBef>
                <a:spcPts val="0"/>
              </a:spcBef>
              <a:spcAft>
                <a:spcPts val="0"/>
              </a:spcAft>
              <a:buClr>
                <a:srgbClr val="000000"/>
              </a:buClr>
              <a:buSzPts val="1400"/>
              <a:buFont typeface="Arial"/>
              <a:buChar char="•"/>
            </a:pPr>
            <a:r>
              <a:rPr lang="en-US" b="0" i="0" u="none" strike="noStrike" cap="none">
                <a:solidFill>
                  <a:srgbClr val="000000"/>
                </a:solidFill>
                <a:latin typeface="Roboto"/>
                <a:ea typeface="Roboto"/>
                <a:cs typeface="Roboto"/>
                <a:sym typeface="Roboto"/>
              </a:rPr>
              <a:t>This data can be obtained from various sources, such as the user via the keyboard, external files, network connections, and more.</a:t>
            </a:r>
            <a:endParaRPr b="0" i="0" u="none" strike="noStrike" cap="none">
              <a:solidFill>
                <a:srgbClr val="000000"/>
              </a:solidFill>
              <a:latin typeface="Roboto"/>
              <a:ea typeface="Roboto"/>
              <a:cs typeface="Roboto"/>
              <a:sym typeface="Roboto"/>
            </a:endParaRPr>
          </a:p>
          <a:p>
            <a:pPr marL="285750" marR="0" lvl="0" indent="-260350" algn="l" rtl="0">
              <a:lnSpc>
                <a:spcPct val="250000"/>
              </a:lnSpc>
              <a:spcBef>
                <a:spcPts val="0"/>
              </a:spcBef>
              <a:spcAft>
                <a:spcPts val="0"/>
              </a:spcAft>
              <a:buClr>
                <a:srgbClr val="000000"/>
              </a:buClr>
              <a:buSzPts val="1400"/>
              <a:buFont typeface="Arial"/>
              <a:buChar char="•"/>
            </a:pPr>
            <a:r>
              <a:rPr lang="en-US" b="0" i="0" u="none" strike="noStrike" cap="none">
                <a:solidFill>
                  <a:srgbClr val="000000"/>
                </a:solidFill>
                <a:latin typeface="Roboto"/>
                <a:ea typeface="Roboto"/>
                <a:cs typeface="Roboto"/>
                <a:sym typeface="Roboto"/>
              </a:rPr>
              <a:t>Input allows programs to interact with users and process dynamic data. </a:t>
            </a:r>
            <a:endParaRPr b="0" i="0" u="none" strike="noStrike" cap="none">
              <a:solidFill>
                <a:srgbClr val="000000"/>
              </a:solidFill>
              <a:latin typeface="Roboto"/>
              <a:ea typeface="Roboto"/>
              <a:cs typeface="Roboto"/>
              <a:sym typeface="Roboto"/>
            </a:endParaRPr>
          </a:p>
        </p:txBody>
      </p:sp>
      <p:sp>
        <p:nvSpPr>
          <p:cNvPr id="138" name="Google Shape;138;p80"/>
          <p:cNvSpPr txBox="1"/>
          <p:nvPr/>
        </p:nvSpPr>
        <p:spPr>
          <a:xfrm>
            <a:off x="914412" y="1046088"/>
            <a:ext cx="60960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3600"/>
              <a:buFont typeface="Arial"/>
              <a:buNone/>
            </a:pPr>
            <a:r>
              <a:rPr lang="en-US" sz="3000" b="0" i="0" u="none" strike="noStrike" cap="none">
                <a:solidFill>
                  <a:srgbClr val="00B0F0"/>
                </a:solidFill>
                <a:latin typeface="Roboto Black"/>
                <a:ea typeface="Roboto Black"/>
                <a:cs typeface="Roboto Black"/>
                <a:sym typeface="Roboto Black"/>
              </a:rPr>
              <a:t>Input Handling</a:t>
            </a: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8"/>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465" name="Google Shape;465;p48"/>
          <p:cNvSpPr txBox="1"/>
          <p:nvPr/>
        </p:nvSpPr>
        <p:spPr>
          <a:xfrm>
            <a:off x="943465" y="1492716"/>
            <a:ext cx="9653229" cy="2150617"/>
          </a:xfrm>
          <a:prstGeom prst="rect">
            <a:avLst/>
          </a:prstGeom>
          <a:noFill/>
          <a:ln>
            <a:noFill/>
          </a:ln>
        </p:spPr>
        <p:txBody>
          <a:bodyPr spcFirstLastPara="1" wrap="square" lIns="91425" tIns="91425" rIns="91425" bIns="91425" anchor="t" anchorCtr="0">
            <a:noAutofit/>
          </a:bodyPr>
          <a:lstStyle/>
          <a:p>
            <a:pPr marL="186262" marR="0" lvl="0" indent="0" algn="ctr"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Increment/Decrement Operators:</a:t>
            </a:r>
            <a:endParaRPr sz="1400" b="0" i="0" u="none" strike="noStrike" cap="none">
              <a:solidFill>
                <a:srgbClr val="000000"/>
              </a:solidFill>
              <a:latin typeface="Roboto"/>
              <a:ea typeface="Roboto"/>
              <a:cs typeface="Roboto"/>
              <a:sym typeface="Roboto"/>
            </a:endParaRPr>
          </a:p>
          <a:p>
            <a:pPr marL="186262" marR="0" lvl="0" indent="0" algn="ctr"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a:p>
            <a:pPr marL="186262" marR="0" lvl="0" indent="0" algn="ctr"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(increment)</a:t>
            </a:r>
            <a:endParaRPr sz="1400" b="0" i="0" u="none" strike="noStrike" cap="none">
              <a:solidFill>
                <a:srgbClr val="000000"/>
              </a:solidFill>
              <a:latin typeface="Roboto"/>
              <a:ea typeface="Roboto"/>
              <a:cs typeface="Roboto"/>
              <a:sym typeface="Roboto"/>
            </a:endParaRPr>
          </a:p>
          <a:p>
            <a:pPr marL="186262" marR="0" lvl="0" indent="0" algn="ctr"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(decrement)</a:t>
            </a:r>
            <a:endParaRPr sz="1400" b="0" i="0" u="none" strike="noStrike" cap="none">
              <a:solidFill>
                <a:srgbClr val="000000"/>
              </a:solidFill>
              <a:latin typeface="Roboto"/>
              <a:ea typeface="Roboto"/>
              <a:cs typeface="Roboto"/>
              <a:sym typeface="Roboto"/>
            </a:endParaRPr>
          </a:p>
        </p:txBody>
      </p:sp>
      <p:sp>
        <p:nvSpPr>
          <p:cNvPr id="466" name="Google Shape;466;p48"/>
          <p:cNvSpPr txBox="1"/>
          <p:nvPr/>
        </p:nvSpPr>
        <p:spPr>
          <a:xfrm>
            <a:off x="740161" y="825546"/>
            <a:ext cx="60960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9"/>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472" name="Google Shape;472;p49"/>
          <p:cNvSpPr txBox="1"/>
          <p:nvPr/>
        </p:nvSpPr>
        <p:spPr>
          <a:xfrm>
            <a:off x="775300" y="1587674"/>
            <a:ext cx="9653100" cy="3319500"/>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1. `++` (increment): The increment operator is used to increase the value of a variable by 1.</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count = 5;</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count++; // This is equivalent to count = count + 1;</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System.out.println(count); // Output: 6"</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 the example above, the value of the `count` variable starts at 5, and after applying the increment operator (`count++`), its value becomes 6.</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p:txBody>
      </p:sp>
      <p:sp>
        <p:nvSpPr>
          <p:cNvPr id="473" name="Google Shape;473;p49"/>
          <p:cNvSpPr txBox="1"/>
          <p:nvPr/>
        </p:nvSpPr>
        <p:spPr>
          <a:xfrm>
            <a:off x="740161" y="825546"/>
            <a:ext cx="60960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0"/>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479" name="Google Shape;479;p50"/>
          <p:cNvSpPr txBox="1"/>
          <p:nvPr/>
        </p:nvSpPr>
        <p:spPr>
          <a:xfrm>
            <a:off x="775308" y="1088409"/>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2. `--` (decrement): The decrement operator is used to decrease the value of a variable by 1.</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"int quantity = 10;</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quantity--; // This is equivalent to quantity = quantity - 1;</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600"/>
              <a:buFont typeface="Arial"/>
              <a:buNone/>
            </a:pPr>
            <a:r>
              <a:rPr lang="en-US" sz="1600" b="0" i="0" u="none" strike="noStrike" cap="none">
                <a:solidFill>
                  <a:schemeClr val="dk1"/>
                </a:solidFill>
                <a:latin typeface="Roboto"/>
                <a:ea typeface="Roboto"/>
                <a:cs typeface="Roboto"/>
                <a:sym typeface="Roboto"/>
              </a:rPr>
              <a:t>System.out.println(quantity); // Output: 9"</a:t>
            </a:r>
            <a:endParaRPr sz="1400" b="0" i="0" u="none" strike="noStrike" cap="none">
              <a:solidFill>
                <a:srgbClr val="000000"/>
              </a:solidFill>
              <a:latin typeface="Roboto"/>
              <a:ea typeface="Roboto"/>
              <a:cs typeface="Roboto"/>
              <a:sym typeface="Roboto"/>
            </a:endParaRPr>
          </a:p>
        </p:txBody>
      </p:sp>
      <p:sp>
        <p:nvSpPr>
          <p:cNvPr id="480" name="Google Shape;480;p50"/>
          <p:cNvSpPr txBox="1"/>
          <p:nvPr/>
        </p:nvSpPr>
        <p:spPr>
          <a:xfrm>
            <a:off x="740161" y="825546"/>
            <a:ext cx="60960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51"/>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486" name="Google Shape;486;p51"/>
          <p:cNvSpPr txBox="1"/>
          <p:nvPr/>
        </p:nvSpPr>
        <p:spPr>
          <a:xfrm>
            <a:off x="740160" y="1357614"/>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Bitwise Operators:</a:t>
            </a:r>
            <a:endParaRPr sz="1400" b="0" i="0" u="none" strike="noStrike" cap="none">
              <a:solidFill>
                <a:srgbClr val="000000"/>
              </a:solidFill>
              <a:latin typeface="Roboto"/>
              <a:ea typeface="Roboto"/>
              <a:cs typeface="Roboto"/>
              <a:sym typeface="Roboto"/>
            </a:endParaRPr>
          </a:p>
          <a:p>
            <a:pPr marL="1748331" marR="0" lvl="2" indent="-342900" algn="l" rtl="0">
              <a:lnSpc>
                <a:spcPct val="200000"/>
              </a:lnSpc>
              <a:spcBef>
                <a:spcPts val="0"/>
              </a:spcBef>
              <a:spcAft>
                <a:spcPts val="0"/>
              </a:spcAft>
              <a:buClr>
                <a:schemeClr val="dk1"/>
              </a:buClr>
              <a:buSzPts val="1200"/>
              <a:buFont typeface="Calibri"/>
              <a:buAutoNum type="arabicPeriod"/>
            </a:pPr>
            <a:r>
              <a:rPr lang="en-US" sz="1800" b="0" i="0" u="none" strike="noStrike" cap="none">
                <a:solidFill>
                  <a:schemeClr val="dk1"/>
                </a:solidFill>
                <a:latin typeface="Roboto"/>
                <a:ea typeface="Roboto"/>
                <a:cs typeface="Roboto"/>
                <a:sym typeface="Roboto"/>
              </a:rPr>
              <a:t>&amp; (bitwise AND)</a:t>
            </a:r>
            <a:endParaRPr sz="1400" b="0" i="0" u="none" strike="noStrike" cap="none">
              <a:solidFill>
                <a:srgbClr val="000000"/>
              </a:solidFill>
              <a:latin typeface="Roboto"/>
              <a:ea typeface="Roboto"/>
              <a:cs typeface="Roboto"/>
              <a:sym typeface="Roboto"/>
            </a:endParaRPr>
          </a:p>
          <a:p>
            <a:pPr marL="1748331" marR="0" lvl="2" indent="-342900" algn="l" rtl="0">
              <a:lnSpc>
                <a:spcPct val="200000"/>
              </a:lnSpc>
              <a:spcBef>
                <a:spcPts val="0"/>
              </a:spcBef>
              <a:spcAft>
                <a:spcPts val="0"/>
              </a:spcAft>
              <a:buClr>
                <a:schemeClr val="dk1"/>
              </a:buClr>
              <a:buSzPts val="1200"/>
              <a:buFont typeface="Calibri"/>
              <a:buAutoNum type="arabicPeriod"/>
            </a:pPr>
            <a:r>
              <a:rPr lang="en-US" sz="1800" b="0" i="0" u="none" strike="noStrike" cap="none">
                <a:solidFill>
                  <a:schemeClr val="dk1"/>
                </a:solidFill>
                <a:latin typeface="Roboto"/>
                <a:ea typeface="Roboto"/>
                <a:cs typeface="Roboto"/>
                <a:sym typeface="Roboto"/>
              </a:rPr>
              <a:t>| (bitwise OR)</a:t>
            </a:r>
            <a:endParaRPr sz="1400" b="0" i="0" u="none" strike="noStrike" cap="none">
              <a:solidFill>
                <a:srgbClr val="000000"/>
              </a:solidFill>
              <a:latin typeface="Roboto"/>
              <a:ea typeface="Roboto"/>
              <a:cs typeface="Roboto"/>
              <a:sym typeface="Roboto"/>
            </a:endParaRPr>
          </a:p>
          <a:p>
            <a:pPr marL="1748331" marR="0" lvl="2" indent="-342900" algn="l" rtl="0">
              <a:lnSpc>
                <a:spcPct val="200000"/>
              </a:lnSpc>
              <a:spcBef>
                <a:spcPts val="0"/>
              </a:spcBef>
              <a:spcAft>
                <a:spcPts val="0"/>
              </a:spcAft>
              <a:buClr>
                <a:schemeClr val="dk1"/>
              </a:buClr>
              <a:buSzPts val="1200"/>
              <a:buFont typeface="Calibri"/>
              <a:buAutoNum type="arabicPeriod"/>
            </a:pPr>
            <a:r>
              <a:rPr lang="en-US" sz="1800" b="0" i="0" u="none" strike="noStrike" cap="none">
                <a:solidFill>
                  <a:schemeClr val="dk1"/>
                </a:solidFill>
                <a:latin typeface="Roboto"/>
                <a:ea typeface="Roboto"/>
                <a:cs typeface="Roboto"/>
                <a:sym typeface="Roboto"/>
              </a:rPr>
              <a:t>^ (bitwise XOR)</a:t>
            </a:r>
            <a:endParaRPr sz="1400" b="0" i="0" u="none" strike="noStrike" cap="none">
              <a:solidFill>
                <a:srgbClr val="000000"/>
              </a:solidFill>
              <a:latin typeface="Roboto"/>
              <a:ea typeface="Roboto"/>
              <a:cs typeface="Roboto"/>
              <a:sym typeface="Roboto"/>
            </a:endParaRPr>
          </a:p>
          <a:p>
            <a:pPr marL="1748331" marR="0" lvl="2" indent="-342900" algn="l" rtl="0">
              <a:lnSpc>
                <a:spcPct val="200000"/>
              </a:lnSpc>
              <a:spcBef>
                <a:spcPts val="0"/>
              </a:spcBef>
              <a:spcAft>
                <a:spcPts val="0"/>
              </a:spcAft>
              <a:buClr>
                <a:schemeClr val="dk1"/>
              </a:buClr>
              <a:buSzPts val="1200"/>
              <a:buFont typeface="Calibri"/>
              <a:buAutoNum type="arabicPeriod"/>
            </a:pPr>
            <a:r>
              <a:rPr lang="en-US" sz="1800" b="0" i="0" u="none" strike="noStrike" cap="none">
                <a:solidFill>
                  <a:schemeClr val="dk1"/>
                </a:solidFill>
                <a:latin typeface="Roboto"/>
                <a:ea typeface="Roboto"/>
                <a:cs typeface="Roboto"/>
                <a:sym typeface="Roboto"/>
              </a:rPr>
              <a:t>~ (bitwise NOT)</a:t>
            </a:r>
            <a:endParaRPr sz="1400" b="0" i="0" u="none" strike="noStrike" cap="none">
              <a:solidFill>
                <a:srgbClr val="000000"/>
              </a:solidFill>
              <a:latin typeface="Roboto"/>
              <a:ea typeface="Roboto"/>
              <a:cs typeface="Roboto"/>
              <a:sym typeface="Roboto"/>
            </a:endParaRPr>
          </a:p>
          <a:p>
            <a:pPr marL="1748331" marR="0" lvl="2" indent="-342900" algn="l" rtl="0">
              <a:lnSpc>
                <a:spcPct val="200000"/>
              </a:lnSpc>
              <a:spcBef>
                <a:spcPts val="0"/>
              </a:spcBef>
              <a:spcAft>
                <a:spcPts val="0"/>
              </a:spcAft>
              <a:buClr>
                <a:schemeClr val="dk1"/>
              </a:buClr>
              <a:buSzPts val="1200"/>
              <a:buFont typeface="Calibri"/>
              <a:buAutoNum type="arabicPeriod"/>
            </a:pPr>
            <a:r>
              <a:rPr lang="en-US" sz="1800" b="0" i="0" u="none" strike="noStrike" cap="none">
                <a:solidFill>
                  <a:schemeClr val="dk1"/>
                </a:solidFill>
                <a:latin typeface="Roboto"/>
                <a:ea typeface="Roboto"/>
                <a:cs typeface="Roboto"/>
                <a:sym typeface="Roboto"/>
              </a:rPr>
              <a:t>&lt;&lt; (left shift)</a:t>
            </a:r>
            <a:endParaRPr sz="1400" b="0" i="0" u="none" strike="noStrike" cap="none">
              <a:solidFill>
                <a:srgbClr val="000000"/>
              </a:solidFill>
              <a:latin typeface="Roboto"/>
              <a:ea typeface="Roboto"/>
              <a:cs typeface="Roboto"/>
              <a:sym typeface="Roboto"/>
            </a:endParaRPr>
          </a:p>
          <a:p>
            <a:pPr marL="1748331" marR="0" lvl="2" indent="-342900" algn="l" rtl="0">
              <a:lnSpc>
                <a:spcPct val="200000"/>
              </a:lnSpc>
              <a:spcBef>
                <a:spcPts val="0"/>
              </a:spcBef>
              <a:spcAft>
                <a:spcPts val="0"/>
              </a:spcAft>
              <a:buClr>
                <a:schemeClr val="dk1"/>
              </a:buClr>
              <a:buSzPts val="1200"/>
              <a:buFont typeface="Calibri"/>
              <a:buAutoNum type="arabicPeriod"/>
            </a:pPr>
            <a:r>
              <a:rPr lang="en-US" sz="1800" b="0" i="0" u="none" strike="noStrike" cap="none">
                <a:solidFill>
                  <a:schemeClr val="dk1"/>
                </a:solidFill>
                <a:latin typeface="Roboto"/>
                <a:ea typeface="Roboto"/>
                <a:cs typeface="Roboto"/>
                <a:sym typeface="Roboto"/>
              </a:rPr>
              <a:t>&gt;&gt; (right shift)</a:t>
            </a:r>
            <a:endParaRPr sz="1400" b="0" i="0" u="none" strike="noStrike" cap="none">
              <a:solidFill>
                <a:srgbClr val="000000"/>
              </a:solidFill>
              <a:latin typeface="Roboto"/>
              <a:ea typeface="Roboto"/>
              <a:cs typeface="Roboto"/>
              <a:sym typeface="Roboto"/>
            </a:endParaRPr>
          </a:p>
          <a:p>
            <a:pPr marL="1748331" marR="0" lvl="2" indent="-342900" algn="l" rtl="0">
              <a:lnSpc>
                <a:spcPct val="200000"/>
              </a:lnSpc>
              <a:spcBef>
                <a:spcPts val="0"/>
              </a:spcBef>
              <a:spcAft>
                <a:spcPts val="0"/>
              </a:spcAft>
              <a:buClr>
                <a:schemeClr val="dk1"/>
              </a:buClr>
              <a:buSzPts val="1200"/>
              <a:buFont typeface="Calibri"/>
              <a:buAutoNum type="arabicPeriod"/>
            </a:pPr>
            <a:r>
              <a:rPr lang="en-US" sz="1800" b="0" i="0" u="none" strike="noStrike" cap="none">
                <a:solidFill>
                  <a:schemeClr val="dk1"/>
                </a:solidFill>
                <a:latin typeface="Roboto"/>
                <a:ea typeface="Roboto"/>
                <a:cs typeface="Roboto"/>
                <a:sym typeface="Roboto"/>
              </a:rPr>
              <a:t>&gt;&gt;&gt; (unsigned right shift)</a:t>
            </a:r>
            <a:endParaRPr sz="1400" b="0" i="0" u="none" strike="noStrike" cap="none">
              <a:solidFill>
                <a:srgbClr val="000000"/>
              </a:solidFill>
              <a:latin typeface="Roboto"/>
              <a:ea typeface="Roboto"/>
              <a:cs typeface="Roboto"/>
              <a:sym typeface="Roboto"/>
            </a:endParaRPr>
          </a:p>
        </p:txBody>
      </p:sp>
      <p:sp>
        <p:nvSpPr>
          <p:cNvPr id="487" name="Google Shape;487;p51"/>
          <p:cNvSpPr txBox="1"/>
          <p:nvPr/>
        </p:nvSpPr>
        <p:spPr>
          <a:xfrm>
            <a:off x="740161" y="825546"/>
            <a:ext cx="60960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2"/>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493" name="Google Shape;493;p52"/>
          <p:cNvSpPr txBox="1"/>
          <p:nvPr/>
        </p:nvSpPr>
        <p:spPr>
          <a:xfrm>
            <a:off x="740160" y="1357614"/>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1. "&amp;" (bitwise AND): Performs a bitwise AND operation between the binary representations of two integers. Each bit of the result is set to 1 only if the corresponding bits of both operands are 1.</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int num1 = 12;   // Binary: 1100</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int num2 = 10;   // Binary: 1010</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int result = num1 &amp; num2;  // Binary result: 1000 (8 in decimal)</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494" name="Google Shape;494;p52"/>
          <p:cNvSpPr txBox="1"/>
          <p:nvPr/>
        </p:nvSpPr>
        <p:spPr>
          <a:xfrm>
            <a:off x="740161" y="825546"/>
            <a:ext cx="60960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3"/>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500" name="Google Shape;500;p53"/>
          <p:cNvSpPr txBox="1"/>
          <p:nvPr/>
        </p:nvSpPr>
        <p:spPr>
          <a:xfrm>
            <a:off x="740160" y="1357614"/>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2. "|" (bitwise OR): Performs a bitwise OR operation between the binary representations of two integers. Each bit of the result is set to 1 if at least one of the corresponding bits in either operand is 1.</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int num3 = 12;   // Binary: 1100</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int num4 = 10;   // Binary: 1010</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int result = num3 | num4;  // Binary result: 1110 (14 in decimal)</a:t>
            </a:r>
            <a:endParaRPr sz="1400" b="0" i="0" u="none" strike="noStrike" cap="none">
              <a:solidFill>
                <a:srgbClr val="000000"/>
              </a:solidFill>
              <a:latin typeface="Roboto"/>
              <a:ea typeface="Roboto"/>
              <a:cs typeface="Roboto"/>
              <a:sym typeface="Roboto"/>
            </a:endParaRPr>
          </a:p>
        </p:txBody>
      </p:sp>
      <p:sp>
        <p:nvSpPr>
          <p:cNvPr id="501" name="Google Shape;501;p53"/>
          <p:cNvSpPr txBox="1"/>
          <p:nvPr/>
        </p:nvSpPr>
        <p:spPr>
          <a:xfrm>
            <a:off x="740161" y="825546"/>
            <a:ext cx="60960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5"/>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514" name="Google Shape;514;p55"/>
          <p:cNvSpPr txBox="1"/>
          <p:nvPr/>
        </p:nvSpPr>
        <p:spPr>
          <a:xfrm>
            <a:off x="740160" y="1357614"/>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3. "^" (bitwise XOR): Performs a bitwise XOR (exclusive OR) operation between the binary representations of two integers. Each bit of the result is set to 1 if the corresponding bits of the operands are different (one 0 and one 1).</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int num5 = 12;   // Binary: 1100</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int num6 = 10;   // Binary: 1010</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int result = num5 ^ num6;  // Binary result: 0110 (6 in decimal)</a:t>
            </a:r>
            <a:endParaRPr sz="1400" b="0" i="0" u="none" strike="noStrike" cap="none">
              <a:solidFill>
                <a:srgbClr val="000000"/>
              </a:solidFill>
              <a:latin typeface="Roboto"/>
              <a:ea typeface="Roboto"/>
              <a:cs typeface="Roboto"/>
              <a:sym typeface="Roboto"/>
            </a:endParaRPr>
          </a:p>
        </p:txBody>
      </p:sp>
      <p:sp>
        <p:nvSpPr>
          <p:cNvPr id="515" name="Google Shape;515;p55"/>
          <p:cNvSpPr txBox="1"/>
          <p:nvPr/>
        </p:nvSpPr>
        <p:spPr>
          <a:xfrm>
            <a:off x="740161" y="825546"/>
            <a:ext cx="60960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56"/>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521" name="Google Shape;521;p56"/>
          <p:cNvSpPr txBox="1"/>
          <p:nvPr/>
        </p:nvSpPr>
        <p:spPr>
          <a:xfrm>
            <a:off x="740160" y="1357614"/>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4. "~" (bitwise NOT): Performs a bitwise NOT operation, which flips the bits of an integer. Each 0 bit in the original number becomes 1, and each 1 bit becomes 0.</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int num7 = 12;   // Binary: 1100</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int result = ~num7;  // Binary result: 0011 (3 in decimal)</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522" name="Google Shape;522;p56"/>
          <p:cNvSpPr txBox="1"/>
          <p:nvPr/>
        </p:nvSpPr>
        <p:spPr>
          <a:xfrm>
            <a:off x="740161" y="825546"/>
            <a:ext cx="60960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57"/>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528" name="Google Shape;528;p57"/>
          <p:cNvSpPr txBox="1"/>
          <p:nvPr/>
        </p:nvSpPr>
        <p:spPr>
          <a:xfrm>
            <a:off x="740160" y="1357614"/>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5. "&lt;&lt;" (left shift): Shifts the bits of an integer to the left by the specified number of positions. It effectively multiplies the number by 2 raised to the power of the shift count.</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int num8 = 5;   // Binary: 00000101</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int result = num8 &lt;&lt; 2;  // Binary result: 00010100 (20 in decimal)</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529" name="Google Shape;529;p57"/>
          <p:cNvSpPr txBox="1"/>
          <p:nvPr/>
        </p:nvSpPr>
        <p:spPr>
          <a:xfrm>
            <a:off x="740161" y="825546"/>
            <a:ext cx="60960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58"/>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535" name="Google Shape;535;p58"/>
          <p:cNvSpPr txBox="1"/>
          <p:nvPr/>
        </p:nvSpPr>
        <p:spPr>
          <a:xfrm>
            <a:off x="740160" y="1357614"/>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6. "&gt;&gt;" (right shift): Shifts the bits of an integer to the right by the specified number of positions. The leftmost bit is filled with the sign bit (in case of a signed data type) or with zeros (in case of an unsigned data type).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int num9 = -8;   // Binary: 11111000</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int result = num9 &gt;&gt; 2;  // Binary result: 11111110 (-2 in decimal)</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536" name="Google Shape;536;p58"/>
          <p:cNvSpPr txBox="1"/>
          <p:nvPr/>
        </p:nvSpPr>
        <p:spPr>
          <a:xfrm>
            <a:off x="740161" y="825546"/>
            <a:ext cx="60960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4"/>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144" name="Google Shape;144;p4"/>
          <p:cNvSpPr txBox="1"/>
          <p:nvPr/>
        </p:nvSpPr>
        <p:spPr>
          <a:xfrm>
            <a:off x="914400" y="1828800"/>
            <a:ext cx="11181900" cy="2207100"/>
          </a:xfrm>
          <a:prstGeom prst="rect">
            <a:avLst/>
          </a:prstGeom>
          <a:noFill/>
          <a:ln>
            <a:noFill/>
          </a:ln>
        </p:spPr>
        <p:txBody>
          <a:bodyPr spcFirstLastPara="1" wrap="square" lIns="91425" tIns="91425" rIns="91425" bIns="91425" anchor="t" anchorCtr="0">
            <a:noAutofit/>
          </a:bodyPr>
          <a:lstStyle/>
          <a:p>
            <a:pPr marL="186262" marR="0" lvl="0" indent="0" algn="l" rtl="0">
              <a:lnSpc>
                <a:spcPct val="150000"/>
              </a:lnSpc>
              <a:spcBef>
                <a:spcPts val="0"/>
              </a:spcBef>
              <a:spcAft>
                <a:spcPts val="0"/>
              </a:spcAft>
              <a:buClr>
                <a:srgbClr val="000000"/>
              </a:buClr>
              <a:buSzPts val="1800"/>
              <a:buFont typeface="Arial"/>
              <a:buNone/>
            </a:pPr>
            <a:r>
              <a:rPr lang="en-US" b="1" i="1" u="none" strike="noStrike" cap="none">
                <a:solidFill>
                  <a:schemeClr val="dk1"/>
                </a:solidFill>
                <a:latin typeface="Roboto"/>
                <a:ea typeface="Roboto"/>
                <a:cs typeface="Roboto"/>
                <a:sym typeface="Roboto"/>
              </a:rPr>
              <a:t>Import the Scanner class: </a:t>
            </a:r>
            <a:endParaRPr b="1"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Import the java.util.Scanner class to enable input reading.</a:t>
            </a:r>
            <a:endParaRPr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b="1" i="1" u="none" strike="noStrike" cap="none">
                <a:solidFill>
                  <a:schemeClr val="dk1"/>
                </a:solidFill>
                <a:latin typeface="Roboto"/>
                <a:ea typeface="Roboto"/>
                <a:cs typeface="Roboto"/>
                <a:sym typeface="Roboto"/>
              </a:rPr>
              <a:t>Create a Scanner object: </a:t>
            </a:r>
            <a:endParaRPr b="1"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Initialize a Scanner object with System.in as the argument to read input from the standard input (usually the keyboard).</a:t>
            </a:r>
            <a:endParaRPr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b="1" i="1" u="none" strike="noStrike" cap="none">
                <a:solidFill>
                  <a:schemeClr val="dk1"/>
                </a:solidFill>
                <a:latin typeface="Roboto"/>
                <a:ea typeface="Roboto"/>
                <a:cs typeface="Roboto"/>
                <a:sym typeface="Roboto"/>
              </a:rPr>
              <a:t>Prompt the user (optional): </a:t>
            </a:r>
            <a:endParaRPr b="1"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Display a message to guide the user on what input is expected (optional).</a:t>
            </a:r>
            <a:endParaRPr b="0" i="0" u="none" strike="noStrike" cap="none">
              <a:solidFill>
                <a:srgbClr val="000000"/>
              </a:solidFill>
              <a:latin typeface="Roboto"/>
              <a:ea typeface="Roboto"/>
              <a:cs typeface="Roboto"/>
              <a:sym typeface="Roboto"/>
            </a:endParaRPr>
          </a:p>
        </p:txBody>
      </p:sp>
      <p:sp>
        <p:nvSpPr>
          <p:cNvPr id="145" name="Google Shape;145;p4"/>
          <p:cNvSpPr txBox="1"/>
          <p:nvPr/>
        </p:nvSpPr>
        <p:spPr>
          <a:xfrm>
            <a:off x="914401" y="1089525"/>
            <a:ext cx="73740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3600"/>
              <a:buFont typeface="Arial"/>
              <a:buNone/>
            </a:pPr>
            <a:r>
              <a:rPr lang="en-US" sz="3000" b="0" i="0" u="none" strike="noStrike" cap="none">
                <a:solidFill>
                  <a:srgbClr val="00B0F0"/>
                </a:solidFill>
                <a:latin typeface="Roboto Black"/>
                <a:ea typeface="Roboto Black"/>
                <a:cs typeface="Roboto Black"/>
                <a:sym typeface="Roboto Black"/>
              </a:rPr>
              <a:t>Import the necessary classes</a:t>
            </a: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9"/>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542" name="Google Shape;542;p59"/>
          <p:cNvSpPr txBox="1"/>
          <p:nvPr/>
        </p:nvSpPr>
        <p:spPr>
          <a:xfrm>
            <a:off x="740160" y="1357614"/>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7. "&gt;&gt;&gt;" (unsigned right shift): Similar to "&gt;&gt;", but the leftmost bits are always filled with zeros, regardless of the sign of the number.</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int num10 = -8;   // Binary: 11111000</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int result = num10 &gt;&gt;&gt; 2;  // Binary result: 00111110 (62 in decimal)</a:t>
            </a:r>
            <a:endParaRPr sz="1400" b="0" i="0" u="none" strike="noStrike" cap="none">
              <a:solidFill>
                <a:srgbClr val="000000"/>
              </a:solidFill>
              <a:latin typeface="Roboto"/>
              <a:ea typeface="Roboto"/>
              <a:cs typeface="Roboto"/>
              <a:sym typeface="Roboto"/>
            </a:endParaRPr>
          </a:p>
        </p:txBody>
      </p:sp>
      <p:sp>
        <p:nvSpPr>
          <p:cNvPr id="543" name="Google Shape;543;p59"/>
          <p:cNvSpPr txBox="1"/>
          <p:nvPr/>
        </p:nvSpPr>
        <p:spPr>
          <a:xfrm>
            <a:off x="740161" y="825546"/>
            <a:ext cx="60960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0"/>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549" name="Google Shape;549;p60"/>
          <p:cNvSpPr txBox="1"/>
          <p:nvPr/>
        </p:nvSpPr>
        <p:spPr>
          <a:xfrm>
            <a:off x="740160" y="1357614"/>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Conditional (Ternary) Operator:</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The conditional operator, also known as the ternary operator, is a compact way to express a simple if-else statement in Java. It has the following syntax:</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condition ? expression1 : expression2</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The condition is evaluated first, and if it is true, then expression1 is returned; otherwise, expression2 is returned. The conditional operator is useful for assigning a value based on a condition in a concise manner.</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550" name="Google Shape;550;p60"/>
          <p:cNvSpPr txBox="1"/>
          <p:nvPr/>
        </p:nvSpPr>
        <p:spPr>
          <a:xfrm>
            <a:off x="740161" y="825546"/>
            <a:ext cx="60960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62"/>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563" name="Google Shape;563;p62"/>
          <p:cNvSpPr txBox="1"/>
          <p:nvPr/>
        </p:nvSpPr>
        <p:spPr>
          <a:xfrm>
            <a:off x="651842" y="1101635"/>
            <a:ext cx="9653229" cy="2150617"/>
          </a:xfrm>
          <a:prstGeom prst="rect">
            <a:avLst/>
          </a:prstGeom>
          <a:noFill/>
          <a:ln>
            <a:noFill/>
          </a:ln>
        </p:spPr>
        <p:txBody>
          <a:bodyPr spcFirstLastPara="1" wrap="square" lIns="91425" tIns="91425" rIns="91425" bIns="91425" anchor="t" anchorCtr="0">
            <a:noAutofit/>
          </a:bodyPr>
          <a:lstStyle/>
          <a:p>
            <a:pPr marL="186262"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Example:</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int x = 10;</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int y = 5;</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int result = (x &gt; y) ? x : y;</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The above line is equivalent to the following if-else statement:</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int result;</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if (x &gt; y) {</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result = x;</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 else {</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result = y;</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a:t>
            </a:r>
            <a:endParaRPr sz="1400"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 this example, the result variable will be assigned the value of x (which is 10) because the condition `x &gt; y` is true.</a:t>
            </a:r>
            <a:endParaRPr sz="1400" b="0" i="0" u="none" strike="noStrike" cap="none">
              <a:solidFill>
                <a:srgbClr val="000000"/>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564" name="Google Shape;564;p62"/>
          <p:cNvSpPr txBox="1"/>
          <p:nvPr/>
        </p:nvSpPr>
        <p:spPr>
          <a:xfrm>
            <a:off x="740161" y="455296"/>
            <a:ext cx="609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B0F0"/>
                </a:solidFill>
                <a:latin typeface="Roboto Black"/>
                <a:ea typeface="Roboto Black"/>
                <a:cs typeface="Roboto Black"/>
                <a:sym typeface="Roboto Black"/>
              </a:rPr>
              <a:t>Operators</a:t>
            </a:r>
            <a:endParaRPr sz="4400" b="0" i="0" u="none" strike="noStrike" cap="none">
              <a:solidFill>
                <a:srgbClr val="00B0F0"/>
              </a:solidFill>
              <a:latin typeface="Roboto Black"/>
              <a:ea typeface="Roboto Black"/>
              <a:cs typeface="Roboto Black"/>
              <a:sym typeface="Roboto Black"/>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g25feedf4def_0_14"/>
          <p:cNvSpPr/>
          <p:nvPr/>
        </p:nvSpPr>
        <p:spPr>
          <a:xfrm>
            <a:off x="740160" y="1221120"/>
            <a:ext cx="10059900" cy="1107900"/>
          </a:xfrm>
          <a:prstGeom prst="rect">
            <a:avLst/>
          </a:prstGeom>
          <a:no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570" name="Google Shape;570;g25feedf4def_0_14"/>
          <p:cNvSpPr txBox="1"/>
          <p:nvPr/>
        </p:nvSpPr>
        <p:spPr>
          <a:xfrm>
            <a:off x="520600" y="1648532"/>
            <a:ext cx="9653100" cy="680400"/>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1. How do you receive input in Java?</a:t>
            </a:r>
            <a:endParaRPr sz="1800" b="0" i="0" u="none" strike="noStrike" cap="none">
              <a:solidFill>
                <a:schemeClr val="dk1"/>
              </a:solidFill>
              <a:latin typeface="Roboto"/>
              <a:ea typeface="Roboto"/>
              <a:cs typeface="Roboto"/>
              <a:sym typeface="Roboto"/>
            </a:endParaRPr>
          </a:p>
        </p:txBody>
      </p:sp>
      <p:sp>
        <p:nvSpPr>
          <p:cNvPr id="571" name="Google Shape;571;g25feedf4def_0_14"/>
          <p:cNvSpPr txBox="1"/>
          <p:nvPr/>
        </p:nvSpPr>
        <p:spPr>
          <a:xfrm>
            <a:off x="1509400" y="2653950"/>
            <a:ext cx="9133200" cy="1846629"/>
          </a:xfrm>
          <a:prstGeom prst="rect">
            <a:avLst/>
          </a:prstGeom>
          <a:noFill/>
          <a:ln>
            <a:noFill/>
          </a:ln>
        </p:spPr>
        <p:txBody>
          <a:bodyPr spcFirstLastPara="1" wrap="square" lIns="91425" tIns="91425" rIns="91425" bIns="91425" anchor="t" anchorCtr="0">
            <a:spAutoFit/>
          </a:bodyPr>
          <a:lstStyle/>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In Java, you can use the `Scanner` class to receive input from the user. First, you need to import it using `import java.util.Scanner;`, then create a `Scanner` object to read input.</a:t>
            </a:r>
            <a:endParaRPr sz="1400" b="0" i="0" u="none" strike="noStrike" cap="none">
              <a:solidFill>
                <a:srgbClr val="000000"/>
              </a:solidFill>
              <a:latin typeface="Roboto"/>
              <a:ea typeface="Roboto"/>
              <a:cs typeface="Roboto"/>
              <a:sym typeface="Roboto"/>
            </a:endParaRPr>
          </a:p>
        </p:txBody>
      </p:sp>
      <p:sp>
        <p:nvSpPr>
          <p:cNvPr id="572" name="Google Shape;572;g25feedf4def_0_14"/>
          <p:cNvSpPr txBox="1"/>
          <p:nvPr/>
        </p:nvSpPr>
        <p:spPr>
          <a:xfrm>
            <a:off x="740161" y="825546"/>
            <a:ext cx="6096000"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rgbClr val="00B0F0"/>
                </a:solidFill>
                <a:latin typeface="Roboto Black"/>
                <a:ea typeface="Roboto Black"/>
                <a:cs typeface="Roboto Black"/>
                <a:sym typeface="Roboto Black"/>
              </a:rPr>
              <a:t>Interview questions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g25feedf4def_0_25"/>
          <p:cNvSpPr/>
          <p:nvPr/>
        </p:nvSpPr>
        <p:spPr>
          <a:xfrm>
            <a:off x="740160" y="1221120"/>
            <a:ext cx="10059900" cy="1107900"/>
          </a:xfrm>
          <a:prstGeom prst="rect">
            <a:avLst/>
          </a:prstGeom>
          <a:no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578" name="Google Shape;578;g25feedf4def_0_25"/>
          <p:cNvSpPr txBox="1"/>
          <p:nvPr/>
        </p:nvSpPr>
        <p:spPr>
          <a:xfrm>
            <a:off x="520600" y="1648532"/>
            <a:ext cx="9653100" cy="680400"/>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2. What's the step-by-step process of receiving input in Java?</a:t>
            </a:r>
            <a:endParaRPr sz="1800" b="0" i="0" u="none" strike="noStrike" cap="none">
              <a:solidFill>
                <a:schemeClr val="dk1"/>
              </a:solidFill>
              <a:latin typeface="Roboto"/>
              <a:ea typeface="Roboto"/>
              <a:cs typeface="Roboto"/>
              <a:sym typeface="Roboto"/>
            </a:endParaRPr>
          </a:p>
        </p:txBody>
      </p:sp>
      <p:sp>
        <p:nvSpPr>
          <p:cNvPr id="579" name="Google Shape;579;g25feedf4def_0_25"/>
          <p:cNvSpPr txBox="1"/>
          <p:nvPr/>
        </p:nvSpPr>
        <p:spPr>
          <a:xfrm>
            <a:off x="798450" y="2697702"/>
            <a:ext cx="10806600" cy="3508623"/>
          </a:xfrm>
          <a:prstGeom prst="rect">
            <a:avLst/>
          </a:prstGeom>
          <a:noFill/>
          <a:ln>
            <a:noFill/>
          </a:ln>
        </p:spPr>
        <p:txBody>
          <a:bodyPr spcFirstLastPara="1" wrap="square" lIns="91425" tIns="91425" rIns="91425" bIns="91425" anchor="t" anchorCtr="0">
            <a:spAutoFit/>
          </a:bodyPr>
          <a:lstStyle/>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1. Import the `Scanner` class.</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2. Create a `Scanner` object by calling `Scanner scanner = new Scanner(System.in);`.</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3. Prompt the user for input using `System.out.print` or `System.out.println`.</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   4. Read input using `scanner.next()`, `scanner.nextInt()`, etc.</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580" name="Google Shape;580;g25feedf4def_0_25"/>
          <p:cNvSpPr txBox="1"/>
          <p:nvPr/>
        </p:nvSpPr>
        <p:spPr>
          <a:xfrm>
            <a:off x="740161" y="825546"/>
            <a:ext cx="6096000"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rgbClr val="00B0F0"/>
                </a:solidFill>
                <a:latin typeface="Roboto Black"/>
                <a:ea typeface="Roboto Black"/>
                <a:cs typeface="Roboto Black"/>
                <a:sym typeface="Roboto Black"/>
              </a:rPr>
              <a:t>Interview questions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g25feedf4def_0_45"/>
          <p:cNvSpPr/>
          <p:nvPr/>
        </p:nvSpPr>
        <p:spPr>
          <a:xfrm>
            <a:off x="740160" y="1221120"/>
            <a:ext cx="10059900" cy="1107900"/>
          </a:xfrm>
          <a:prstGeom prst="rect">
            <a:avLst/>
          </a:prstGeom>
          <a:no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586" name="Google Shape;586;g25feedf4def_0_45"/>
          <p:cNvSpPr txBox="1"/>
          <p:nvPr/>
        </p:nvSpPr>
        <p:spPr>
          <a:xfrm>
            <a:off x="520600" y="1648532"/>
            <a:ext cx="9653100" cy="680400"/>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3. How can you print output in Java?</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587" name="Google Shape;587;g25feedf4def_0_45"/>
          <p:cNvSpPr txBox="1"/>
          <p:nvPr/>
        </p:nvSpPr>
        <p:spPr>
          <a:xfrm>
            <a:off x="798450" y="2697702"/>
            <a:ext cx="10806600" cy="1846629"/>
          </a:xfrm>
          <a:prstGeom prst="rect">
            <a:avLst/>
          </a:prstGeom>
          <a:noFill/>
          <a:ln>
            <a:noFill/>
          </a:ln>
        </p:spPr>
        <p:txBody>
          <a:bodyPr spcFirstLastPara="1" wrap="square" lIns="91425" tIns="91425" rIns="91425" bIns="91425" anchor="t" anchorCtr="0">
            <a:spAutoFit/>
          </a:bodyPr>
          <a:lstStyle/>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You can use the `System.out.print` or `System.out.println` statements to display output in the console.</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588" name="Google Shape;588;g25feedf4def_0_45"/>
          <p:cNvSpPr txBox="1"/>
          <p:nvPr/>
        </p:nvSpPr>
        <p:spPr>
          <a:xfrm>
            <a:off x="740161" y="825546"/>
            <a:ext cx="6096000"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rgbClr val="00B0F0"/>
                </a:solidFill>
                <a:latin typeface="Roboto Black"/>
                <a:ea typeface="Roboto Black"/>
                <a:cs typeface="Roboto Black"/>
                <a:sym typeface="Roboto Black"/>
              </a:rPr>
              <a:t>Interview questions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g25feedf4def_0_35"/>
          <p:cNvSpPr/>
          <p:nvPr/>
        </p:nvSpPr>
        <p:spPr>
          <a:xfrm>
            <a:off x="740160" y="1221120"/>
            <a:ext cx="10059900" cy="1107900"/>
          </a:xfrm>
          <a:prstGeom prst="rect">
            <a:avLst/>
          </a:prstGeom>
          <a:no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594" name="Google Shape;594;g25feedf4def_0_35"/>
          <p:cNvSpPr txBox="1"/>
          <p:nvPr/>
        </p:nvSpPr>
        <p:spPr>
          <a:xfrm>
            <a:off x="520600" y="1648525"/>
            <a:ext cx="11390700" cy="680400"/>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4. What's the difference between `System.out.print` and `System.out.println`?</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595" name="Google Shape;595;g25feedf4def_0_35"/>
          <p:cNvSpPr txBox="1"/>
          <p:nvPr/>
        </p:nvSpPr>
        <p:spPr>
          <a:xfrm>
            <a:off x="798450" y="2971152"/>
            <a:ext cx="10806600" cy="1846629"/>
          </a:xfrm>
          <a:prstGeom prst="rect">
            <a:avLst/>
          </a:prstGeom>
          <a:noFill/>
          <a:ln>
            <a:noFill/>
          </a:ln>
        </p:spPr>
        <p:txBody>
          <a:bodyPr spcFirstLastPara="1" wrap="square" lIns="91425" tIns="91425" rIns="91425" bIns="91425" anchor="t" anchorCtr="0">
            <a:spAutoFit/>
          </a:bodyPr>
          <a:lstStyle/>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`System.out.print` prints text without moving to the next line, while `System.out.println` adds a line break after printing the text.</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596" name="Google Shape;596;g25feedf4def_0_35"/>
          <p:cNvSpPr txBox="1"/>
          <p:nvPr/>
        </p:nvSpPr>
        <p:spPr>
          <a:xfrm>
            <a:off x="740161" y="825546"/>
            <a:ext cx="6096000"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rgbClr val="00B0F0"/>
                </a:solidFill>
                <a:latin typeface="Roboto Black"/>
                <a:ea typeface="Roboto Black"/>
                <a:cs typeface="Roboto Black"/>
                <a:sym typeface="Roboto Black"/>
              </a:rPr>
              <a:t>Interview questions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g25feedf4def_0_55"/>
          <p:cNvSpPr/>
          <p:nvPr/>
        </p:nvSpPr>
        <p:spPr>
          <a:xfrm>
            <a:off x="740160" y="1221120"/>
            <a:ext cx="10059900" cy="1107900"/>
          </a:xfrm>
          <a:prstGeom prst="rect">
            <a:avLst/>
          </a:prstGeom>
          <a:no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602" name="Google Shape;602;g25feedf4def_0_55"/>
          <p:cNvSpPr txBox="1"/>
          <p:nvPr/>
        </p:nvSpPr>
        <p:spPr>
          <a:xfrm>
            <a:off x="400650" y="2206350"/>
            <a:ext cx="11390700" cy="680400"/>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5. What are operators in Java?</a:t>
            </a:r>
            <a:endParaRPr sz="1800" b="0" i="0" u="none" strike="noStrike" cap="none">
              <a:solidFill>
                <a:schemeClr val="dk1"/>
              </a:solidFill>
              <a:latin typeface="Roboto"/>
              <a:ea typeface="Roboto"/>
              <a:cs typeface="Roboto"/>
              <a:sym typeface="Roboto"/>
            </a:endParaRPr>
          </a:p>
        </p:txBody>
      </p:sp>
      <p:sp>
        <p:nvSpPr>
          <p:cNvPr id="603" name="Google Shape;603;g25feedf4def_0_55"/>
          <p:cNvSpPr txBox="1"/>
          <p:nvPr/>
        </p:nvSpPr>
        <p:spPr>
          <a:xfrm>
            <a:off x="798450" y="3408677"/>
            <a:ext cx="10806600" cy="1846629"/>
          </a:xfrm>
          <a:prstGeom prst="rect">
            <a:avLst/>
          </a:prstGeom>
          <a:noFill/>
          <a:ln>
            <a:noFill/>
          </a:ln>
        </p:spPr>
        <p:txBody>
          <a:bodyPr spcFirstLastPara="1" wrap="square" lIns="91425" tIns="91425" rIns="91425" bIns="91425" anchor="t" anchorCtr="0">
            <a:spAutoFit/>
          </a:bodyPr>
          <a:lstStyle/>
          <a:p>
            <a:pPr marL="186262" marR="0" lvl="0" indent="0" algn="l" rtl="0">
              <a:lnSpc>
                <a:spcPct val="200000"/>
              </a:lnSpc>
              <a:spcBef>
                <a:spcPts val="0"/>
              </a:spcBef>
              <a:spcAft>
                <a:spcPts val="0"/>
              </a:spcAft>
              <a:buClr>
                <a:srgbClr val="000000"/>
              </a:buClr>
              <a:buSzPts val="1800"/>
              <a:buFont typeface="Arial"/>
              <a:buNone/>
            </a:pPr>
            <a:r>
              <a:rPr lang="en-US" sz="1800" b="0" i="0" u="none" strike="noStrike" cap="none">
                <a:solidFill>
                  <a:schemeClr val="dk1"/>
                </a:solidFill>
                <a:latin typeface="Roboto"/>
                <a:ea typeface="Roboto"/>
                <a:cs typeface="Roboto"/>
                <a:sym typeface="Roboto"/>
              </a:rPr>
              <a:t>Operators are symbols that perform operations on variables and values.</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604" name="Google Shape;604;g25feedf4def_0_55"/>
          <p:cNvSpPr txBox="1"/>
          <p:nvPr/>
        </p:nvSpPr>
        <p:spPr>
          <a:xfrm>
            <a:off x="740161" y="825546"/>
            <a:ext cx="6096000"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rgbClr val="00B0F0"/>
                </a:solidFill>
                <a:latin typeface="Roboto Black"/>
                <a:ea typeface="Roboto Black"/>
                <a:cs typeface="Roboto Black"/>
                <a:sym typeface="Roboto Black"/>
              </a:rPr>
              <a:t>Interview questions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g2e061d1dbd1_0_0"/>
          <p:cNvSpPr/>
          <p:nvPr/>
        </p:nvSpPr>
        <p:spPr>
          <a:xfrm>
            <a:off x="740160" y="1221120"/>
            <a:ext cx="10059900" cy="1107900"/>
          </a:xfrm>
          <a:prstGeom prst="rect">
            <a:avLst/>
          </a:prstGeom>
          <a:no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610" name="Google Shape;610;g2e061d1dbd1_0_0"/>
          <p:cNvSpPr txBox="1"/>
          <p:nvPr/>
        </p:nvSpPr>
        <p:spPr>
          <a:xfrm>
            <a:off x="400650" y="1648625"/>
            <a:ext cx="11390700" cy="680400"/>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Question 1: Basic Input and Output</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Write a Java program to read a user's name and age, then print a greeting message that includes their name and age.</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Sample Input:</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Enter your name: Alice</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Enter your age: 30</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Expected Output:</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Hello, Alice! You are 30 years old.</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611" name="Google Shape;611;g2e061d1dbd1_0_0"/>
          <p:cNvSpPr txBox="1"/>
          <p:nvPr/>
        </p:nvSpPr>
        <p:spPr>
          <a:xfrm>
            <a:off x="798450" y="3408677"/>
            <a:ext cx="10806600" cy="461700"/>
          </a:xfrm>
          <a:prstGeom prst="rect">
            <a:avLst/>
          </a:prstGeom>
          <a:noFill/>
          <a:ln>
            <a:noFill/>
          </a:ln>
        </p:spPr>
        <p:txBody>
          <a:bodyPr spcFirstLastPara="1" wrap="square" lIns="91425" tIns="91425" rIns="91425" bIns="91425" anchor="t" anchorCtr="0">
            <a:spAutoFit/>
          </a:bodyPr>
          <a:lstStyle/>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612" name="Google Shape;612;g2e061d1dbd1_0_0"/>
          <p:cNvSpPr txBox="1"/>
          <p:nvPr/>
        </p:nvSpPr>
        <p:spPr>
          <a:xfrm>
            <a:off x="740161" y="825546"/>
            <a:ext cx="60960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rgbClr val="00B0F0"/>
                </a:solidFill>
                <a:latin typeface="Roboto Black"/>
                <a:ea typeface="Roboto Black"/>
                <a:cs typeface="Roboto Black"/>
                <a:sym typeface="Roboto Black"/>
              </a:rPr>
              <a:t>Practice Questions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g2e061d1dbd1_0_9"/>
          <p:cNvSpPr/>
          <p:nvPr/>
        </p:nvSpPr>
        <p:spPr>
          <a:xfrm>
            <a:off x="740160" y="1221120"/>
            <a:ext cx="10059900" cy="1107900"/>
          </a:xfrm>
          <a:prstGeom prst="rect">
            <a:avLst/>
          </a:prstGeom>
          <a:no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618" name="Google Shape;618;g2e061d1dbd1_0_9"/>
          <p:cNvSpPr txBox="1"/>
          <p:nvPr/>
        </p:nvSpPr>
        <p:spPr>
          <a:xfrm>
            <a:off x="400650" y="1648625"/>
            <a:ext cx="11390700" cy="680400"/>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Question 2: Sum of Two Numbers</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Write a Java program to read two integers from the user and print their sum.</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Sample Input:</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Enter first number: 15</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Enter second number: 25</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Expected Output:</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The sum is: 40</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619" name="Google Shape;619;g2e061d1dbd1_0_9"/>
          <p:cNvSpPr txBox="1"/>
          <p:nvPr/>
        </p:nvSpPr>
        <p:spPr>
          <a:xfrm>
            <a:off x="740161" y="825546"/>
            <a:ext cx="60960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rgbClr val="00B0F0"/>
                </a:solidFill>
                <a:latin typeface="Roboto Black"/>
                <a:ea typeface="Roboto Black"/>
                <a:cs typeface="Roboto Black"/>
                <a:sym typeface="Roboto Black"/>
              </a:rPr>
              <a:t>Practice Questions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1"/>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151" name="Google Shape;151;p81"/>
          <p:cNvSpPr txBox="1"/>
          <p:nvPr/>
        </p:nvSpPr>
        <p:spPr>
          <a:xfrm>
            <a:off x="914410" y="1828811"/>
            <a:ext cx="11356200" cy="2150700"/>
          </a:xfrm>
          <a:prstGeom prst="rect">
            <a:avLst/>
          </a:prstGeom>
          <a:noFill/>
          <a:ln>
            <a:noFill/>
          </a:ln>
        </p:spPr>
        <p:txBody>
          <a:bodyPr spcFirstLastPara="1" wrap="square" lIns="91425" tIns="91425" rIns="91425" bIns="91425" anchor="t" anchorCtr="0">
            <a:noAutofit/>
          </a:bodyPr>
          <a:lstStyle/>
          <a:p>
            <a:pPr marL="186262" marR="0" lvl="0" indent="0" algn="l" rtl="0">
              <a:lnSpc>
                <a:spcPct val="150000"/>
              </a:lnSpc>
              <a:spcBef>
                <a:spcPts val="0"/>
              </a:spcBef>
              <a:spcAft>
                <a:spcPts val="0"/>
              </a:spcAft>
              <a:buClr>
                <a:srgbClr val="000000"/>
              </a:buClr>
              <a:buSzPts val="1600"/>
              <a:buFont typeface="Arial"/>
              <a:buNone/>
            </a:pPr>
            <a:r>
              <a:rPr lang="en-US" b="1" i="1" u="none" strike="noStrike" cap="none">
                <a:solidFill>
                  <a:schemeClr val="dk1"/>
                </a:solidFill>
                <a:latin typeface="Roboto"/>
                <a:ea typeface="Roboto"/>
                <a:cs typeface="Roboto"/>
                <a:sym typeface="Roboto"/>
              </a:rPr>
              <a:t>Read input: </a:t>
            </a:r>
            <a:endParaRPr b="1"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b="0" i="0" u="none" strike="noStrike" cap="none">
                <a:solidFill>
                  <a:schemeClr val="dk1"/>
                </a:solidFill>
                <a:latin typeface="Roboto"/>
                <a:ea typeface="Roboto"/>
                <a:cs typeface="Roboto"/>
                <a:sym typeface="Roboto"/>
              </a:rPr>
              <a:t>Use various methods of the Scanner class like next(), nextLine(), nextInt(), nextDouble(), or nextBoolean() to read the input data.</a:t>
            </a:r>
            <a:endParaRPr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b="1" i="1" u="none" strike="noStrike" cap="none">
                <a:solidFill>
                  <a:schemeClr val="dk1"/>
                </a:solidFill>
                <a:latin typeface="Roboto"/>
                <a:ea typeface="Roboto"/>
                <a:cs typeface="Roboto"/>
                <a:sym typeface="Roboto"/>
              </a:rPr>
              <a:t>Process the input: </a:t>
            </a:r>
            <a:endParaRPr b="1"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b="0" i="0" u="none" strike="noStrike" cap="none">
                <a:solidFill>
                  <a:schemeClr val="dk1"/>
                </a:solidFill>
                <a:latin typeface="Roboto"/>
                <a:ea typeface="Roboto"/>
                <a:cs typeface="Roboto"/>
                <a:sym typeface="Roboto"/>
              </a:rPr>
              <a:t>Process the input data as per your program's logic or perform calculations.</a:t>
            </a:r>
            <a:endParaRPr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b="1" i="1" u="none" strike="noStrike" cap="none">
                <a:solidFill>
                  <a:schemeClr val="dk1"/>
                </a:solidFill>
                <a:latin typeface="Roboto"/>
                <a:ea typeface="Roboto"/>
                <a:cs typeface="Roboto"/>
                <a:sym typeface="Roboto"/>
              </a:rPr>
              <a:t>Close the Scanner (optional): </a:t>
            </a:r>
            <a:endParaRPr b="1"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r>
              <a:rPr lang="en-US" b="0" i="0" u="none" strike="noStrike" cap="none">
                <a:solidFill>
                  <a:schemeClr val="dk1"/>
                </a:solidFill>
                <a:latin typeface="Roboto"/>
                <a:ea typeface="Roboto"/>
                <a:cs typeface="Roboto"/>
                <a:sym typeface="Roboto"/>
              </a:rPr>
              <a:t>Close the Scanner object to release resources (optional, but good practice).</a:t>
            </a:r>
            <a:endParaRPr b="0" i="0" u="none" strike="noStrike" cap="none">
              <a:solidFill>
                <a:srgbClr val="000000"/>
              </a:solidFill>
              <a:latin typeface="Roboto"/>
              <a:ea typeface="Roboto"/>
              <a:cs typeface="Roboto"/>
              <a:sym typeface="Roboto"/>
            </a:endParaRPr>
          </a:p>
          <a:p>
            <a:pPr marL="186262" marR="0" lvl="0" indent="0" algn="l" rtl="0">
              <a:lnSpc>
                <a:spcPct val="150000"/>
              </a:lnSpc>
              <a:spcBef>
                <a:spcPts val="0"/>
              </a:spcBef>
              <a:spcAft>
                <a:spcPts val="0"/>
              </a:spcAft>
              <a:buClr>
                <a:srgbClr val="000000"/>
              </a:buClr>
              <a:buSzPts val="1600"/>
              <a:buFont typeface="Arial"/>
              <a:buNone/>
            </a:pPr>
            <a:endParaRPr b="0" i="0" u="none" strike="noStrike" cap="none">
              <a:solidFill>
                <a:srgbClr val="000000"/>
              </a:solidFill>
              <a:latin typeface="Roboto"/>
              <a:ea typeface="Roboto"/>
              <a:cs typeface="Roboto"/>
              <a:sym typeface="Roboto"/>
            </a:endParaRPr>
          </a:p>
        </p:txBody>
      </p:sp>
      <p:sp>
        <p:nvSpPr>
          <p:cNvPr id="152" name="Google Shape;152;p81"/>
          <p:cNvSpPr txBox="1"/>
          <p:nvPr/>
        </p:nvSpPr>
        <p:spPr>
          <a:xfrm>
            <a:off x="914400" y="1130525"/>
            <a:ext cx="73743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3600"/>
              <a:buFont typeface="Arial"/>
              <a:buNone/>
            </a:pPr>
            <a:r>
              <a:rPr lang="en-US" sz="3000" b="0" i="0" u="none" strike="noStrike" cap="none">
                <a:solidFill>
                  <a:srgbClr val="00B0F0"/>
                </a:solidFill>
                <a:latin typeface="Roboto Black"/>
                <a:ea typeface="Roboto Black"/>
                <a:cs typeface="Roboto Black"/>
                <a:sym typeface="Roboto Black"/>
              </a:rPr>
              <a:t>Import the necessary classes</a:t>
            </a: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g2e061d1dbd1_0_16"/>
          <p:cNvSpPr/>
          <p:nvPr/>
        </p:nvSpPr>
        <p:spPr>
          <a:xfrm>
            <a:off x="740160" y="1221120"/>
            <a:ext cx="10059900" cy="1107900"/>
          </a:xfrm>
          <a:prstGeom prst="rect">
            <a:avLst/>
          </a:prstGeom>
          <a:no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625" name="Google Shape;625;g2e061d1dbd1_0_16"/>
          <p:cNvSpPr txBox="1"/>
          <p:nvPr/>
        </p:nvSpPr>
        <p:spPr>
          <a:xfrm>
            <a:off x="400650" y="1648625"/>
            <a:ext cx="11390700" cy="680400"/>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Question 3: Temperature Conversion</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Write a Java program that reads a temperature in Celsius from the user and converts it to Fahrenheit. The formula is: `F = (C * 9/5) + 32`.</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Sample Input:</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Enter temperature in Celsius: 100</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Expected Output:</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Temperature in Fahrenheit: 212.0</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626" name="Google Shape;626;g2e061d1dbd1_0_16"/>
          <p:cNvSpPr txBox="1"/>
          <p:nvPr/>
        </p:nvSpPr>
        <p:spPr>
          <a:xfrm>
            <a:off x="798450" y="3408677"/>
            <a:ext cx="10806600" cy="461700"/>
          </a:xfrm>
          <a:prstGeom prst="rect">
            <a:avLst/>
          </a:prstGeom>
          <a:noFill/>
          <a:ln>
            <a:noFill/>
          </a:ln>
        </p:spPr>
        <p:txBody>
          <a:bodyPr spcFirstLastPara="1" wrap="square" lIns="91425" tIns="91425" rIns="91425" bIns="91425" anchor="t" anchorCtr="0">
            <a:spAutoFit/>
          </a:bodyPr>
          <a:lstStyle/>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627" name="Google Shape;627;g2e061d1dbd1_0_16"/>
          <p:cNvSpPr txBox="1"/>
          <p:nvPr/>
        </p:nvSpPr>
        <p:spPr>
          <a:xfrm>
            <a:off x="740161" y="825546"/>
            <a:ext cx="60960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rgbClr val="00B0F0"/>
                </a:solidFill>
                <a:latin typeface="Roboto Black"/>
                <a:ea typeface="Roboto Black"/>
                <a:cs typeface="Roboto Black"/>
                <a:sym typeface="Roboto Black"/>
              </a:rPr>
              <a:t>Practice Questions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g2e061d1dbd1_0_23"/>
          <p:cNvSpPr/>
          <p:nvPr/>
        </p:nvSpPr>
        <p:spPr>
          <a:xfrm>
            <a:off x="740160" y="1221120"/>
            <a:ext cx="10059900" cy="1107900"/>
          </a:xfrm>
          <a:prstGeom prst="rect">
            <a:avLst/>
          </a:prstGeom>
          <a:no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633" name="Google Shape;633;g2e061d1dbd1_0_23"/>
          <p:cNvSpPr txBox="1"/>
          <p:nvPr/>
        </p:nvSpPr>
        <p:spPr>
          <a:xfrm>
            <a:off x="400650" y="1648625"/>
            <a:ext cx="11390700" cy="680400"/>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Question 4: Area of a Circle</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Write a Java program to read the radius of a circle from the user and calculate its area. The formula is: `Area = π * r^2`.</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Sample Input:</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Enter the radius of the circle: 7</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Expected Output:</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800" b="0" i="0" u="none" strike="noStrike" cap="none">
                <a:solidFill>
                  <a:schemeClr val="dk1"/>
                </a:solidFill>
                <a:latin typeface="Roboto"/>
                <a:ea typeface="Roboto"/>
                <a:cs typeface="Roboto"/>
                <a:sym typeface="Roboto"/>
              </a:rPr>
              <a:t>The area of the circle is: 153.93804002589985</a:t>
            </a:r>
            <a:endParaRPr sz="18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634" name="Google Shape;634;g2e061d1dbd1_0_23"/>
          <p:cNvSpPr txBox="1"/>
          <p:nvPr/>
        </p:nvSpPr>
        <p:spPr>
          <a:xfrm>
            <a:off x="798450" y="3408677"/>
            <a:ext cx="10806600" cy="461700"/>
          </a:xfrm>
          <a:prstGeom prst="rect">
            <a:avLst/>
          </a:prstGeom>
          <a:noFill/>
          <a:ln>
            <a:noFill/>
          </a:ln>
        </p:spPr>
        <p:txBody>
          <a:bodyPr spcFirstLastPara="1" wrap="square" lIns="91425" tIns="91425" rIns="91425" bIns="91425" anchor="t" anchorCtr="0">
            <a:spAutoFit/>
          </a:bodyPr>
          <a:lstStyle/>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635" name="Google Shape;635;g2e061d1dbd1_0_23"/>
          <p:cNvSpPr txBox="1"/>
          <p:nvPr/>
        </p:nvSpPr>
        <p:spPr>
          <a:xfrm>
            <a:off x="740161" y="825546"/>
            <a:ext cx="60960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rgbClr val="00B0F0"/>
                </a:solidFill>
                <a:latin typeface="Roboto Black"/>
                <a:ea typeface="Roboto Black"/>
                <a:cs typeface="Roboto Black"/>
                <a:sym typeface="Roboto Black"/>
              </a:rPr>
              <a:t>Practice Questions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g2e061d1dbd1_0_30"/>
          <p:cNvSpPr/>
          <p:nvPr/>
        </p:nvSpPr>
        <p:spPr>
          <a:xfrm>
            <a:off x="740160" y="1221120"/>
            <a:ext cx="10059900" cy="1107900"/>
          </a:xfrm>
          <a:prstGeom prst="rect">
            <a:avLst/>
          </a:prstGeom>
          <a:no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641" name="Google Shape;641;g2e061d1dbd1_0_30"/>
          <p:cNvSpPr txBox="1"/>
          <p:nvPr/>
        </p:nvSpPr>
        <p:spPr>
          <a:xfrm>
            <a:off x="400650" y="1221125"/>
            <a:ext cx="11390700" cy="680400"/>
          </a:xfrm>
          <a:prstGeom prst="rect">
            <a:avLst/>
          </a:prstGeom>
          <a:noFill/>
          <a:ln>
            <a:noFill/>
          </a:ln>
        </p:spPr>
        <p:txBody>
          <a:bodyPr spcFirstLastPara="1" wrap="square" lIns="91425" tIns="91425" rIns="91425" bIns="91425" anchor="t" anchorCtr="0">
            <a:noAutofit/>
          </a:bodyPr>
          <a:lstStyle/>
          <a:p>
            <a:pPr marL="186262" marR="0" lvl="0" indent="0" algn="l" rtl="0">
              <a:lnSpc>
                <a:spcPct val="200000"/>
              </a:lnSpc>
              <a:spcBef>
                <a:spcPts val="0"/>
              </a:spcBef>
              <a:spcAft>
                <a:spcPts val="0"/>
              </a:spcAft>
              <a:buClr>
                <a:schemeClr val="dk1"/>
              </a:buClr>
              <a:buSzPts val="1100"/>
              <a:buFont typeface="Arial"/>
              <a:buNone/>
            </a:pPr>
            <a:r>
              <a:rPr lang="en-US" sz="1500" b="0" i="0" u="none" strike="noStrike" cap="none">
                <a:solidFill>
                  <a:schemeClr val="dk1"/>
                </a:solidFill>
                <a:latin typeface="Roboto"/>
                <a:ea typeface="Roboto"/>
                <a:cs typeface="Roboto"/>
                <a:sym typeface="Roboto"/>
              </a:rPr>
              <a:t>Question 5: Basic Arithmetic Operations</a:t>
            </a:r>
            <a:endParaRPr sz="15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500" b="0" i="0" u="none" strike="noStrike" cap="none">
                <a:solidFill>
                  <a:schemeClr val="dk1"/>
                </a:solidFill>
                <a:latin typeface="Roboto"/>
                <a:ea typeface="Roboto"/>
                <a:cs typeface="Roboto"/>
                <a:sym typeface="Roboto"/>
              </a:rPr>
              <a:t>Write a Java program that reads two integers from the user and performs addition, subtraction, multiplication, and division, then prints the results.</a:t>
            </a:r>
            <a:endParaRPr sz="15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500" b="0" i="0" u="none" strike="noStrike" cap="none">
                <a:solidFill>
                  <a:schemeClr val="dk1"/>
                </a:solidFill>
                <a:latin typeface="Roboto"/>
                <a:ea typeface="Roboto"/>
                <a:cs typeface="Roboto"/>
                <a:sym typeface="Roboto"/>
              </a:rPr>
              <a:t>Sample Input:</a:t>
            </a:r>
            <a:endParaRPr sz="15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500" b="0" i="0" u="none" strike="noStrike" cap="none">
                <a:solidFill>
                  <a:schemeClr val="dk1"/>
                </a:solidFill>
                <a:latin typeface="Roboto"/>
                <a:ea typeface="Roboto"/>
                <a:cs typeface="Roboto"/>
                <a:sym typeface="Roboto"/>
              </a:rPr>
              <a:t>Enter first number: 20</a:t>
            </a:r>
            <a:endParaRPr sz="15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500" b="0" i="0" u="none" strike="noStrike" cap="none">
                <a:solidFill>
                  <a:schemeClr val="dk1"/>
                </a:solidFill>
                <a:latin typeface="Roboto"/>
                <a:ea typeface="Roboto"/>
                <a:cs typeface="Roboto"/>
                <a:sym typeface="Roboto"/>
              </a:rPr>
              <a:t>Enter second number: 4</a:t>
            </a:r>
            <a:endParaRPr sz="15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500" b="0" i="0" u="none" strike="noStrike" cap="none">
                <a:solidFill>
                  <a:schemeClr val="dk1"/>
                </a:solidFill>
                <a:latin typeface="Roboto"/>
                <a:ea typeface="Roboto"/>
                <a:cs typeface="Roboto"/>
                <a:sym typeface="Roboto"/>
              </a:rPr>
              <a:t>Expected Output:</a:t>
            </a:r>
            <a:endParaRPr sz="15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500" b="0" i="0" u="none" strike="noStrike" cap="none">
                <a:solidFill>
                  <a:schemeClr val="dk1"/>
                </a:solidFill>
                <a:latin typeface="Roboto"/>
                <a:ea typeface="Roboto"/>
                <a:cs typeface="Roboto"/>
                <a:sym typeface="Roboto"/>
              </a:rPr>
              <a:t>Sum: 24</a:t>
            </a:r>
            <a:endParaRPr sz="15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500" b="0" i="0" u="none" strike="noStrike" cap="none">
                <a:solidFill>
                  <a:schemeClr val="dk1"/>
                </a:solidFill>
                <a:latin typeface="Roboto"/>
                <a:ea typeface="Roboto"/>
                <a:cs typeface="Roboto"/>
                <a:sym typeface="Roboto"/>
              </a:rPr>
              <a:t>Difference: 16</a:t>
            </a:r>
            <a:endParaRPr sz="15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500" b="0" i="0" u="none" strike="noStrike" cap="none">
                <a:solidFill>
                  <a:schemeClr val="dk1"/>
                </a:solidFill>
                <a:latin typeface="Roboto"/>
                <a:ea typeface="Roboto"/>
                <a:cs typeface="Roboto"/>
                <a:sym typeface="Roboto"/>
              </a:rPr>
              <a:t>Product: 80</a:t>
            </a:r>
            <a:endParaRPr sz="15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chemeClr val="dk1"/>
              </a:buClr>
              <a:buSzPts val="1100"/>
              <a:buFont typeface="Arial"/>
              <a:buNone/>
            </a:pPr>
            <a:r>
              <a:rPr lang="en-US" sz="1500" b="0" i="0" u="none" strike="noStrike" cap="none">
                <a:solidFill>
                  <a:schemeClr val="dk1"/>
                </a:solidFill>
                <a:latin typeface="Roboto"/>
                <a:ea typeface="Roboto"/>
                <a:cs typeface="Roboto"/>
                <a:sym typeface="Roboto"/>
              </a:rPr>
              <a:t>Division: 5.0</a:t>
            </a:r>
            <a:endParaRPr sz="1500" b="0" i="0" u="none" strike="noStrike" cap="none">
              <a:solidFill>
                <a:schemeClr val="dk1"/>
              </a:solidFill>
              <a:latin typeface="Roboto"/>
              <a:ea typeface="Roboto"/>
              <a:cs typeface="Roboto"/>
              <a:sym typeface="Roboto"/>
            </a:endParaRPr>
          </a:p>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642" name="Google Shape;642;g2e061d1dbd1_0_30"/>
          <p:cNvSpPr txBox="1"/>
          <p:nvPr/>
        </p:nvSpPr>
        <p:spPr>
          <a:xfrm>
            <a:off x="798450" y="3408677"/>
            <a:ext cx="10806600" cy="461700"/>
          </a:xfrm>
          <a:prstGeom prst="rect">
            <a:avLst/>
          </a:prstGeom>
          <a:noFill/>
          <a:ln>
            <a:noFill/>
          </a:ln>
        </p:spPr>
        <p:txBody>
          <a:bodyPr spcFirstLastPara="1" wrap="square" lIns="91425" tIns="91425" rIns="91425" bIns="91425" anchor="t" anchorCtr="0">
            <a:spAutoFit/>
          </a:bodyPr>
          <a:lstStyle/>
          <a:p>
            <a:pPr marL="186262" marR="0" lvl="0" indent="0" algn="l" rtl="0">
              <a:lnSpc>
                <a:spcPct val="2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
        <p:nvSpPr>
          <p:cNvPr id="643" name="Google Shape;643;g2e061d1dbd1_0_30"/>
          <p:cNvSpPr txBox="1"/>
          <p:nvPr/>
        </p:nvSpPr>
        <p:spPr>
          <a:xfrm>
            <a:off x="740161" y="451621"/>
            <a:ext cx="60960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a:solidFill>
                  <a:srgbClr val="00B0F0"/>
                </a:solidFill>
                <a:latin typeface="Roboto Black"/>
                <a:ea typeface="Roboto Black"/>
                <a:cs typeface="Roboto Black"/>
                <a:sym typeface="Roboto Black"/>
              </a:rPr>
              <a:t>Practice Questions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g272ce549fec_0_0"/>
          <p:cNvSpPr txBox="1">
            <a:spLocks noGrp="1"/>
          </p:cNvSpPr>
          <p:nvPr>
            <p:ph type="ctrTitle"/>
          </p:nvPr>
        </p:nvSpPr>
        <p:spPr>
          <a:xfrm>
            <a:off x="2032000" y="1496484"/>
            <a:ext cx="12192000" cy="3183600"/>
          </a:xfrm>
          <a:prstGeom prst="rect">
            <a:avLst/>
          </a:prstGeom>
          <a:noFill/>
          <a:ln>
            <a:noFill/>
          </a:ln>
        </p:spPr>
        <p:txBody>
          <a:bodyPr spcFirstLastPara="1" wrap="square" lIns="121900" tIns="121900" rIns="121900" bIns="121900" anchor="b" anchorCtr="0">
            <a:normAutofit/>
          </a:bodyPr>
          <a:lstStyle/>
          <a:p>
            <a:pPr marL="0" lvl="0" indent="0" algn="ctr" rtl="0">
              <a:lnSpc>
                <a:spcPct val="100000"/>
              </a:lnSpc>
              <a:spcBef>
                <a:spcPts val="0"/>
              </a:spcBef>
              <a:spcAft>
                <a:spcPts val="0"/>
              </a:spcAft>
              <a:buSzPts val="6900"/>
              <a:buNone/>
            </a:pPr>
            <a:endParaRPr/>
          </a:p>
        </p:txBody>
      </p:sp>
      <p:sp>
        <p:nvSpPr>
          <p:cNvPr id="649" name="Google Shape;649;g272ce549fec_0_0"/>
          <p:cNvSpPr txBox="1">
            <a:spLocks noGrp="1"/>
          </p:cNvSpPr>
          <p:nvPr>
            <p:ph type="subTitle" idx="1"/>
          </p:nvPr>
        </p:nvSpPr>
        <p:spPr>
          <a:xfrm>
            <a:off x="2032000" y="4802717"/>
            <a:ext cx="12192000" cy="2207700"/>
          </a:xfrm>
          <a:prstGeom prst="rect">
            <a:avLst/>
          </a:prstGeom>
          <a:noFill/>
          <a:ln>
            <a:noFill/>
          </a:ln>
        </p:spPr>
        <p:txBody>
          <a:bodyPr spcFirstLastPara="1" wrap="square" lIns="121900" tIns="121900" rIns="121900" bIns="121900" anchor="t" anchorCtr="0">
            <a:normAutofit/>
          </a:bodyPr>
          <a:lstStyle/>
          <a:p>
            <a:pPr marL="609600" lvl="0" indent="-457200" algn="ctr" rtl="0">
              <a:lnSpc>
                <a:spcPct val="100000"/>
              </a:lnSpc>
              <a:spcBef>
                <a:spcPts val="0"/>
              </a:spcBef>
              <a:spcAft>
                <a:spcPts val="0"/>
              </a:spcAft>
              <a:buSzPts val="3700"/>
              <a:buNone/>
            </a:pPr>
            <a:endParaRPr/>
          </a:p>
        </p:txBody>
      </p:sp>
      <p:pic>
        <p:nvPicPr>
          <p:cNvPr id="650" name="Google Shape;650;g272ce549fec_0_0"/>
          <p:cNvPicPr preferRelativeResize="0"/>
          <p:nvPr/>
        </p:nvPicPr>
        <p:blipFill rotWithShape="1">
          <a:blip r:embed="rId3">
            <a:alphaModFix/>
          </a:blip>
          <a:srcRect/>
          <a:stretch/>
        </p:blipFill>
        <p:spPr>
          <a:xfrm>
            <a:off x="1" y="1"/>
            <a:ext cx="12192005" cy="6858003"/>
          </a:xfrm>
          <a:prstGeom prst="rect">
            <a:avLst/>
          </a:prstGeom>
          <a:noFill/>
          <a:ln>
            <a:noFill/>
          </a:ln>
        </p:spPr>
      </p:pic>
      <p:sp>
        <p:nvSpPr>
          <p:cNvPr id="651" name="Google Shape;651;g272ce549fec_0_0"/>
          <p:cNvSpPr txBox="1"/>
          <p:nvPr/>
        </p:nvSpPr>
        <p:spPr>
          <a:xfrm>
            <a:off x="4188000" y="2926200"/>
            <a:ext cx="3816000" cy="10005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4900"/>
              <a:buFont typeface="Arial"/>
              <a:buNone/>
            </a:pPr>
            <a:r>
              <a:rPr lang="en-US" sz="4900" b="0" i="0" u="none" strike="noStrike" cap="none">
                <a:solidFill>
                  <a:schemeClr val="lt1"/>
                </a:solidFill>
                <a:latin typeface="Roboto Medium"/>
                <a:ea typeface="Roboto Medium"/>
                <a:cs typeface="Roboto Medium"/>
                <a:sym typeface="Roboto Medium"/>
              </a:rPr>
              <a:t>THANK YOU</a:t>
            </a:r>
            <a:endParaRPr sz="4900" b="0" i="0" u="none" strike="noStrike" cap="none">
              <a:solidFill>
                <a:schemeClr val="lt1"/>
              </a:solidFill>
              <a:latin typeface="Roboto Medium"/>
              <a:ea typeface="Roboto Medium"/>
              <a:cs typeface="Roboto Medium"/>
              <a:sym typeface="Roboto Medium"/>
            </a:endParaRPr>
          </a:p>
        </p:txBody>
      </p:sp>
      <p:pic>
        <p:nvPicPr>
          <p:cNvPr id="652" name="Google Shape;652;g272ce549fec_0_0"/>
          <p:cNvPicPr preferRelativeResize="0"/>
          <p:nvPr/>
        </p:nvPicPr>
        <p:blipFill rotWithShape="1">
          <a:blip r:embed="rId4">
            <a:alphaModFix/>
          </a:blip>
          <a:srcRect/>
          <a:stretch/>
        </p:blipFill>
        <p:spPr>
          <a:xfrm>
            <a:off x="2336021" y="6121433"/>
            <a:ext cx="450872" cy="450867"/>
          </a:xfrm>
          <a:prstGeom prst="rect">
            <a:avLst/>
          </a:prstGeom>
          <a:noFill/>
          <a:ln>
            <a:noFill/>
          </a:ln>
        </p:spPr>
      </p:pic>
      <p:pic>
        <p:nvPicPr>
          <p:cNvPr id="653" name="Google Shape;653;g272ce549fec_0_0"/>
          <p:cNvPicPr preferRelativeResize="0"/>
          <p:nvPr/>
        </p:nvPicPr>
        <p:blipFill rotWithShape="1">
          <a:blip r:embed="rId5">
            <a:alphaModFix/>
          </a:blip>
          <a:srcRect/>
          <a:stretch/>
        </p:blipFill>
        <p:spPr>
          <a:xfrm>
            <a:off x="4363533" y="6121433"/>
            <a:ext cx="450872" cy="450867"/>
          </a:xfrm>
          <a:prstGeom prst="rect">
            <a:avLst/>
          </a:prstGeom>
          <a:noFill/>
          <a:ln>
            <a:noFill/>
          </a:ln>
        </p:spPr>
      </p:pic>
      <p:sp>
        <p:nvSpPr>
          <p:cNvPr id="654" name="Google Shape;654;g272ce549fec_0_0"/>
          <p:cNvSpPr txBox="1"/>
          <p:nvPr/>
        </p:nvSpPr>
        <p:spPr>
          <a:xfrm>
            <a:off x="2641000" y="6121068"/>
            <a:ext cx="1582800" cy="4464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Roboto Medium"/>
                <a:ea typeface="Roboto Medium"/>
                <a:cs typeface="Roboto Medium"/>
                <a:sym typeface="Roboto Medium"/>
              </a:rPr>
              <a:t>+91 78150 95095</a:t>
            </a:r>
            <a:endParaRPr sz="1300" b="0" i="0" u="none" strike="noStrike" cap="none">
              <a:solidFill>
                <a:schemeClr val="lt1"/>
              </a:solidFill>
              <a:latin typeface="Roboto Medium"/>
              <a:ea typeface="Roboto Medium"/>
              <a:cs typeface="Roboto Medium"/>
              <a:sym typeface="Roboto Medium"/>
            </a:endParaRPr>
          </a:p>
        </p:txBody>
      </p:sp>
      <p:cxnSp>
        <p:nvCxnSpPr>
          <p:cNvPr id="655" name="Google Shape;655;g272ce549fec_0_0"/>
          <p:cNvCxnSpPr/>
          <p:nvPr/>
        </p:nvCxnSpPr>
        <p:spPr>
          <a:xfrm rot="10800000">
            <a:off x="4293667" y="6159667"/>
            <a:ext cx="0" cy="399900"/>
          </a:xfrm>
          <a:prstGeom prst="straightConnector1">
            <a:avLst/>
          </a:prstGeom>
          <a:noFill/>
          <a:ln w="9525" cap="flat" cmpd="sng">
            <a:solidFill>
              <a:schemeClr val="lt1"/>
            </a:solidFill>
            <a:prstDash val="solid"/>
            <a:round/>
            <a:headEnd type="none" w="sm" len="sm"/>
            <a:tailEnd type="none" w="sm" len="sm"/>
          </a:ln>
        </p:spPr>
      </p:cxnSp>
      <p:sp>
        <p:nvSpPr>
          <p:cNvPr id="656" name="Google Shape;656;g272ce549fec_0_0"/>
          <p:cNvSpPr txBox="1"/>
          <p:nvPr/>
        </p:nvSpPr>
        <p:spPr>
          <a:xfrm>
            <a:off x="4692067" y="6121068"/>
            <a:ext cx="2579700" cy="4464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Roboto Medium"/>
                <a:ea typeface="Roboto Medium"/>
                <a:cs typeface="Roboto Medium"/>
                <a:sym typeface="Roboto Medium"/>
              </a:rPr>
              <a:t>codemithra@ethnus.com</a:t>
            </a:r>
            <a:endParaRPr sz="1300" b="0" i="0" u="none" strike="noStrike" cap="none">
              <a:solidFill>
                <a:schemeClr val="lt1"/>
              </a:solidFill>
              <a:latin typeface="Roboto Medium"/>
              <a:ea typeface="Roboto Medium"/>
              <a:cs typeface="Roboto Medium"/>
              <a:sym typeface="Roboto Medium"/>
            </a:endParaRPr>
          </a:p>
        </p:txBody>
      </p:sp>
      <p:pic>
        <p:nvPicPr>
          <p:cNvPr id="657" name="Google Shape;657;g272ce549fec_0_0"/>
          <p:cNvPicPr preferRelativeResize="0"/>
          <p:nvPr/>
        </p:nvPicPr>
        <p:blipFill rotWithShape="1">
          <a:blip r:embed="rId6">
            <a:alphaModFix/>
          </a:blip>
          <a:srcRect/>
          <a:stretch/>
        </p:blipFill>
        <p:spPr>
          <a:xfrm>
            <a:off x="6965028" y="6121417"/>
            <a:ext cx="450872" cy="450867"/>
          </a:xfrm>
          <a:prstGeom prst="rect">
            <a:avLst/>
          </a:prstGeom>
          <a:noFill/>
          <a:ln>
            <a:noFill/>
          </a:ln>
        </p:spPr>
      </p:pic>
      <p:sp>
        <p:nvSpPr>
          <p:cNvPr id="658" name="Google Shape;658;g272ce549fec_0_0"/>
          <p:cNvSpPr txBox="1"/>
          <p:nvPr/>
        </p:nvSpPr>
        <p:spPr>
          <a:xfrm>
            <a:off x="7276367" y="6121068"/>
            <a:ext cx="2579700" cy="4464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Roboto Medium"/>
                <a:ea typeface="Roboto Medium"/>
                <a:cs typeface="Roboto Medium"/>
                <a:sym typeface="Roboto Medium"/>
              </a:rPr>
              <a:t>www.codemithra.com</a:t>
            </a:r>
            <a:endParaRPr sz="1300" b="0" i="0" u="none" strike="noStrike" cap="none">
              <a:solidFill>
                <a:schemeClr val="lt1"/>
              </a:solidFill>
              <a:latin typeface="Roboto Medium"/>
              <a:ea typeface="Roboto Medium"/>
              <a:cs typeface="Roboto Medium"/>
              <a:sym typeface="Roboto Medium"/>
            </a:endParaRPr>
          </a:p>
        </p:txBody>
      </p:sp>
      <p:cxnSp>
        <p:nvCxnSpPr>
          <p:cNvPr id="659" name="Google Shape;659;g272ce549fec_0_0"/>
          <p:cNvCxnSpPr/>
          <p:nvPr/>
        </p:nvCxnSpPr>
        <p:spPr>
          <a:xfrm rot="10800000">
            <a:off x="6888833" y="6146967"/>
            <a:ext cx="0" cy="399900"/>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158" name="Google Shape;158;p5"/>
          <p:cNvSpPr txBox="1"/>
          <p:nvPr/>
        </p:nvSpPr>
        <p:spPr>
          <a:xfrm>
            <a:off x="922116" y="2027005"/>
            <a:ext cx="8229600" cy="2150617"/>
          </a:xfrm>
          <a:prstGeom prst="rect">
            <a:avLst/>
          </a:prstGeom>
          <a:noFill/>
          <a:ln>
            <a:noFill/>
          </a:ln>
        </p:spPr>
        <p:txBody>
          <a:bodyPr spcFirstLastPara="1" wrap="square" lIns="91425" tIns="91425" rIns="91425" bIns="91425" anchor="t" anchorCtr="0">
            <a:normAutofit/>
          </a:bodyPr>
          <a:lstStyle/>
          <a:p>
            <a:pPr marL="186262" marR="0" lvl="0" indent="0" algn="l" rtl="0">
              <a:lnSpc>
                <a:spcPct val="115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59" name="Google Shape;159;p5"/>
          <p:cNvSpPr txBox="1"/>
          <p:nvPr/>
        </p:nvSpPr>
        <p:spPr>
          <a:xfrm>
            <a:off x="922125" y="1828800"/>
            <a:ext cx="10059900" cy="7389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To begin, you need to import the "java.util.Scanner" class, which will allow you to read input from the user. do this at the top of your Java file:</a:t>
            </a:r>
            <a:endParaRPr b="0" i="0" u="none" strike="noStrike" cap="none">
              <a:solidFill>
                <a:srgbClr val="000000"/>
              </a:solidFill>
              <a:latin typeface="Roboto"/>
              <a:ea typeface="Roboto"/>
              <a:cs typeface="Roboto"/>
              <a:sym typeface="Roboto"/>
            </a:endParaRPr>
          </a:p>
        </p:txBody>
      </p:sp>
      <p:sp>
        <p:nvSpPr>
          <p:cNvPr id="160" name="Google Shape;160;p5"/>
          <p:cNvSpPr txBox="1"/>
          <p:nvPr/>
        </p:nvSpPr>
        <p:spPr>
          <a:xfrm>
            <a:off x="4163954" y="2959861"/>
            <a:ext cx="3864000" cy="400200"/>
          </a:xfrm>
          <a:prstGeom prst="rect">
            <a:avLst/>
          </a:prstGeom>
          <a:solidFill>
            <a:srgbClr val="FFF2CC"/>
          </a:solidFill>
          <a:ln w="9525" cap="flat" cmpd="sng">
            <a:solidFill>
              <a:srgbClr val="0C0C0C"/>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200000"/>
              </a:lnSpc>
              <a:spcBef>
                <a:spcPts val="0"/>
              </a:spcBef>
              <a:spcAft>
                <a:spcPts val="0"/>
              </a:spcAft>
              <a:buClr>
                <a:srgbClr val="000000"/>
              </a:buClr>
              <a:buSzPts val="2000"/>
              <a:buFont typeface="Arial"/>
              <a:buNone/>
            </a:pPr>
            <a:r>
              <a:rPr lang="en-US" sz="2000" b="0" i="0" u="none" strike="noStrike" cap="none">
                <a:solidFill>
                  <a:srgbClr val="C00000"/>
                </a:solidFill>
                <a:latin typeface="Roboto"/>
                <a:ea typeface="Roboto"/>
                <a:cs typeface="Roboto"/>
                <a:sym typeface="Roboto"/>
              </a:rPr>
              <a:t>import java.util.Scanner;</a:t>
            </a:r>
            <a:endParaRPr sz="1400" b="0" i="0" u="none" strike="noStrike" cap="none">
              <a:solidFill>
                <a:srgbClr val="000000"/>
              </a:solidFill>
              <a:latin typeface="Roboto"/>
              <a:ea typeface="Roboto"/>
              <a:cs typeface="Roboto"/>
              <a:sym typeface="Roboto"/>
            </a:endParaRPr>
          </a:p>
        </p:txBody>
      </p:sp>
      <p:sp>
        <p:nvSpPr>
          <p:cNvPr id="161" name="Google Shape;161;p5"/>
          <p:cNvSpPr txBox="1"/>
          <p:nvPr/>
        </p:nvSpPr>
        <p:spPr>
          <a:xfrm>
            <a:off x="914401" y="1089525"/>
            <a:ext cx="73740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3600"/>
              <a:buFont typeface="Arial"/>
              <a:buNone/>
            </a:pPr>
            <a:r>
              <a:rPr lang="en-US" sz="3000" b="0" i="0" u="none" strike="noStrike" cap="none">
                <a:solidFill>
                  <a:srgbClr val="00B0F0"/>
                </a:solidFill>
                <a:latin typeface="Roboto Black"/>
                <a:ea typeface="Roboto Black"/>
                <a:cs typeface="Roboto Black"/>
                <a:sym typeface="Roboto Black"/>
              </a:rPr>
              <a:t>Import the necessary classes</a:t>
            </a: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6"/>
          <p:cNvSpPr/>
          <p:nvPr/>
        </p:nvSpPr>
        <p:spPr>
          <a:xfrm>
            <a:off x="740160" y="1221120"/>
            <a:ext cx="10059840" cy="1107941"/>
          </a:xfrm>
          <a:prstGeom prst="rect">
            <a:avLst/>
          </a:prstGeom>
          <a:noFill/>
          <a:ln>
            <a:noFill/>
          </a:ln>
        </p:spPr>
        <p:txBody>
          <a:bodyPr spcFirstLastPara="1" wrap="square" lIns="121900" tIns="60925" rIns="121900" bIns="609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Roboto"/>
              <a:ea typeface="Roboto"/>
              <a:cs typeface="Roboto"/>
              <a:sym typeface="Roboto"/>
            </a:endParaRPr>
          </a:p>
        </p:txBody>
      </p:sp>
      <p:sp>
        <p:nvSpPr>
          <p:cNvPr id="167" name="Google Shape;167;p6"/>
          <p:cNvSpPr txBox="1"/>
          <p:nvPr/>
        </p:nvSpPr>
        <p:spPr>
          <a:xfrm>
            <a:off x="922116" y="2027005"/>
            <a:ext cx="8229600" cy="2150617"/>
          </a:xfrm>
          <a:prstGeom prst="rect">
            <a:avLst/>
          </a:prstGeom>
          <a:noFill/>
          <a:ln>
            <a:noFill/>
          </a:ln>
        </p:spPr>
        <p:txBody>
          <a:bodyPr spcFirstLastPara="1" wrap="square" lIns="91425" tIns="91425" rIns="91425" bIns="91425" anchor="t" anchorCtr="0">
            <a:normAutofit/>
          </a:bodyPr>
          <a:lstStyle/>
          <a:p>
            <a:pPr marL="186262" marR="0" lvl="0" indent="0" algn="l" rtl="0">
              <a:lnSpc>
                <a:spcPct val="115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168" name="Google Shape;168;p6"/>
          <p:cNvSpPr txBox="1"/>
          <p:nvPr/>
        </p:nvSpPr>
        <p:spPr>
          <a:xfrm>
            <a:off x="922125" y="1828800"/>
            <a:ext cx="10701900" cy="160080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create a "Scanner" object to read input from various sources, like the standard input stream (usually the keyboard). </a:t>
            </a:r>
            <a:endParaRPr b="0" i="0" u="none" strike="noStrike" cap="none">
              <a:solidFill>
                <a:srgbClr val="000000"/>
              </a:solidFill>
              <a:latin typeface="Roboto"/>
              <a:ea typeface="Roboto"/>
              <a:cs typeface="Roboto"/>
              <a:sym typeface="Roboto"/>
            </a:endParaRPr>
          </a:p>
          <a:p>
            <a:pPr marL="0"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initializing a "Scanner" object with "System.in" as the argument. </a:t>
            </a:r>
            <a:endParaRPr b="0" i="0" u="none" strike="noStrike" cap="none">
              <a:solidFill>
                <a:srgbClr val="000000"/>
              </a:solidFill>
              <a:latin typeface="Roboto"/>
              <a:ea typeface="Roboto"/>
              <a:cs typeface="Roboto"/>
              <a:sym typeface="Roboto"/>
            </a:endParaRPr>
          </a:p>
          <a:p>
            <a:pPr marL="0" marR="0" lvl="0" indent="0" algn="l" rtl="0">
              <a:lnSpc>
                <a:spcPct val="200000"/>
              </a:lnSpc>
              <a:spcBef>
                <a:spcPts val="0"/>
              </a:spcBef>
              <a:spcAft>
                <a:spcPts val="0"/>
              </a:spcAft>
              <a:buClr>
                <a:srgbClr val="000000"/>
              </a:buClr>
              <a:buSzPts val="1800"/>
              <a:buFont typeface="Arial"/>
              <a:buNone/>
            </a:pPr>
            <a:r>
              <a:rPr lang="en-US" b="0" i="0" u="none" strike="noStrike" cap="none">
                <a:solidFill>
                  <a:schemeClr val="dk1"/>
                </a:solidFill>
                <a:latin typeface="Roboto"/>
                <a:ea typeface="Roboto"/>
                <a:cs typeface="Roboto"/>
                <a:sym typeface="Roboto"/>
              </a:rPr>
              <a:t>This associates the "Scanner" with the standard input stream:</a:t>
            </a:r>
            <a:endParaRPr b="0" i="0" u="none" strike="noStrike" cap="none">
              <a:solidFill>
                <a:srgbClr val="000000"/>
              </a:solidFill>
              <a:latin typeface="Roboto"/>
              <a:ea typeface="Roboto"/>
              <a:cs typeface="Roboto"/>
              <a:sym typeface="Roboto"/>
            </a:endParaRPr>
          </a:p>
          <a:p>
            <a:pPr marL="0" marR="0" lvl="0" indent="0" algn="l" rtl="0">
              <a:lnSpc>
                <a:spcPct val="200000"/>
              </a:lnSpc>
              <a:spcBef>
                <a:spcPts val="0"/>
              </a:spcBef>
              <a:spcAft>
                <a:spcPts val="0"/>
              </a:spcAft>
              <a:buClr>
                <a:srgbClr val="000000"/>
              </a:buClr>
              <a:buSzPts val="1800"/>
              <a:buFont typeface="Arial"/>
              <a:buNone/>
            </a:pPr>
            <a:endParaRPr b="0" i="0" u="none" strike="noStrike" cap="none">
              <a:solidFill>
                <a:schemeClr val="dk1"/>
              </a:solidFill>
              <a:latin typeface="Roboto"/>
              <a:ea typeface="Roboto"/>
              <a:cs typeface="Roboto"/>
              <a:sym typeface="Roboto"/>
            </a:endParaRPr>
          </a:p>
        </p:txBody>
      </p:sp>
      <p:sp>
        <p:nvSpPr>
          <p:cNvPr id="169" name="Google Shape;169;p6"/>
          <p:cNvSpPr txBox="1"/>
          <p:nvPr/>
        </p:nvSpPr>
        <p:spPr>
          <a:xfrm>
            <a:off x="2225967" y="3510186"/>
            <a:ext cx="7315200" cy="400200"/>
          </a:xfrm>
          <a:prstGeom prst="rect">
            <a:avLst/>
          </a:prstGeom>
          <a:solidFill>
            <a:srgbClr val="6D9EEB"/>
          </a:solidFill>
          <a:ln w="9525" cap="flat" cmpd="sng">
            <a:solidFill>
              <a:srgbClr val="0C0C0C"/>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200000"/>
              </a:lnSpc>
              <a:spcBef>
                <a:spcPts val="0"/>
              </a:spcBef>
              <a:spcAft>
                <a:spcPts val="0"/>
              </a:spcAft>
              <a:buClr>
                <a:srgbClr val="000000"/>
              </a:buClr>
              <a:buSzPts val="2000"/>
              <a:buFont typeface="Arial"/>
              <a:buNone/>
            </a:pPr>
            <a:r>
              <a:rPr lang="en-US" sz="2000" b="0" i="0" u="none" strike="noStrike" cap="none">
                <a:solidFill>
                  <a:schemeClr val="dk1"/>
                </a:solidFill>
                <a:latin typeface="Roboto"/>
                <a:ea typeface="Roboto"/>
                <a:cs typeface="Roboto"/>
                <a:sym typeface="Roboto"/>
              </a:rPr>
              <a:t>Scanner scanner = new Scanner(System.in);</a:t>
            </a:r>
            <a:endParaRPr sz="2000" b="0" i="0" u="none" strike="noStrike" cap="none">
              <a:solidFill>
                <a:schemeClr val="dk1"/>
              </a:solidFill>
              <a:latin typeface="Roboto"/>
              <a:ea typeface="Roboto"/>
              <a:cs typeface="Roboto"/>
              <a:sym typeface="Roboto"/>
            </a:endParaRPr>
          </a:p>
        </p:txBody>
      </p:sp>
      <p:sp>
        <p:nvSpPr>
          <p:cNvPr id="170" name="Google Shape;170;p6"/>
          <p:cNvSpPr txBox="1"/>
          <p:nvPr/>
        </p:nvSpPr>
        <p:spPr>
          <a:xfrm>
            <a:off x="914412" y="914405"/>
            <a:ext cx="78657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3600"/>
              <a:buFont typeface="Arial"/>
              <a:buNone/>
            </a:pPr>
            <a:r>
              <a:rPr lang="en-US" sz="3000" b="0" i="0" u="none" strike="noStrike" cap="none">
                <a:solidFill>
                  <a:srgbClr val="00B0F0"/>
                </a:solidFill>
                <a:latin typeface="Roboto Black"/>
                <a:ea typeface="Roboto Black"/>
                <a:cs typeface="Roboto Black"/>
                <a:sym typeface="Roboto Black"/>
              </a:rPr>
              <a:t>Create scanner object</a:t>
            </a:r>
            <a:endParaRPr sz="30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4931</Words>
  <Application>Microsoft Office PowerPoint</Application>
  <PresentationFormat>Widescreen</PresentationFormat>
  <Paragraphs>651</Paragraphs>
  <Slides>73</Slides>
  <Notes>73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Roboto</vt:lpstr>
      <vt:lpstr>Roboto Black</vt:lpstr>
      <vt:lpstr>Noto Sans Symbols</vt:lpstr>
      <vt:lpstr>Arial</vt:lpstr>
      <vt:lpstr>Consolas</vt:lpstr>
      <vt:lpstr>Calibri</vt:lpstr>
      <vt:lpstr>Roboto Medium</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poojaramaraj71@gmail.com</dc:creator>
  <cp:lastModifiedBy>Ricky George</cp:lastModifiedBy>
  <cp:revision>1</cp:revision>
  <dcterms:created xsi:type="dcterms:W3CDTF">2023-07-25T05:57:23Z</dcterms:created>
  <dcterms:modified xsi:type="dcterms:W3CDTF">2024-08-26T11:58:44Z</dcterms:modified>
</cp:coreProperties>
</file>