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Black"/>
      <p:bold r:id="rId37"/>
      <p:boldItalic r:id="rId38"/>
    </p:embeddedFont>
    <p:embeddedFont>
      <p:font typeface="Roboto"/>
      <p:regular r:id="rId39"/>
      <p:bold r:id="rId40"/>
      <p:italic r:id="rId41"/>
      <p:boldItalic r:id="rId42"/>
    </p:embeddedFont>
    <p:embeddedFont>
      <p:font typeface="Roboto Medium"/>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7" roundtripDataSignature="AMtx7mhPHBiThEPoUhgdPbt/6yXh/uCh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RobotoMedium-bold.fntdata"/><Relationship Id="rId21" Type="http://schemas.openxmlformats.org/officeDocument/2006/relationships/slide" Target="slides/slide16.xml"/><Relationship Id="rId43" Type="http://schemas.openxmlformats.org/officeDocument/2006/relationships/font" Target="fonts/RobotoMedium-regular.fntdata"/><Relationship Id="rId24" Type="http://schemas.openxmlformats.org/officeDocument/2006/relationships/slide" Target="slides/slide19.xml"/><Relationship Id="rId46" Type="http://schemas.openxmlformats.org/officeDocument/2006/relationships/font" Target="fonts/RobotoMedium-boldItalic.fntdata"/><Relationship Id="rId23" Type="http://schemas.openxmlformats.org/officeDocument/2006/relationships/slide" Target="slides/slide18.xml"/><Relationship Id="rId45" Type="http://schemas.openxmlformats.org/officeDocument/2006/relationships/font" Target="fonts/Roboto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lack-bold.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font" Target="fonts/RobotoBlack-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10: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 name="Google Shape;126;p1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p1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1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1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1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1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8: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1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9: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1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0: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20: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8: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p2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2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2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2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2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22d0e713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e22d0e713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 name="Google Shape;227;p2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2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9: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2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0: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p30: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3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df7dd7b423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2df7dd7b423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p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4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8" name="Google Shape;4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 name="Google Shape;17;p3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 name="Google Shape;1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2" name="Google Shape;2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4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4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4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4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4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4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1" name="Google Shape;4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4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4" name="Google Shape;4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33"/>
          <p:cNvPicPr preferRelativeResize="0"/>
          <p:nvPr/>
        </p:nvPicPr>
        <p:blipFill rotWithShape="1">
          <a:blip r:embed="rId1">
            <a:alphaModFix/>
          </a:blip>
          <a:srcRect b="0" l="0" r="0" t="0"/>
          <a:stretch/>
        </p:blipFill>
        <p:spPr>
          <a:xfrm>
            <a:off x="0" y="0"/>
            <a:ext cx="9144003"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ms.gle/LsD6CnjK5gaVNHg98" TargetMode="Externa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jp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4.jp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4" name="Google Shape;54;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55" name="Google Shape;55;p12"/>
          <p:cNvPicPr preferRelativeResize="0"/>
          <p:nvPr/>
        </p:nvPicPr>
        <p:blipFill rotWithShape="1">
          <a:blip r:embed="rId3">
            <a:alphaModFix/>
          </a:blip>
          <a:srcRect b="0" l="0" r="0" t="0"/>
          <a:stretch/>
        </p:blipFill>
        <p:spPr>
          <a:xfrm>
            <a:off x="1" y="3"/>
            <a:ext cx="9144003" cy="5143501"/>
          </a:xfrm>
          <a:prstGeom prst="rect">
            <a:avLst/>
          </a:prstGeom>
          <a:noFill/>
          <a:ln>
            <a:noFill/>
          </a:ln>
        </p:spPr>
      </p:pic>
      <p:pic>
        <p:nvPicPr>
          <p:cNvPr id="56" name="Google Shape;56;p12"/>
          <p:cNvPicPr preferRelativeResize="0"/>
          <p:nvPr/>
        </p:nvPicPr>
        <p:blipFill rotWithShape="1">
          <a:blip r:embed="rId4">
            <a:alphaModFix/>
          </a:blip>
          <a:srcRect b="0" l="0" r="0" t="0"/>
          <a:stretch/>
        </p:blipFill>
        <p:spPr>
          <a:xfrm>
            <a:off x="2504603" y="600290"/>
            <a:ext cx="4134799" cy="2923400"/>
          </a:xfrm>
          <a:prstGeom prst="rect">
            <a:avLst/>
          </a:prstGeom>
          <a:noFill/>
          <a:ln>
            <a:noFill/>
          </a:ln>
        </p:spPr>
      </p:pic>
      <p:pic>
        <p:nvPicPr>
          <p:cNvPr id="57" name="Google Shape;57;p12"/>
          <p:cNvPicPr preferRelativeResize="0"/>
          <p:nvPr/>
        </p:nvPicPr>
        <p:blipFill rotWithShape="1">
          <a:blip r:embed="rId5">
            <a:alphaModFix/>
          </a:blip>
          <a:srcRect b="0" l="0" r="0" t="0"/>
          <a:stretch/>
        </p:blipFill>
        <p:spPr>
          <a:xfrm>
            <a:off x="2200053" y="3386140"/>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1" name="Google Shape;121;p10"/>
          <p:cNvSpPr txBox="1"/>
          <p:nvPr>
            <p:ph idx="1" type="body"/>
          </p:nvPr>
        </p:nvSpPr>
        <p:spPr>
          <a:xfrm>
            <a:off x="555120" y="1280527"/>
            <a:ext cx="8147825" cy="3162386"/>
          </a:xfrm>
          <a:prstGeom prst="rect">
            <a:avLst/>
          </a:prstGeom>
          <a:noFill/>
          <a:ln>
            <a:noFill/>
          </a:ln>
        </p:spPr>
        <p:txBody>
          <a:bodyPr anchorCtr="0" anchor="t" bIns="91425" lIns="91425" spcFirstLastPara="1" rIns="91425" wrap="square" tIns="91425">
            <a:noAutofit/>
          </a:bodyPr>
          <a:lstStyle/>
          <a:p>
            <a:pPr indent="0" lvl="4" marL="0" rtl="0" algn="just">
              <a:lnSpc>
                <a:spcPct val="115000"/>
              </a:lnSpc>
              <a:spcBef>
                <a:spcPts val="320"/>
              </a:spcBef>
              <a:spcAft>
                <a:spcPts val="0"/>
              </a:spcAft>
              <a:buSzPts val="1200"/>
              <a:buNone/>
            </a:pPr>
            <a:r>
              <a:rPr lang="en-US" sz="1600">
                <a:solidFill>
                  <a:schemeClr val="dk1"/>
                </a:solidFill>
                <a:latin typeface="Roboto"/>
                <a:ea typeface="Roboto"/>
                <a:cs typeface="Roboto"/>
                <a:sym typeface="Roboto"/>
              </a:rPr>
              <a:t>The mathematical way of representing the Time complexity.</a:t>
            </a:r>
            <a:endParaRPr/>
          </a:p>
          <a:p>
            <a:pPr indent="-76200" lvl="4" marL="0" rtl="0" algn="just">
              <a:lnSpc>
                <a:spcPct val="115000"/>
              </a:lnSpc>
              <a:spcBef>
                <a:spcPts val="320"/>
              </a:spcBef>
              <a:spcAft>
                <a:spcPts val="0"/>
              </a:spcAft>
              <a:buSzPts val="1200"/>
              <a:buFont typeface="Noto Sans Symbols"/>
              <a:buChar char="⮚"/>
            </a:pPr>
            <a:r>
              <a:rPr lang="en-US" sz="1600">
                <a:solidFill>
                  <a:schemeClr val="dk1"/>
                </a:solidFill>
                <a:latin typeface="Roboto"/>
                <a:ea typeface="Roboto"/>
                <a:cs typeface="Roboto"/>
                <a:sym typeface="Roboto"/>
              </a:rPr>
              <a:t>The notation we use to describe the asymptotic running time of an algorithm is defined in terms of functions whose domains are the set of natural numbers.</a:t>
            </a:r>
            <a:endParaRPr/>
          </a:p>
          <a:p>
            <a:pPr indent="0" lvl="4" marL="0" rtl="0" algn="just">
              <a:lnSpc>
                <a:spcPct val="115000"/>
              </a:lnSpc>
              <a:spcBef>
                <a:spcPts val="320"/>
              </a:spcBef>
              <a:spcAft>
                <a:spcPts val="0"/>
              </a:spcAft>
              <a:buSzPts val="1200"/>
              <a:buNone/>
            </a:pPr>
            <a:r>
              <a:rPr lang="en-US" sz="1600">
                <a:solidFill>
                  <a:schemeClr val="dk1"/>
                </a:solidFill>
                <a:latin typeface="Roboto"/>
                <a:ea typeface="Roboto"/>
                <a:cs typeface="Roboto"/>
                <a:sym typeface="Roboto"/>
              </a:rPr>
              <a:t>Definition: It is the way to describe the behavior of functions in the limit or without bounds.</a:t>
            </a:r>
            <a:endParaRPr/>
          </a:p>
          <a:p>
            <a:pPr indent="-76200" lvl="4" marL="0" rtl="0" algn="just">
              <a:lnSpc>
                <a:spcPct val="115000"/>
              </a:lnSpc>
              <a:spcBef>
                <a:spcPts val="320"/>
              </a:spcBef>
              <a:spcAft>
                <a:spcPts val="0"/>
              </a:spcAft>
              <a:buSzPts val="1200"/>
              <a:buFont typeface="Noto Sans Symbols"/>
              <a:buChar char="⮚"/>
            </a:pPr>
            <a:r>
              <a:rPr lang="en-US" sz="1600">
                <a:solidFill>
                  <a:schemeClr val="dk1"/>
                </a:solidFill>
                <a:latin typeface="Roboto"/>
                <a:ea typeface="Roboto"/>
                <a:cs typeface="Roboto"/>
                <a:sym typeface="Roboto"/>
              </a:rPr>
              <a:t>Asymptotic growth: The rate at which the function grows…</a:t>
            </a:r>
            <a:endParaRPr/>
          </a:p>
          <a:p>
            <a:pPr indent="-76200" lvl="4" marL="0" rtl="0" algn="just">
              <a:lnSpc>
                <a:spcPct val="115000"/>
              </a:lnSpc>
              <a:spcBef>
                <a:spcPts val="320"/>
              </a:spcBef>
              <a:spcAft>
                <a:spcPts val="0"/>
              </a:spcAft>
              <a:buSzPts val="1200"/>
              <a:buFont typeface="Noto Sans Symbols"/>
              <a:buChar char="⮚"/>
            </a:pPr>
            <a:r>
              <a:rPr lang="en-US" sz="1600">
                <a:solidFill>
                  <a:schemeClr val="dk1"/>
                </a:solidFill>
                <a:latin typeface="Roboto"/>
                <a:ea typeface="Roboto"/>
                <a:cs typeface="Roboto"/>
                <a:sym typeface="Roboto"/>
              </a:rPr>
              <a:t>“growth rate” is the complexity of the function or the amount of resources it takes up to compute.</a:t>
            </a:r>
            <a:endParaRPr/>
          </a:p>
          <a:p>
            <a:pPr indent="-285750" lvl="4" marL="285750" rtl="0" algn="l">
              <a:lnSpc>
                <a:spcPct val="115000"/>
              </a:lnSpc>
              <a:spcBef>
                <a:spcPts val="320"/>
              </a:spcBef>
              <a:spcAft>
                <a:spcPts val="0"/>
              </a:spcAft>
              <a:buSzPts val="1200"/>
              <a:buFont typeface="Noto Sans Symbols"/>
              <a:buChar char="⮚"/>
            </a:pPr>
            <a:r>
              <a:rPr b="1" lang="en-US" sz="1600">
                <a:solidFill>
                  <a:schemeClr val="dk1"/>
                </a:solidFill>
                <a:latin typeface="Roboto"/>
                <a:ea typeface="Roboto"/>
                <a:cs typeface="Roboto"/>
                <a:sym typeface="Roboto"/>
              </a:rPr>
              <a:t>              Growth rate	      Time +memory</a:t>
            </a:r>
            <a:endParaRPr/>
          </a:p>
          <a:p>
            <a:pPr indent="76200" lvl="4" marL="0" rtl="0" algn="l">
              <a:lnSpc>
                <a:spcPct val="115000"/>
              </a:lnSpc>
              <a:spcBef>
                <a:spcPts val="320"/>
              </a:spcBef>
              <a:spcAft>
                <a:spcPts val="0"/>
              </a:spcAft>
              <a:buSzPts val="1200"/>
              <a:buNone/>
            </a:pPr>
            <a:r>
              <a:t/>
            </a:r>
            <a:endParaRPr sz="1600">
              <a:solidFill>
                <a:schemeClr val="dk1"/>
              </a:solidFill>
              <a:latin typeface="Roboto"/>
              <a:ea typeface="Roboto"/>
              <a:cs typeface="Roboto"/>
              <a:sym typeface="Roboto"/>
            </a:endParaRPr>
          </a:p>
          <a:p>
            <a:pPr indent="76200" lvl="4" marL="0" rtl="0" algn="l">
              <a:lnSpc>
                <a:spcPct val="115000"/>
              </a:lnSpc>
              <a:spcBef>
                <a:spcPts val="320"/>
              </a:spcBef>
              <a:spcAft>
                <a:spcPts val="0"/>
              </a:spcAft>
              <a:buSzPts val="1200"/>
              <a:buNone/>
            </a:pPr>
            <a:r>
              <a:t/>
            </a:r>
            <a:endParaRPr sz="1600">
              <a:solidFill>
                <a:schemeClr val="dk1"/>
              </a:solidFill>
              <a:latin typeface="Roboto"/>
              <a:ea typeface="Roboto"/>
              <a:cs typeface="Roboto"/>
              <a:sym typeface="Roboto"/>
            </a:endParaRPr>
          </a:p>
          <a:p>
            <a:pPr indent="76200" lvl="4" marL="0" rtl="0" algn="l">
              <a:lnSpc>
                <a:spcPct val="115000"/>
              </a:lnSpc>
              <a:spcBef>
                <a:spcPts val="320"/>
              </a:spcBef>
              <a:spcAft>
                <a:spcPts val="0"/>
              </a:spcAft>
              <a:buSzPts val="1200"/>
              <a:buNone/>
            </a:pPr>
            <a:r>
              <a:t/>
            </a:r>
            <a:endParaRPr sz="1600">
              <a:solidFill>
                <a:schemeClr val="dk1"/>
              </a:solidFill>
              <a:latin typeface="Roboto"/>
              <a:ea typeface="Roboto"/>
              <a:cs typeface="Roboto"/>
              <a:sym typeface="Roboto"/>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122" name="Google Shape;122;p10"/>
          <p:cNvSpPr txBox="1"/>
          <p:nvPr/>
        </p:nvSpPr>
        <p:spPr>
          <a:xfrm>
            <a:off x="239658" y="766091"/>
            <a:ext cx="7759721" cy="584735"/>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Asymptotic Notation:</a:t>
            </a:r>
            <a:endParaRPr b="0" i="0" sz="1600" u="none" cap="none" strike="noStrike">
              <a:solidFill>
                <a:schemeClr val="dk1"/>
              </a:solidFill>
              <a:latin typeface="Roboto"/>
              <a:ea typeface="Roboto"/>
              <a:cs typeface="Roboto"/>
              <a:sym typeface="Roboto"/>
            </a:endParaRPr>
          </a:p>
        </p:txBody>
      </p:sp>
      <p:cxnSp>
        <p:nvCxnSpPr>
          <p:cNvPr id="123" name="Google Shape;123;p10"/>
          <p:cNvCxnSpPr/>
          <p:nvPr/>
        </p:nvCxnSpPr>
        <p:spPr>
          <a:xfrm>
            <a:off x="3756060" y="4962292"/>
            <a:ext cx="1143000" cy="1588"/>
          </a:xfrm>
          <a:prstGeom prst="straightConnector1">
            <a:avLst/>
          </a:prstGeom>
          <a:noFill/>
          <a:ln cap="flat" cmpd="sng" w="9525">
            <a:solidFill>
              <a:srgbClr val="3B7FF2"/>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5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5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500"/>
                                        <p:tgtEl>
                                          <p:spTgt spid="1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500"/>
                                        <p:tgtEl>
                                          <p:spTgt spid="1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animEffect filter="fade" transition="in">
                                      <p:cBhvr>
                                        <p:cTn dur="500"/>
                                        <p:tgtEl>
                                          <p:spTgt spid="1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5" st="5"/>
                                            </p:txEl>
                                          </p:spTgt>
                                        </p:tgtEl>
                                        <p:attrNameLst>
                                          <p:attrName>style.visibility</p:attrName>
                                        </p:attrNameLst>
                                      </p:cBhvr>
                                      <p:to>
                                        <p:strVal val="visible"/>
                                      </p:to>
                                    </p:set>
                                    <p:animEffect filter="fade" transition="in">
                                      <p:cBhvr>
                                        <p:cTn dur="500"/>
                                        <p:tgtEl>
                                          <p:spTgt spid="1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6" st="6"/>
                                            </p:txEl>
                                          </p:spTgt>
                                        </p:tgtEl>
                                        <p:attrNameLst>
                                          <p:attrName>style.visibility</p:attrName>
                                        </p:attrNameLst>
                                      </p:cBhvr>
                                      <p:to>
                                        <p:strVal val="visible"/>
                                      </p:to>
                                    </p:set>
                                    <p:animEffect filter="fade" transition="in">
                                      <p:cBhvr>
                                        <p:cTn dur="500"/>
                                        <p:tgtEl>
                                          <p:spTgt spid="12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7" st="7"/>
                                            </p:txEl>
                                          </p:spTgt>
                                        </p:tgtEl>
                                        <p:attrNameLst>
                                          <p:attrName>style.visibility</p:attrName>
                                        </p:attrNameLst>
                                      </p:cBhvr>
                                      <p:to>
                                        <p:strVal val="visible"/>
                                      </p:to>
                                    </p:set>
                                    <p:animEffect filter="fade" transition="in">
                                      <p:cBhvr>
                                        <p:cTn dur="500"/>
                                        <p:tgtEl>
                                          <p:spTgt spid="12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8" st="8"/>
                                            </p:txEl>
                                          </p:spTgt>
                                        </p:tgtEl>
                                        <p:attrNameLst>
                                          <p:attrName>style.visibility</p:attrName>
                                        </p:attrNameLst>
                                      </p:cBhvr>
                                      <p:to>
                                        <p:strVal val="visible"/>
                                      </p:to>
                                    </p:set>
                                    <p:animEffect filter="fade" transition="in">
                                      <p:cBhvr>
                                        <p:cTn dur="500"/>
                                        <p:tgtEl>
                                          <p:spTgt spid="12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9" st="9"/>
                                            </p:txEl>
                                          </p:spTgt>
                                        </p:tgtEl>
                                        <p:attrNameLst>
                                          <p:attrName>style.visibility</p:attrName>
                                        </p:attrNameLst>
                                      </p:cBhvr>
                                      <p:to>
                                        <p:strVal val="visible"/>
                                      </p:to>
                                    </p:set>
                                    <p:animEffect filter="fade" transition="in">
                                      <p:cBhvr>
                                        <p:cTn dur="500"/>
                                        <p:tgtEl>
                                          <p:spTgt spid="12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1"/>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9" name="Google Shape;129;p11"/>
          <p:cNvSpPr txBox="1"/>
          <p:nvPr>
            <p:ph idx="1" type="body"/>
          </p:nvPr>
        </p:nvSpPr>
        <p:spPr>
          <a:xfrm>
            <a:off x="1096502" y="1645214"/>
            <a:ext cx="6950989" cy="3162386"/>
          </a:xfrm>
          <a:prstGeom prst="rect">
            <a:avLst/>
          </a:prstGeom>
          <a:noFill/>
          <a:ln>
            <a:noFill/>
          </a:ln>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Font typeface="Noto Sans Symbols"/>
              <a:buNone/>
            </a:pPr>
            <a:r>
              <a:rPr lang="en-US" sz="1600">
                <a:solidFill>
                  <a:schemeClr val="dk1"/>
                </a:solidFill>
                <a:latin typeface="Roboto"/>
                <a:ea typeface="Roboto"/>
                <a:cs typeface="Roboto"/>
                <a:sym typeface="Roboto"/>
              </a:rPr>
              <a:t>1.Growing with the same rate.</a:t>
            </a:r>
            <a:endParaRPr/>
          </a:p>
          <a:p>
            <a:pPr indent="-317500" lvl="0" marL="457200" rtl="0" algn="l">
              <a:lnSpc>
                <a:spcPct val="200000"/>
              </a:lnSpc>
              <a:spcBef>
                <a:spcPts val="0"/>
              </a:spcBef>
              <a:spcAft>
                <a:spcPts val="0"/>
              </a:spcAft>
              <a:buSzPts val="1400"/>
              <a:buFont typeface="Noto Sans Symbols"/>
              <a:buNone/>
            </a:pPr>
            <a:r>
              <a:rPr lang="en-US" sz="1600">
                <a:solidFill>
                  <a:schemeClr val="dk1"/>
                </a:solidFill>
                <a:latin typeface="Roboto"/>
                <a:ea typeface="Roboto"/>
                <a:cs typeface="Roboto"/>
                <a:sym typeface="Roboto"/>
              </a:rPr>
              <a:t>2.Growing with the slower rate.</a:t>
            </a:r>
            <a:endParaRPr/>
          </a:p>
          <a:p>
            <a:pPr indent="-317500" lvl="0" marL="457200" rtl="0" algn="l">
              <a:lnSpc>
                <a:spcPct val="200000"/>
              </a:lnSpc>
              <a:spcBef>
                <a:spcPts val="0"/>
              </a:spcBef>
              <a:spcAft>
                <a:spcPts val="0"/>
              </a:spcAft>
              <a:buSzPts val="1400"/>
              <a:buFont typeface="Noto Sans Symbols"/>
              <a:buNone/>
            </a:pPr>
            <a:r>
              <a:rPr lang="en-US" sz="1600">
                <a:solidFill>
                  <a:schemeClr val="dk1"/>
                </a:solidFill>
                <a:latin typeface="Roboto"/>
                <a:ea typeface="Roboto"/>
                <a:cs typeface="Roboto"/>
                <a:sym typeface="Roboto"/>
              </a:rPr>
              <a:t>3.Growing with the faster rate.</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130" name="Google Shape;130;p11"/>
          <p:cNvSpPr txBox="1"/>
          <p:nvPr/>
        </p:nvSpPr>
        <p:spPr>
          <a:xfrm>
            <a:off x="555120" y="1054362"/>
            <a:ext cx="7759721" cy="584735"/>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Classification of growth:</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5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5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500"/>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500"/>
                                        <p:tgtEl>
                                          <p:spTgt spid="12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6" name="Google Shape;136;p13"/>
          <p:cNvSpPr txBox="1"/>
          <p:nvPr>
            <p:ph idx="1" type="body"/>
          </p:nvPr>
        </p:nvSpPr>
        <p:spPr>
          <a:xfrm>
            <a:off x="1096502" y="1645214"/>
            <a:ext cx="6950989" cy="3162386"/>
          </a:xfrm>
          <a:prstGeom prst="rect">
            <a:avLst/>
          </a:prstGeom>
          <a:noFill/>
          <a:ln>
            <a:noFill/>
          </a:ln>
        </p:spPr>
        <p:txBody>
          <a:bodyPr anchorCtr="0" anchor="t" bIns="91425" lIns="91425" spcFirstLastPara="1" rIns="91425" wrap="square" tIns="91425">
            <a:norm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They are 3 asymptotic notations are mostly used to represent the time complexity of the algorithm.</a:t>
            </a:r>
            <a:endParaRPr/>
          </a:p>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1.Big oh (O)notation</a:t>
            </a:r>
            <a:endParaRPr/>
          </a:p>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2.Big omega (Ω) notation</a:t>
            </a:r>
            <a:endParaRPr/>
          </a:p>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3.Theta(Θ) notation</a:t>
            </a:r>
            <a:endParaRPr/>
          </a:p>
        </p:txBody>
      </p:sp>
      <p:sp>
        <p:nvSpPr>
          <p:cNvPr id="137" name="Google Shape;137;p13"/>
          <p:cNvSpPr txBox="1"/>
          <p:nvPr/>
        </p:nvSpPr>
        <p:spPr>
          <a:xfrm>
            <a:off x="555120" y="1054362"/>
            <a:ext cx="7759721" cy="584735"/>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types:</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Effect filter="fade" transition="in">
                                      <p:cBhvr>
                                        <p:cTn dur="500"/>
                                        <p:tgtEl>
                                          <p:spTgt spid="1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Effect filter="fade" transition="in">
                                      <p:cBhvr>
                                        <p:cTn dur="500"/>
                                        <p:tgtEl>
                                          <p:spTgt spid="1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animEffect filter="fade" transition="in">
                                      <p:cBhvr>
                                        <p:cTn dur="500"/>
                                        <p:tgtEl>
                                          <p:spTgt spid="1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animEffect filter="fade" transition="in">
                                      <p:cBhvr>
                                        <p:cTn dur="500"/>
                                        <p:tgtEl>
                                          <p:spTgt spid="13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3" name="Google Shape;143;p14"/>
          <p:cNvSpPr txBox="1"/>
          <p:nvPr>
            <p:ph idx="1" type="body"/>
          </p:nvPr>
        </p:nvSpPr>
        <p:spPr>
          <a:xfrm>
            <a:off x="1076869" y="1981114"/>
            <a:ext cx="6950989" cy="2367862"/>
          </a:xfrm>
          <a:prstGeom prst="rect">
            <a:avLst/>
          </a:prstGeom>
          <a:noFill/>
          <a:ln>
            <a:noFill/>
          </a:ln>
        </p:spPr>
        <p:txBody>
          <a:bodyPr anchorCtr="0" anchor="t" bIns="91425" lIns="91425" spcFirstLastPara="1" rIns="91425" wrap="square" tIns="91425">
            <a:norm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Big-O notation represents the upper bound of the running time of an algorithm. Thus, it gives the worst-case complexity of an algorithm.</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144" name="Google Shape;144;p14"/>
          <p:cNvSpPr txBox="1"/>
          <p:nvPr/>
        </p:nvSpPr>
        <p:spPr>
          <a:xfrm>
            <a:off x="555120" y="1054362"/>
            <a:ext cx="7759721" cy="584735"/>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Big-O notation</a:t>
            </a:r>
            <a:endParaRPr b="1"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5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5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500"/>
                                        <p:tgtEl>
                                          <p:spTgt spid="14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0" name="Google Shape;150;p15"/>
          <p:cNvSpPr txBox="1"/>
          <p:nvPr/>
        </p:nvSpPr>
        <p:spPr>
          <a:xfrm>
            <a:off x="268137" y="726802"/>
            <a:ext cx="7759721" cy="584735"/>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Big-O notation</a:t>
            </a:r>
            <a:endParaRPr b="1" i="0" sz="1400" u="none" cap="none" strike="noStrike">
              <a:solidFill>
                <a:schemeClr val="dk1"/>
              </a:solidFill>
              <a:latin typeface="Arial"/>
              <a:ea typeface="Arial"/>
              <a:cs typeface="Arial"/>
              <a:sym typeface="Arial"/>
            </a:endParaRPr>
          </a:p>
        </p:txBody>
      </p:sp>
      <p:pic>
        <p:nvPicPr>
          <p:cNvPr descr="Asymptotic Analysis: Big-O notation" id="151" name="Google Shape;151;p15"/>
          <p:cNvPicPr preferRelativeResize="0"/>
          <p:nvPr/>
        </p:nvPicPr>
        <p:blipFill rotWithShape="1">
          <a:blip r:embed="rId3">
            <a:alphaModFix/>
          </a:blip>
          <a:srcRect b="0" l="0" r="0" t="0"/>
          <a:stretch/>
        </p:blipFill>
        <p:spPr>
          <a:xfrm>
            <a:off x="2420372" y="915216"/>
            <a:ext cx="4341541" cy="42276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7" name="Google Shape;157;p16"/>
          <p:cNvSpPr txBox="1"/>
          <p:nvPr>
            <p:ph idx="1" type="body"/>
          </p:nvPr>
        </p:nvSpPr>
        <p:spPr>
          <a:xfrm>
            <a:off x="1256431" y="1275303"/>
            <a:ext cx="6950989" cy="3417440"/>
          </a:xfrm>
          <a:prstGeom prst="rect">
            <a:avLst/>
          </a:prstGeom>
          <a:noFill/>
          <a:ln>
            <a:noFill/>
          </a:ln>
        </p:spPr>
        <p:txBody>
          <a:bodyPr anchorCtr="0" anchor="t" bIns="91425" lIns="91425" spcFirstLastPara="1" rIns="91425" wrap="square" tIns="91425">
            <a:normAutofit fontScale="85000" lnSpcReduction="20000"/>
          </a:bodyPr>
          <a:lstStyle/>
          <a:p>
            <a:pPr indent="0" lvl="0" marL="139700" rtl="0" algn="l">
              <a:lnSpc>
                <a:spcPct val="200000"/>
              </a:lnSpc>
              <a:spcBef>
                <a:spcPts val="0"/>
              </a:spcBef>
              <a:spcAft>
                <a:spcPts val="0"/>
              </a:spcAft>
              <a:buSzPct val="102941"/>
              <a:buNone/>
            </a:pPr>
            <a:r>
              <a:rPr lang="en-US" sz="1600">
                <a:solidFill>
                  <a:srgbClr val="FF0000"/>
                </a:solidFill>
                <a:latin typeface="Roboto"/>
                <a:ea typeface="Roboto"/>
                <a:cs typeface="Roboto"/>
                <a:sym typeface="Roboto"/>
              </a:rPr>
              <a:t>O(g(n)) = { f(n): there exist positive constants c and n0</a:t>
            </a:r>
            <a:endParaRPr/>
          </a:p>
          <a:p>
            <a:pPr indent="0" lvl="0" marL="139700" rtl="0" algn="l">
              <a:lnSpc>
                <a:spcPct val="200000"/>
              </a:lnSpc>
              <a:spcBef>
                <a:spcPts val="0"/>
              </a:spcBef>
              <a:spcAft>
                <a:spcPts val="0"/>
              </a:spcAft>
              <a:buSzPct val="102941"/>
              <a:buNone/>
            </a:pPr>
            <a:r>
              <a:rPr lang="en-US" sz="1600">
                <a:solidFill>
                  <a:srgbClr val="FF0000"/>
                </a:solidFill>
                <a:latin typeface="Roboto"/>
                <a:ea typeface="Roboto"/>
                <a:cs typeface="Roboto"/>
                <a:sym typeface="Roboto"/>
              </a:rPr>
              <a:t>            such that 0 ≤ f(n) ≤ cg(n) for all n ≥ n0 }</a:t>
            </a:r>
            <a:endParaRPr/>
          </a:p>
          <a:p>
            <a:pPr indent="0" lvl="0" marL="139700" rtl="0" algn="l">
              <a:lnSpc>
                <a:spcPct val="200000"/>
              </a:lnSpc>
              <a:spcBef>
                <a:spcPts val="0"/>
              </a:spcBef>
              <a:spcAft>
                <a:spcPts val="0"/>
              </a:spcAft>
              <a:buSzPct val="102941"/>
              <a:buNone/>
            </a:pPr>
            <a:r>
              <a:t/>
            </a:r>
            <a:endParaRPr sz="1600">
              <a:solidFill>
                <a:schemeClr val="dk1"/>
              </a:solidFill>
              <a:latin typeface="Roboto"/>
              <a:ea typeface="Roboto"/>
              <a:cs typeface="Roboto"/>
              <a:sym typeface="Roboto"/>
            </a:endParaRPr>
          </a:p>
          <a:p>
            <a:pPr indent="0" lvl="0" marL="139700" rtl="0" algn="l">
              <a:lnSpc>
                <a:spcPct val="200000"/>
              </a:lnSpc>
              <a:spcBef>
                <a:spcPts val="0"/>
              </a:spcBef>
              <a:spcAft>
                <a:spcPts val="0"/>
              </a:spcAft>
              <a:buSzPct val="102941"/>
              <a:buNone/>
            </a:pPr>
            <a:r>
              <a:rPr lang="en-US" sz="1600">
                <a:solidFill>
                  <a:schemeClr val="dk1"/>
                </a:solidFill>
                <a:latin typeface="Roboto"/>
                <a:ea typeface="Roboto"/>
                <a:cs typeface="Roboto"/>
                <a:sym typeface="Roboto"/>
              </a:rPr>
              <a:t>The above expression can be described as a function f(n) belongs to the set O(g(n)) if there exists a positive constant c such that it lies between 0 and cg(n), for sufficiently large n.</a:t>
            </a:r>
            <a:endParaRPr/>
          </a:p>
          <a:p>
            <a:pPr indent="0" lvl="0" marL="139700" rtl="0" algn="l">
              <a:lnSpc>
                <a:spcPct val="200000"/>
              </a:lnSpc>
              <a:spcBef>
                <a:spcPts val="0"/>
              </a:spcBef>
              <a:spcAft>
                <a:spcPts val="0"/>
              </a:spcAft>
              <a:buSzPct val="102941"/>
              <a:buNone/>
            </a:pPr>
            <a:r>
              <a:rPr lang="en-US" sz="1600">
                <a:solidFill>
                  <a:schemeClr val="dk1"/>
                </a:solidFill>
                <a:latin typeface="Roboto"/>
                <a:ea typeface="Roboto"/>
                <a:cs typeface="Roboto"/>
                <a:sym typeface="Roboto"/>
              </a:rPr>
              <a:t>For any value of n, the running time of an algorithm does not cross the time provided by O(g(n)).</a:t>
            </a:r>
            <a:endParaRPr/>
          </a:p>
          <a:p>
            <a:pPr indent="0" lvl="0" marL="139700" rtl="0" algn="l">
              <a:lnSpc>
                <a:spcPct val="200000"/>
              </a:lnSpc>
              <a:spcBef>
                <a:spcPts val="0"/>
              </a:spcBef>
              <a:spcAft>
                <a:spcPts val="0"/>
              </a:spcAft>
              <a:buSzPct val="102941"/>
              <a:buNone/>
            </a:pPr>
            <a:r>
              <a:t/>
            </a:r>
            <a:endParaRPr sz="1600">
              <a:solidFill>
                <a:schemeClr val="dk1"/>
              </a:solidFill>
              <a:latin typeface="Roboto"/>
              <a:ea typeface="Roboto"/>
              <a:cs typeface="Roboto"/>
              <a:sym typeface="Roboto"/>
            </a:endParaRPr>
          </a:p>
        </p:txBody>
      </p:sp>
      <p:sp>
        <p:nvSpPr>
          <p:cNvPr id="158" name="Google Shape;158;p16"/>
          <p:cNvSpPr txBox="1"/>
          <p:nvPr/>
        </p:nvSpPr>
        <p:spPr>
          <a:xfrm>
            <a:off x="555120" y="746077"/>
            <a:ext cx="7759721" cy="584735"/>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Big-O notation</a:t>
            </a:r>
            <a:endParaRPr b="1"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5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500"/>
                                        <p:tgtEl>
                                          <p:spTgt spid="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500"/>
                                        <p:tgtEl>
                                          <p:spTgt spid="1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Effect filter="fade" transition="in">
                                      <p:cBhvr>
                                        <p:cTn dur="500"/>
                                        <p:tgtEl>
                                          <p:spTgt spid="1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Effect filter="fade" transition="in">
                                      <p:cBhvr>
                                        <p:cTn dur="500"/>
                                        <p:tgtEl>
                                          <p:spTgt spid="1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animEffect filter="fade" transition="in">
                                      <p:cBhvr>
                                        <p:cTn dur="500"/>
                                        <p:tgtEl>
                                          <p:spTgt spid="15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64" name="Google Shape;164;p17"/>
          <p:cNvSpPr txBox="1"/>
          <p:nvPr>
            <p:ph idx="1" type="body"/>
          </p:nvPr>
        </p:nvSpPr>
        <p:spPr>
          <a:xfrm>
            <a:off x="1096502" y="1645214"/>
            <a:ext cx="6950989" cy="3417440"/>
          </a:xfrm>
          <a:prstGeom prst="rect">
            <a:avLst/>
          </a:prstGeom>
          <a:noFill/>
          <a:ln>
            <a:noFill/>
          </a:ln>
        </p:spPr>
        <p:txBody>
          <a:bodyPr anchorCtr="0" anchor="t" bIns="91425" lIns="91425" spcFirstLastPara="1" rIns="91425" wrap="square" tIns="91425">
            <a:norm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Since it gives the worst-case running time of an algorithm, it is widely used to analyze an algorithm as we are always interested in the worst-case scenario.</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165" name="Google Shape;165;p17"/>
          <p:cNvSpPr txBox="1"/>
          <p:nvPr/>
        </p:nvSpPr>
        <p:spPr>
          <a:xfrm>
            <a:off x="555120" y="1054362"/>
            <a:ext cx="7759721" cy="584735"/>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Big-O notation</a:t>
            </a:r>
            <a:endParaRPr b="1"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5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500"/>
                                        <p:tgtEl>
                                          <p:spTgt spid="16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1" name="Google Shape;171;p18"/>
          <p:cNvSpPr txBox="1"/>
          <p:nvPr>
            <p:ph idx="1" type="body"/>
          </p:nvPr>
        </p:nvSpPr>
        <p:spPr>
          <a:xfrm>
            <a:off x="1076869" y="1981114"/>
            <a:ext cx="6950989" cy="2367862"/>
          </a:xfrm>
          <a:prstGeom prst="rect">
            <a:avLst/>
          </a:prstGeom>
          <a:noFill/>
          <a:ln>
            <a:noFill/>
          </a:ln>
        </p:spPr>
        <p:txBody>
          <a:bodyPr anchorCtr="0" anchor="t" bIns="91425" lIns="91425" spcFirstLastPara="1" rIns="91425" wrap="square" tIns="91425">
            <a:norm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Omega notation represents the lower bound of the running time of an algorithm. Thus, it provides the best case complexity of an algorithm.</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172" name="Google Shape;172;p18"/>
          <p:cNvSpPr txBox="1"/>
          <p:nvPr/>
        </p:nvSpPr>
        <p:spPr>
          <a:xfrm>
            <a:off x="555120" y="1054362"/>
            <a:ext cx="7759721" cy="584735"/>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Omega(Ω) notation</a:t>
            </a:r>
            <a:endParaRPr b="1"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5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500"/>
                                        <p:tgtEl>
                                          <p:spTgt spid="17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8" name="Google Shape;178;p19"/>
          <p:cNvSpPr txBox="1"/>
          <p:nvPr/>
        </p:nvSpPr>
        <p:spPr>
          <a:xfrm>
            <a:off x="268137" y="726802"/>
            <a:ext cx="7759721" cy="523180"/>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None/>
            </a:pPr>
            <a:r>
              <a:rPr b="1" i="0" lang="en-US" sz="1400" u="none" cap="none" strike="noStrike">
                <a:solidFill>
                  <a:schemeClr val="dk1"/>
                </a:solidFill>
                <a:latin typeface="Roboto"/>
                <a:ea typeface="Roboto"/>
                <a:cs typeface="Roboto"/>
                <a:sym typeface="Roboto"/>
              </a:rPr>
              <a:t>Omega(Ω) notation</a:t>
            </a:r>
            <a:endParaRPr b="1" i="0" sz="1400" u="none" cap="none" strike="noStrike">
              <a:solidFill>
                <a:schemeClr val="dk1"/>
              </a:solidFill>
              <a:latin typeface="Arial"/>
              <a:ea typeface="Arial"/>
              <a:cs typeface="Arial"/>
              <a:sym typeface="Arial"/>
            </a:endParaRPr>
          </a:p>
        </p:txBody>
      </p:sp>
      <p:pic>
        <p:nvPicPr>
          <p:cNvPr descr="Asymptotic Analysis: Omega Notation" id="179" name="Google Shape;179;p19"/>
          <p:cNvPicPr preferRelativeResize="0"/>
          <p:nvPr/>
        </p:nvPicPr>
        <p:blipFill rotWithShape="1">
          <a:blip r:embed="rId3">
            <a:alphaModFix/>
          </a:blip>
          <a:srcRect b="0" l="0" r="0" t="0"/>
          <a:stretch/>
        </p:blipFill>
        <p:spPr>
          <a:xfrm>
            <a:off x="2458453" y="1086021"/>
            <a:ext cx="4227087" cy="39022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5" name="Google Shape;185;p20"/>
          <p:cNvSpPr txBox="1"/>
          <p:nvPr>
            <p:ph idx="1" type="body"/>
          </p:nvPr>
        </p:nvSpPr>
        <p:spPr>
          <a:xfrm>
            <a:off x="1096505" y="1188014"/>
            <a:ext cx="6950989" cy="3417440"/>
          </a:xfrm>
          <a:prstGeom prst="rect">
            <a:avLst/>
          </a:prstGeom>
          <a:noFill/>
          <a:ln>
            <a:noFill/>
          </a:ln>
        </p:spPr>
        <p:txBody>
          <a:bodyPr anchorCtr="0" anchor="t" bIns="91425" lIns="91425" spcFirstLastPara="1" rIns="91425" wrap="square" tIns="91425">
            <a:normAutofit fontScale="85000" lnSpcReduction="20000"/>
          </a:bodyPr>
          <a:lstStyle/>
          <a:p>
            <a:pPr indent="0" lvl="0" marL="139700" rtl="0" algn="l">
              <a:lnSpc>
                <a:spcPct val="200000"/>
              </a:lnSpc>
              <a:spcBef>
                <a:spcPts val="0"/>
              </a:spcBef>
              <a:spcAft>
                <a:spcPts val="0"/>
              </a:spcAft>
              <a:buSzPct val="102941"/>
              <a:buNone/>
            </a:pPr>
            <a:r>
              <a:rPr lang="en-US" sz="1600">
                <a:solidFill>
                  <a:srgbClr val="FF0000"/>
                </a:solidFill>
                <a:latin typeface="Roboto"/>
                <a:ea typeface="Roboto"/>
                <a:cs typeface="Roboto"/>
                <a:sym typeface="Roboto"/>
              </a:rPr>
              <a:t>Ω(g(n)) = { f(n): there exist positive constants c and n0 </a:t>
            </a:r>
            <a:endParaRPr/>
          </a:p>
          <a:p>
            <a:pPr indent="0" lvl="0" marL="139700" rtl="0" algn="l">
              <a:lnSpc>
                <a:spcPct val="200000"/>
              </a:lnSpc>
              <a:spcBef>
                <a:spcPts val="0"/>
              </a:spcBef>
              <a:spcAft>
                <a:spcPts val="0"/>
              </a:spcAft>
              <a:buSzPct val="102941"/>
              <a:buNone/>
            </a:pPr>
            <a:r>
              <a:rPr lang="en-US" sz="1600">
                <a:solidFill>
                  <a:srgbClr val="FF0000"/>
                </a:solidFill>
                <a:latin typeface="Roboto"/>
                <a:ea typeface="Roboto"/>
                <a:cs typeface="Roboto"/>
                <a:sym typeface="Roboto"/>
              </a:rPr>
              <a:t>            such that 0 ≤ cg(n) ≤ f(n) for all n ≥ n0 }</a:t>
            </a:r>
            <a:endParaRPr/>
          </a:p>
          <a:p>
            <a:pPr indent="0" lvl="0" marL="139700" rtl="0" algn="l">
              <a:lnSpc>
                <a:spcPct val="200000"/>
              </a:lnSpc>
              <a:spcBef>
                <a:spcPts val="0"/>
              </a:spcBef>
              <a:spcAft>
                <a:spcPts val="0"/>
              </a:spcAft>
              <a:buSzPct val="102941"/>
              <a:buNone/>
            </a:pPr>
            <a:r>
              <a:t/>
            </a:r>
            <a:endParaRPr sz="1600">
              <a:solidFill>
                <a:schemeClr val="dk1"/>
              </a:solidFill>
              <a:latin typeface="Roboto"/>
              <a:ea typeface="Roboto"/>
              <a:cs typeface="Roboto"/>
              <a:sym typeface="Roboto"/>
            </a:endParaRPr>
          </a:p>
          <a:p>
            <a:pPr indent="0" lvl="0" marL="139700" rtl="0" algn="l">
              <a:lnSpc>
                <a:spcPct val="200000"/>
              </a:lnSpc>
              <a:spcBef>
                <a:spcPts val="0"/>
              </a:spcBef>
              <a:spcAft>
                <a:spcPts val="0"/>
              </a:spcAft>
              <a:buSzPct val="102941"/>
              <a:buNone/>
            </a:pPr>
            <a:r>
              <a:rPr lang="en-US" sz="1600">
                <a:solidFill>
                  <a:schemeClr val="dk1"/>
                </a:solidFill>
                <a:latin typeface="Roboto"/>
                <a:ea typeface="Roboto"/>
                <a:cs typeface="Roboto"/>
                <a:sym typeface="Roboto"/>
              </a:rPr>
              <a:t>The above expression can be described as a function f(n) belongs to the set Ω(g(n)) if there exists a positive constant c such that it lies above cg(n), for sufficiently large n.</a:t>
            </a:r>
            <a:endParaRPr/>
          </a:p>
          <a:p>
            <a:pPr indent="0" lvl="0" marL="139700" rtl="0" algn="l">
              <a:lnSpc>
                <a:spcPct val="200000"/>
              </a:lnSpc>
              <a:spcBef>
                <a:spcPts val="0"/>
              </a:spcBef>
              <a:spcAft>
                <a:spcPts val="0"/>
              </a:spcAft>
              <a:buSzPct val="102941"/>
              <a:buNone/>
            </a:pPr>
            <a:r>
              <a:rPr lang="en-US" sz="1600">
                <a:solidFill>
                  <a:schemeClr val="dk1"/>
                </a:solidFill>
                <a:latin typeface="Roboto"/>
                <a:ea typeface="Roboto"/>
                <a:cs typeface="Roboto"/>
                <a:sym typeface="Roboto"/>
              </a:rPr>
              <a:t>For any value of n, the minimum time required by the algorithm is given by Omega Ω(g(n)).</a:t>
            </a:r>
            <a:endParaRPr/>
          </a:p>
          <a:p>
            <a:pPr indent="0" lvl="0" marL="139700" rtl="0" algn="l">
              <a:lnSpc>
                <a:spcPct val="200000"/>
              </a:lnSpc>
              <a:spcBef>
                <a:spcPts val="0"/>
              </a:spcBef>
              <a:spcAft>
                <a:spcPts val="0"/>
              </a:spcAft>
              <a:buSzPct val="102941"/>
              <a:buNone/>
            </a:pPr>
            <a:r>
              <a:t/>
            </a:r>
            <a:endParaRPr sz="1600">
              <a:solidFill>
                <a:schemeClr val="dk1"/>
              </a:solidFill>
              <a:latin typeface="Roboto"/>
              <a:ea typeface="Roboto"/>
              <a:cs typeface="Roboto"/>
              <a:sym typeface="Roboto"/>
            </a:endParaRPr>
          </a:p>
        </p:txBody>
      </p:sp>
      <p:sp>
        <p:nvSpPr>
          <p:cNvPr id="186" name="Google Shape;186;p20"/>
          <p:cNvSpPr txBox="1"/>
          <p:nvPr/>
        </p:nvSpPr>
        <p:spPr>
          <a:xfrm>
            <a:off x="555120" y="757347"/>
            <a:ext cx="7759721" cy="523180"/>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None/>
            </a:pPr>
            <a:r>
              <a:rPr b="1" i="0" lang="en-US" sz="1400" u="none" cap="none" strike="noStrike">
                <a:solidFill>
                  <a:schemeClr val="dk1"/>
                </a:solidFill>
                <a:latin typeface="Roboto"/>
                <a:ea typeface="Roboto"/>
                <a:cs typeface="Roboto"/>
                <a:sym typeface="Roboto"/>
              </a:rPr>
              <a:t>Omega(Ω) notation</a:t>
            </a:r>
            <a:endParaRPr b="1"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animEffect filter="fade" transition="in">
                                      <p:cBhvr>
                                        <p:cTn dur="500"/>
                                        <p:tgtEl>
                                          <p:spTgt spid="1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animEffect filter="fade" transition="in">
                                      <p:cBhvr>
                                        <p:cTn dur="500"/>
                                        <p:tgtEl>
                                          <p:spTgt spid="1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animEffect filter="fade" transition="in">
                                      <p:cBhvr>
                                        <p:cTn dur="500"/>
                                        <p:tgtEl>
                                          <p:spTgt spid="1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animEffect filter="fade" transition="in">
                                      <p:cBhvr>
                                        <p:cTn dur="500"/>
                                        <p:tgtEl>
                                          <p:spTgt spid="1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4" st="4"/>
                                            </p:txEl>
                                          </p:spTgt>
                                        </p:tgtEl>
                                        <p:attrNameLst>
                                          <p:attrName>style.visibility</p:attrName>
                                        </p:attrNameLst>
                                      </p:cBhvr>
                                      <p:to>
                                        <p:strVal val="visible"/>
                                      </p:to>
                                    </p:set>
                                    <p:animEffect filter="fade" transition="in">
                                      <p:cBhvr>
                                        <p:cTn dur="500"/>
                                        <p:tgtEl>
                                          <p:spTgt spid="1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5" st="5"/>
                                            </p:txEl>
                                          </p:spTgt>
                                        </p:tgtEl>
                                        <p:attrNameLst>
                                          <p:attrName>style.visibility</p:attrName>
                                        </p:attrNameLst>
                                      </p:cBhvr>
                                      <p:to>
                                        <p:strVal val="visible"/>
                                      </p:to>
                                    </p:set>
                                    <p:animEffect filter="fade" transition="in">
                                      <p:cBhvr>
                                        <p:cTn dur="500"/>
                                        <p:tgtEl>
                                          <p:spTgt spid="18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8"/>
          <p:cNvSpPr txBox="1"/>
          <p:nvPr/>
        </p:nvSpPr>
        <p:spPr>
          <a:xfrm>
            <a:off x="870155" y="1149783"/>
            <a:ext cx="7993500" cy="1325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Roboto"/>
                <a:ea typeface="Roboto"/>
                <a:cs typeface="Roboto"/>
                <a:sym typeface="Roboto"/>
              </a:rPr>
              <a:t>URL</a:t>
            </a:r>
            <a:r>
              <a:rPr b="1" i="0" lang="en-US" sz="1800" u="none" cap="none" strike="noStrike">
                <a:solidFill>
                  <a:srgbClr val="373737"/>
                </a:solidFill>
                <a:highlight>
                  <a:srgbClr val="FFFFFF"/>
                </a:highlight>
                <a:latin typeface="Roboto"/>
                <a:ea typeface="Roboto"/>
                <a:cs typeface="Roboto"/>
                <a:sym typeface="Roboto"/>
              </a:rPr>
              <a:t>:</a:t>
            </a:r>
            <a:r>
              <a:rPr b="1" i="0" lang="en-US" sz="1800" u="none" cap="none" strike="noStrike">
                <a:solidFill>
                  <a:srgbClr val="373737"/>
                </a:solidFill>
                <a:highlight>
                  <a:srgbClr val="FFFFFF"/>
                </a:highlight>
                <a:latin typeface="Arial"/>
                <a:ea typeface="Arial"/>
                <a:cs typeface="Arial"/>
                <a:sym typeface="Arial"/>
              </a:rPr>
              <a:t> </a:t>
            </a:r>
            <a:r>
              <a:rPr b="1" i="0" lang="en-US" sz="1800" u="sng" cap="none" strike="noStrike">
                <a:solidFill>
                  <a:srgbClr val="00B0F0"/>
                </a:solidFill>
                <a:highlight>
                  <a:srgbClr val="FFFFFF"/>
                </a:highlight>
                <a:latin typeface="Arial"/>
                <a:ea typeface="Arial"/>
                <a:cs typeface="Arial"/>
                <a:sym typeface="Arial"/>
                <a:hlinkClick r:id="rId3">
                  <a:extLst>
                    <a:ext uri="{A12FA001-AC4F-418D-AE19-62706E023703}">
                      <ahyp:hlinkClr val="tx"/>
                    </a:ext>
                  </a:extLst>
                </a:hlinkClick>
              </a:rPr>
              <a:t>https://forms.gle/LsD6CnjK5gaVNHg98</a:t>
            </a:r>
            <a:endParaRPr b="1" i="0" sz="1800" u="none" cap="none" strike="noStrike">
              <a:solidFill>
                <a:srgbClr val="00B0F0"/>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rgbClr val="373737"/>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Roboto"/>
                <a:ea typeface="Roboto"/>
                <a:cs typeface="Roboto"/>
                <a:sym typeface="Roboto"/>
              </a:rPr>
              <a:t>QR CODE</a:t>
            </a:r>
            <a:r>
              <a:rPr b="1" i="0" lang="en-US" sz="1800" u="none" cap="none" strike="noStrike">
                <a:solidFill>
                  <a:srgbClr val="373737"/>
                </a:solidFill>
                <a:highlight>
                  <a:srgbClr val="FFFFFF"/>
                </a:highlight>
                <a:latin typeface="Roboto"/>
                <a:ea typeface="Roboto"/>
                <a:cs typeface="Roboto"/>
                <a:sym typeface="Roboto"/>
              </a:rPr>
              <a:t>:</a:t>
            </a:r>
            <a:endParaRPr/>
          </a:p>
          <a:p>
            <a:pPr indent="0" lvl="0" marL="0" marR="0" rtl="0" algn="l">
              <a:lnSpc>
                <a:spcPct val="115000"/>
              </a:lnSpc>
              <a:spcBef>
                <a:spcPts val="0"/>
              </a:spcBef>
              <a:spcAft>
                <a:spcPts val="0"/>
              </a:spcAft>
              <a:buNone/>
            </a:pPr>
            <a:r>
              <a:t/>
            </a:r>
            <a:endParaRPr b="0" i="0" sz="1800" u="none" cap="none" strike="noStrike">
              <a:solidFill>
                <a:srgbClr val="00B0F0"/>
              </a:solidFill>
              <a:latin typeface="Roboto"/>
              <a:ea typeface="Roboto"/>
              <a:cs typeface="Roboto"/>
              <a:sym typeface="Roboto"/>
            </a:endParaRPr>
          </a:p>
        </p:txBody>
      </p:sp>
      <p:sp>
        <p:nvSpPr>
          <p:cNvPr id="63" name="Google Shape;63;p28"/>
          <p:cNvSpPr txBox="1"/>
          <p:nvPr/>
        </p:nvSpPr>
        <p:spPr>
          <a:xfrm>
            <a:off x="1708485" y="575460"/>
            <a:ext cx="6525254"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chemeClr val="dk1"/>
                </a:solidFill>
                <a:latin typeface="Roboto"/>
                <a:ea typeface="Roboto"/>
                <a:cs typeface="Roboto"/>
                <a:sym typeface="Roboto"/>
              </a:rPr>
              <a:t>INTRODUCTION TO ALGORITHMS</a:t>
            </a:r>
            <a:endParaRPr/>
          </a:p>
        </p:txBody>
      </p:sp>
      <p:pic>
        <p:nvPicPr>
          <p:cNvPr id="64" name="Google Shape;64;p28"/>
          <p:cNvPicPr preferRelativeResize="0"/>
          <p:nvPr/>
        </p:nvPicPr>
        <p:blipFill rotWithShape="1">
          <a:blip r:embed="rId4">
            <a:alphaModFix/>
          </a:blip>
          <a:srcRect b="0" l="0" r="0" t="0"/>
          <a:stretch/>
        </p:blipFill>
        <p:spPr>
          <a:xfrm>
            <a:off x="3189480" y="2353616"/>
            <a:ext cx="2713231" cy="240958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92" name="Google Shape;192;p21"/>
          <p:cNvSpPr txBox="1"/>
          <p:nvPr>
            <p:ph idx="1" type="body"/>
          </p:nvPr>
        </p:nvSpPr>
        <p:spPr>
          <a:xfrm>
            <a:off x="1076869" y="1981114"/>
            <a:ext cx="6950989" cy="2367862"/>
          </a:xfrm>
          <a:prstGeom prst="rect">
            <a:avLst/>
          </a:prstGeom>
          <a:noFill/>
          <a:ln>
            <a:noFill/>
          </a:ln>
        </p:spPr>
        <p:txBody>
          <a:bodyPr anchorCtr="0" anchor="t" bIns="91425" lIns="91425" spcFirstLastPara="1" rIns="91425" wrap="square" tIns="91425">
            <a:norm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Theta notation encloses the function from above and below. Since it represents the upper and the lower bound of the running time of an algorithm, it is used for analyzing the average-case complexity of an algorithm.</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193" name="Google Shape;193;p21"/>
          <p:cNvSpPr txBox="1"/>
          <p:nvPr/>
        </p:nvSpPr>
        <p:spPr>
          <a:xfrm>
            <a:off x="555120" y="1054362"/>
            <a:ext cx="7759721" cy="646290"/>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800"/>
              <a:buFont typeface="Arial"/>
              <a:buNone/>
            </a:pPr>
            <a:r>
              <a:rPr b="1" i="0" lang="en-US" sz="1800" u="none" cap="none" strike="noStrike">
                <a:solidFill>
                  <a:schemeClr val="dk1"/>
                </a:solidFill>
                <a:latin typeface="Roboto"/>
                <a:ea typeface="Roboto"/>
                <a:cs typeface="Roboto"/>
                <a:sym typeface="Roboto"/>
              </a:rPr>
              <a:t>Theta Notation (Θ-notation)</a:t>
            </a:r>
            <a:endParaRPr b="1"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500"/>
                                        <p:tgtEl>
                                          <p:spTgt spid="1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Effect filter="fade" transition="in">
                                      <p:cBhvr>
                                        <p:cTn dur="500"/>
                                        <p:tgtEl>
                                          <p:spTgt spid="19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99" name="Google Shape;199;p22"/>
          <p:cNvSpPr txBox="1"/>
          <p:nvPr/>
        </p:nvSpPr>
        <p:spPr>
          <a:xfrm>
            <a:off x="268137" y="726802"/>
            <a:ext cx="7759721" cy="584735"/>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Theta Notation (Θ-notation)</a:t>
            </a:r>
            <a:endParaRPr b="1" i="0" sz="1400" u="none" cap="none" strike="noStrike">
              <a:solidFill>
                <a:schemeClr val="dk1"/>
              </a:solidFill>
              <a:latin typeface="Arial"/>
              <a:ea typeface="Arial"/>
              <a:cs typeface="Arial"/>
              <a:sym typeface="Arial"/>
            </a:endParaRPr>
          </a:p>
        </p:txBody>
      </p:sp>
      <p:pic>
        <p:nvPicPr>
          <p:cNvPr descr="Asymptotic Analysis: Theta notation" id="200" name="Google Shape;200;p22"/>
          <p:cNvPicPr preferRelativeResize="0"/>
          <p:nvPr/>
        </p:nvPicPr>
        <p:blipFill rotWithShape="1">
          <a:blip r:embed="rId3">
            <a:alphaModFix/>
          </a:blip>
          <a:srcRect b="0" l="0" r="0" t="0"/>
          <a:stretch/>
        </p:blipFill>
        <p:spPr>
          <a:xfrm>
            <a:off x="2168525" y="1130314"/>
            <a:ext cx="4806950" cy="401318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6" name="Google Shape;206;p23"/>
          <p:cNvSpPr txBox="1"/>
          <p:nvPr>
            <p:ph idx="1" type="body"/>
          </p:nvPr>
        </p:nvSpPr>
        <p:spPr>
          <a:xfrm>
            <a:off x="676507" y="1449365"/>
            <a:ext cx="7679473" cy="3613289"/>
          </a:xfrm>
          <a:prstGeom prst="rect">
            <a:avLst/>
          </a:prstGeom>
          <a:noFill/>
          <a:ln>
            <a:noFill/>
          </a:ln>
        </p:spPr>
        <p:txBody>
          <a:bodyPr anchorCtr="0" anchor="t" bIns="91425" lIns="91425" spcFirstLastPara="1" rIns="91425" wrap="square" tIns="91425">
            <a:noAutofit/>
          </a:bodyPr>
          <a:lstStyle/>
          <a:p>
            <a:pPr indent="0" lvl="0" marL="139700" rtl="0" algn="l">
              <a:lnSpc>
                <a:spcPct val="200000"/>
              </a:lnSpc>
              <a:spcBef>
                <a:spcPts val="0"/>
              </a:spcBef>
              <a:spcAft>
                <a:spcPts val="0"/>
              </a:spcAft>
              <a:buSzPts val="1400"/>
              <a:buNone/>
            </a:pPr>
            <a:r>
              <a:rPr lang="en-US">
                <a:solidFill>
                  <a:schemeClr val="dk1"/>
                </a:solidFill>
                <a:latin typeface="Roboto"/>
                <a:ea typeface="Roboto"/>
                <a:cs typeface="Roboto"/>
                <a:sym typeface="Roboto"/>
              </a:rPr>
              <a:t>For a function g(n), Θ(g(n)) is given by the relation:</a:t>
            </a:r>
            <a:endParaRPr/>
          </a:p>
          <a:p>
            <a:pPr indent="0" lvl="0" marL="139700" rtl="0" algn="l">
              <a:lnSpc>
                <a:spcPct val="200000"/>
              </a:lnSpc>
              <a:spcBef>
                <a:spcPts val="0"/>
              </a:spcBef>
              <a:spcAft>
                <a:spcPts val="0"/>
              </a:spcAft>
              <a:buSzPts val="1400"/>
              <a:buNone/>
            </a:pPr>
            <a:r>
              <a:rPr lang="en-US">
                <a:solidFill>
                  <a:srgbClr val="FF0000"/>
                </a:solidFill>
                <a:latin typeface="Roboto"/>
                <a:ea typeface="Roboto"/>
                <a:cs typeface="Roboto"/>
                <a:sym typeface="Roboto"/>
              </a:rPr>
              <a:t>Θ(g(n)) = { f(n): there exist positive constants c1, c2 and n0</a:t>
            </a:r>
            <a:endParaRPr/>
          </a:p>
          <a:p>
            <a:pPr indent="0" lvl="0" marL="139700" rtl="0" algn="l">
              <a:lnSpc>
                <a:spcPct val="200000"/>
              </a:lnSpc>
              <a:spcBef>
                <a:spcPts val="0"/>
              </a:spcBef>
              <a:spcAft>
                <a:spcPts val="0"/>
              </a:spcAft>
              <a:buSzPts val="1400"/>
              <a:buNone/>
            </a:pPr>
            <a:r>
              <a:rPr lang="en-US">
                <a:solidFill>
                  <a:srgbClr val="FF0000"/>
                </a:solidFill>
                <a:latin typeface="Roboto"/>
                <a:ea typeface="Roboto"/>
                <a:cs typeface="Roboto"/>
                <a:sym typeface="Roboto"/>
              </a:rPr>
              <a:t>            such that 0 ≤ c1g(n) ≤ f(n) ≤ c2g(n) for all n ≥ n0 }</a:t>
            </a:r>
            <a:endParaRPr/>
          </a:p>
          <a:p>
            <a:pPr indent="0" lvl="0" marL="139700" rtl="0" algn="l">
              <a:lnSpc>
                <a:spcPct val="200000"/>
              </a:lnSpc>
              <a:spcBef>
                <a:spcPts val="0"/>
              </a:spcBef>
              <a:spcAft>
                <a:spcPts val="0"/>
              </a:spcAft>
              <a:buSzPts val="1400"/>
              <a:buNone/>
            </a:pPr>
            <a:r>
              <a:t/>
            </a:r>
            <a:endParaRPr>
              <a:solidFill>
                <a:srgbClr val="FF0000"/>
              </a:solidFill>
              <a:latin typeface="Roboto"/>
              <a:ea typeface="Roboto"/>
              <a:cs typeface="Roboto"/>
              <a:sym typeface="Roboto"/>
            </a:endParaRPr>
          </a:p>
          <a:p>
            <a:pPr indent="0" lvl="0" marL="139700" rtl="0" algn="l">
              <a:lnSpc>
                <a:spcPct val="200000"/>
              </a:lnSpc>
              <a:spcBef>
                <a:spcPts val="0"/>
              </a:spcBef>
              <a:spcAft>
                <a:spcPts val="0"/>
              </a:spcAft>
              <a:buSzPts val="1400"/>
              <a:buNone/>
            </a:pPr>
            <a:r>
              <a:rPr lang="en-US">
                <a:solidFill>
                  <a:schemeClr val="dk1"/>
                </a:solidFill>
                <a:latin typeface="Roboto"/>
                <a:ea typeface="Roboto"/>
                <a:cs typeface="Roboto"/>
                <a:sym typeface="Roboto"/>
              </a:rPr>
              <a:t>The above expression can be described as a function f(n) belongs to the set Θ(g(n)) if there exist positive constants c1 and c2 such that it can be sandwiched between c1g(n) and c2g(n), for sufficiently large n.</a:t>
            </a:r>
            <a:endParaRPr/>
          </a:p>
          <a:p>
            <a:pPr indent="0" lvl="0" marL="139700" rtl="0" algn="l">
              <a:lnSpc>
                <a:spcPct val="200000"/>
              </a:lnSpc>
              <a:spcBef>
                <a:spcPts val="0"/>
              </a:spcBef>
              <a:spcAft>
                <a:spcPts val="0"/>
              </a:spcAft>
              <a:buSzPts val="1400"/>
              <a:buNone/>
            </a:pPr>
            <a:r>
              <a:t/>
            </a:r>
            <a:endParaRPr sz="1200">
              <a:solidFill>
                <a:schemeClr val="dk1"/>
              </a:solidFill>
              <a:latin typeface="Roboto"/>
              <a:ea typeface="Roboto"/>
              <a:cs typeface="Roboto"/>
              <a:sym typeface="Roboto"/>
            </a:endParaRPr>
          </a:p>
        </p:txBody>
      </p:sp>
      <p:sp>
        <p:nvSpPr>
          <p:cNvPr id="207" name="Google Shape;207;p23"/>
          <p:cNvSpPr txBox="1"/>
          <p:nvPr/>
        </p:nvSpPr>
        <p:spPr>
          <a:xfrm>
            <a:off x="411629" y="796504"/>
            <a:ext cx="7759721" cy="584735"/>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Theta Notation (Θ-notation)</a:t>
            </a:r>
            <a:endParaRPr b="1"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500"/>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500"/>
                                        <p:tgtEl>
                                          <p:spTgt spid="2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animEffect filter="fade" transition="in">
                                      <p:cBhvr>
                                        <p:cTn dur="500"/>
                                        <p:tgtEl>
                                          <p:spTgt spid="2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animEffect filter="fade" transition="in">
                                      <p:cBhvr>
                                        <p:cTn dur="500"/>
                                        <p:tgtEl>
                                          <p:spTgt spid="2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4" st="4"/>
                                            </p:txEl>
                                          </p:spTgt>
                                        </p:tgtEl>
                                        <p:attrNameLst>
                                          <p:attrName>style.visibility</p:attrName>
                                        </p:attrNameLst>
                                      </p:cBhvr>
                                      <p:to>
                                        <p:strVal val="visible"/>
                                      </p:to>
                                    </p:set>
                                    <p:animEffect filter="fade" transition="in">
                                      <p:cBhvr>
                                        <p:cTn dur="500"/>
                                        <p:tgtEl>
                                          <p:spTgt spid="2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5" st="5"/>
                                            </p:txEl>
                                          </p:spTgt>
                                        </p:tgtEl>
                                        <p:attrNameLst>
                                          <p:attrName>style.visibility</p:attrName>
                                        </p:attrNameLst>
                                      </p:cBhvr>
                                      <p:to>
                                        <p:strVal val="visible"/>
                                      </p:to>
                                    </p:set>
                                    <p:animEffect filter="fade" transition="in">
                                      <p:cBhvr>
                                        <p:cTn dur="500"/>
                                        <p:tgtEl>
                                          <p:spTgt spid="20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13" name="Google Shape;213;p24"/>
          <p:cNvSpPr txBox="1"/>
          <p:nvPr>
            <p:ph idx="1" type="body"/>
          </p:nvPr>
        </p:nvSpPr>
        <p:spPr>
          <a:xfrm>
            <a:off x="732260" y="1865121"/>
            <a:ext cx="7679473" cy="2133894"/>
          </a:xfrm>
          <a:prstGeom prst="rect">
            <a:avLst/>
          </a:prstGeom>
          <a:noFill/>
          <a:ln>
            <a:noFill/>
          </a:ln>
        </p:spPr>
        <p:txBody>
          <a:bodyPr anchorCtr="0" anchor="t" bIns="91425" lIns="91425" spcFirstLastPara="1" rIns="91425" wrap="square" tIns="91425">
            <a:no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If a function f(n) lies anywhere in between c1g(n) and c2g(n) for all n ≥ n0, then f(n) is said to be asymptotically tight bound.</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214" name="Google Shape;214;p24"/>
          <p:cNvSpPr txBox="1"/>
          <p:nvPr/>
        </p:nvSpPr>
        <p:spPr>
          <a:xfrm>
            <a:off x="340279" y="1327531"/>
            <a:ext cx="7759721" cy="584735"/>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Theta Notation (Θ-notation)</a:t>
            </a:r>
            <a:endParaRPr b="1"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500"/>
                                        <p:tgtEl>
                                          <p:spTgt spid="2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Effect filter="fade" transition="in">
                                      <p:cBhvr>
                                        <p:cTn dur="500"/>
                                        <p:tgtEl>
                                          <p:spTgt spid="21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e22d0e7139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20" name="Google Shape;220;g2e22d0e7139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21" name="Google Shape;221;g2e22d0e7139_0_0"/>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222" name="Google Shape;222;g2e22d0e7139_0_0"/>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223" name="Google Shape;223;g2e22d0e7139_0_0"/>
          <p:cNvSpPr txBox="1"/>
          <p:nvPr/>
        </p:nvSpPr>
        <p:spPr>
          <a:xfrm>
            <a:off x="126112" y="2109730"/>
            <a:ext cx="5033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200"/>
              <a:buFont typeface="Arial"/>
              <a:buNone/>
            </a:pPr>
            <a:r>
              <a:rPr b="1" i="0" lang="en-US" sz="3200" u="none" cap="none" strike="noStrike">
                <a:solidFill>
                  <a:srgbClr val="00B0F0"/>
                </a:solidFill>
                <a:latin typeface="Roboto Black"/>
                <a:ea typeface="Roboto Black"/>
                <a:cs typeface="Roboto Black"/>
                <a:sym typeface="Roboto Black"/>
              </a:rPr>
              <a:t>INTERVIEW QUESTIONS</a:t>
            </a:r>
            <a:endParaRPr/>
          </a:p>
        </p:txBody>
      </p:sp>
      <p:sp>
        <p:nvSpPr>
          <p:cNvPr id="224" name="Google Shape;224;g2e22d0e7139_0_0"/>
          <p:cNvSpPr txBox="1"/>
          <p:nvPr/>
        </p:nvSpPr>
        <p:spPr>
          <a:xfrm>
            <a:off x="1040780" y="1358649"/>
            <a:ext cx="3204000" cy="307800"/>
          </a:xfrm>
          <a:prstGeom prst="rect">
            <a:avLst/>
          </a:prstGeom>
          <a:noFill/>
          <a:ln>
            <a:noFill/>
          </a:ln>
        </p:spPr>
        <p:txBody>
          <a:bodyPr anchorCtr="0" anchor="t" bIns="45700" lIns="91425" spcFirstLastPara="1" rIns="91425" wrap="square" tIns="45700">
            <a:spAutoFit/>
          </a:bodyPr>
          <a:lstStyle/>
          <a:p>
            <a:pPr indent="-196850" lvl="0" marL="285750" marR="0" rtl="0" algn="l">
              <a:lnSpc>
                <a:spcPct val="15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30" name="Google Shape;230;p25"/>
          <p:cNvSpPr txBox="1"/>
          <p:nvPr>
            <p:ph idx="1" type="body"/>
          </p:nvPr>
        </p:nvSpPr>
        <p:spPr>
          <a:xfrm>
            <a:off x="555120" y="2758064"/>
            <a:ext cx="7679473" cy="2133894"/>
          </a:xfrm>
          <a:prstGeom prst="rect">
            <a:avLst/>
          </a:prstGeom>
          <a:noFill/>
          <a:ln>
            <a:noFill/>
          </a:ln>
        </p:spPr>
        <p:txBody>
          <a:bodyPr anchorCtr="0" anchor="t" bIns="91425" lIns="91425" spcFirstLastPara="1" rIns="91425" wrap="square" tIns="91425">
            <a:no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Answer: The time complexity of this code is O(n^2) since it uses nested loops to print all possible pairs of elements in the array.</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231" name="Google Shape;231;p25"/>
          <p:cNvSpPr txBox="1"/>
          <p:nvPr/>
        </p:nvSpPr>
        <p:spPr>
          <a:xfrm>
            <a:off x="199030" y="930260"/>
            <a:ext cx="7759721" cy="1815882"/>
          </a:xfrm>
          <a:prstGeom prst="rect">
            <a:avLst/>
          </a:prstGeom>
          <a:noFill/>
          <a:ln>
            <a:noFill/>
          </a:ln>
        </p:spPr>
        <p:txBody>
          <a:bodyPr anchorCtr="0" anchor="t" bIns="45700" lIns="91425" spcFirstLastPara="1" rIns="91425" wrap="square" tIns="45700">
            <a:spAutoFit/>
          </a:bodyPr>
          <a:lstStyle/>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1. What is the time complexity of the following code snippet?</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void printPairs(int[] arr)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for (int i = 0; i &lt; arr.length; i++)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for (int j = i + 1; j &lt; arr.length; j++)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System.out.println(arr[i] + ", " + arr[j]);</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p:txBody>
      </p:sp>
      <p:sp>
        <p:nvSpPr>
          <p:cNvPr id="232" name="Google Shape;232;p25"/>
          <p:cNvSpPr txBox="1"/>
          <p:nvPr/>
        </p:nvSpPr>
        <p:spPr>
          <a:xfrm>
            <a:off x="294497" y="338608"/>
            <a:ext cx="4572000" cy="553741"/>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US" sz="2800" u="none" cap="none" strike="noStrike">
                <a:solidFill>
                  <a:srgbClr val="00B0F0"/>
                </a:solidFill>
                <a:latin typeface="Roboto Black"/>
                <a:ea typeface="Roboto Black"/>
                <a:cs typeface="Roboto Black"/>
                <a:sym typeface="Roboto Black"/>
              </a:rPr>
              <a:t>Interview questions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5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500"/>
                                        <p:tgtEl>
                                          <p:spTgt spid="23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38" name="Google Shape;238;p26"/>
          <p:cNvSpPr txBox="1"/>
          <p:nvPr>
            <p:ph idx="1" type="body"/>
          </p:nvPr>
        </p:nvSpPr>
        <p:spPr>
          <a:xfrm>
            <a:off x="555120" y="2245212"/>
            <a:ext cx="7679473" cy="2133894"/>
          </a:xfrm>
          <a:prstGeom prst="rect">
            <a:avLst/>
          </a:prstGeom>
          <a:noFill/>
          <a:ln>
            <a:noFill/>
          </a:ln>
        </p:spPr>
        <p:txBody>
          <a:bodyPr anchorCtr="0" anchor="t" bIns="91425" lIns="91425" spcFirstLastPara="1" rIns="91425" wrap="square" tIns="91425">
            <a:no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Answer: You can improve the time complexity to O(n) by using a different approach. Instead of nested loops, you can use a single loop and a HashSet to keep track of visited elements.</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239" name="Google Shape;239;p26"/>
          <p:cNvSpPr txBox="1"/>
          <p:nvPr/>
        </p:nvSpPr>
        <p:spPr>
          <a:xfrm>
            <a:off x="124688" y="1541166"/>
            <a:ext cx="7759721" cy="584775"/>
          </a:xfrm>
          <a:prstGeom prst="rect">
            <a:avLst/>
          </a:prstGeom>
          <a:noFill/>
          <a:ln>
            <a:noFill/>
          </a:ln>
        </p:spPr>
        <p:txBody>
          <a:bodyPr anchorCtr="0" anchor="t" bIns="45700" lIns="91425" spcFirstLastPara="1" rIns="91425" wrap="square" tIns="45700">
            <a:spAutoFit/>
          </a:bodyPr>
          <a:lstStyle/>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2. How can you improve the time complexity of the previous code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240" name="Google Shape;240;p26"/>
          <p:cNvSpPr txBox="1"/>
          <p:nvPr/>
        </p:nvSpPr>
        <p:spPr>
          <a:xfrm>
            <a:off x="326581" y="726683"/>
            <a:ext cx="4572000" cy="553741"/>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US" sz="2800" u="none" cap="none" strike="noStrike">
                <a:solidFill>
                  <a:srgbClr val="00B0F0"/>
                </a:solidFill>
                <a:latin typeface="Roboto Black"/>
                <a:ea typeface="Roboto Black"/>
                <a:cs typeface="Roboto Black"/>
                <a:sym typeface="Roboto Black"/>
              </a:rPr>
              <a:t>Interview questions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Effect filter="fade" transition="in">
                                      <p:cBhvr>
                                        <p:cTn dur="500"/>
                                        <p:tgtEl>
                                          <p:spTgt spid="2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Effect filter="fade" transition="in">
                                      <p:cBhvr>
                                        <p:cTn dur="500"/>
                                        <p:tgtEl>
                                          <p:spTgt spid="23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6" name="Google Shape;246;p27"/>
          <p:cNvSpPr txBox="1"/>
          <p:nvPr>
            <p:ph idx="1" type="body"/>
          </p:nvPr>
        </p:nvSpPr>
        <p:spPr>
          <a:xfrm>
            <a:off x="662017" y="2020891"/>
            <a:ext cx="7679473" cy="2133894"/>
          </a:xfrm>
          <a:prstGeom prst="rect">
            <a:avLst/>
          </a:prstGeom>
          <a:noFill/>
          <a:ln>
            <a:noFill/>
          </a:ln>
        </p:spPr>
        <p:txBody>
          <a:bodyPr anchorCtr="0" anchor="t" bIns="91425" lIns="91425" spcFirstLastPara="1" rIns="91425" wrap="square" tIns="91425">
            <a:no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Answer: Linear search has a time complexity of O(n) since it checks each element in the list one by one until the target element is found or the end of the list is reached. Binary search, on the other hand, has a time complexity of O(log n) as it halves the search space at each step, making it much more efficient for sorted arrays.</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247" name="Google Shape;247;p27"/>
          <p:cNvSpPr txBox="1"/>
          <p:nvPr/>
        </p:nvSpPr>
        <p:spPr>
          <a:xfrm>
            <a:off x="165713" y="1058316"/>
            <a:ext cx="7759800" cy="1077300"/>
          </a:xfrm>
          <a:prstGeom prst="rect">
            <a:avLst/>
          </a:prstGeom>
          <a:noFill/>
          <a:ln>
            <a:noFill/>
          </a:ln>
        </p:spPr>
        <p:txBody>
          <a:bodyPr anchorCtr="0" anchor="t" bIns="45700" lIns="91425" spcFirstLastPara="1" rIns="91425" wrap="square" tIns="45700">
            <a:spAutoFit/>
          </a:bodyPr>
          <a:lstStyle/>
          <a:p>
            <a:pPr indent="0" lvl="0" marL="13970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3. Explain the difference between the time complexities of linear search and binary search algorithms.</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248" name="Google Shape;248;p27"/>
          <p:cNvSpPr txBox="1"/>
          <p:nvPr/>
        </p:nvSpPr>
        <p:spPr>
          <a:xfrm>
            <a:off x="294497" y="338608"/>
            <a:ext cx="4572000" cy="553741"/>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US" sz="2800" u="none" cap="none" strike="noStrike">
                <a:solidFill>
                  <a:srgbClr val="00B0F0"/>
                </a:solidFill>
                <a:latin typeface="Roboto Black"/>
                <a:ea typeface="Roboto Black"/>
                <a:cs typeface="Roboto Black"/>
                <a:sym typeface="Roboto Black"/>
              </a:rPr>
              <a:t>Interview questions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Effect filter="fade" transition="in">
                                      <p:cBhvr>
                                        <p:cTn dur="500"/>
                                        <p:tgtEl>
                                          <p:spTgt spid="2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animEffect filter="fade" transition="in">
                                      <p:cBhvr>
                                        <p:cTn dur="500"/>
                                        <p:tgtEl>
                                          <p:spTgt spid="24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4" name="Google Shape;254;p29"/>
          <p:cNvSpPr txBox="1"/>
          <p:nvPr>
            <p:ph idx="1" type="body"/>
          </p:nvPr>
        </p:nvSpPr>
        <p:spPr>
          <a:xfrm>
            <a:off x="662025" y="3607275"/>
            <a:ext cx="8117700" cy="829800"/>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sz="1600">
                <a:solidFill>
                  <a:schemeClr val="dk1"/>
                </a:solidFill>
                <a:latin typeface="Roboto"/>
                <a:ea typeface="Roboto"/>
                <a:cs typeface="Roboto"/>
                <a:sym typeface="Roboto"/>
              </a:rPr>
              <a:t>Answer: The space complexity of this function is O(n) due to the recursive calls that are pushed onto the call stack until the base case is reached.</a:t>
            </a:r>
            <a:endParaRPr/>
          </a:p>
        </p:txBody>
      </p:sp>
      <p:sp>
        <p:nvSpPr>
          <p:cNvPr id="255" name="Google Shape;255;p29"/>
          <p:cNvSpPr txBox="1"/>
          <p:nvPr/>
        </p:nvSpPr>
        <p:spPr>
          <a:xfrm>
            <a:off x="95026" y="877843"/>
            <a:ext cx="8684700" cy="2924400"/>
          </a:xfrm>
          <a:prstGeom prst="rect">
            <a:avLst/>
          </a:prstGeom>
          <a:noFill/>
          <a:ln>
            <a:noFill/>
          </a:ln>
        </p:spPr>
        <p:txBody>
          <a:bodyPr anchorCtr="0" anchor="t" bIns="45700" lIns="91425" spcFirstLastPara="1" rIns="91425" wrap="square" tIns="45700">
            <a:spAutoFit/>
          </a:bodyPr>
          <a:lstStyle/>
          <a:p>
            <a:pPr indent="0" lvl="0" marL="13970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4. What is the space complexity of the following recursive function to calculate the factorial of a number?</a:t>
            </a:r>
            <a:endParaRPr b="0" i="0" sz="1400" u="none" cap="none" strike="noStrike">
              <a:solidFill>
                <a:srgbClr val="000000"/>
              </a:solidFill>
              <a:latin typeface="Arial"/>
              <a:ea typeface="Arial"/>
              <a:cs typeface="Arial"/>
              <a:sym typeface="Arial"/>
            </a:endParaRPr>
          </a:p>
          <a:p>
            <a:pPr indent="0" lvl="0" marL="13970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 factorial(int n) {</a:t>
            </a:r>
            <a:endParaRPr b="0" i="0" sz="1400" u="none" cap="none" strike="noStrike">
              <a:solidFill>
                <a:srgbClr val="000000"/>
              </a:solidFill>
              <a:latin typeface="Arial"/>
              <a:ea typeface="Arial"/>
              <a:cs typeface="Arial"/>
              <a:sym typeface="Arial"/>
            </a:endParaRPr>
          </a:p>
          <a:p>
            <a:pPr indent="0" lvl="0" marL="13970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if (n == 0) {</a:t>
            </a:r>
            <a:endParaRPr b="0" i="0" sz="1400" u="none" cap="none" strike="noStrike">
              <a:solidFill>
                <a:srgbClr val="000000"/>
              </a:solidFill>
              <a:latin typeface="Arial"/>
              <a:ea typeface="Arial"/>
              <a:cs typeface="Arial"/>
              <a:sym typeface="Arial"/>
            </a:endParaRPr>
          </a:p>
          <a:p>
            <a:pPr indent="0" lvl="0" marL="13970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return 1;</a:t>
            </a:r>
            <a:endParaRPr b="0" i="0" sz="1400" u="none" cap="none" strike="noStrike">
              <a:solidFill>
                <a:srgbClr val="000000"/>
              </a:solidFill>
              <a:latin typeface="Arial"/>
              <a:ea typeface="Arial"/>
              <a:cs typeface="Arial"/>
              <a:sym typeface="Arial"/>
            </a:endParaRPr>
          </a:p>
          <a:p>
            <a:pPr indent="0" lvl="0" marL="13970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 else {</a:t>
            </a:r>
            <a:endParaRPr b="0" i="0" sz="1400" u="none" cap="none" strike="noStrike">
              <a:solidFill>
                <a:srgbClr val="000000"/>
              </a:solidFill>
              <a:latin typeface="Arial"/>
              <a:ea typeface="Arial"/>
              <a:cs typeface="Arial"/>
              <a:sym typeface="Arial"/>
            </a:endParaRPr>
          </a:p>
          <a:p>
            <a:pPr indent="0" lvl="0" marL="13970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return n * factorial(n - 1);</a:t>
            </a:r>
            <a:endParaRPr b="0" i="0" sz="1400" u="none" cap="none" strike="noStrike">
              <a:solidFill>
                <a:srgbClr val="000000"/>
              </a:solidFill>
              <a:latin typeface="Arial"/>
              <a:ea typeface="Arial"/>
              <a:cs typeface="Arial"/>
              <a:sym typeface="Arial"/>
            </a:endParaRPr>
          </a:p>
          <a:p>
            <a:pPr indent="0" lvl="0" marL="13970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p:txBody>
      </p:sp>
      <p:sp>
        <p:nvSpPr>
          <p:cNvPr id="256" name="Google Shape;256;p29"/>
          <p:cNvSpPr txBox="1"/>
          <p:nvPr/>
        </p:nvSpPr>
        <p:spPr>
          <a:xfrm>
            <a:off x="294497" y="338608"/>
            <a:ext cx="4572000" cy="1018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US" sz="2800" u="none" cap="none" strike="noStrike">
                <a:solidFill>
                  <a:srgbClr val="00B0F0"/>
                </a:solidFill>
                <a:latin typeface="Roboto Black"/>
                <a:ea typeface="Roboto Black"/>
                <a:cs typeface="Roboto Black"/>
                <a:sym typeface="Roboto Black"/>
              </a:rPr>
              <a:t>Interview questions</a:t>
            </a:r>
            <a:endParaRPr b="0" i="0" sz="2800" u="none" cap="none" strike="noStrike">
              <a:solidFill>
                <a:srgbClr val="00B0F0"/>
              </a:solidFill>
              <a:latin typeface="Roboto Black"/>
              <a:ea typeface="Roboto Black"/>
              <a:cs typeface="Roboto Black"/>
              <a:sym typeface="Roboto Black"/>
            </a:endParaRPr>
          </a:p>
          <a:p>
            <a:pPr indent="0" lvl="0" marL="0" marR="0" rtl="0" algn="l">
              <a:lnSpc>
                <a:spcPct val="115000"/>
              </a:lnSpc>
              <a:spcBef>
                <a:spcPts val="0"/>
              </a:spcBef>
              <a:spcAft>
                <a:spcPts val="0"/>
              </a:spcAft>
              <a:buNone/>
            </a:pPr>
            <a:r>
              <a:t/>
            </a:r>
            <a:endParaRPr sz="2800">
              <a:solidFill>
                <a:srgbClr val="00B0F0"/>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Effect filter="fade" transition="in">
                                      <p:cBhvr>
                                        <p:cTn dur="500"/>
                                        <p:tgtEl>
                                          <p:spTgt spid="25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62" name="Google Shape;262;p30"/>
          <p:cNvSpPr txBox="1"/>
          <p:nvPr>
            <p:ph idx="1" type="body"/>
          </p:nvPr>
        </p:nvSpPr>
        <p:spPr>
          <a:xfrm>
            <a:off x="818135" y="2325725"/>
            <a:ext cx="7679473" cy="1642319"/>
          </a:xfrm>
          <a:prstGeom prst="rect">
            <a:avLst/>
          </a:prstGeom>
          <a:noFill/>
          <a:ln>
            <a:noFill/>
          </a:ln>
        </p:spPr>
        <p:txBody>
          <a:bodyPr anchorCtr="0" anchor="t" bIns="91425" lIns="91425" spcFirstLastPara="1" rIns="91425" wrap="square" tIns="91425">
            <a:no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Answer: Big-O notation represents the upper bound of an algorithm's running time and gives the worst-case complexity. It helps us understand how the algorithm's performance scales with larger input sizes.</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263" name="Google Shape;263;p30"/>
          <p:cNvSpPr txBox="1"/>
          <p:nvPr/>
        </p:nvSpPr>
        <p:spPr>
          <a:xfrm>
            <a:off x="117253" y="1568354"/>
            <a:ext cx="8684775" cy="584775"/>
          </a:xfrm>
          <a:prstGeom prst="rect">
            <a:avLst/>
          </a:prstGeom>
          <a:noFill/>
          <a:ln>
            <a:noFill/>
          </a:ln>
        </p:spPr>
        <p:txBody>
          <a:bodyPr anchorCtr="0" anchor="t" bIns="45700" lIns="91425" spcFirstLastPara="1" rIns="91425" wrap="square" tIns="45700">
            <a:spAutoFit/>
          </a:bodyPr>
          <a:lstStyle/>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5. What is the significance of Big-O notation in algorithm analysis?</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264" name="Google Shape;264;p30"/>
          <p:cNvSpPr txBox="1"/>
          <p:nvPr/>
        </p:nvSpPr>
        <p:spPr>
          <a:xfrm>
            <a:off x="374708" y="723145"/>
            <a:ext cx="4572000" cy="553741"/>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US" sz="2800" u="none" cap="none" strike="noStrike">
                <a:solidFill>
                  <a:srgbClr val="00B0F0"/>
                </a:solidFill>
                <a:latin typeface="Roboto Black"/>
                <a:ea typeface="Roboto Black"/>
                <a:cs typeface="Roboto Black"/>
                <a:sym typeface="Roboto Black"/>
              </a:rPr>
              <a:t>Interview questions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500"/>
                                        <p:tgtEl>
                                          <p:spTgt spid="2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Effect filter="fade" transition="in">
                                      <p:cBhvr>
                                        <p:cTn dur="500"/>
                                        <p:tgtEl>
                                          <p:spTgt spid="26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0" name="Google Shape;70;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1" name="Google Shape;71;p45"/>
          <p:cNvPicPr preferRelativeResize="0"/>
          <p:nvPr/>
        </p:nvPicPr>
        <p:blipFill rotWithShape="1">
          <a:blip r:embed="rId3">
            <a:alphaModFix/>
          </a:blip>
          <a:srcRect b="0" l="0" r="0" t="0"/>
          <a:stretch/>
        </p:blipFill>
        <p:spPr>
          <a:xfrm>
            <a:off x="1" y="3"/>
            <a:ext cx="9144003" cy="5143501"/>
          </a:xfrm>
          <a:prstGeom prst="rect">
            <a:avLst/>
          </a:prstGeom>
          <a:noFill/>
          <a:ln>
            <a:noFill/>
          </a:ln>
        </p:spPr>
      </p:pic>
      <p:sp>
        <p:nvSpPr>
          <p:cNvPr id="72" name="Google Shape;72;p45"/>
          <p:cNvSpPr txBox="1"/>
          <p:nvPr/>
        </p:nvSpPr>
        <p:spPr>
          <a:xfrm>
            <a:off x="126381" y="1594923"/>
            <a:ext cx="4690948" cy="1169521"/>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i="0" lang="en-US" sz="3200" u="none" cap="none" strike="noStrike">
                <a:solidFill>
                  <a:schemeClr val="lt1"/>
                </a:solidFill>
                <a:latin typeface="Roboto Black"/>
                <a:ea typeface="Roboto Black"/>
                <a:cs typeface="Roboto Black"/>
                <a:sym typeface="Roboto Black"/>
              </a:rPr>
              <a:t>TIME AND SPACE COMPLEXITY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70" name="Google Shape;270;p31"/>
          <p:cNvSpPr txBox="1"/>
          <p:nvPr>
            <p:ph idx="1" type="body"/>
          </p:nvPr>
        </p:nvSpPr>
        <p:spPr>
          <a:xfrm>
            <a:off x="555120" y="2096599"/>
            <a:ext cx="7679400" cy="1642200"/>
          </a:xfrm>
          <a:prstGeom prst="rect">
            <a:avLst/>
          </a:prstGeom>
          <a:noFill/>
          <a:ln>
            <a:noFill/>
          </a:ln>
        </p:spPr>
        <p:txBody>
          <a:bodyPr anchorCtr="0" anchor="t" bIns="91425" lIns="91425" spcFirstLastPara="1" rIns="91425" wrap="square" tIns="91425">
            <a:noAutofit/>
          </a:bodyPr>
          <a:lstStyle/>
          <a:p>
            <a:pPr indent="0" lvl="0" marL="139700" rtl="0" algn="l">
              <a:lnSpc>
                <a:spcPct val="150000"/>
              </a:lnSpc>
              <a:spcBef>
                <a:spcPts val="0"/>
              </a:spcBef>
              <a:spcAft>
                <a:spcPts val="0"/>
              </a:spcAft>
              <a:buSzPts val="1400"/>
              <a:buNone/>
            </a:pPr>
            <a:r>
              <a:rPr lang="en-US" sz="1600">
                <a:solidFill>
                  <a:schemeClr val="dk1"/>
                </a:solidFill>
                <a:latin typeface="Roboto"/>
                <a:ea typeface="Roboto"/>
                <a:cs typeface="Roboto"/>
                <a:sym typeface="Roboto"/>
              </a:rPr>
              <a:t>Answer: Omega notation represents the lower bound of an algorithm's running time and provides the best-case complexity. It gives us the minimum time required by the algorithm for any input size.</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271" name="Google Shape;271;p31"/>
          <p:cNvSpPr txBox="1"/>
          <p:nvPr/>
        </p:nvSpPr>
        <p:spPr>
          <a:xfrm>
            <a:off x="180385" y="1419499"/>
            <a:ext cx="8684700" cy="585000"/>
          </a:xfrm>
          <a:prstGeom prst="rect">
            <a:avLst/>
          </a:prstGeom>
          <a:noFill/>
          <a:ln>
            <a:noFill/>
          </a:ln>
        </p:spPr>
        <p:txBody>
          <a:bodyPr anchorCtr="0" anchor="t" bIns="45700" lIns="91425" spcFirstLastPara="1" rIns="91425" wrap="square" tIns="45700">
            <a:spAutoFit/>
          </a:bodyPr>
          <a:lstStyle/>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6. Explain Omega notation and its role in algorithm analysis.</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272" name="Google Shape;272;p31"/>
          <p:cNvSpPr txBox="1"/>
          <p:nvPr/>
        </p:nvSpPr>
        <p:spPr>
          <a:xfrm>
            <a:off x="374708" y="723145"/>
            <a:ext cx="4572000" cy="553741"/>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US" sz="2800" u="none" cap="none" strike="noStrike">
                <a:solidFill>
                  <a:srgbClr val="00B0F0"/>
                </a:solidFill>
                <a:latin typeface="Roboto Black"/>
                <a:ea typeface="Roboto Black"/>
                <a:cs typeface="Roboto Black"/>
                <a:sym typeface="Roboto Black"/>
              </a:rPr>
              <a:t>Interview questions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Effect filter="fade" transition="in">
                                      <p:cBhvr>
                                        <p:cTn dur="500"/>
                                        <p:tgtEl>
                                          <p:spTgt spid="2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animEffect filter="fade" transition="in">
                                      <p:cBhvr>
                                        <p:cTn dur="500"/>
                                        <p:tgtEl>
                                          <p:spTgt spid="27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df7dd7b423_1_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78" name="Google Shape;278;g2df7dd7b423_1_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279" name="Google Shape;279;g2df7dd7b423_1_0"/>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280" name="Google Shape;280;g2df7dd7b423_1_0"/>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281" name="Google Shape;281;g2df7dd7b423_1_0"/>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82" name="Google Shape;282;g2df7dd7b423_1_0"/>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83" name="Google Shape;283;g2df7dd7b423_1_0"/>
          <p:cNvSpPr txBox="1"/>
          <p:nvPr/>
        </p:nvSpPr>
        <p:spPr>
          <a:xfrm>
            <a:off x="1980750" y="4590801"/>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284" name="Google Shape;284;g2df7dd7b423_1_0"/>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85" name="Google Shape;285;g2df7dd7b423_1_0"/>
          <p:cNvSpPr txBox="1"/>
          <p:nvPr/>
        </p:nvSpPr>
        <p:spPr>
          <a:xfrm>
            <a:off x="3519050"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286" name="Google Shape;286;g2df7dd7b423_1_0"/>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287" name="Google Shape;287;g2df7dd7b423_1_0"/>
          <p:cNvSpPr txBox="1"/>
          <p:nvPr/>
        </p:nvSpPr>
        <p:spPr>
          <a:xfrm>
            <a:off x="5457275"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288" name="Google Shape;288;g2df7dd7b423_1_0"/>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8" name="Google Shape;78;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9" name="Google Shape;79;p46"/>
          <p:cNvPicPr preferRelativeResize="0"/>
          <p:nvPr/>
        </p:nvPicPr>
        <p:blipFill rotWithShape="1">
          <a:blip r:embed="rId3">
            <a:alphaModFix/>
          </a:blip>
          <a:srcRect b="0" l="0" r="0" t="0"/>
          <a:stretch/>
        </p:blipFill>
        <p:spPr>
          <a:xfrm>
            <a:off x="1" y="3"/>
            <a:ext cx="9144003" cy="5143501"/>
          </a:xfrm>
          <a:prstGeom prst="rect">
            <a:avLst/>
          </a:prstGeom>
          <a:noFill/>
          <a:ln>
            <a:noFill/>
          </a:ln>
        </p:spPr>
      </p:pic>
      <p:pic>
        <p:nvPicPr>
          <p:cNvPr id="80" name="Google Shape;80;p46"/>
          <p:cNvPicPr preferRelativeResize="0"/>
          <p:nvPr/>
        </p:nvPicPr>
        <p:blipFill rotWithShape="1">
          <a:blip r:embed="rId4">
            <a:alphaModFix/>
          </a:blip>
          <a:srcRect b="0" l="0" r="0" t="0"/>
          <a:stretch/>
        </p:blipFill>
        <p:spPr>
          <a:xfrm>
            <a:off x="1" y="3"/>
            <a:ext cx="9144003" cy="5143501"/>
          </a:xfrm>
          <a:prstGeom prst="rect">
            <a:avLst/>
          </a:prstGeom>
          <a:noFill/>
          <a:ln>
            <a:noFill/>
          </a:ln>
        </p:spPr>
      </p:pic>
      <p:sp>
        <p:nvSpPr>
          <p:cNvPr id="81" name="Google Shape;81;p46"/>
          <p:cNvSpPr txBox="1"/>
          <p:nvPr/>
        </p:nvSpPr>
        <p:spPr>
          <a:xfrm>
            <a:off x="311700" y="778810"/>
            <a:ext cx="3093120" cy="46779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1600" u="none" cap="none" strike="noStrike">
                <a:solidFill>
                  <a:schemeClr val="accent1"/>
                </a:solidFill>
                <a:latin typeface="Roboto Black"/>
                <a:ea typeface="Roboto Black"/>
                <a:cs typeface="Roboto Black"/>
                <a:sym typeface="Roboto Black"/>
              </a:rPr>
              <a:t>TOPICS</a:t>
            </a:r>
            <a:endParaRPr b="0" i="0" sz="1400" u="none" cap="none" strike="noStrike">
              <a:solidFill>
                <a:srgbClr val="000000"/>
              </a:solidFill>
              <a:latin typeface="Roboto Black"/>
              <a:ea typeface="Roboto Black"/>
              <a:cs typeface="Roboto Black"/>
              <a:sym typeface="Roboto Black"/>
            </a:endParaRPr>
          </a:p>
        </p:txBody>
      </p:sp>
      <p:sp>
        <p:nvSpPr>
          <p:cNvPr id="82" name="Google Shape;82;p46"/>
          <p:cNvSpPr txBox="1"/>
          <p:nvPr/>
        </p:nvSpPr>
        <p:spPr>
          <a:xfrm>
            <a:off x="311708" y="1448422"/>
            <a:ext cx="5743200" cy="2824500"/>
          </a:xfrm>
          <a:prstGeom prst="rect">
            <a:avLst/>
          </a:prstGeom>
          <a:noFill/>
          <a:ln>
            <a:noFill/>
          </a:ln>
        </p:spPr>
        <p:txBody>
          <a:bodyPr anchorCtr="0" anchor="t" bIns="34275" lIns="68575" spcFirstLastPara="1" rIns="68575" wrap="square" tIns="34275">
            <a:spAutoFit/>
          </a:bodyPr>
          <a:lstStyle/>
          <a:p>
            <a:pPr indent="-285750" lvl="0" marL="425450" marR="0" rtl="0" algn="l">
              <a:lnSpc>
                <a:spcPct val="15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Roboto"/>
                <a:ea typeface="Roboto"/>
                <a:cs typeface="Roboto"/>
                <a:sym typeface="Roboto"/>
              </a:rPr>
              <a:t>What is an algorithm complexity?</a:t>
            </a:r>
            <a:endParaRPr b="0" i="0" sz="1400" u="none" cap="none" strike="noStrike">
              <a:solidFill>
                <a:schemeClr val="dk1"/>
              </a:solidFill>
              <a:latin typeface="Roboto"/>
              <a:ea typeface="Roboto"/>
              <a:cs typeface="Roboto"/>
              <a:sym typeface="Roboto"/>
            </a:endParaRPr>
          </a:p>
          <a:p>
            <a:pPr indent="0" lvl="0" marL="914400" marR="0" rtl="0" algn="l">
              <a:lnSpc>
                <a:spcPct val="150000"/>
              </a:lnSpc>
              <a:spcBef>
                <a:spcPts val="0"/>
              </a:spcBef>
              <a:spcAft>
                <a:spcPts val="0"/>
              </a:spcAft>
              <a:buNone/>
            </a:pPr>
            <a:r>
              <a:rPr b="0" i="0" lang="en-US" sz="1400" u="none" cap="none" strike="noStrike">
                <a:solidFill>
                  <a:schemeClr val="dk1"/>
                </a:solidFill>
                <a:latin typeface="Roboto"/>
                <a:ea typeface="Roboto"/>
                <a:cs typeface="Roboto"/>
                <a:sym typeface="Roboto"/>
              </a:rPr>
              <a:t>Time complexity</a:t>
            </a:r>
            <a:endParaRPr b="0" i="0" sz="1400" u="none" cap="none" strike="noStrike">
              <a:solidFill>
                <a:schemeClr val="dk1"/>
              </a:solidFill>
              <a:latin typeface="Roboto"/>
              <a:ea typeface="Roboto"/>
              <a:cs typeface="Roboto"/>
              <a:sym typeface="Roboto"/>
            </a:endParaRPr>
          </a:p>
          <a:p>
            <a:pPr indent="0" lvl="0" marL="914400" marR="0" rtl="0" algn="l">
              <a:lnSpc>
                <a:spcPct val="150000"/>
              </a:lnSpc>
              <a:spcBef>
                <a:spcPts val="0"/>
              </a:spcBef>
              <a:spcAft>
                <a:spcPts val="0"/>
              </a:spcAft>
              <a:buNone/>
            </a:pPr>
            <a:r>
              <a:rPr b="0" i="0" lang="en-US" sz="1400" u="none" cap="none" strike="noStrike">
                <a:solidFill>
                  <a:schemeClr val="dk1"/>
                </a:solidFill>
                <a:latin typeface="Roboto"/>
                <a:ea typeface="Roboto"/>
                <a:cs typeface="Roboto"/>
                <a:sym typeface="Roboto"/>
              </a:rPr>
              <a:t>Space complexity</a:t>
            </a:r>
            <a:endParaRPr b="0" i="0" sz="1400" u="none" cap="none" strike="noStrike">
              <a:solidFill>
                <a:schemeClr val="dk1"/>
              </a:solidFill>
              <a:latin typeface="Roboto"/>
              <a:ea typeface="Roboto"/>
              <a:cs typeface="Roboto"/>
              <a:sym typeface="Roboto"/>
            </a:endParaRPr>
          </a:p>
          <a:p>
            <a:pPr indent="-285750" lvl="0" marL="425450" marR="0" rtl="0" algn="l">
              <a:lnSpc>
                <a:spcPct val="150000"/>
              </a:lnSpc>
              <a:spcBef>
                <a:spcPts val="0"/>
              </a:spcBef>
              <a:spcAft>
                <a:spcPts val="0"/>
              </a:spcAft>
              <a:buClr>
                <a:schemeClr val="dk1"/>
              </a:buClr>
              <a:buSzPts val="2000"/>
              <a:buFont typeface="Noto Sans Symbols"/>
              <a:buChar char="⮚"/>
            </a:pPr>
            <a:r>
              <a:rPr b="0" i="0" lang="en-US" sz="1400" u="none" cap="none" strike="noStrike">
                <a:solidFill>
                  <a:schemeClr val="dk1"/>
                </a:solidFill>
                <a:latin typeface="Roboto"/>
                <a:ea typeface="Roboto"/>
                <a:cs typeface="Roboto"/>
                <a:sym typeface="Roboto"/>
              </a:rPr>
              <a:t>Analysis of algorithm</a:t>
            </a:r>
            <a:endParaRPr b="0" i="0" sz="1400" u="none" cap="none" strike="noStrike">
              <a:solidFill>
                <a:schemeClr val="dk1"/>
              </a:solidFill>
              <a:latin typeface="Roboto"/>
              <a:ea typeface="Roboto"/>
              <a:cs typeface="Roboto"/>
              <a:sym typeface="Roboto"/>
            </a:endParaRPr>
          </a:p>
          <a:p>
            <a:pPr indent="-285750" lvl="0" marL="425450" marR="0" rtl="0" algn="l">
              <a:lnSpc>
                <a:spcPct val="150000"/>
              </a:lnSpc>
              <a:spcBef>
                <a:spcPts val="0"/>
              </a:spcBef>
              <a:spcAft>
                <a:spcPts val="0"/>
              </a:spcAft>
              <a:buClr>
                <a:schemeClr val="dk1"/>
              </a:buClr>
              <a:buSzPts val="2000"/>
              <a:buFont typeface="Noto Sans Symbols"/>
              <a:buChar char="⮚"/>
            </a:pPr>
            <a:r>
              <a:rPr b="0" i="0" lang="en-US" sz="1400" u="none" cap="none" strike="noStrike">
                <a:solidFill>
                  <a:schemeClr val="dk1"/>
                </a:solidFill>
                <a:latin typeface="Roboto"/>
                <a:ea typeface="Roboto"/>
                <a:cs typeface="Roboto"/>
                <a:sym typeface="Roboto"/>
              </a:rPr>
              <a:t>Asymptotic notation</a:t>
            </a:r>
            <a:endParaRPr b="0" i="0" sz="1400" u="none" cap="none" strike="noStrike">
              <a:solidFill>
                <a:schemeClr val="dk1"/>
              </a:solidFill>
              <a:latin typeface="Roboto"/>
              <a:ea typeface="Roboto"/>
              <a:cs typeface="Roboto"/>
              <a:sym typeface="Roboto"/>
            </a:endParaRPr>
          </a:p>
          <a:p>
            <a:pPr indent="0" lvl="0" marL="1054100" marR="0" rtl="0" algn="l">
              <a:lnSpc>
                <a:spcPct val="150000"/>
              </a:lnSpc>
              <a:spcBef>
                <a:spcPts val="0"/>
              </a:spcBef>
              <a:spcAft>
                <a:spcPts val="0"/>
              </a:spcAft>
              <a:buNone/>
            </a:pPr>
            <a:r>
              <a:rPr b="0" i="0" lang="en-US" sz="1400" u="none" cap="none" strike="noStrike">
                <a:solidFill>
                  <a:schemeClr val="dk1"/>
                </a:solidFill>
                <a:latin typeface="Roboto"/>
                <a:ea typeface="Roboto"/>
                <a:cs typeface="Roboto"/>
                <a:sym typeface="Roboto"/>
              </a:rPr>
              <a:t>1.Big oh (O)notation</a:t>
            </a:r>
            <a:endParaRPr b="0" i="0" sz="1400" u="none" cap="none" strike="noStrike">
              <a:solidFill>
                <a:schemeClr val="dk1"/>
              </a:solidFill>
              <a:latin typeface="Roboto"/>
              <a:ea typeface="Roboto"/>
              <a:cs typeface="Roboto"/>
              <a:sym typeface="Roboto"/>
            </a:endParaRPr>
          </a:p>
          <a:p>
            <a:pPr indent="0" lvl="0" marL="1054100" marR="0" rtl="0" algn="l">
              <a:lnSpc>
                <a:spcPct val="150000"/>
              </a:lnSpc>
              <a:spcBef>
                <a:spcPts val="0"/>
              </a:spcBef>
              <a:spcAft>
                <a:spcPts val="0"/>
              </a:spcAft>
              <a:buNone/>
            </a:pPr>
            <a:r>
              <a:rPr b="0" i="0" lang="en-US" sz="1400" u="none" cap="none" strike="noStrike">
                <a:solidFill>
                  <a:schemeClr val="dk1"/>
                </a:solidFill>
                <a:latin typeface="Roboto"/>
                <a:ea typeface="Roboto"/>
                <a:cs typeface="Roboto"/>
                <a:sym typeface="Roboto"/>
              </a:rPr>
              <a:t>2.Big omega (Ω) notation</a:t>
            </a:r>
            <a:endParaRPr b="0" i="0" sz="1400" u="none" cap="none" strike="noStrike">
              <a:solidFill>
                <a:schemeClr val="dk1"/>
              </a:solidFill>
              <a:latin typeface="Roboto"/>
              <a:ea typeface="Roboto"/>
              <a:cs typeface="Roboto"/>
              <a:sym typeface="Roboto"/>
            </a:endParaRPr>
          </a:p>
          <a:p>
            <a:pPr indent="0" lvl="0" marL="1054100" marR="0" rtl="0" algn="l">
              <a:lnSpc>
                <a:spcPct val="150000"/>
              </a:lnSpc>
              <a:spcBef>
                <a:spcPts val="0"/>
              </a:spcBef>
              <a:spcAft>
                <a:spcPts val="0"/>
              </a:spcAft>
              <a:buNone/>
            </a:pPr>
            <a:r>
              <a:rPr b="0" i="0" lang="en-US" sz="1400" u="none" cap="none" strike="noStrike">
                <a:solidFill>
                  <a:schemeClr val="dk1"/>
                </a:solidFill>
                <a:latin typeface="Roboto"/>
                <a:ea typeface="Roboto"/>
                <a:cs typeface="Roboto"/>
                <a:sym typeface="Roboto"/>
              </a:rPr>
              <a:t>3.Theta(Θ) notation</a:t>
            </a:r>
            <a:endParaRPr b="0" i="0" sz="14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8" name="Google Shape;88;p5"/>
          <p:cNvSpPr txBox="1"/>
          <p:nvPr>
            <p:ph idx="1" type="body"/>
          </p:nvPr>
        </p:nvSpPr>
        <p:spPr>
          <a:xfrm>
            <a:off x="1096502" y="2138386"/>
            <a:ext cx="6950989" cy="2669213"/>
          </a:xfrm>
          <a:prstGeom prst="rect">
            <a:avLst/>
          </a:prstGeom>
          <a:noFill/>
          <a:ln>
            <a:noFill/>
          </a:ln>
        </p:spPr>
        <p:txBody>
          <a:bodyPr anchorCtr="0" anchor="t" bIns="91425" lIns="91425" spcFirstLastPara="1" rIns="91425" wrap="square" tIns="91425">
            <a:norm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The complexity of an algorithm in Java, or any programming language, refers to the evaluation of its efficiency in terms of time and space requirements as a function of the input size. As mentioned earlier, algorithm complexity is typically categorized into two types:</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89" name="Google Shape;89;p5"/>
          <p:cNvSpPr txBox="1"/>
          <p:nvPr/>
        </p:nvSpPr>
        <p:spPr>
          <a:xfrm>
            <a:off x="146046" y="1357350"/>
            <a:ext cx="7759721" cy="584735"/>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What is an Algorithm Complexity?</a:t>
            </a:r>
            <a:r>
              <a:rPr b="0" i="0" lang="en-US" sz="1600" u="none" cap="none" strike="noStrike">
                <a:solidFill>
                  <a:schemeClr val="dk1"/>
                </a:solidFill>
                <a:latin typeface="Roboto"/>
                <a:ea typeface="Roboto"/>
                <a:cs typeface="Roboto"/>
                <a:sym typeface="Roboto"/>
              </a:rPr>
              <a:t> </a:t>
            </a:r>
            <a:endParaRPr b="0" i="0" sz="1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500"/>
                                        <p:tgtEl>
                                          <p:spTgt spid="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Effect filter="fade" transition="in">
                                      <p:cBhvr>
                                        <p:cTn dur="500"/>
                                        <p:tgtEl>
                                          <p:spTgt spid="8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5" name="Google Shape;95;p6"/>
          <p:cNvSpPr txBox="1"/>
          <p:nvPr>
            <p:ph idx="1" type="body"/>
          </p:nvPr>
        </p:nvSpPr>
        <p:spPr>
          <a:xfrm>
            <a:off x="1096502" y="1310940"/>
            <a:ext cx="6950989" cy="3309322"/>
          </a:xfrm>
          <a:prstGeom prst="rect">
            <a:avLst/>
          </a:prstGeom>
          <a:noFill/>
          <a:ln>
            <a:noFill/>
          </a:ln>
        </p:spPr>
        <p:txBody>
          <a:bodyPr anchorCtr="0" anchor="t" bIns="91425" lIns="91425" spcFirstLastPara="1" rIns="91425" wrap="square" tIns="91425">
            <a:normAutofit/>
          </a:bodyPr>
          <a:lstStyle/>
          <a:p>
            <a:pPr indent="0" lvl="0" marL="139700" rtl="0" algn="l">
              <a:lnSpc>
                <a:spcPct val="200000"/>
              </a:lnSpc>
              <a:spcBef>
                <a:spcPts val="0"/>
              </a:spcBef>
              <a:spcAft>
                <a:spcPts val="0"/>
              </a:spcAft>
              <a:buSzPts val="1514"/>
              <a:buNone/>
            </a:pPr>
            <a:r>
              <a:rPr lang="en-US" sz="1600">
                <a:solidFill>
                  <a:schemeClr val="dk1"/>
                </a:solidFill>
                <a:latin typeface="Roboto"/>
                <a:ea typeface="Roboto"/>
                <a:cs typeface="Roboto"/>
                <a:sym typeface="Roboto"/>
              </a:rPr>
              <a:t>a. Time Complexity: It measures the amount of time an algorithm takes to run as a function of the input size 'n'. Time complexity is denoted using Big O notation, which provides an upper bound on the growth rate of the algorithm's running time. The notation is expressed as O(f(n)), where 'f(n)' represents a function describing the worst-case time required for an algorithm.</a:t>
            </a:r>
            <a:endParaRPr/>
          </a:p>
          <a:p>
            <a:pPr indent="0" lvl="0" marL="139700" rtl="0" algn="l">
              <a:lnSpc>
                <a:spcPct val="200000"/>
              </a:lnSpc>
              <a:spcBef>
                <a:spcPts val="0"/>
              </a:spcBef>
              <a:spcAft>
                <a:spcPts val="0"/>
              </a:spcAft>
              <a:buSzPts val="1514"/>
              <a:buNone/>
            </a:pPr>
            <a:r>
              <a:t/>
            </a:r>
            <a:endParaRPr sz="16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500"/>
                                        <p:tgtEl>
                                          <p:spTgt spid="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500"/>
                                        <p:tgtEl>
                                          <p:spTgt spid="9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01" name="Google Shape;101;p7"/>
          <p:cNvSpPr txBox="1"/>
          <p:nvPr>
            <p:ph idx="1" type="body"/>
          </p:nvPr>
        </p:nvSpPr>
        <p:spPr>
          <a:xfrm>
            <a:off x="1096502" y="1310940"/>
            <a:ext cx="6950989" cy="3496660"/>
          </a:xfrm>
          <a:prstGeom prst="rect">
            <a:avLst/>
          </a:prstGeom>
          <a:noFill/>
          <a:ln>
            <a:noFill/>
          </a:ln>
        </p:spPr>
        <p:txBody>
          <a:bodyPr anchorCtr="0" anchor="t" bIns="91425" lIns="91425" spcFirstLastPara="1" rIns="91425" wrap="square" tIns="91425">
            <a:norm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b. Space Complexity: It measures the amount of memory space an algorithm uses as a function of the input size 'n'. Space complexity is also denoted using Big O notation, and it represents the upper bound on the additional memory space required by the algorithm during execution.</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5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500"/>
                                        <p:tgtEl>
                                          <p:spTgt spid="10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07" name="Google Shape;107;p8"/>
          <p:cNvSpPr txBox="1"/>
          <p:nvPr>
            <p:ph idx="1" type="body"/>
          </p:nvPr>
        </p:nvSpPr>
        <p:spPr>
          <a:xfrm>
            <a:off x="1096502" y="1645214"/>
            <a:ext cx="6950989" cy="3162386"/>
          </a:xfrm>
          <a:prstGeom prst="rect">
            <a:avLst/>
          </a:prstGeom>
          <a:noFill/>
          <a:ln>
            <a:noFill/>
          </a:ln>
        </p:spPr>
        <p:txBody>
          <a:bodyPr anchorCtr="0" anchor="t" bIns="91425" lIns="91425" spcFirstLastPara="1" rIns="91425" wrap="square" tIns="91425">
            <a:normAutofit/>
          </a:bodyPr>
          <a:lstStyle/>
          <a:p>
            <a:pPr indent="-317500" lvl="0" marL="457200" rtl="0" algn="just">
              <a:lnSpc>
                <a:spcPct val="115000"/>
              </a:lnSpc>
              <a:spcBef>
                <a:spcPts val="0"/>
              </a:spcBef>
              <a:spcAft>
                <a:spcPts val="0"/>
              </a:spcAft>
              <a:buSzPts val="1400"/>
              <a:buFont typeface="Noto Sans Symbols"/>
              <a:buChar char="⮚"/>
            </a:pPr>
            <a:r>
              <a:rPr lang="en-US" sz="1600">
                <a:solidFill>
                  <a:schemeClr val="dk1"/>
                </a:solidFill>
                <a:latin typeface="Roboto"/>
                <a:ea typeface="Roboto"/>
                <a:cs typeface="Roboto"/>
                <a:sym typeface="Roboto"/>
              </a:rPr>
              <a:t>The goal of analysis of an algorithm is to compare algorithm in running time and also Memory management.</a:t>
            </a:r>
            <a:endParaRPr/>
          </a:p>
          <a:p>
            <a:pPr indent="-317500" lvl="0" marL="457200" rtl="0" algn="just">
              <a:lnSpc>
                <a:spcPct val="115000"/>
              </a:lnSpc>
              <a:spcBef>
                <a:spcPts val="0"/>
              </a:spcBef>
              <a:spcAft>
                <a:spcPts val="0"/>
              </a:spcAft>
              <a:buSzPts val="1400"/>
              <a:buFont typeface="Noto Sans Symbols"/>
              <a:buChar char="⮚"/>
            </a:pPr>
            <a:r>
              <a:rPr lang="en-US" sz="1600">
                <a:solidFill>
                  <a:schemeClr val="dk1"/>
                </a:solidFill>
                <a:latin typeface="Roboto"/>
                <a:ea typeface="Roboto"/>
                <a:cs typeface="Roboto"/>
                <a:sym typeface="Roboto"/>
              </a:rPr>
              <a:t>Running time of an algorithm depends on how long it takes a computer to run the lines of code of the algorithm.</a:t>
            </a:r>
            <a:endParaRPr/>
          </a:p>
          <a:p>
            <a:pPr indent="-317500" lvl="0" marL="457200" rtl="0" algn="just">
              <a:lnSpc>
                <a:spcPct val="115000"/>
              </a:lnSpc>
              <a:spcBef>
                <a:spcPts val="0"/>
              </a:spcBef>
              <a:spcAft>
                <a:spcPts val="0"/>
              </a:spcAft>
              <a:buSzPts val="1400"/>
              <a:buFont typeface="Noto Sans Symbols"/>
              <a:buNone/>
            </a:pPr>
            <a:r>
              <a:rPr lang="en-US" sz="1600">
                <a:solidFill>
                  <a:schemeClr val="dk1"/>
                </a:solidFill>
                <a:latin typeface="Roboto"/>
                <a:ea typeface="Roboto"/>
                <a:cs typeface="Roboto"/>
                <a:sym typeface="Roboto"/>
              </a:rPr>
              <a:t>Running time of an algorithm depends on</a:t>
            </a:r>
            <a:endParaRPr/>
          </a:p>
          <a:p>
            <a:pPr indent="-317500" lvl="0" marL="457200" rtl="0" algn="just">
              <a:lnSpc>
                <a:spcPct val="115000"/>
              </a:lnSpc>
              <a:spcBef>
                <a:spcPts val="0"/>
              </a:spcBef>
              <a:spcAft>
                <a:spcPts val="0"/>
              </a:spcAft>
              <a:buSzPts val="1400"/>
              <a:buFont typeface="Noto Sans Symbols"/>
              <a:buNone/>
            </a:pPr>
            <a:r>
              <a:rPr lang="en-US" sz="1600">
                <a:solidFill>
                  <a:schemeClr val="dk1"/>
                </a:solidFill>
                <a:latin typeface="Roboto"/>
                <a:ea typeface="Roboto"/>
                <a:cs typeface="Roboto"/>
                <a:sym typeface="Roboto"/>
              </a:rPr>
              <a:t>1.Speed of computer</a:t>
            </a:r>
            <a:endParaRPr/>
          </a:p>
          <a:p>
            <a:pPr indent="-317500" lvl="0" marL="457200" rtl="0" algn="just">
              <a:lnSpc>
                <a:spcPct val="115000"/>
              </a:lnSpc>
              <a:spcBef>
                <a:spcPts val="0"/>
              </a:spcBef>
              <a:spcAft>
                <a:spcPts val="0"/>
              </a:spcAft>
              <a:buSzPts val="1400"/>
              <a:buFont typeface="Noto Sans Symbols"/>
              <a:buNone/>
            </a:pPr>
            <a:r>
              <a:rPr lang="en-US" sz="1600">
                <a:solidFill>
                  <a:schemeClr val="dk1"/>
                </a:solidFill>
                <a:latin typeface="Roboto"/>
                <a:ea typeface="Roboto"/>
                <a:cs typeface="Roboto"/>
                <a:sym typeface="Roboto"/>
              </a:rPr>
              <a:t>2.Programming language</a:t>
            </a:r>
            <a:endParaRPr/>
          </a:p>
          <a:p>
            <a:pPr indent="-317500" lvl="0" marL="457200" rtl="0" algn="just">
              <a:lnSpc>
                <a:spcPct val="115000"/>
              </a:lnSpc>
              <a:spcBef>
                <a:spcPts val="0"/>
              </a:spcBef>
              <a:spcAft>
                <a:spcPts val="0"/>
              </a:spcAft>
              <a:buSzPts val="1400"/>
              <a:buFont typeface="Noto Sans Symbols"/>
              <a:buNone/>
            </a:pPr>
            <a:r>
              <a:rPr lang="en-US" sz="1600">
                <a:solidFill>
                  <a:schemeClr val="dk1"/>
                </a:solidFill>
                <a:latin typeface="Roboto"/>
                <a:ea typeface="Roboto"/>
                <a:cs typeface="Roboto"/>
                <a:sym typeface="Roboto"/>
              </a:rPr>
              <a:t>3.Compiler and translator</a:t>
            </a:r>
            <a:endParaRPr/>
          </a:p>
          <a:p>
            <a:pPr indent="-317500" lvl="0" marL="457200" rtl="0" algn="just">
              <a:lnSpc>
                <a:spcPct val="115000"/>
              </a:lnSpc>
              <a:spcBef>
                <a:spcPts val="0"/>
              </a:spcBef>
              <a:spcAft>
                <a:spcPts val="0"/>
              </a:spcAft>
              <a:buSzPts val="1400"/>
              <a:buFont typeface="Noto Sans Symbols"/>
              <a:buNone/>
            </a:pPr>
            <a:r>
              <a:rPr lang="en-US" sz="1600">
                <a:solidFill>
                  <a:schemeClr val="dk1"/>
                </a:solidFill>
                <a:latin typeface="Roboto"/>
                <a:ea typeface="Roboto"/>
                <a:cs typeface="Roboto"/>
                <a:sym typeface="Roboto"/>
              </a:rPr>
              <a:t>		Examples: binary search, linear search</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108" name="Google Shape;108;p8"/>
          <p:cNvSpPr txBox="1"/>
          <p:nvPr/>
        </p:nvSpPr>
        <p:spPr>
          <a:xfrm>
            <a:off x="555120" y="1054362"/>
            <a:ext cx="7759721" cy="584735"/>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Analysis of Algorithm</a:t>
            </a:r>
            <a:r>
              <a:rPr b="0" i="0" lang="en-US" sz="1600" u="none" cap="none" strike="noStrike">
                <a:solidFill>
                  <a:schemeClr val="dk1"/>
                </a:solidFill>
                <a:latin typeface="Roboto"/>
                <a:ea typeface="Roboto"/>
                <a:cs typeface="Roboto"/>
                <a:sym typeface="Roboto"/>
              </a:rPr>
              <a:t> </a:t>
            </a:r>
            <a:endParaRPr b="0" i="0" sz="1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5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500"/>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500"/>
                                        <p:tgtEl>
                                          <p:spTgt spid="1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animEffect filter="fade" transition="in">
                                      <p:cBhvr>
                                        <p:cTn dur="500"/>
                                        <p:tgtEl>
                                          <p:spTgt spid="1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animEffect filter="fade" transition="in">
                                      <p:cBhvr>
                                        <p:cTn dur="500"/>
                                        <p:tgtEl>
                                          <p:spTgt spid="1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5" st="5"/>
                                            </p:txEl>
                                          </p:spTgt>
                                        </p:tgtEl>
                                        <p:attrNameLst>
                                          <p:attrName>style.visibility</p:attrName>
                                        </p:attrNameLst>
                                      </p:cBhvr>
                                      <p:to>
                                        <p:strVal val="visible"/>
                                      </p:to>
                                    </p:set>
                                    <p:animEffect filter="fade" transition="in">
                                      <p:cBhvr>
                                        <p:cTn dur="500"/>
                                        <p:tgtEl>
                                          <p:spTgt spid="1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6" st="6"/>
                                            </p:txEl>
                                          </p:spTgt>
                                        </p:tgtEl>
                                        <p:attrNameLst>
                                          <p:attrName>style.visibility</p:attrName>
                                        </p:attrNameLst>
                                      </p:cBhvr>
                                      <p:to>
                                        <p:strVal val="visible"/>
                                      </p:to>
                                    </p:set>
                                    <p:animEffect filter="fade" transition="in">
                                      <p:cBhvr>
                                        <p:cTn dur="500"/>
                                        <p:tgtEl>
                                          <p:spTgt spid="10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7" st="7"/>
                                            </p:txEl>
                                          </p:spTgt>
                                        </p:tgtEl>
                                        <p:attrNameLst>
                                          <p:attrName>style.visibility</p:attrName>
                                        </p:attrNameLst>
                                      </p:cBhvr>
                                      <p:to>
                                        <p:strVal val="visible"/>
                                      </p:to>
                                    </p:set>
                                    <p:animEffect filter="fade" transition="in">
                                      <p:cBhvr>
                                        <p:cTn dur="500"/>
                                        <p:tgtEl>
                                          <p:spTgt spid="10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4" name="Google Shape;114;p9"/>
          <p:cNvSpPr txBox="1"/>
          <p:nvPr>
            <p:ph idx="1" type="body"/>
          </p:nvPr>
        </p:nvSpPr>
        <p:spPr>
          <a:xfrm>
            <a:off x="1096502" y="1645214"/>
            <a:ext cx="6950989" cy="3162386"/>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Font typeface="Noto Sans Symbols"/>
              <a:buChar char="⮚"/>
            </a:pPr>
            <a:r>
              <a:rPr lang="en-US" sz="1600">
                <a:solidFill>
                  <a:schemeClr val="dk1"/>
                </a:solidFill>
                <a:latin typeface="Roboto"/>
                <a:ea typeface="Roboto"/>
                <a:cs typeface="Roboto"/>
                <a:sym typeface="Roboto"/>
              </a:rPr>
              <a:t>Expressing the complexity in terms of its relationship to know function. This type of analysis is called asymptotic analysis.</a:t>
            </a:r>
            <a:endParaRPr/>
          </a:p>
          <a:p>
            <a:pPr indent="-317500" lvl="0" marL="457200" rtl="0" algn="l">
              <a:lnSpc>
                <a:spcPct val="115000"/>
              </a:lnSpc>
              <a:spcBef>
                <a:spcPts val="0"/>
              </a:spcBef>
              <a:spcAft>
                <a:spcPts val="0"/>
              </a:spcAft>
              <a:buSzPts val="1400"/>
              <a:buFont typeface="Noto Sans Symbols"/>
              <a:buChar char="⮚"/>
            </a:pPr>
            <a:r>
              <a:rPr lang="en-US" sz="1600">
                <a:solidFill>
                  <a:schemeClr val="dk1"/>
                </a:solidFill>
                <a:latin typeface="Roboto"/>
                <a:ea typeface="Roboto"/>
                <a:cs typeface="Roboto"/>
                <a:sym typeface="Roboto"/>
              </a:rPr>
              <a:t>The main idea of Asymptotic analysis is to have a measure of the efficiency of an algorithm, that doesn’t  depends on </a:t>
            </a:r>
            <a:endParaRPr/>
          </a:p>
          <a:p>
            <a:pPr indent="-317500" lvl="0" marL="457200" rtl="0" algn="l">
              <a:lnSpc>
                <a:spcPct val="115000"/>
              </a:lnSpc>
              <a:spcBef>
                <a:spcPts val="0"/>
              </a:spcBef>
              <a:spcAft>
                <a:spcPts val="0"/>
              </a:spcAft>
              <a:buSzPts val="1400"/>
              <a:buFont typeface="Noto Sans Symbols"/>
              <a:buNone/>
            </a:pPr>
            <a:r>
              <a:rPr lang="en-US" sz="1600">
                <a:solidFill>
                  <a:schemeClr val="dk1"/>
                </a:solidFill>
                <a:latin typeface="Roboto"/>
                <a:ea typeface="Roboto"/>
                <a:cs typeface="Roboto"/>
                <a:sym typeface="Roboto"/>
              </a:rPr>
              <a:t>1.Machine constants.</a:t>
            </a:r>
            <a:endParaRPr/>
          </a:p>
          <a:p>
            <a:pPr indent="-317500" lvl="0" marL="457200" rtl="0" algn="l">
              <a:lnSpc>
                <a:spcPct val="115000"/>
              </a:lnSpc>
              <a:spcBef>
                <a:spcPts val="0"/>
              </a:spcBef>
              <a:spcAft>
                <a:spcPts val="0"/>
              </a:spcAft>
              <a:buSzPts val="1400"/>
              <a:buFont typeface="Noto Sans Symbols"/>
              <a:buNone/>
            </a:pPr>
            <a:r>
              <a:rPr lang="en-US" sz="1600">
                <a:solidFill>
                  <a:schemeClr val="dk1"/>
                </a:solidFill>
                <a:latin typeface="Roboto"/>
                <a:ea typeface="Roboto"/>
                <a:cs typeface="Roboto"/>
                <a:sym typeface="Roboto"/>
              </a:rPr>
              <a:t>2.Doesn’t require an algorithm to be implemented.</a:t>
            </a:r>
            <a:endParaRPr/>
          </a:p>
          <a:p>
            <a:pPr indent="-317500" lvl="0" marL="457200" rtl="0" algn="l">
              <a:lnSpc>
                <a:spcPct val="115000"/>
              </a:lnSpc>
              <a:spcBef>
                <a:spcPts val="0"/>
              </a:spcBef>
              <a:spcAft>
                <a:spcPts val="0"/>
              </a:spcAft>
              <a:buSzPts val="1400"/>
              <a:buFont typeface="Noto Sans Symbols"/>
              <a:buNone/>
            </a:pPr>
            <a:r>
              <a:rPr lang="en-US" sz="1600">
                <a:solidFill>
                  <a:schemeClr val="dk1"/>
                </a:solidFill>
                <a:latin typeface="Roboto"/>
                <a:ea typeface="Roboto"/>
                <a:cs typeface="Roboto"/>
                <a:sym typeface="Roboto"/>
              </a:rPr>
              <a:t>3.Time taken by the program to be prepared.</a:t>
            </a:r>
            <a:endParaRPr/>
          </a:p>
          <a:p>
            <a:pPr indent="-228600" lvl="0" marL="457200" rtl="0" algn="l">
              <a:lnSpc>
                <a:spcPct val="115000"/>
              </a:lnSpc>
              <a:spcBef>
                <a:spcPts val="0"/>
              </a:spcBef>
              <a:spcAft>
                <a:spcPts val="0"/>
              </a:spcAft>
              <a:buSzPts val="1400"/>
              <a:buNone/>
            </a:pPr>
            <a:r>
              <a:t/>
            </a:r>
            <a:endParaRPr sz="1600">
              <a:solidFill>
                <a:schemeClr val="dk1"/>
              </a:solidFill>
              <a:latin typeface="Roboto"/>
              <a:ea typeface="Roboto"/>
              <a:cs typeface="Roboto"/>
              <a:sym typeface="Roboto"/>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115" name="Google Shape;115;p9"/>
          <p:cNvSpPr txBox="1"/>
          <p:nvPr/>
        </p:nvSpPr>
        <p:spPr>
          <a:xfrm>
            <a:off x="555120" y="1054362"/>
            <a:ext cx="7759721" cy="584735"/>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Asymptotic Analysis:</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5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5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5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500"/>
                                        <p:tgtEl>
                                          <p:spTgt spid="1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500"/>
                                        <p:tgtEl>
                                          <p:spTgt spid="1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Effect filter="fade" transition="in">
                                      <p:cBhvr>
                                        <p:cTn dur="500"/>
                                        <p:tgtEl>
                                          <p:spTgt spid="1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animEffect filter="fade" transition="in">
                                      <p:cBhvr>
                                        <p:cTn dur="500"/>
                                        <p:tgtEl>
                                          <p:spTgt spid="11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pooja ram</dc:creator>
</cp:coreProperties>
</file>