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Roboto Black"/>
      <p:bold r:id="rId40"/>
      <p:boldItalic r:id="rId41"/>
    </p:embeddedFont>
    <p:embeddedFont>
      <p:font typeface="Roboto"/>
      <p:regular r:id="rId42"/>
      <p:bold r:id="rId43"/>
      <p:italic r:id="rId44"/>
      <p:boldItalic r:id="rId45"/>
    </p:embeddedFont>
    <p:embeddedFont>
      <p:font typeface="Roboto Medium"/>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50" roundtripDataSignature="AMtx7mjJFXrWT4aIOC806BkIGEs0OEBq2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3FBB2EB-B765-49CC-B4FC-F30CB56B5477}">
  <a:tblStyle styleId="{D3FBB2EB-B765-49CC-B4FC-F30CB56B547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108B584-B8B5-4A7C-8511-42F02C00245B}"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DFD"/>
          </a:solidFill>
        </a:fill>
      </a:tcStyle>
    </a:wholeTbl>
    <a:band1H>
      <a:tcTxStyle b="off" i="off"/>
      <a:tcStyle>
        <a:fill>
          <a:solidFill>
            <a:srgbClr val="CDD8FB"/>
          </a:solidFill>
        </a:fill>
      </a:tcStyle>
    </a:band1H>
    <a:band2H>
      <a:tcTxStyle b="off" i="off"/>
    </a:band2H>
    <a:band1V>
      <a:tcTxStyle b="off" i="off"/>
      <a:tcStyle>
        <a:fill>
          <a:solidFill>
            <a:srgbClr val="CDD8FB"/>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lack-bold.fntdata"/><Relationship Id="rId42" Type="http://schemas.openxmlformats.org/officeDocument/2006/relationships/font" Target="fonts/Roboto-regular.fntdata"/><Relationship Id="rId41" Type="http://schemas.openxmlformats.org/officeDocument/2006/relationships/font" Target="fonts/RobotoBlack-boldItalic.fntdata"/><Relationship Id="rId44" Type="http://schemas.openxmlformats.org/officeDocument/2006/relationships/font" Target="fonts/Roboto-italic.fntdata"/><Relationship Id="rId43" Type="http://schemas.openxmlformats.org/officeDocument/2006/relationships/font" Target="fonts/Roboto-bold.fntdata"/><Relationship Id="rId46" Type="http://schemas.openxmlformats.org/officeDocument/2006/relationships/font" Target="fonts/RobotoMedium-regular.fntdata"/><Relationship Id="rId45"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Medium-italic.fntdata"/><Relationship Id="rId47" Type="http://schemas.openxmlformats.org/officeDocument/2006/relationships/font" Target="fonts/RobotoMedium-bold.fntdata"/><Relationship Id="rId49" Type="http://schemas.openxmlformats.org/officeDocument/2006/relationships/font" Target="fonts/RobotoMedium-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eff1d73f95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2eff1d73f95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eff1d73f95_0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2eff1d73f95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eff1d73f95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2eff1d73f95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rPr lang="en-US" sz="1200">
                <a:solidFill>
                  <a:schemeClr val="dk1"/>
                </a:solidFill>
                <a:latin typeface="Roboto"/>
                <a:ea typeface="Roboto"/>
                <a:cs typeface="Roboto"/>
                <a:sym typeface="Roboto"/>
              </a:rPr>
              <a:t>Output</a:t>
            </a:r>
            <a:endParaRPr>
              <a:latin typeface="Roboto"/>
              <a:ea typeface="Roboto"/>
              <a:cs typeface="Roboto"/>
              <a:sym typeface="Roboto"/>
            </a:endParaRPr>
          </a:p>
          <a:p>
            <a:pPr indent="0" lvl="0" marL="0" rtl="0" algn="l">
              <a:lnSpc>
                <a:spcPct val="100000"/>
              </a:lnSpc>
              <a:spcBef>
                <a:spcPts val="0"/>
              </a:spcBef>
              <a:spcAft>
                <a:spcPts val="0"/>
              </a:spcAft>
              <a:buSzPts val="1100"/>
              <a:buNone/>
            </a:pPr>
            <a:r>
              <a:rPr lang="en-US" sz="1200">
                <a:solidFill>
                  <a:schemeClr val="dk1"/>
                </a:solidFill>
                <a:latin typeface="Roboto"/>
                <a:ea typeface="Roboto"/>
                <a:cs typeface="Roboto"/>
                <a:sym typeface="Roboto"/>
              </a:rPr>
              <a:t>prime numbers from 1 to 25:7 11 13 17 19 23 </a:t>
            </a:r>
            <a:endParaRPr sz="1200">
              <a:solidFill>
                <a:schemeClr val="dk1"/>
              </a:solidFill>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ef5f529835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2ef5f529835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rPr lang="en-US" sz="1200">
                <a:solidFill>
                  <a:schemeClr val="dk1"/>
                </a:solidFill>
                <a:latin typeface="Roboto"/>
                <a:ea typeface="Roboto"/>
                <a:cs typeface="Roboto"/>
                <a:sym typeface="Roboto"/>
              </a:rPr>
              <a:t>Output</a:t>
            </a:r>
            <a:endParaRPr>
              <a:latin typeface="Roboto"/>
              <a:ea typeface="Roboto"/>
              <a:cs typeface="Roboto"/>
              <a:sym typeface="Roboto"/>
            </a:endParaRPr>
          </a:p>
          <a:p>
            <a:pPr indent="0" lvl="0" marL="0" rtl="0" algn="l">
              <a:lnSpc>
                <a:spcPct val="100000"/>
              </a:lnSpc>
              <a:spcBef>
                <a:spcPts val="0"/>
              </a:spcBef>
              <a:spcAft>
                <a:spcPts val="0"/>
              </a:spcAft>
              <a:buSzPts val="1100"/>
              <a:buNone/>
            </a:pPr>
            <a:r>
              <a:rPr lang="en-US" sz="1200">
                <a:solidFill>
                  <a:schemeClr val="dk1"/>
                </a:solidFill>
                <a:latin typeface="Roboto"/>
                <a:ea typeface="Roboto"/>
                <a:cs typeface="Roboto"/>
                <a:sym typeface="Roboto"/>
              </a:rPr>
              <a:t>prime numbers from 1 to 25:7 11 13 17 19 23 </a:t>
            </a:r>
            <a:endParaRPr sz="1200">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15: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 name="Google Shape;67;p15: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72ce19ead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272ce19ead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3f307fc558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23f307fc558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3f307fc558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23f307fc558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3f307fc558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23f307fc558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3f307fc558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23f307fc558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7252a63ab0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27252a63ab0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7252a63ab0_1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27252a63ab0_1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7252a63ab0_1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g27252a63ab0_1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7252a63ab0_1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27252a63ab0_1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7252a63ab0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27252a63ab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eff1d73f9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2eff1d73f9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ff1d73f95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2eff1d73f95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atin typeface="Roboto"/>
                <a:ea typeface="Roboto"/>
                <a:cs typeface="Roboto"/>
                <a:sym typeface="Roboto"/>
              </a:defRPr>
            </a:lvl1pPr>
          </a:lstStyle>
          <a:p/>
        </p:txBody>
      </p:sp>
      <p:sp>
        <p:nvSpPr>
          <p:cNvPr id="51" name="Google Shape;51;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3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atin typeface="Roboto"/>
                <a:ea typeface="Roboto"/>
                <a:cs typeface="Roboto"/>
                <a:sym typeface="Roboto"/>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4" name="Google Shape;54;p3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atin typeface="Roboto"/>
                <a:ea typeface="Roboto"/>
                <a:cs typeface="Roboto"/>
                <a:sym typeface="Roboto"/>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5" name="Google Shape;55;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2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7" name="Google Shape;17;p2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8" name="Google Shape;18;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800"/>
              <a:buFont typeface="Calibri"/>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chemeClr val="dk1"/>
              </a:buClr>
              <a:buSzPts val="1800"/>
              <a:buChar char="●"/>
              <a:defRPr>
                <a:latin typeface="Roboto"/>
                <a:ea typeface="Roboto"/>
                <a:cs typeface="Roboto"/>
                <a:sym typeface="Roboto"/>
              </a:defRPr>
            </a:lvl1pPr>
            <a:lvl2pPr indent="-317500" lvl="1" marL="914400" algn="l">
              <a:lnSpc>
                <a:spcPct val="115000"/>
              </a:lnSpc>
              <a:spcBef>
                <a:spcPts val="1200"/>
              </a:spcBef>
              <a:spcAft>
                <a:spcPts val="0"/>
              </a:spcAft>
              <a:buClr>
                <a:schemeClr val="dk1"/>
              </a:buClr>
              <a:buSzPts val="1400"/>
              <a:buChar char="○"/>
              <a:defRPr/>
            </a:lvl2pPr>
            <a:lvl3pPr indent="-317500" lvl="2" marL="1371600" algn="l">
              <a:lnSpc>
                <a:spcPct val="115000"/>
              </a:lnSpc>
              <a:spcBef>
                <a:spcPts val="1200"/>
              </a:spcBef>
              <a:spcAft>
                <a:spcPts val="0"/>
              </a:spcAft>
              <a:buClr>
                <a:schemeClr val="dk1"/>
              </a:buClr>
              <a:buSzPts val="1400"/>
              <a:buChar char="■"/>
              <a:defRPr/>
            </a:lvl3pPr>
            <a:lvl4pPr indent="-317500" lvl="3" marL="1828800" algn="l">
              <a:lnSpc>
                <a:spcPct val="115000"/>
              </a:lnSpc>
              <a:spcBef>
                <a:spcPts val="1200"/>
              </a:spcBef>
              <a:spcAft>
                <a:spcPts val="0"/>
              </a:spcAft>
              <a:buClr>
                <a:schemeClr val="dk1"/>
              </a:buClr>
              <a:buSzPts val="1400"/>
              <a:buChar char="●"/>
              <a:defRPr/>
            </a:lvl4pPr>
            <a:lvl5pPr indent="-317500" lvl="4" marL="2286000" algn="l">
              <a:lnSpc>
                <a:spcPct val="115000"/>
              </a:lnSpc>
              <a:spcBef>
                <a:spcPts val="1200"/>
              </a:spcBef>
              <a:spcAft>
                <a:spcPts val="0"/>
              </a:spcAft>
              <a:buClr>
                <a:schemeClr val="dk1"/>
              </a:buClr>
              <a:buSzPts val="1400"/>
              <a:buChar char="○"/>
              <a:defRPr/>
            </a:lvl5pPr>
            <a:lvl6pPr indent="-317500" lvl="5" marL="2743200" algn="l">
              <a:lnSpc>
                <a:spcPct val="115000"/>
              </a:lnSpc>
              <a:spcBef>
                <a:spcPts val="1200"/>
              </a:spcBef>
              <a:spcAft>
                <a:spcPts val="0"/>
              </a:spcAft>
              <a:buClr>
                <a:schemeClr val="dk1"/>
              </a:buClr>
              <a:buSzPts val="1400"/>
              <a:buChar char="■"/>
              <a:defRPr/>
            </a:lvl6pPr>
            <a:lvl7pPr indent="-317500" lvl="6" marL="3200400" algn="l">
              <a:lnSpc>
                <a:spcPct val="115000"/>
              </a:lnSpc>
              <a:spcBef>
                <a:spcPts val="1200"/>
              </a:spcBef>
              <a:spcAft>
                <a:spcPts val="0"/>
              </a:spcAft>
              <a:buClr>
                <a:schemeClr val="dk1"/>
              </a:buClr>
              <a:buSzPts val="1400"/>
              <a:buChar char="●"/>
              <a:defRPr/>
            </a:lvl7pPr>
            <a:lvl8pPr indent="-317500" lvl="7" marL="3657600" algn="l">
              <a:lnSpc>
                <a:spcPct val="115000"/>
              </a:lnSpc>
              <a:spcBef>
                <a:spcPts val="1200"/>
              </a:spcBef>
              <a:spcAft>
                <a:spcPts val="0"/>
              </a:spcAft>
              <a:buClr>
                <a:schemeClr val="dk1"/>
              </a:buClr>
              <a:buSzPts val="1400"/>
              <a:buChar char="○"/>
              <a:defRPr/>
            </a:lvl8pPr>
            <a:lvl9pPr indent="-317500" lvl="8" marL="4114800" algn="l">
              <a:lnSpc>
                <a:spcPct val="115000"/>
              </a:lnSpc>
              <a:spcBef>
                <a:spcPts val="1200"/>
              </a:spcBef>
              <a:spcAft>
                <a:spcPts val="1200"/>
              </a:spcAft>
              <a:buClr>
                <a:schemeClr val="dk1"/>
              </a:buClr>
              <a:buSzPts val="1400"/>
              <a:buChar char="■"/>
              <a:defRPr/>
            </a:lvl9pPr>
          </a:lstStyle>
          <a:p/>
        </p:txBody>
      </p:sp>
      <p:sp>
        <p:nvSpPr>
          <p:cNvPr id="22" name="Google Shape;2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1pPr>
            <a:lvl2pPr indent="0" lvl="1"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2pPr>
            <a:lvl3pPr indent="0" lvl="2"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3pPr>
            <a:lvl4pPr indent="0" lvl="3"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4pPr>
            <a:lvl5pPr indent="0" lvl="4"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5pPr>
            <a:lvl6pPr indent="0" lvl="5"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6pPr>
            <a:lvl7pPr indent="0" lvl="6"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7pPr>
            <a:lvl8pPr indent="0" lvl="7"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8pPr>
            <a:lvl9pPr indent="0" lvl="8"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6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62"/>
          <p:cNvSpPr txBox="1"/>
          <p:nvPr>
            <p:ph idx="1" type="body"/>
          </p:nvPr>
        </p:nvSpPr>
        <p:spPr>
          <a:xfrm>
            <a:off x="628650" y="1369219"/>
            <a:ext cx="3886200" cy="3263504"/>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6" name="Google Shape;26;p62"/>
          <p:cNvSpPr txBox="1"/>
          <p:nvPr>
            <p:ph idx="2" type="body"/>
          </p:nvPr>
        </p:nvSpPr>
        <p:spPr>
          <a:xfrm>
            <a:off x="4629150" y="1369219"/>
            <a:ext cx="3886200" cy="3263504"/>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7" name="Google Shape;27;p62"/>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Roboto"/>
                <a:ea typeface="Roboto"/>
                <a:cs typeface="Roboto"/>
                <a:sym typeface="Roboto"/>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8" name="Google Shape;28;p62"/>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Roboto"/>
                <a:ea typeface="Roboto"/>
                <a:cs typeface="Roboto"/>
                <a:sym typeface="Roboto"/>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9" name="Google Shape;29;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2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atin typeface="Roboto"/>
                <a:ea typeface="Roboto"/>
                <a:cs typeface="Roboto"/>
                <a:sym typeface="Roboto"/>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2" name="Google Shape;32;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atin typeface="Roboto"/>
                <a:ea typeface="Roboto"/>
                <a:cs typeface="Roboto"/>
                <a:sym typeface="Roboto"/>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8" name="Google Shape;38;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9" name="Google Shape;3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3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2" name="Google Shape;42;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45" name="Google Shape;45;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atin typeface="Roboto"/>
                <a:ea typeface="Roboto"/>
                <a:cs typeface="Roboto"/>
                <a:sym typeface="Roboto"/>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6" name="Google Shape;46;p3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3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8" name="Google Shape;48;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19"/>
          <p:cNvPicPr preferRelativeResize="0"/>
          <p:nvPr/>
        </p:nvPicPr>
        <p:blipFill rotWithShape="1">
          <a:blip r:embed="rId1">
            <a:alphaModFix/>
          </a:blip>
          <a:srcRect b="0" l="0" r="0" t="0"/>
          <a:stretch/>
        </p:blipFill>
        <p:spPr>
          <a:xfrm>
            <a:off x="0" y="0"/>
            <a:ext cx="9144003" cy="51435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8.png"/><Relationship Id="rId5"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forms.gle/rfiS4B5bPgnaRVgg6" TargetMode="Externa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jp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5.jpg"/><Relationship Id="rId4" Type="http://schemas.openxmlformats.org/officeDocument/2006/relationships/image" Target="../media/image17.png"/><Relationship Id="rId5" Type="http://schemas.openxmlformats.org/officeDocument/2006/relationships/image" Target="../media/image8.png"/><Relationship Id="rId6"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jp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61" name="Google Shape;61;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62" name="Google Shape;62;p13"/>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63" name="Google Shape;63;p13"/>
          <p:cNvPicPr preferRelativeResize="0"/>
          <p:nvPr/>
        </p:nvPicPr>
        <p:blipFill rotWithShape="1">
          <a:blip r:embed="rId4">
            <a:alphaModFix/>
          </a:blip>
          <a:srcRect b="0" l="0" r="0" t="0"/>
          <a:stretch/>
        </p:blipFill>
        <p:spPr>
          <a:xfrm>
            <a:off x="2504600" y="600288"/>
            <a:ext cx="4134799" cy="2923400"/>
          </a:xfrm>
          <a:prstGeom prst="rect">
            <a:avLst/>
          </a:prstGeom>
          <a:noFill/>
          <a:ln>
            <a:noFill/>
          </a:ln>
        </p:spPr>
      </p:pic>
      <p:pic>
        <p:nvPicPr>
          <p:cNvPr id="64" name="Google Shape;64;p13"/>
          <p:cNvPicPr preferRelativeResize="0"/>
          <p:nvPr/>
        </p:nvPicPr>
        <p:blipFill rotWithShape="1">
          <a:blip r:embed="rId5">
            <a:alphaModFix/>
          </a:blip>
          <a:srcRect b="0" l="0" r="0" t="0"/>
          <a:stretch/>
        </p:blipFill>
        <p:spPr>
          <a:xfrm>
            <a:off x="2200050" y="3386138"/>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eff1d73f95_0_22"/>
          <p:cNvSpPr txBox="1"/>
          <p:nvPr/>
        </p:nvSpPr>
        <p:spPr>
          <a:xfrm>
            <a:off x="811763" y="1271414"/>
            <a:ext cx="7634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a:solidFill>
                  <a:srgbClr val="0C0C0C"/>
                </a:solidFill>
                <a:latin typeface="Roboto"/>
                <a:ea typeface="Roboto"/>
                <a:cs typeface="Roboto"/>
                <a:sym typeface="Roboto"/>
              </a:rPr>
              <a:t>7. Repeat the same steps for other prime numbers available in the arraylist.</a:t>
            </a:r>
            <a:endParaRPr>
              <a:solidFill>
                <a:srgbClr val="0C0C0C"/>
              </a:solidFill>
              <a:latin typeface="Roboto"/>
              <a:ea typeface="Roboto"/>
              <a:cs typeface="Roboto"/>
              <a:sym typeface="Roboto"/>
            </a:endParaRPr>
          </a:p>
        </p:txBody>
      </p:sp>
      <p:sp>
        <p:nvSpPr>
          <p:cNvPr id="132" name="Google Shape;132;g2eff1d73f95_0_22"/>
          <p:cNvSpPr txBox="1"/>
          <p:nvPr/>
        </p:nvSpPr>
        <p:spPr>
          <a:xfrm>
            <a:off x="204451" y="836475"/>
            <a:ext cx="51066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1" lang="en-US">
                <a:solidFill>
                  <a:srgbClr val="282829"/>
                </a:solidFill>
                <a:latin typeface="Roboto"/>
                <a:ea typeface="Roboto"/>
                <a:cs typeface="Roboto"/>
                <a:sym typeface="Roboto"/>
              </a:rPr>
              <a:t>Example: Find the prime numbers  in the range of 80 and 90</a:t>
            </a:r>
            <a:endParaRPr b="1" i="0" sz="1400" u="none" cap="none" strike="noStrike">
              <a:solidFill>
                <a:srgbClr val="000000"/>
              </a:solidFill>
              <a:latin typeface="Roboto"/>
              <a:ea typeface="Roboto"/>
              <a:cs typeface="Roboto"/>
              <a:sym typeface="Roboto"/>
            </a:endParaRPr>
          </a:p>
        </p:txBody>
      </p:sp>
      <p:sp>
        <p:nvSpPr>
          <p:cNvPr id="133" name="Google Shape;133;g2eff1d73f95_0_22"/>
          <p:cNvSpPr txBox="1"/>
          <p:nvPr/>
        </p:nvSpPr>
        <p:spPr>
          <a:xfrm>
            <a:off x="3548675" y="2065350"/>
            <a:ext cx="984600" cy="81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800">
                <a:solidFill>
                  <a:srgbClr val="0C0C0C"/>
                </a:solidFill>
                <a:latin typeface="Roboto"/>
                <a:ea typeface="Roboto"/>
                <a:cs typeface="Roboto"/>
                <a:sym typeface="Roboto"/>
              </a:rPr>
              <a:t>3</a:t>
            </a:r>
            <a:endParaRPr sz="4200">
              <a:solidFill>
                <a:schemeClr val="dk2"/>
              </a:solidFill>
            </a:endParaRPr>
          </a:p>
        </p:txBody>
      </p:sp>
      <p:graphicFrame>
        <p:nvGraphicFramePr>
          <p:cNvPr id="134" name="Google Shape;134;g2eff1d73f95_0_22"/>
          <p:cNvGraphicFramePr/>
          <p:nvPr/>
        </p:nvGraphicFramePr>
        <p:xfrm>
          <a:off x="1114363" y="3441775"/>
          <a:ext cx="3000000" cy="3000000"/>
        </p:xfrm>
        <a:graphic>
          <a:graphicData uri="http://schemas.openxmlformats.org/drawingml/2006/table">
            <a:tbl>
              <a:tblPr>
                <a:noFill/>
                <a:tableStyleId>{D3FBB2EB-B765-49CC-B4FC-F30CB56B5477}</a:tableStyleId>
              </a:tblPr>
              <a:tblGrid>
                <a:gridCol w="608575"/>
                <a:gridCol w="608575"/>
                <a:gridCol w="608575"/>
                <a:gridCol w="608575"/>
                <a:gridCol w="608575"/>
                <a:gridCol w="608575"/>
                <a:gridCol w="608575"/>
                <a:gridCol w="608575"/>
                <a:gridCol w="608575"/>
                <a:gridCol w="608575"/>
                <a:gridCol w="608575"/>
              </a:tblGrid>
              <a:tr h="381000">
                <a:tc>
                  <a:txBody>
                    <a:bodyPr/>
                    <a:lstStyle/>
                    <a:p>
                      <a:pPr indent="0" lvl="0" marL="0" rtl="0" algn="l">
                        <a:spcBef>
                          <a:spcPts val="0"/>
                        </a:spcBef>
                        <a:spcAft>
                          <a:spcPts val="0"/>
                        </a:spcAft>
                        <a:buNone/>
                      </a:pPr>
                      <a:r>
                        <a:rPr lang="en-US"/>
                        <a:t>false</a:t>
                      </a:r>
                      <a:endParaRPr/>
                    </a:p>
                  </a:txBody>
                  <a:tcPr marT="91425" marB="91425" marR="91425" marL="91425"/>
                </a:tc>
                <a:tc>
                  <a:txBody>
                    <a:bodyPr/>
                    <a:lstStyle/>
                    <a:p>
                      <a:pPr indent="0" lvl="0" marL="0" rtl="0" algn="l">
                        <a:spcBef>
                          <a:spcPts val="0"/>
                        </a:spcBef>
                        <a:spcAft>
                          <a:spcPts val="0"/>
                        </a:spcAft>
                        <a:buNone/>
                      </a:pPr>
                      <a:r>
                        <a:rPr lang="en-US"/>
                        <a:t>false</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false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US">
                          <a:solidFill>
                            <a:schemeClr val="dk1"/>
                          </a:solidFill>
                        </a:rPr>
                        <a:t>true</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false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US">
                          <a:solidFill>
                            <a:schemeClr val="dk1"/>
                          </a:solidFill>
                        </a:rPr>
                        <a:t>true</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false</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false</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false</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true</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false</a:t>
                      </a:r>
                      <a:endParaRPr/>
                    </a:p>
                  </a:txBody>
                  <a:tcPr marT="91425" marB="91425" marR="91425" marL="91425"/>
                </a:tc>
              </a:tr>
            </a:tbl>
          </a:graphicData>
        </a:graphic>
      </p:graphicFrame>
      <p:graphicFrame>
        <p:nvGraphicFramePr>
          <p:cNvPr id="135" name="Google Shape;135;g2eff1d73f95_0_22"/>
          <p:cNvGraphicFramePr/>
          <p:nvPr/>
        </p:nvGraphicFramePr>
        <p:xfrm>
          <a:off x="1114363" y="3045575"/>
          <a:ext cx="3000000" cy="3000000"/>
        </p:xfrm>
        <a:graphic>
          <a:graphicData uri="http://schemas.openxmlformats.org/drawingml/2006/table">
            <a:tbl>
              <a:tblPr>
                <a:noFill/>
                <a:tableStyleId>{D3FBB2EB-B765-49CC-B4FC-F30CB56B5477}</a:tableStyleId>
              </a:tblPr>
              <a:tblGrid>
                <a:gridCol w="608575"/>
                <a:gridCol w="608575"/>
                <a:gridCol w="608575"/>
                <a:gridCol w="608575"/>
                <a:gridCol w="608575"/>
                <a:gridCol w="608575"/>
                <a:gridCol w="608575"/>
                <a:gridCol w="608575"/>
                <a:gridCol w="608575"/>
                <a:gridCol w="608575"/>
                <a:gridCol w="608575"/>
              </a:tblGrid>
              <a:tr h="100000">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2</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3</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4</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5</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6</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7</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8</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9</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10</a:t>
                      </a:r>
                      <a:endParaRPr/>
                    </a:p>
                  </a:txBody>
                  <a:tcPr marT="91425" marB="91425" marR="91425" marL="91425"/>
                </a:tc>
              </a:tr>
            </a:tbl>
          </a:graphicData>
        </a:graphic>
      </p:graphicFrame>
      <p:graphicFrame>
        <p:nvGraphicFramePr>
          <p:cNvPr id="136" name="Google Shape;136;g2eff1d73f95_0_22"/>
          <p:cNvGraphicFramePr/>
          <p:nvPr/>
        </p:nvGraphicFramePr>
        <p:xfrm>
          <a:off x="1114363" y="4026550"/>
          <a:ext cx="3000000" cy="3000000"/>
        </p:xfrm>
        <a:graphic>
          <a:graphicData uri="http://schemas.openxmlformats.org/drawingml/2006/table">
            <a:tbl>
              <a:tblPr>
                <a:noFill/>
                <a:tableStyleId>{D3FBB2EB-B765-49CC-B4FC-F30CB56B5477}</a:tableStyleId>
              </a:tblPr>
              <a:tblGrid>
                <a:gridCol w="608575"/>
                <a:gridCol w="608575"/>
                <a:gridCol w="608575"/>
                <a:gridCol w="608575"/>
                <a:gridCol w="608575"/>
                <a:gridCol w="608575"/>
                <a:gridCol w="608575"/>
                <a:gridCol w="608575"/>
                <a:gridCol w="608575"/>
                <a:gridCol w="608575"/>
                <a:gridCol w="608575"/>
              </a:tblGrid>
              <a:tr h="100000">
                <a:tc>
                  <a:txBody>
                    <a:bodyPr/>
                    <a:lstStyle/>
                    <a:p>
                      <a:pPr indent="0" lvl="0" marL="0" rtl="0" algn="l">
                        <a:spcBef>
                          <a:spcPts val="0"/>
                        </a:spcBef>
                        <a:spcAft>
                          <a:spcPts val="0"/>
                        </a:spcAft>
                        <a:buNone/>
                      </a:pPr>
                      <a:r>
                        <a:rPr lang="en-US"/>
                        <a:t>80</a:t>
                      </a:r>
                      <a:endParaRPr/>
                    </a:p>
                  </a:txBody>
                  <a:tcPr marT="91425" marB="91425" marR="91425" marL="91425">
                    <a:solidFill>
                      <a:srgbClr val="FF0000"/>
                    </a:solidFill>
                  </a:tcPr>
                </a:tc>
                <a:tc>
                  <a:txBody>
                    <a:bodyPr/>
                    <a:lstStyle/>
                    <a:p>
                      <a:pPr indent="0" lvl="0" marL="0" rtl="0" algn="l">
                        <a:spcBef>
                          <a:spcPts val="0"/>
                        </a:spcBef>
                        <a:spcAft>
                          <a:spcPts val="0"/>
                        </a:spcAft>
                        <a:buNone/>
                      </a:pPr>
                      <a:r>
                        <a:rPr lang="en-US"/>
                        <a:t>81</a:t>
                      </a:r>
                      <a:endParaRPr/>
                    </a:p>
                  </a:txBody>
                  <a:tcPr marT="91425" marB="91425" marR="91425" marL="91425">
                    <a:solidFill>
                      <a:srgbClr val="FF0000"/>
                    </a:solidFill>
                  </a:tcPr>
                </a:tc>
                <a:tc>
                  <a:txBody>
                    <a:bodyPr/>
                    <a:lstStyle/>
                    <a:p>
                      <a:pPr indent="0" lvl="0" marL="0" marR="0" rtl="0" algn="l">
                        <a:lnSpc>
                          <a:spcPct val="100000"/>
                        </a:lnSpc>
                        <a:spcBef>
                          <a:spcPts val="0"/>
                        </a:spcBef>
                        <a:spcAft>
                          <a:spcPts val="0"/>
                        </a:spcAft>
                        <a:buNone/>
                      </a:pPr>
                      <a:r>
                        <a:rPr lang="en-US"/>
                        <a:t>82</a:t>
                      </a:r>
                      <a:endParaRPr/>
                    </a:p>
                  </a:txBody>
                  <a:tcPr marT="91425" marB="91425" marR="91425" marL="91425">
                    <a:solidFill>
                      <a:srgbClr val="FF0000"/>
                    </a:solidFill>
                  </a:tcPr>
                </a:tc>
                <a:tc>
                  <a:txBody>
                    <a:bodyPr/>
                    <a:lstStyle/>
                    <a:p>
                      <a:pPr indent="0" lvl="0" marL="0" rtl="0" algn="l">
                        <a:spcBef>
                          <a:spcPts val="0"/>
                        </a:spcBef>
                        <a:spcAft>
                          <a:spcPts val="0"/>
                        </a:spcAft>
                        <a:buNone/>
                      </a:pPr>
                      <a:r>
                        <a:rPr lang="en-US">
                          <a:solidFill>
                            <a:schemeClr val="dk1"/>
                          </a:solidFill>
                        </a:rPr>
                        <a:t>83</a:t>
                      </a:r>
                      <a:endParaRPr/>
                    </a:p>
                  </a:txBody>
                  <a:tcPr marT="91425" marB="91425" marR="91425" marL="91425"/>
                </a:tc>
                <a:tc>
                  <a:txBody>
                    <a:bodyPr/>
                    <a:lstStyle/>
                    <a:p>
                      <a:pPr indent="0" lvl="0" marL="0" rtl="0" algn="l">
                        <a:spcBef>
                          <a:spcPts val="0"/>
                        </a:spcBef>
                        <a:spcAft>
                          <a:spcPts val="0"/>
                        </a:spcAft>
                        <a:buNone/>
                      </a:pPr>
                      <a:r>
                        <a:rPr lang="en-US"/>
                        <a:t>84</a:t>
                      </a:r>
                      <a:endParaRPr/>
                    </a:p>
                  </a:txBody>
                  <a:tcPr marT="91425" marB="91425" marR="91425" marL="91425">
                    <a:solidFill>
                      <a:srgbClr val="FF0000"/>
                    </a:solidFill>
                  </a:tcPr>
                </a:tc>
                <a:tc>
                  <a:txBody>
                    <a:bodyPr/>
                    <a:lstStyle/>
                    <a:p>
                      <a:pPr indent="0" lvl="0" marL="0" rtl="0" algn="l">
                        <a:spcBef>
                          <a:spcPts val="0"/>
                        </a:spcBef>
                        <a:spcAft>
                          <a:spcPts val="0"/>
                        </a:spcAft>
                        <a:buNone/>
                      </a:pPr>
                      <a:r>
                        <a:rPr lang="en-US">
                          <a:solidFill>
                            <a:schemeClr val="dk1"/>
                          </a:solidFill>
                        </a:rPr>
                        <a:t>85</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86</a:t>
                      </a:r>
                      <a:endParaRPr/>
                    </a:p>
                  </a:txBody>
                  <a:tcPr marT="91425" marB="91425" marR="91425" marL="91425">
                    <a:solidFill>
                      <a:srgbClr val="FF0000"/>
                    </a:solidFill>
                  </a:tcPr>
                </a:tc>
                <a:tc>
                  <a:txBody>
                    <a:bodyPr/>
                    <a:lstStyle/>
                    <a:p>
                      <a:pPr indent="0" lvl="0" marL="0" rtl="0" algn="l">
                        <a:spcBef>
                          <a:spcPts val="0"/>
                        </a:spcBef>
                        <a:spcAft>
                          <a:spcPts val="0"/>
                        </a:spcAft>
                        <a:buNone/>
                      </a:pPr>
                      <a:r>
                        <a:rPr lang="en-US">
                          <a:solidFill>
                            <a:schemeClr val="dk1"/>
                          </a:solidFill>
                        </a:rPr>
                        <a:t>87</a:t>
                      </a:r>
                      <a:endParaRPr/>
                    </a:p>
                  </a:txBody>
                  <a:tcPr marT="91425" marB="91425" marR="91425" marL="91425">
                    <a:solidFill>
                      <a:srgbClr val="FF0000"/>
                    </a:solidFill>
                  </a:tcPr>
                </a:tc>
                <a:tc>
                  <a:txBody>
                    <a:bodyPr/>
                    <a:lstStyle/>
                    <a:p>
                      <a:pPr indent="0" lvl="0" marL="0" rtl="0" algn="l">
                        <a:spcBef>
                          <a:spcPts val="0"/>
                        </a:spcBef>
                        <a:spcAft>
                          <a:spcPts val="0"/>
                        </a:spcAft>
                        <a:buNone/>
                      </a:pPr>
                      <a:r>
                        <a:rPr lang="en-US">
                          <a:solidFill>
                            <a:schemeClr val="dk1"/>
                          </a:solidFill>
                        </a:rPr>
                        <a:t>88</a:t>
                      </a:r>
                      <a:endParaRPr/>
                    </a:p>
                  </a:txBody>
                  <a:tcPr marT="91425" marB="91425" marR="91425" marL="91425">
                    <a:solidFill>
                      <a:srgbClr val="FF0000"/>
                    </a:solidFill>
                  </a:tcPr>
                </a:tc>
                <a:tc>
                  <a:txBody>
                    <a:bodyPr/>
                    <a:lstStyle/>
                    <a:p>
                      <a:pPr indent="0" lvl="0" marL="0" rtl="0" algn="l">
                        <a:spcBef>
                          <a:spcPts val="0"/>
                        </a:spcBef>
                        <a:spcAft>
                          <a:spcPts val="0"/>
                        </a:spcAft>
                        <a:buNone/>
                      </a:pPr>
                      <a:r>
                        <a:rPr lang="en-US">
                          <a:solidFill>
                            <a:schemeClr val="dk1"/>
                          </a:solidFill>
                        </a:rPr>
                        <a:t>89</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90</a:t>
                      </a:r>
                      <a:endParaRPr/>
                    </a:p>
                  </a:txBody>
                  <a:tcPr marT="91425" marB="91425" marR="91425" marL="91425">
                    <a:solidFill>
                      <a:srgbClr val="FF0000"/>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2eff1d73f95_0_34"/>
          <p:cNvSpPr txBox="1"/>
          <p:nvPr/>
        </p:nvSpPr>
        <p:spPr>
          <a:xfrm>
            <a:off x="204451" y="836475"/>
            <a:ext cx="51066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1" lang="en-US">
                <a:solidFill>
                  <a:srgbClr val="282829"/>
                </a:solidFill>
                <a:latin typeface="Roboto"/>
                <a:ea typeface="Roboto"/>
                <a:cs typeface="Roboto"/>
                <a:sym typeface="Roboto"/>
              </a:rPr>
              <a:t>Example: Find the prime numbers  in the range of 80 and 90</a:t>
            </a:r>
            <a:endParaRPr b="1" i="0" sz="1400" u="none" cap="none" strike="noStrike">
              <a:solidFill>
                <a:srgbClr val="000000"/>
              </a:solidFill>
              <a:latin typeface="Roboto"/>
              <a:ea typeface="Roboto"/>
              <a:cs typeface="Roboto"/>
              <a:sym typeface="Roboto"/>
            </a:endParaRPr>
          </a:p>
        </p:txBody>
      </p:sp>
      <p:sp>
        <p:nvSpPr>
          <p:cNvPr id="142" name="Google Shape;142;g2eff1d73f95_0_34"/>
          <p:cNvSpPr txBox="1"/>
          <p:nvPr/>
        </p:nvSpPr>
        <p:spPr>
          <a:xfrm>
            <a:off x="3781225" y="1195900"/>
            <a:ext cx="891000" cy="75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800">
                <a:solidFill>
                  <a:srgbClr val="0C0C0C"/>
                </a:solidFill>
                <a:latin typeface="Roboto"/>
                <a:ea typeface="Roboto"/>
                <a:cs typeface="Roboto"/>
                <a:sym typeface="Roboto"/>
              </a:rPr>
              <a:t>5</a:t>
            </a:r>
            <a:endParaRPr sz="4200">
              <a:solidFill>
                <a:schemeClr val="dk2"/>
              </a:solidFill>
            </a:endParaRPr>
          </a:p>
        </p:txBody>
      </p:sp>
      <p:graphicFrame>
        <p:nvGraphicFramePr>
          <p:cNvPr id="143" name="Google Shape;143;g2eff1d73f95_0_34"/>
          <p:cNvGraphicFramePr/>
          <p:nvPr/>
        </p:nvGraphicFramePr>
        <p:xfrm>
          <a:off x="1114363" y="2320890"/>
          <a:ext cx="3000000" cy="3000000"/>
        </p:xfrm>
        <a:graphic>
          <a:graphicData uri="http://schemas.openxmlformats.org/drawingml/2006/table">
            <a:tbl>
              <a:tblPr>
                <a:noFill/>
                <a:tableStyleId>{D3FBB2EB-B765-49CC-B4FC-F30CB56B5477}</a:tableStyleId>
              </a:tblPr>
              <a:tblGrid>
                <a:gridCol w="608575"/>
                <a:gridCol w="608575"/>
                <a:gridCol w="608575"/>
                <a:gridCol w="608575"/>
                <a:gridCol w="608575"/>
                <a:gridCol w="608575"/>
                <a:gridCol w="608575"/>
                <a:gridCol w="608575"/>
                <a:gridCol w="608575"/>
                <a:gridCol w="608575"/>
                <a:gridCol w="608575"/>
              </a:tblGrid>
              <a:tr h="381000">
                <a:tc>
                  <a:txBody>
                    <a:bodyPr/>
                    <a:lstStyle/>
                    <a:p>
                      <a:pPr indent="0" lvl="0" marL="0" rtl="0" algn="l">
                        <a:spcBef>
                          <a:spcPts val="0"/>
                        </a:spcBef>
                        <a:spcAft>
                          <a:spcPts val="0"/>
                        </a:spcAft>
                        <a:buNone/>
                      </a:pPr>
                      <a:r>
                        <a:rPr lang="en-US"/>
                        <a:t>false</a:t>
                      </a:r>
                      <a:endParaRPr/>
                    </a:p>
                  </a:txBody>
                  <a:tcPr marT="91425" marB="91425" marR="91425" marL="91425"/>
                </a:tc>
                <a:tc>
                  <a:txBody>
                    <a:bodyPr/>
                    <a:lstStyle/>
                    <a:p>
                      <a:pPr indent="0" lvl="0" marL="0" rtl="0" algn="l">
                        <a:spcBef>
                          <a:spcPts val="0"/>
                        </a:spcBef>
                        <a:spcAft>
                          <a:spcPts val="0"/>
                        </a:spcAft>
                        <a:buNone/>
                      </a:pPr>
                      <a:r>
                        <a:rPr lang="en-US"/>
                        <a:t>false</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false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US">
                          <a:solidFill>
                            <a:schemeClr val="dk1"/>
                          </a:solidFill>
                        </a:rPr>
                        <a:t>true</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false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US">
                          <a:solidFill>
                            <a:schemeClr val="dk1"/>
                          </a:solidFill>
                        </a:rPr>
                        <a:t>false</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false</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false</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false</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true</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false</a:t>
                      </a:r>
                      <a:endParaRPr/>
                    </a:p>
                  </a:txBody>
                  <a:tcPr marT="91425" marB="91425" marR="91425" marL="91425"/>
                </a:tc>
              </a:tr>
            </a:tbl>
          </a:graphicData>
        </a:graphic>
      </p:graphicFrame>
      <p:graphicFrame>
        <p:nvGraphicFramePr>
          <p:cNvPr id="144" name="Google Shape;144;g2eff1d73f95_0_34"/>
          <p:cNvGraphicFramePr/>
          <p:nvPr/>
        </p:nvGraphicFramePr>
        <p:xfrm>
          <a:off x="1114363" y="1924690"/>
          <a:ext cx="3000000" cy="3000000"/>
        </p:xfrm>
        <a:graphic>
          <a:graphicData uri="http://schemas.openxmlformats.org/drawingml/2006/table">
            <a:tbl>
              <a:tblPr>
                <a:noFill/>
                <a:tableStyleId>{D3FBB2EB-B765-49CC-B4FC-F30CB56B5477}</a:tableStyleId>
              </a:tblPr>
              <a:tblGrid>
                <a:gridCol w="608575"/>
                <a:gridCol w="608575"/>
                <a:gridCol w="608575"/>
                <a:gridCol w="608575"/>
                <a:gridCol w="608575"/>
                <a:gridCol w="608575"/>
                <a:gridCol w="608575"/>
                <a:gridCol w="608575"/>
                <a:gridCol w="608575"/>
                <a:gridCol w="608575"/>
                <a:gridCol w="608575"/>
              </a:tblGrid>
              <a:tr h="100000">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2</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3</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4</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5</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6</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7</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8</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9</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10</a:t>
                      </a:r>
                      <a:endParaRPr/>
                    </a:p>
                  </a:txBody>
                  <a:tcPr marT="91425" marB="91425" marR="91425" marL="91425"/>
                </a:tc>
              </a:tr>
            </a:tbl>
          </a:graphicData>
        </a:graphic>
      </p:graphicFrame>
      <p:graphicFrame>
        <p:nvGraphicFramePr>
          <p:cNvPr id="145" name="Google Shape;145;g2eff1d73f95_0_34"/>
          <p:cNvGraphicFramePr/>
          <p:nvPr/>
        </p:nvGraphicFramePr>
        <p:xfrm>
          <a:off x="1114363" y="2905665"/>
          <a:ext cx="3000000" cy="3000000"/>
        </p:xfrm>
        <a:graphic>
          <a:graphicData uri="http://schemas.openxmlformats.org/drawingml/2006/table">
            <a:tbl>
              <a:tblPr>
                <a:noFill/>
                <a:tableStyleId>{D3FBB2EB-B765-49CC-B4FC-F30CB56B5477}</a:tableStyleId>
              </a:tblPr>
              <a:tblGrid>
                <a:gridCol w="608575"/>
                <a:gridCol w="608575"/>
                <a:gridCol w="608575"/>
                <a:gridCol w="608575"/>
                <a:gridCol w="608575"/>
                <a:gridCol w="608575"/>
                <a:gridCol w="608575"/>
                <a:gridCol w="608575"/>
                <a:gridCol w="608575"/>
                <a:gridCol w="608575"/>
                <a:gridCol w="608575"/>
              </a:tblGrid>
              <a:tr h="100000">
                <a:tc>
                  <a:txBody>
                    <a:bodyPr/>
                    <a:lstStyle/>
                    <a:p>
                      <a:pPr indent="0" lvl="0" marL="0" rtl="0" algn="l">
                        <a:spcBef>
                          <a:spcPts val="0"/>
                        </a:spcBef>
                        <a:spcAft>
                          <a:spcPts val="0"/>
                        </a:spcAft>
                        <a:buNone/>
                      </a:pPr>
                      <a:r>
                        <a:rPr lang="en-US"/>
                        <a:t>80</a:t>
                      </a:r>
                      <a:endParaRPr/>
                    </a:p>
                  </a:txBody>
                  <a:tcPr marT="91425" marB="91425" marR="91425" marL="91425">
                    <a:solidFill>
                      <a:srgbClr val="FF0000"/>
                    </a:solidFill>
                  </a:tcPr>
                </a:tc>
                <a:tc>
                  <a:txBody>
                    <a:bodyPr/>
                    <a:lstStyle/>
                    <a:p>
                      <a:pPr indent="0" lvl="0" marL="0" rtl="0" algn="l">
                        <a:spcBef>
                          <a:spcPts val="0"/>
                        </a:spcBef>
                        <a:spcAft>
                          <a:spcPts val="0"/>
                        </a:spcAft>
                        <a:buNone/>
                      </a:pPr>
                      <a:r>
                        <a:rPr lang="en-US"/>
                        <a:t>81</a:t>
                      </a:r>
                      <a:endParaRPr/>
                    </a:p>
                  </a:txBody>
                  <a:tcPr marT="91425" marB="91425" marR="91425" marL="91425">
                    <a:solidFill>
                      <a:srgbClr val="FF0000"/>
                    </a:solidFill>
                  </a:tcPr>
                </a:tc>
                <a:tc>
                  <a:txBody>
                    <a:bodyPr/>
                    <a:lstStyle/>
                    <a:p>
                      <a:pPr indent="0" lvl="0" marL="0" marR="0" rtl="0" algn="l">
                        <a:lnSpc>
                          <a:spcPct val="100000"/>
                        </a:lnSpc>
                        <a:spcBef>
                          <a:spcPts val="0"/>
                        </a:spcBef>
                        <a:spcAft>
                          <a:spcPts val="0"/>
                        </a:spcAft>
                        <a:buNone/>
                      </a:pPr>
                      <a:r>
                        <a:rPr lang="en-US"/>
                        <a:t>82</a:t>
                      </a:r>
                      <a:endParaRPr/>
                    </a:p>
                  </a:txBody>
                  <a:tcPr marT="91425" marB="91425" marR="91425" marL="91425">
                    <a:solidFill>
                      <a:srgbClr val="FF0000"/>
                    </a:solidFill>
                  </a:tcPr>
                </a:tc>
                <a:tc>
                  <a:txBody>
                    <a:bodyPr/>
                    <a:lstStyle/>
                    <a:p>
                      <a:pPr indent="0" lvl="0" marL="0" rtl="0" algn="l">
                        <a:spcBef>
                          <a:spcPts val="0"/>
                        </a:spcBef>
                        <a:spcAft>
                          <a:spcPts val="0"/>
                        </a:spcAft>
                        <a:buNone/>
                      </a:pPr>
                      <a:r>
                        <a:rPr lang="en-US">
                          <a:solidFill>
                            <a:schemeClr val="dk1"/>
                          </a:solidFill>
                        </a:rPr>
                        <a:t>83</a:t>
                      </a:r>
                      <a:endParaRPr/>
                    </a:p>
                  </a:txBody>
                  <a:tcPr marT="91425" marB="91425" marR="91425" marL="91425"/>
                </a:tc>
                <a:tc>
                  <a:txBody>
                    <a:bodyPr/>
                    <a:lstStyle/>
                    <a:p>
                      <a:pPr indent="0" lvl="0" marL="0" rtl="0" algn="l">
                        <a:spcBef>
                          <a:spcPts val="0"/>
                        </a:spcBef>
                        <a:spcAft>
                          <a:spcPts val="0"/>
                        </a:spcAft>
                        <a:buNone/>
                      </a:pPr>
                      <a:r>
                        <a:rPr lang="en-US"/>
                        <a:t>84</a:t>
                      </a:r>
                      <a:endParaRPr/>
                    </a:p>
                  </a:txBody>
                  <a:tcPr marT="91425" marB="91425" marR="91425" marL="91425">
                    <a:solidFill>
                      <a:srgbClr val="FF0000"/>
                    </a:solidFill>
                  </a:tcPr>
                </a:tc>
                <a:tc>
                  <a:txBody>
                    <a:bodyPr/>
                    <a:lstStyle/>
                    <a:p>
                      <a:pPr indent="0" lvl="0" marL="0" rtl="0" algn="l">
                        <a:spcBef>
                          <a:spcPts val="0"/>
                        </a:spcBef>
                        <a:spcAft>
                          <a:spcPts val="0"/>
                        </a:spcAft>
                        <a:buNone/>
                      </a:pPr>
                      <a:r>
                        <a:rPr lang="en-US">
                          <a:solidFill>
                            <a:schemeClr val="dk1"/>
                          </a:solidFill>
                        </a:rPr>
                        <a:t>85</a:t>
                      </a:r>
                      <a:endParaRPr/>
                    </a:p>
                  </a:txBody>
                  <a:tcPr marT="91425" marB="91425" marR="91425" marL="91425">
                    <a:solidFill>
                      <a:srgbClr val="FF0000"/>
                    </a:solidFill>
                  </a:tcPr>
                </a:tc>
                <a:tc>
                  <a:txBody>
                    <a:bodyPr/>
                    <a:lstStyle/>
                    <a:p>
                      <a:pPr indent="0" lvl="0" marL="0" rtl="0" algn="l">
                        <a:spcBef>
                          <a:spcPts val="0"/>
                        </a:spcBef>
                        <a:spcAft>
                          <a:spcPts val="0"/>
                        </a:spcAft>
                        <a:buNone/>
                      </a:pPr>
                      <a:r>
                        <a:rPr lang="en-US">
                          <a:solidFill>
                            <a:schemeClr val="dk1"/>
                          </a:solidFill>
                        </a:rPr>
                        <a:t>86</a:t>
                      </a:r>
                      <a:endParaRPr/>
                    </a:p>
                  </a:txBody>
                  <a:tcPr marT="91425" marB="91425" marR="91425" marL="91425">
                    <a:solidFill>
                      <a:srgbClr val="FF0000"/>
                    </a:solidFill>
                  </a:tcPr>
                </a:tc>
                <a:tc>
                  <a:txBody>
                    <a:bodyPr/>
                    <a:lstStyle/>
                    <a:p>
                      <a:pPr indent="0" lvl="0" marL="0" rtl="0" algn="l">
                        <a:spcBef>
                          <a:spcPts val="0"/>
                        </a:spcBef>
                        <a:spcAft>
                          <a:spcPts val="0"/>
                        </a:spcAft>
                        <a:buNone/>
                      </a:pPr>
                      <a:r>
                        <a:rPr lang="en-US">
                          <a:solidFill>
                            <a:schemeClr val="dk1"/>
                          </a:solidFill>
                        </a:rPr>
                        <a:t>87</a:t>
                      </a:r>
                      <a:endParaRPr/>
                    </a:p>
                  </a:txBody>
                  <a:tcPr marT="91425" marB="91425" marR="91425" marL="91425">
                    <a:solidFill>
                      <a:srgbClr val="FF0000"/>
                    </a:solidFill>
                  </a:tcPr>
                </a:tc>
                <a:tc>
                  <a:txBody>
                    <a:bodyPr/>
                    <a:lstStyle/>
                    <a:p>
                      <a:pPr indent="0" lvl="0" marL="0" rtl="0" algn="l">
                        <a:spcBef>
                          <a:spcPts val="0"/>
                        </a:spcBef>
                        <a:spcAft>
                          <a:spcPts val="0"/>
                        </a:spcAft>
                        <a:buNone/>
                      </a:pPr>
                      <a:r>
                        <a:rPr lang="en-US">
                          <a:solidFill>
                            <a:schemeClr val="dk1"/>
                          </a:solidFill>
                        </a:rPr>
                        <a:t>88</a:t>
                      </a:r>
                      <a:endParaRPr/>
                    </a:p>
                  </a:txBody>
                  <a:tcPr marT="91425" marB="91425" marR="91425" marL="91425">
                    <a:solidFill>
                      <a:srgbClr val="FF0000"/>
                    </a:solidFill>
                  </a:tcPr>
                </a:tc>
                <a:tc>
                  <a:txBody>
                    <a:bodyPr/>
                    <a:lstStyle/>
                    <a:p>
                      <a:pPr indent="0" lvl="0" marL="0" rtl="0" algn="l">
                        <a:spcBef>
                          <a:spcPts val="0"/>
                        </a:spcBef>
                        <a:spcAft>
                          <a:spcPts val="0"/>
                        </a:spcAft>
                        <a:buNone/>
                      </a:pPr>
                      <a:r>
                        <a:rPr lang="en-US">
                          <a:solidFill>
                            <a:schemeClr val="dk1"/>
                          </a:solidFill>
                        </a:rPr>
                        <a:t>89</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90</a:t>
                      </a:r>
                      <a:endParaRPr/>
                    </a:p>
                  </a:txBody>
                  <a:tcPr marT="91425" marB="91425" marR="91425" marL="91425">
                    <a:solidFill>
                      <a:srgbClr val="FF0000"/>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2eff1d73f95_0_43"/>
          <p:cNvSpPr txBox="1"/>
          <p:nvPr/>
        </p:nvSpPr>
        <p:spPr>
          <a:xfrm>
            <a:off x="204451" y="836475"/>
            <a:ext cx="51066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1" lang="en-US">
                <a:solidFill>
                  <a:srgbClr val="282829"/>
                </a:solidFill>
                <a:latin typeface="Roboto"/>
                <a:ea typeface="Roboto"/>
                <a:cs typeface="Roboto"/>
                <a:sym typeface="Roboto"/>
              </a:rPr>
              <a:t>Example: Find the prime numbers  in the range of 80 and 90</a:t>
            </a:r>
            <a:endParaRPr b="1" i="0" sz="1400" u="none" cap="none" strike="noStrike">
              <a:solidFill>
                <a:srgbClr val="000000"/>
              </a:solidFill>
              <a:latin typeface="Roboto"/>
              <a:ea typeface="Roboto"/>
              <a:cs typeface="Roboto"/>
              <a:sym typeface="Roboto"/>
            </a:endParaRPr>
          </a:p>
        </p:txBody>
      </p:sp>
      <p:sp>
        <p:nvSpPr>
          <p:cNvPr id="151" name="Google Shape;151;g2eff1d73f95_0_43"/>
          <p:cNvSpPr txBox="1"/>
          <p:nvPr/>
        </p:nvSpPr>
        <p:spPr>
          <a:xfrm>
            <a:off x="3781225" y="1195900"/>
            <a:ext cx="891000" cy="75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800">
                <a:solidFill>
                  <a:srgbClr val="0C0C0C"/>
                </a:solidFill>
                <a:latin typeface="Roboto"/>
                <a:ea typeface="Roboto"/>
                <a:cs typeface="Roboto"/>
                <a:sym typeface="Roboto"/>
              </a:rPr>
              <a:t>7</a:t>
            </a:r>
            <a:endParaRPr sz="4200">
              <a:solidFill>
                <a:schemeClr val="dk2"/>
              </a:solidFill>
            </a:endParaRPr>
          </a:p>
        </p:txBody>
      </p:sp>
      <p:graphicFrame>
        <p:nvGraphicFramePr>
          <p:cNvPr id="152" name="Google Shape;152;g2eff1d73f95_0_43"/>
          <p:cNvGraphicFramePr/>
          <p:nvPr/>
        </p:nvGraphicFramePr>
        <p:xfrm>
          <a:off x="1114363" y="2320890"/>
          <a:ext cx="3000000" cy="3000000"/>
        </p:xfrm>
        <a:graphic>
          <a:graphicData uri="http://schemas.openxmlformats.org/drawingml/2006/table">
            <a:tbl>
              <a:tblPr>
                <a:noFill/>
                <a:tableStyleId>{D3FBB2EB-B765-49CC-B4FC-F30CB56B5477}</a:tableStyleId>
              </a:tblPr>
              <a:tblGrid>
                <a:gridCol w="608575"/>
                <a:gridCol w="608575"/>
                <a:gridCol w="608575"/>
                <a:gridCol w="608575"/>
                <a:gridCol w="608575"/>
                <a:gridCol w="608575"/>
                <a:gridCol w="608575"/>
                <a:gridCol w="608575"/>
                <a:gridCol w="608575"/>
                <a:gridCol w="608575"/>
                <a:gridCol w="608575"/>
              </a:tblGrid>
              <a:tr h="381000">
                <a:tc>
                  <a:txBody>
                    <a:bodyPr/>
                    <a:lstStyle/>
                    <a:p>
                      <a:pPr indent="0" lvl="0" marL="0" rtl="0" algn="l">
                        <a:spcBef>
                          <a:spcPts val="0"/>
                        </a:spcBef>
                        <a:spcAft>
                          <a:spcPts val="0"/>
                        </a:spcAft>
                        <a:buNone/>
                      </a:pPr>
                      <a:r>
                        <a:rPr lang="en-US"/>
                        <a:t>false</a:t>
                      </a:r>
                      <a:endParaRPr/>
                    </a:p>
                  </a:txBody>
                  <a:tcPr marT="91425" marB="91425" marR="91425" marL="91425"/>
                </a:tc>
                <a:tc>
                  <a:txBody>
                    <a:bodyPr/>
                    <a:lstStyle/>
                    <a:p>
                      <a:pPr indent="0" lvl="0" marL="0" rtl="0" algn="l">
                        <a:spcBef>
                          <a:spcPts val="0"/>
                        </a:spcBef>
                        <a:spcAft>
                          <a:spcPts val="0"/>
                        </a:spcAft>
                        <a:buNone/>
                      </a:pPr>
                      <a:r>
                        <a:rPr lang="en-US"/>
                        <a:t>false</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false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US">
                          <a:solidFill>
                            <a:schemeClr val="dk1"/>
                          </a:solidFill>
                        </a:rPr>
                        <a:t>true</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false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US">
                          <a:solidFill>
                            <a:schemeClr val="dk1"/>
                          </a:solidFill>
                        </a:rPr>
                        <a:t>false</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false</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false</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false</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true</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false</a:t>
                      </a:r>
                      <a:endParaRPr/>
                    </a:p>
                  </a:txBody>
                  <a:tcPr marT="91425" marB="91425" marR="91425" marL="91425"/>
                </a:tc>
              </a:tr>
            </a:tbl>
          </a:graphicData>
        </a:graphic>
      </p:graphicFrame>
      <p:graphicFrame>
        <p:nvGraphicFramePr>
          <p:cNvPr id="153" name="Google Shape;153;g2eff1d73f95_0_43"/>
          <p:cNvGraphicFramePr/>
          <p:nvPr/>
        </p:nvGraphicFramePr>
        <p:xfrm>
          <a:off x="1114363" y="1924690"/>
          <a:ext cx="3000000" cy="3000000"/>
        </p:xfrm>
        <a:graphic>
          <a:graphicData uri="http://schemas.openxmlformats.org/drawingml/2006/table">
            <a:tbl>
              <a:tblPr>
                <a:noFill/>
                <a:tableStyleId>{D3FBB2EB-B765-49CC-B4FC-F30CB56B5477}</a:tableStyleId>
              </a:tblPr>
              <a:tblGrid>
                <a:gridCol w="608575"/>
                <a:gridCol w="608575"/>
                <a:gridCol w="608575"/>
                <a:gridCol w="608575"/>
                <a:gridCol w="608575"/>
                <a:gridCol w="608575"/>
                <a:gridCol w="608575"/>
                <a:gridCol w="608575"/>
                <a:gridCol w="608575"/>
                <a:gridCol w="608575"/>
                <a:gridCol w="608575"/>
              </a:tblGrid>
              <a:tr h="100000">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2</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3</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4</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5</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6</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7</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8</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9</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10</a:t>
                      </a:r>
                      <a:endParaRPr/>
                    </a:p>
                  </a:txBody>
                  <a:tcPr marT="91425" marB="91425" marR="91425" marL="91425"/>
                </a:tc>
              </a:tr>
            </a:tbl>
          </a:graphicData>
        </a:graphic>
      </p:graphicFrame>
      <p:graphicFrame>
        <p:nvGraphicFramePr>
          <p:cNvPr id="154" name="Google Shape;154;g2eff1d73f95_0_43"/>
          <p:cNvGraphicFramePr/>
          <p:nvPr/>
        </p:nvGraphicFramePr>
        <p:xfrm>
          <a:off x="1114363" y="2905665"/>
          <a:ext cx="3000000" cy="3000000"/>
        </p:xfrm>
        <a:graphic>
          <a:graphicData uri="http://schemas.openxmlformats.org/drawingml/2006/table">
            <a:tbl>
              <a:tblPr>
                <a:noFill/>
                <a:tableStyleId>{D3FBB2EB-B765-49CC-B4FC-F30CB56B5477}</a:tableStyleId>
              </a:tblPr>
              <a:tblGrid>
                <a:gridCol w="608575"/>
                <a:gridCol w="608575"/>
                <a:gridCol w="608575"/>
                <a:gridCol w="608575"/>
                <a:gridCol w="608575"/>
                <a:gridCol w="608575"/>
                <a:gridCol w="608575"/>
                <a:gridCol w="608575"/>
                <a:gridCol w="608575"/>
                <a:gridCol w="608575"/>
                <a:gridCol w="608575"/>
              </a:tblGrid>
              <a:tr h="100000">
                <a:tc>
                  <a:txBody>
                    <a:bodyPr/>
                    <a:lstStyle/>
                    <a:p>
                      <a:pPr indent="0" lvl="0" marL="0" rtl="0" algn="l">
                        <a:spcBef>
                          <a:spcPts val="0"/>
                        </a:spcBef>
                        <a:spcAft>
                          <a:spcPts val="0"/>
                        </a:spcAft>
                        <a:buNone/>
                      </a:pPr>
                      <a:r>
                        <a:rPr lang="en-US"/>
                        <a:t>80</a:t>
                      </a:r>
                      <a:endParaRPr/>
                    </a:p>
                  </a:txBody>
                  <a:tcPr marT="91425" marB="91425" marR="91425" marL="91425">
                    <a:solidFill>
                      <a:srgbClr val="FF0000"/>
                    </a:solidFill>
                  </a:tcPr>
                </a:tc>
                <a:tc>
                  <a:txBody>
                    <a:bodyPr/>
                    <a:lstStyle/>
                    <a:p>
                      <a:pPr indent="0" lvl="0" marL="0" rtl="0" algn="l">
                        <a:spcBef>
                          <a:spcPts val="0"/>
                        </a:spcBef>
                        <a:spcAft>
                          <a:spcPts val="0"/>
                        </a:spcAft>
                        <a:buNone/>
                      </a:pPr>
                      <a:r>
                        <a:rPr lang="en-US"/>
                        <a:t>81</a:t>
                      </a:r>
                      <a:endParaRPr/>
                    </a:p>
                  </a:txBody>
                  <a:tcPr marT="91425" marB="91425" marR="91425" marL="91425">
                    <a:solidFill>
                      <a:srgbClr val="FF0000"/>
                    </a:solidFill>
                  </a:tcPr>
                </a:tc>
                <a:tc>
                  <a:txBody>
                    <a:bodyPr/>
                    <a:lstStyle/>
                    <a:p>
                      <a:pPr indent="0" lvl="0" marL="0" marR="0" rtl="0" algn="l">
                        <a:lnSpc>
                          <a:spcPct val="100000"/>
                        </a:lnSpc>
                        <a:spcBef>
                          <a:spcPts val="0"/>
                        </a:spcBef>
                        <a:spcAft>
                          <a:spcPts val="0"/>
                        </a:spcAft>
                        <a:buNone/>
                      </a:pPr>
                      <a:r>
                        <a:rPr lang="en-US"/>
                        <a:t>82</a:t>
                      </a:r>
                      <a:endParaRPr/>
                    </a:p>
                  </a:txBody>
                  <a:tcPr marT="91425" marB="91425" marR="91425" marL="91425">
                    <a:solidFill>
                      <a:srgbClr val="FF0000"/>
                    </a:solidFill>
                  </a:tcPr>
                </a:tc>
                <a:tc>
                  <a:txBody>
                    <a:bodyPr/>
                    <a:lstStyle/>
                    <a:p>
                      <a:pPr indent="0" lvl="0" marL="0" rtl="0" algn="l">
                        <a:spcBef>
                          <a:spcPts val="0"/>
                        </a:spcBef>
                        <a:spcAft>
                          <a:spcPts val="0"/>
                        </a:spcAft>
                        <a:buNone/>
                      </a:pPr>
                      <a:r>
                        <a:rPr lang="en-US">
                          <a:solidFill>
                            <a:schemeClr val="dk1"/>
                          </a:solidFill>
                        </a:rPr>
                        <a:t>83</a:t>
                      </a:r>
                      <a:endParaRPr/>
                    </a:p>
                  </a:txBody>
                  <a:tcPr marT="91425" marB="91425" marR="91425" marL="91425"/>
                </a:tc>
                <a:tc>
                  <a:txBody>
                    <a:bodyPr/>
                    <a:lstStyle/>
                    <a:p>
                      <a:pPr indent="0" lvl="0" marL="0" rtl="0" algn="l">
                        <a:spcBef>
                          <a:spcPts val="0"/>
                        </a:spcBef>
                        <a:spcAft>
                          <a:spcPts val="0"/>
                        </a:spcAft>
                        <a:buNone/>
                      </a:pPr>
                      <a:r>
                        <a:rPr lang="en-US"/>
                        <a:t>84</a:t>
                      </a:r>
                      <a:endParaRPr/>
                    </a:p>
                  </a:txBody>
                  <a:tcPr marT="91425" marB="91425" marR="91425" marL="91425">
                    <a:solidFill>
                      <a:srgbClr val="FF0000"/>
                    </a:solidFill>
                  </a:tcPr>
                </a:tc>
                <a:tc>
                  <a:txBody>
                    <a:bodyPr/>
                    <a:lstStyle/>
                    <a:p>
                      <a:pPr indent="0" lvl="0" marL="0" rtl="0" algn="l">
                        <a:spcBef>
                          <a:spcPts val="0"/>
                        </a:spcBef>
                        <a:spcAft>
                          <a:spcPts val="0"/>
                        </a:spcAft>
                        <a:buNone/>
                      </a:pPr>
                      <a:r>
                        <a:rPr lang="en-US">
                          <a:solidFill>
                            <a:schemeClr val="dk1"/>
                          </a:solidFill>
                        </a:rPr>
                        <a:t>85</a:t>
                      </a:r>
                      <a:endParaRPr/>
                    </a:p>
                  </a:txBody>
                  <a:tcPr marT="91425" marB="91425" marR="91425" marL="91425">
                    <a:solidFill>
                      <a:srgbClr val="FF0000"/>
                    </a:solidFill>
                  </a:tcPr>
                </a:tc>
                <a:tc>
                  <a:txBody>
                    <a:bodyPr/>
                    <a:lstStyle/>
                    <a:p>
                      <a:pPr indent="0" lvl="0" marL="0" rtl="0" algn="l">
                        <a:spcBef>
                          <a:spcPts val="0"/>
                        </a:spcBef>
                        <a:spcAft>
                          <a:spcPts val="0"/>
                        </a:spcAft>
                        <a:buNone/>
                      </a:pPr>
                      <a:r>
                        <a:rPr lang="en-US">
                          <a:solidFill>
                            <a:schemeClr val="dk1"/>
                          </a:solidFill>
                        </a:rPr>
                        <a:t>86</a:t>
                      </a:r>
                      <a:endParaRPr/>
                    </a:p>
                  </a:txBody>
                  <a:tcPr marT="91425" marB="91425" marR="91425" marL="91425">
                    <a:solidFill>
                      <a:srgbClr val="FF0000"/>
                    </a:solidFill>
                  </a:tcPr>
                </a:tc>
                <a:tc>
                  <a:txBody>
                    <a:bodyPr/>
                    <a:lstStyle/>
                    <a:p>
                      <a:pPr indent="0" lvl="0" marL="0" rtl="0" algn="l">
                        <a:spcBef>
                          <a:spcPts val="0"/>
                        </a:spcBef>
                        <a:spcAft>
                          <a:spcPts val="0"/>
                        </a:spcAft>
                        <a:buNone/>
                      </a:pPr>
                      <a:r>
                        <a:rPr lang="en-US">
                          <a:solidFill>
                            <a:schemeClr val="dk1"/>
                          </a:solidFill>
                        </a:rPr>
                        <a:t>87</a:t>
                      </a:r>
                      <a:endParaRPr/>
                    </a:p>
                  </a:txBody>
                  <a:tcPr marT="91425" marB="91425" marR="91425" marL="91425">
                    <a:solidFill>
                      <a:srgbClr val="FF0000"/>
                    </a:solidFill>
                  </a:tcPr>
                </a:tc>
                <a:tc>
                  <a:txBody>
                    <a:bodyPr/>
                    <a:lstStyle/>
                    <a:p>
                      <a:pPr indent="0" lvl="0" marL="0" rtl="0" algn="l">
                        <a:spcBef>
                          <a:spcPts val="0"/>
                        </a:spcBef>
                        <a:spcAft>
                          <a:spcPts val="0"/>
                        </a:spcAft>
                        <a:buNone/>
                      </a:pPr>
                      <a:r>
                        <a:rPr lang="en-US">
                          <a:solidFill>
                            <a:schemeClr val="dk1"/>
                          </a:solidFill>
                        </a:rPr>
                        <a:t>88</a:t>
                      </a:r>
                      <a:endParaRPr/>
                    </a:p>
                  </a:txBody>
                  <a:tcPr marT="91425" marB="91425" marR="91425" marL="91425">
                    <a:solidFill>
                      <a:srgbClr val="FF0000"/>
                    </a:solidFill>
                  </a:tcPr>
                </a:tc>
                <a:tc>
                  <a:txBody>
                    <a:bodyPr/>
                    <a:lstStyle/>
                    <a:p>
                      <a:pPr indent="0" lvl="0" marL="0" rtl="0" algn="l">
                        <a:spcBef>
                          <a:spcPts val="0"/>
                        </a:spcBef>
                        <a:spcAft>
                          <a:spcPts val="0"/>
                        </a:spcAft>
                        <a:buNone/>
                      </a:pPr>
                      <a:r>
                        <a:rPr lang="en-US">
                          <a:solidFill>
                            <a:schemeClr val="dk1"/>
                          </a:solidFill>
                        </a:rPr>
                        <a:t>89</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90</a:t>
                      </a:r>
                      <a:endParaRPr/>
                    </a:p>
                  </a:txBody>
                  <a:tcPr marT="91425" marB="91425" marR="91425" marL="91425">
                    <a:solidFill>
                      <a:srgbClr val="FF0000"/>
                    </a:solidFill>
                  </a:tcPr>
                </a:tc>
              </a:tr>
            </a:tbl>
          </a:graphicData>
        </a:graphic>
      </p:graphicFrame>
      <p:sp>
        <p:nvSpPr>
          <p:cNvPr id="155" name="Google Shape;155;g2eff1d73f95_0_43"/>
          <p:cNvSpPr txBox="1"/>
          <p:nvPr/>
        </p:nvSpPr>
        <p:spPr>
          <a:xfrm>
            <a:off x="1005650" y="3490450"/>
            <a:ext cx="6442500" cy="723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a:solidFill>
                  <a:srgbClr val="0C0C0C"/>
                </a:solidFill>
                <a:latin typeface="Roboto"/>
                <a:ea typeface="Roboto"/>
                <a:cs typeface="Roboto"/>
                <a:sym typeface="Roboto"/>
              </a:rPr>
              <a:t>8. In the end, whichever is true those numbers are prime numbers</a:t>
            </a:r>
            <a:endParaRPr>
              <a:solidFill>
                <a:srgbClr val="0C0C0C"/>
              </a:solidFill>
              <a:latin typeface="Roboto"/>
              <a:ea typeface="Roboto"/>
              <a:cs typeface="Roboto"/>
              <a:sym typeface="Roboto"/>
            </a:endParaRPr>
          </a:p>
          <a:p>
            <a:pPr indent="0" lvl="0" marL="0" rtl="0" algn="l">
              <a:lnSpc>
                <a:spcPct val="150000"/>
              </a:lnSpc>
              <a:spcBef>
                <a:spcPts val="0"/>
              </a:spcBef>
              <a:spcAft>
                <a:spcPts val="0"/>
              </a:spcAft>
              <a:buNone/>
            </a:pPr>
            <a:r>
              <a:rPr lang="en-US">
                <a:solidFill>
                  <a:srgbClr val="0C0C0C"/>
                </a:solidFill>
                <a:latin typeface="Roboto"/>
                <a:ea typeface="Roboto"/>
                <a:cs typeface="Roboto"/>
                <a:sym typeface="Roboto"/>
              </a:rPr>
              <a:t>The prime number are in the range of 80 to 90 is 83, 89</a:t>
            </a:r>
            <a:endParaRPr>
              <a:solidFill>
                <a:srgbClr val="0C0C0C"/>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9" name="Shape 159"/>
        <p:cNvGrpSpPr/>
        <p:nvPr/>
      </p:nvGrpSpPr>
      <p:grpSpPr>
        <a:xfrm>
          <a:off x="0" y="0"/>
          <a:ext cx="0" cy="0"/>
          <a:chOff x="0" y="0"/>
          <a:chExt cx="0" cy="0"/>
        </a:xfrm>
      </p:grpSpPr>
      <p:pic>
        <p:nvPicPr>
          <p:cNvPr id="160" name="Google Shape;160;p5"/>
          <p:cNvPicPr preferRelativeResize="0"/>
          <p:nvPr/>
        </p:nvPicPr>
        <p:blipFill rotWithShape="1">
          <a:blip r:embed="rId3">
            <a:alphaModFix/>
          </a:blip>
          <a:srcRect b="0" l="0" r="53855" t="0"/>
          <a:stretch/>
        </p:blipFill>
        <p:spPr>
          <a:xfrm>
            <a:off x="8096776" y="1"/>
            <a:ext cx="1047224" cy="1102725"/>
          </a:xfrm>
          <a:prstGeom prst="rect">
            <a:avLst/>
          </a:prstGeom>
          <a:noFill/>
          <a:ln>
            <a:noFill/>
          </a:ln>
        </p:spPr>
      </p:pic>
      <p:sp>
        <p:nvSpPr>
          <p:cNvPr id="161" name="Google Shape;161;p5"/>
          <p:cNvSpPr txBox="1"/>
          <p:nvPr/>
        </p:nvSpPr>
        <p:spPr>
          <a:xfrm>
            <a:off x="726516" y="551363"/>
            <a:ext cx="8203924" cy="2246729"/>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400"/>
              <a:buFont typeface="Arial"/>
              <a:buNone/>
            </a:pPr>
            <a:r>
              <a:rPr b="1" i="0" lang="en-US" sz="1400" u="none" cap="none" strike="noStrike">
                <a:solidFill>
                  <a:schemeClr val="dk1"/>
                </a:solidFill>
                <a:latin typeface="Roboto"/>
                <a:ea typeface="Roboto"/>
                <a:cs typeface="Roboto"/>
                <a:sym typeface="Roboto"/>
              </a:rPr>
              <a:t>EXAMPLE: Find the prime numbers in a range from 1 to 100</a:t>
            </a:r>
            <a:endParaRPr b="1" i="0" sz="1400" u="none" cap="none" strike="noStrike">
              <a:solidFill>
                <a:srgbClr val="000000"/>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Step 1:1.1.Determine the square root of the upper limit, which is 10 in this case (since 10*10 = 100).</a:t>
            </a:r>
            <a:endParaRPr b="0" i="0" sz="1400" u="none" cap="none" strike="noStrike">
              <a:solidFill>
                <a:srgbClr val="000000"/>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1.2.Generate all primes up to sqrt(10) using the Sieve of Eratosthenes algorithm: 2, 3, 5, 7.</a:t>
            </a:r>
            <a:endParaRPr b="0" i="0" sz="1400" u="none" cap="none" strike="noStrike">
              <a:solidFill>
                <a:srgbClr val="000000"/>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Step 2: The numbers between 1 and 100 are listed in the table below.</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7415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74151"/>
              </a:solidFill>
              <a:latin typeface="Roboto"/>
              <a:ea typeface="Roboto"/>
              <a:cs typeface="Roboto"/>
              <a:sym typeface="Roboto"/>
            </a:endParaRPr>
          </a:p>
        </p:txBody>
      </p:sp>
      <p:pic>
        <p:nvPicPr>
          <p:cNvPr descr="picture of a number table" id="162" name="Google Shape;162;p5"/>
          <p:cNvPicPr preferRelativeResize="0"/>
          <p:nvPr/>
        </p:nvPicPr>
        <p:blipFill rotWithShape="1">
          <a:blip r:embed="rId4">
            <a:alphaModFix/>
          </a:blip>
          <a:srcRect b="0" l="0" r="0" t="0"/>
          <a:stretch/>
        </p:blipFill>
        <p:spPr>
          <a:xfrm>
            <a:off x="2256728" y="2473131"/>
            <a:ext cx="5143500" cy="215741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6" name="Shape 166"/>
        <p:cNvGrpSpPr/>
        <p:nvPr/>
      </p:nvGrpSpPr>
      <p:grpSpPr>
        <a:xfrm>
          <a:off x="0" y="0"/>
          <a:ext cx="0" cy="0"/>
          <a:chOff x="0" y="0"/>
          <a:chExt cx="0" cy="0"/>
        </a:xfrm>
      </p:grpSpPr>
      <p:sp>
        <p:nvSpPr>
          <p:cNvPr id="167" name="Google Shape;167;p6"/>
          <p:cNvSpPr/>
          <p:nvPr/>
        </p:nvSpPr>
        <p:spPr>
          <a:xfrm>
            <a:off x="1007602" y="704569"/>
            <a:ext cx="6333257" cy="715550"/>
          </a:xfrm>
          <a:prstGeom prst="rect">
            <a:avLst/>
          </a:prstGeom>
          <a:solidFill>
            <a:srgbClr val="FFFFFF"/>
          </a:solidFill>
          <a:ln>
            <a:noFill/>
          </a:ln>
        </p:spPr>
        <p:txBody>
          <a:bodyPr anchorCtr="0" anchor="ctr" bIns="34275" lIns="68575" spcFirstLastPara="1" rIns="68575" wrap="square" tIns="34275">
            <a:spAutoFit/>
          </a:bodyPr>
          <a:lstStyle/>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C0C0C"/>
                </a:solidFill>
                <a:latin typeface="Roboto"/>
                <a:ea typeface="Roboto"/>
                <a:cs typeface="Roboto"/>
                <a:sym typeface="Roboto"/>
              </a:rPr>
              <a:t>Step 3: Remove 1 because it’s</a:t>
            </a:r>
            <a:r>
              <a:rPr b="0" i="0" lang="en-US" sz="1400" u="none" cap="none" strike="noStrike">
                <a:solidFill>
                  <a:srgbClr val="000000"/>
                </a:solidFill>
                <a:latin typeface="Roboto"/>
                <a:ea typeface="Roboto"/>
                <a:cs typeface="Roboto"/>
                <a:sym typeface="Roboto"/>
              </a:rPr>
              <a:t> not a prime number.</a:t>
            </a:r>
            <a:r>
              <a:rPr b="0" i="0" lang="en-US" sz="1400" u="none" cap="none" strike="noStrike">
                <a:solidFill>
                  <a:srgbClr val="0C0C0C"/>
                </a:solidFill>
                <a:latin typeface="Roboto"/>
                <a:ea typeface="Roboto"/>
                <a:cs typeface="Roboto"/>
                <a:sym typeface="Roboto"/>
              </a:rPr>
              <a:t>The next step is to remove all the multiples of 2, except 2 itself.</a:t>
            </a:r>
            <a:endParaRPr b="0" i="0" sz="2000" u="none" cap="none" strike="noStrike">
              <a:solidFill>
                <a:srgbClr val="0C0C0C"/>
              </a:solidFill>
              <a:latin typeface="Roboto"/>
              <a:ea typeface="Roboto"/>
              <a:cs typeface="Roboto"/>
              <a:sym typeface="Roboto"/>
            </a:endParaRPr>
          </a:p>
        </p:txBody>
      </p:sp>
      <p:pic>
        <p:nvPicPr>
          <p:cNvPr descr="picture of a number table" id="168" name="Google Shape;168;p6"/>
          <p:cNvPicPr preferRelativeResize="0"/>
          <p:nvPr/>
        </p:nvPicPr>
        <p:blipFill rotWithShape="1">
          <a:blip r:embed="rId3">
            <a:alphaModFix/>
          </a:blip>
          <a:srcRect b="0" l="0" r="0" t="0"/>
          <a:stretch/>
        </p:blipFill>
        <p:spPr>
          <a:xfrm>
            <a:off x="2007394" y="1522624"/>
            <a:ext cx="5129213" cy="305993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2" name="Shape 172"/>
        <p:cNvGrpSpPr/>
        <p:nvPr/>
      </p:nvGrpSpPr>
      <p:grpSpPr>
        <a:xfrm>
          <a:off x="0" y="0"/>
          <a:ext cx="0" cy="0"/>
          <a:chOff x="0" y="0"/>
          <a:chExt cx="0" cy="0"/>
        </a:xfrm>
      </p:grpSpPr>
      <p:sp>
        <p:nvSpPr>
          <p:cNvPr id="173" name="Google Shape;173;p7"/>
          <p:cNvSpPr/>
          <p:nvPr/>
        </p:nvSpPr>
        <p:spPr>
          <a:xfrm>
            <a:off x="1007602" y="1019311"/>
            <a:ext cx="6333257" cy="392385"/>
          </a:xfrm>
          <a:prstGeom prst="rect">
            <a:avLst/>
          </a:prstGeom>
          <a:solidFill>
            <a:srgbClr val="FFFFFF"/>
          </a:solidFill>
          <a:ln>
            <a:noFill/>
          </a:ln>
        </p:spPr>
        <p:txBody>
          <a:bodyPr anchorCtr="0" anchor="ctr" bIns="34275" lIns="68575" spcFirstLastPara="1" rIns="68575" wrap="square" tIns="34275">
            <a:spAutoFit/>
          </a:bodyPr>
          <a:lstStyle/>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C0C0C"/>
                </a:solidFill>
                <a:latin typeface="Roboto"/>
                <a:ea typeface="Roboto"/>
                <a:cs typeface="Roboto"/>
                <a:sym typeface="Roboto"/>
              </a:rPr>
              <a:t>Step 4:</a:t>
            </a:r>
            <a:r>
              <a:rPr b="0" i="0" lang="en-US" sz="1400" u="none" cap="none" strike="noStrike">
                <a:solidFill>
                  <a:srgbClr val="000000"/>
                </a:solidFill>
                <a:latin typeface="Roboto"/>
                <a:ea typeface="Roboto"/>
                <a:cs typeface="Roboto"/>
                <a:sym typeface="Roboto"/>
              </a:rPr>
              <a:t>Now remove all multiples of 3 and only leave these 3.</a:t>
            </a:r>
            <a:endParaRPr b="0" i="0" sz="2800" u="none" cap="none" strike="noStrike">
              <a:solidFill>
                <a:srgbClr val="0C0C0C"/>
              </a:solidFill>
              <a:latin typeface="Roboto"/>
              <a:ea typeface="Roboto"/>
              <a:cs typeface="Roboto"/>
              <a:sym typeface="Roboto"/>
            </a:endParaRPr>
          </a:p>
        </p:txBody>
      </p:sp>
      <p:pic>
        <p:nvPicPr>
          <p:cNvPr descr="picture of a number table" id="174" name="Google Shape;174;p7"/>
          <p:cNvPicPr preferRelativeResize="0"/>
          <p:nvPr/>
        </p:nvPicPr>
        <p:blipFill rotWithShape="1">
          <a:blip r:embed="rId3">
            <a:alphaModFix/>
          </a:blip>
          <a:srcRect b="0" l="0" r="0" t="0"/>
          <a:stretch/>
        </p:blipFill>
        <p:spPr>
          <a:xfrm>
            <a:off x="2000250" y="1673936"/>
            <a:ext cx="5143500" cy="309091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8" name="Shape 178"/>
        <p:cNvGrpSpPr/>
        <p:nvPr/>
      </p:nvGrpSpPr>
      <p:grpSpPr>
        <a:xfrm>
          <a:off x="0" y="0"/>
          <a:ext cx="0" cy="0"/>
          <a:chOff x="0" y="0"/>
          <a:chExt cx="0" cy="0"/>
        </a:xfrm>
      </p:grpSpPr>
      <p:sp>
        <p:nvSpPr>
          <p:cNvPr id="179" name="Google Shape;179;p8"/>
          <p:cNvSpPr/>
          <p:nvPr/>
        </p:nvSpPr>
        <p:spPr>
          <a:xfrm>
            <a:off x="985300" y="950312"/>
            <a:ext cx="6333257" cy="484718"/>
          </a:xfrm>
          <a:prstGeom prst="rect">
            <a:avLst/>
          </a:prstGeom>
          <a:solidFill>
            <a:srgbClr val="FFFFFF"/>
          </a:solidFill>
          <a:ln>
            <a:noFill/>
          </a:ln>
        </p:spPr>
        <p:txBody>
          <a:bodyPr anchorCtr="0" anchor="ctr" bIns="34275" lIns="68575" spcFirstLastPara="1" rIns="68575" wrap="square" tIns="34275">
            <a:spAutoFit/>
          </a:bodyPr>
          <a:lstStyle/>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C0C0C"/>
                </a:solidFill>
                <a:latin typeface="Roboto"/>
                <a:ea typeface="Roboto"/>
                <a:cs typeface="Roboto"/>
                <a:sym typeface="Roboto"/>
              </a:rPr>
              <a:t>Step 5</a:t>
            </a:r>
            <a:r>
              <a:rPr b="0" i="0" lang="en-US" sz="1800" u="none" cap="none" strike="noStrike">
                <a:solidFill>
                  <a:srgbClr val="0C0C0C"/>
                </a:solidFill>
                <a:latin typeface="Roboto"/>
                <a:ea typeface="Roboto"/>
                <a:cs typeface="Roboto"/>
                <a:sym typeface="Roboto"/>
              </a:rPr>
              <a:t>:</a:t>
            </a:r>
            <a:r>
              <a:rPr b="0" i="0" lang="en-US" sz="1400" u="none" cap="none" strike="noStrike">
                <a:solidFill>
                  <a:srgbClr val="000000"/>
                </a:solidFill>
                <a:latin typeface="Roboto"/>
                <a:ea typeface="Roboto"/>
                <a:cs typeface="Roboto"/>
                <a:sym typeface="Roboto"/>
              </a:rPr>
              <a:t>Now remove all multiples of 5 and 7 only leave these numbers 5,7.</a:t>
            </a:r>
            <a:endParaRPr b="0" i="0" sz="2800" u="none" cap="none" strike="noStrike">
              <a:solidFill>
                <a:srgbClr val="0C0C0C"/>
              </a:solidFill>
              <a:latin typeface="Roboto"/>
              <a:ea typeface="Roboto"/>
              <a:cs typeface="Roboto"/>
              <a:sym typeface="Roboto"/>
            </a:endParaRPr>
          </a:p>
        </p:txBody>
      </p:sp>
      <p:pic>
        <p:nvPicPr>
          <p:cNvPr descr="picture of a number table" id="180" name="Google Shape;180;p8"/>
          <p:cNvPicPr preferRelativeResize="0"/>
          <p:nvPr/>
        </p:nvPicPr>
        <p:blipFill rotWithShape="1">
          <a:blip r:embed="rId3">
            <a:alphaModFix/>
          </a:blip>
          <a:srcRect b="0" l="0" r="0" t="0"/>
          <a:stretch/>
        </p:blipFill>
        <p:spPr>
          <a:xfrm>
            <a:off x="1699338" y="1798070"/>
            <a:ext cx="6040406" cy="27576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4" name="Shape 184"/>
        <p:cNvGrpSpPr/>
        <p:nvPr/>
      </p:nvGrpSpPr>
      <p:grpSpPr>
        <a:xfrm>
          <a:off x="0" y="0"/>
          <a:ext cx="0" cy="0"/>
          <a:chOff x="0" y="0"/>
          <a:chExt cx="0" cy="0"/>
        </a:xfrm>
      </p:grpSpPr>
      <p:sp>
        <p:nvSpPr>
          <p:cNvPr id="185" name="Google Shape;185;p9"/>
          <p:cNvSpPr/>
          <p:nvPr/>
        </p:nvSpPr>
        <p:spPr>
          <a:xfrm>
            <a:off x="1007602" y="973143"/>
            <a:ext cx="6333257" cy="484718"/>
          </a:xfrm>
          <a:prstGeom prst="rect">
            <a:avLst/>
          </a:prstGeom>
          <a:solidFill>
            <a:srgbClr val="FFFFFF"/>
          </a:solidFill>
          <a:ln>
            <a:noFill/>
          </a:ln>
        </p:spPr>
        <p:txBody>
          <a:bodyPr anchorCtr="0" anchor="ctr" bIns="34275" lIns="68575" spcFirstLastPara="1" rIns="68575" wrap="square" tIns="34275">
            <a:sp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C0C0C"/>
              </a:solidFill>
              <a:latin typeface="Roboto"/>
              <a:ea typeface="Roboto"/>
              <a:cs typeface="Roboto"/>
              <a:sym typeface="Roboto"/>
            </a:endParaRPr>
          </a:p>
        </p:txBody>
      </p:sp>
      <p:sp>
        <p:nvSpPr>
          <p:cNvPr id="186" name="Google Shape;186;p9"/>
          <p:cNvSpPr txBox="1"/>
          <p:nvPr/>
        </p:nvSpPr>
        <p:spPr>
          <a:xfrm>
            <a:off x="1493044" y="1102726"/>
            <a:ext cx="6449640" cy="73862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Present numbers are prime numbers and all the removed numbers are composite numbers. So, the prime numbers from 1 to 100 are:</a:t>
            </a:r>
            <a:endParaRPr b="0" i="0" sz="1200" u="none" cap="none" strike="noStrike">
              <a:solidFill>
                <a:srgbClr val="000000"/>
              </a:solidFill>
              <a:latin typeface="Roboto"/>
              <a:ea typeface="Roboto"/>
              <a:cs typeface="Roboto"/>
              <a:sym typeface="Roboto"/>
            </a:endParaRPr>
          </a:p>
        </p:txBody>
      </p:sp>
      <p:sp>
        <p:nvSpPr>
          <p:cNvPr id="187" name="Google Shape;187;p9"/>
          <p:cNvSpPr/>
          <p:nvPr/>
        </p:nvSpPr>
        <p:spPr>
          <a:xfrm>
            <a:off x="1646720" y="1926652"/>
            <a:ext cx="5999871" cy="1071782"/>
          </a:xfrm>
          <a:prstGeom prst="roundRect">
            <a:avLst>
              <a:gd fmla="val 16667" name="adj"/>
            </a:avLst>
          </a:prstGeom>
          <a:noFill/>
          <a:ln cap="flat" cmpd="sng" w="25400">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p:txBody>
      </p:sp>
      <p:sp>
        <p:nvSpPr>
          <p:cNvPr id="188" name="Google Shape;188;p9"/>
          <p:cNvSpPr txBox="1"/>
          <p:nvPr/>
        </p:nvSpPr>
        <p:spPr>
          <a:xfrm>
            <a:off x="1783880" y="2200933"/>
            <a:ext cx="572555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70C0"/>
                </a:solidFill>
                <a:latin typeface="Roboto"/>
                <a:ea typeface="Roboto"/>
                <a:cs typeface="Roboto"/>
                <a:sym typeface="Roboto"/>
              </a:rPr>
              <a:t>2, 3, 5, 7, 11, 13, 17, 19, 23, 29, 31, 37, 41, 43, 47, 53, 59, 61, 67, 71, 73, 79, 83, 89, and 97</a:t>
            </a:r>
            <a:endParaRPr b="0" i="0" sz="1400" u="none" cap="none" strike="noStrike">
              <a:solidFill>
                <a:srgbClr val="0070C0"/>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0"/>
          <p:cNvSpPr/>
          <p:nvPr/>
        </p:nvSpPr>
        <p:spPr>
          <a:xfrm>
            <a:off x="1007602" y="973143"/>
            <a:ext cx="6333257" cy="484718"/>
          </a:xfrm>
          <a:prstGeom prst="rect">
            <a:avLst/>
          </a:prstGeom>
          <a:solidFill>
            <a:srgbClr val="FFFFFF"/>
          </a:solidFill>
          <a:ln>
            <a:noFill/>
          </a:ln>
        </p:spPr>
        <p:txBody>
          <a:bodyPr anchorCtr="0" anchor="ctr" bIns="34275" lIns="68575" spcFirstLastPara="1" rIns="68575" wrap="square" tIns="34275">
            <a:sp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C0C0C"/>
              </a:solidFill>
              <a:latin typeface="Roboto"/>
              <a:ea typeface="Roboto"/>
              <a:cs typeface="Roboto"/>
              <a:sym typeface="Roboto"/>
            </a:endParaRPr>
          </a:p>
        </p:txBody>
      </p:sp>
      <p:sp>
        <p:nvSpPr>
          <p:cNvPr id="194" name="Google Shape;194;p10"/>
          <p:cNvSpPr txBox="1"/>
          <p:nvPr/>
        </p:nvSpPr>
        <p:spPr>
          <a:xfrm>
            <a:off x="87645" y="432021"/>
            <a:ext cx="6449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chemeClr val="dk1"/>
                </a:solidFill>
                <a:latin typeface="Roboto"/>
                <a:ea typeface="Roboto"/>
                <a:cs typeface="Roboto"/>
                <a:sym typeface="Roboto"/>
              </a:rPr>
              <a:t>PROGRAM:</a:t>
            </a:r>
            <a:endParaRPr b="1" i="0" sz="1400" u="none" cap="none" strike="noStrike">
              <a:solidFill>
                <a:srgbClr val="000000"/>
              </a:solidFill>
              <a:latin typeface="Roboto"/>
              <a:ea typeface="Roboto"/>
              <a:cs typeface="Roboto"/>
              <a:sym typeface="Roboto"/>
            </a:endParaRPr>
          </a:p>
        </p:txBody>
      </p:sp>
      <p:graphicFrame>
        <p:nvGraphicFramePr>
          <p:cNvPr id="195" name="Google Shape;195;p10"/>
          <p:cNvGraphicFramePr/>
          <p:nvPr/>
        </p:nvGraphicFramePr>
        <p:xfrm>
          <a:off x="605397" y="1044363"/>
          <a:ext cx="3000000" cy="3000000"/>
        </p:xfrm>
        <a:graphic>
          <a:graphicData uri="http://schemas.openxmlformats.org/drawingml/2006/table">
            <a:tbl>
              <a:tblPr bandRow="1" firstRow="1">
                <a:noFill/>
                <a:tableStyleId>{D108B584-B8B5-4A7C-8511-42F02C00245B}</a:tableStyleId>
              </a:tblPr>
              <a:tblGrid>
                <a:gridCol w="3999250"/>
                <a:gridCol w="3933975"/>
              </a:tblGrid>
              <a:tr h="3414350">
                <a:tc>
                  <a:txBody>
                    <a:bodyPr/>
                    <a:lstStyle/>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import java.util.*;</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class Main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static int N = 100000;</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static boolean arr[] = new boolean[N+1];</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static void simpleSieve()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for(int i=2;i&lt;=N;i++)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arr[i] = true;</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for(int i=2;i&lt;Math.sqrt(N);i++)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if(arr[i] == true)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for(int j=i*i; j&lt;=N; j=j+i)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arr[j] = false;</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   } } }</a:t>
                      </a:r>
                      <a:endParaRPr b="0" sz="1200">
                        <a:solidFill>
                          <a:schemeClr val="dk1"/>
                        </a:solidFill>
                        <a:latin typeface="Roboto"/>
                        <a:ea typeface="Roboto"/>
                        <a:cs typeface="Roboto"/>
                        <a:sym typeface="Roboto"/>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static ArrayList&lt;Integer&gt; generatePrimes(int n)</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ArrayList&lt;Integer&gt; al = new ArrayList();</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for(int i=2;i&lt;Math.sqrt(n);i++)</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if(arr[i] == true)</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al.add(i);</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return al;</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a:t>
                      </a:r>
                      <a:endParaRPr b="0" sz="1100">
                        <a:solidFill>
                          <a:schemeClr val="dk1"/>
                        </a:solidFill>
                        <a:latin typeface="Roboto"/>
                        <a:ea typeface="Roboto"/>
                        <a:cs typeface="Roboto"/>
                        <a:sym typeface="Roboto"/>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2ef5f529835_0_1"/>
          <p:cNvSpPr/>
          <p:nvPr/>
        </p:nvSpPr>
        <p:spPr>
          <a:xfrm>
            <a:off x="1007602" y="973143"/>
            <a:ext cx="6333300" cy="4848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C0C0C"/>
              </a:solidFill>
              <a:latin typeface="Roboto"/>
              <a:ea typeface="Roboto"/>
              <a:cs typeface="Roboto"/>
              <a:sym typeface="Roboto"/>
            </a:endParaRPr>
          </a:p>
        </p:txBody>
      </p:sp>
      <p:sp>
        <p:nvSpPr>
          <p:cNvPr id="201" name="Google Shape;201;g2ef5f529835_0_1"/>
          <p:cNvSpPr txBox="1"/>
          <p:nvPr/>
        </p:nvSpPr>
        <p:spPr>
          <a:xfrm>
            <a:off x="87645" y="432021"/>
            <a:ext cx="6449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chemeClr val="dk1"/>
                </a:solidFill>
                <a:latin typeface="Roboto"/>
                <a:ea typeface="Roboto"/>
                <a:cs typeface="Roboto"/>
                <a:sym typeface="Roboto"/>
              </a:rPr>
              <a:t>PROGRAM:</a:t>
            </a:r>
            <a:endParaRPr b="1" i="0" sz="1400" u="none" cap="none" strike="noStrike">
              <a:solidFill>
                <a:srgbClr val="000000"/>
              </a:solidFill>
              <a:latin typeface="Roboto"/>
              <a:ea typeface="Roboto"/>
              <a:cs typeface="Roboto"/>
              <a:sym typeface="Roboto"/>
            </a:endParaRPr>
          </a:p>
        </p:txBody>
      </p:sp>
      <p:graphicFrame>
        <p:nvGraphicFramePr>
          <p:cNvPr id="202" name="Google Shape;202;g2ef5f529835_0_1"/>
          <p:cNvGraphicFramePr/>
          <p:nvPr/>
        </p:nvGraphicFramePr>
        <p:xfrm>
          <a:off x="605397" y="1044363"/>
          <a:ext cx="3000000" cy="3000000"/>
        </p:xfrm>
        <a:graphic>
          <a:graphicData uri="http://schemas.openxmlformats.org/drawingml/2006/table">
            <a:tbl>
              <a:tblPr bandRow="1" firstRow="1">
                <a:noFill/>
                <a:tableStyleId>{D108B584-B8B5-4A7C-8511-42F02C00245B}</a:tableStyleId>
              </a:tblPr>
              <a:tblGrid>
                <a:gridCol w="3999250"/>
                <a:gridCol w="3933975"/>
              </a:tblGrid>
              <a:tr h="3414350">
                <a:tc>
                  <a:txBody>
                    <a:bodyPr/>
                    <a:lstStyle/>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public static void main (String[] args)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Scanner sc = new Scanner(System.in);</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int low = sc.nextInt(); //80</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int high = sc.nextInt(); //90</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simpleSieve();</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ArrayList&lt;Integer&gt; al = generatePrimes(high);</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boolean dummy[] = new boolean[high-low+1];</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for(int i=0;i&lt;high-low+1;i++)</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dummy[i] = true;</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a:t>
                      </a:r>
                      <a:endParaRPr b="0" sz="1200">
                        <a:solidFill>
                          <a:schemeClr val="dk1"/>
                        </a:solidFill>
                        <a:latin typeface="Roboto"/>
                        <a:ea typeface="Roboto"/>
                        <a:cs typeface="Roboto"/>
                        <a:sym typeface="Roboto"/>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for(int prime: al)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int firstMultiple = (low/prime) * prime;</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if(firstMultiple &lt; low){</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firstMultiple = firstMultiple + prime;</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int start = Math.max(firstMultiple, prime*prime);</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for(int j=start; j&lt;=high; j+=prime)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dummy[j-low] = false;</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for(int i=low;i&lt;=high;i++)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if(dummy[i-low] == true)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System.out.print(i + "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    }</a:t>
                      </a:r>
                      <a:endParaRPr b="0"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0" lang="en-US" sz="1200">
                          <a:solidFill>
                            <a:schemeClr val="dk1"/>
                          </a:solidFill>
                          <a:latin typeface="Roboto"/>
                          <a:ea typeface="Roboto"/>
                          <a:cs typeface="Roboto"/>
                          <a:sym typeface="Roboto"/>
                        </a:rPr>
                        <a:t>}</a:t>
                      </a:r>
                      <a:endParaRPr b="0" sz="1200">
                        <a:solidFill>
                          <a:schemeClr val="dk1"/>
                        </a:solidFill>
                        <a:latin typeface="Roboto"/>
                        <a:ea typeface="Roboto"/>
                        <a:cs typeface="Roboto"/>
                        <a:sym typeface="Roboto"/>
                      </a:endParaRPr>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nvSpPr>
        <p:spPr>
          <a:xfrm>
            <a:off x="870155" y="1149783"/>
            <a:ext cx="7993626" cy="1344599"/>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800"/>
              <a:buFont typeface="Arial"/>
              <a:buNone/>
            </a:pPr>
            <a:r>
              <a:rPr b="1" i="0" lang="en-US" sz="1800" u="none" cap="none" strike="noStrike">
                <a:solidFill>
                  <a:schemeClr val="dk1"/>
                </a:solidFill>
                <a:highlight>
                  <a:srgbClr val="FFFFFF"/>
                </a:highlight>
                <a:latin typeface="Roboto"/>
                <a:ea typeface="Roboto"/>
                <a:cs typeface="Roboto"/>
                <a:sym typeface="Roboto"/>
              </a:rPr>
              <a:t>URL</a:t>
            </a:r>
            <a:r>
              <a:rPr b="1" i="0" lang="en-US" sz="1800" u="none" cap="none" strike="noStrike">
                <a:solidFill>
                  <a:srgbClr val="373737"/>
                </a:solidFill>
                <a:highlight>
                  <a:srgbClr val="FFFFFF"/>
                </a:highlight>
                <a:latin typeface="Roboto"/>
                <a:ea typeface="Roboto"/>
                <a:cs typeface="Roboto"/>
                <a:sym typeface="Roboto"/>
              </a:rPr>
              <a:t>:</a:t>
            </a:r>
            <a:r>
              <a:rPr b="1" i="0" lang="en-US" sz="1800" u="sng" cap="none" strike="noStrike">
                <a:solidFill>
                  <a:schemeClr val="hlink"/>
                </a:solidFill>
                <a:highlight>
                  <a:srgbClr val="FFFFFF"/>
                </a:highlight>
                <a:latin typeface="Arial"/>
                <a:ea typeface="Arial"/>
                <a:cs typeface="Arial"/>
                <a:sym typeface="Arial"/>
                <a:hlinkClick r:id="rId3"/>
              </a:rPr>
              <a:t>https://forms.gle/rfiS4B5bPgnaRVgg6</a:t>
            </a:r>
            <a:endParaRPr b="1" i="0" sz="1800" u="none" cap="none" strike="noStrike">
              <a:solidFill>
                <a:srgbClr val="373737"/>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1" i="0" sz="1800" u="none" cap="none" strike="noStrike">
              <a:solidFill>
                <a:srgbClr val="373737"/>
              </a:solidFill>
              <a:highlight>
                <a:srgbClr val="FFFFFF"/>
              </a:highlight>
              <a:latin typeface="Roboto"/>
              <a:ea typeface="Roboto"/>
              <a:cs typeface="Roboto"/>
              <a:sym typeface="Roboto"/>
            </a:endParaRPr>
          </a:p>
          <a:p>
            <a:pPr indent="0" lvl="0" marL="0" marR="0" rtl="0" algn="l">
              <a:lnSpc>
                <a:spcPct val="115000"/>
              </a:lnSpc>
              <a:spcBef>
                <a:spcPts val="0"/>
              </a:spcBef>
              <a:spcAft>
                <a:spcPts val="0"/>
              </a:spcAft>
              <a:buClr>
                <a:srgbClr val="000000"/>
              </a:buClr>
              <a:buSzPts val="1800"/>
              <a:buFont typeface="Arial"/>
              <a:buNone/>
            </a:pPr>
            <a:r>
              <a:rPr b="1" i="0" lang="en-US" sz="1800" u="none" cap="none" strike="noStrike">
                <a:solidFill>
                  <a:schemeClr val="dk1"/>
                </a:solidFill>
                <a:highlight>
                  <a:srgbClr val="FFFFFF"/>
                </a:highlight>
                <a:latin typeface="Roboto"/>
                <a:ea typeface="Roboto"/>
                <a:cs typeface="Roboto"/>
                <a:sym typeface="Roboto"/>
              </a:rPr>
              <a:t>QR CODE</a:t>
            </a:r>
            <a:r>
              <a:rPr b="1" i="0" lang="en-US" sz="1800" u="none" cap="none" strike="noStrike">
                <a:solidFill>
                  <a:srgbClr val="373737"/>
                </a:solidFill>
                <a:highlight>
                  <a:srgbClr val="FFFFFF"/>
                </a:highlight>
                <a:latin typeface="Roboto"/>
                <a:ea typeface="Roboto"/>
                <a:cs typeface="Roboto"/>
                <a:sym typeface="Roboto"/>
              </a:rPr>
              <a:t>:</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B0F0"/>
              </a:solidFill>
              <a:latin typeface="Roboto"/>
              <a:ea typeface="Roboto"/>
              <a:cs typeface="Roboto"/>
              <a:sym typeface="Roboto"/>
            </a:endParaRPr>
          </a:p>
        </p:txBody>
      </p:sp>
      <p:sp>
        <p:nvSpPr>
          <p:cNvPr id="70" name="Google Shape;70;p15"/>
          <p:cNvSpPr txBox="1"/>
          <p:nvPr/>
        </p:nvSpPr>
        <p:spPr>
          <a:xfrm>
            <a:off x="1708485" y="575460"/>
            <a:ext cx="6525254"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Roboto Black"/>
                <a:ea typeface="Roboto Black"/>
                <a:cs typeface="Roboto Black"/>
                <a:sym typeface="Roboto Black"/>
              </a:rPr>
              <a:t>TEST TIME ON SIMPLE SIEVE</a:t>
            </a:r>
            <a:endParaRPr b="1" i="0" sz="2000" u="none" cap="none" strike="noStrike">
              <a:solidFill>
                <a:schemeClr val="dk1"/>
              </a:solidFill>
              <a:latin typeface="Roboto Black"/>
              <a:ea typeface="Roboto Black"/>
              <a:cs typeface="Roboto Black"/>
              <a:sym typeface="Roboto Black"/>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Roboto Black"/>
              <a:ea typeface="Roboto Black"/>
              <a:cs typeface="Roboto Black"/>
              <a:sym typeface="Roboto Black"/>
            </a:endParaRPr>
          </a:p>
        </p:txBody>
      </p:sp>
      <p:pic>
        <p:nvPicPr>
          <p:cNvPr id="71" name="Google Shape;71;p15"/>
          <p:cNvPicPr preferRelativeResize="0"/>
          <p:nvPr/>
        </p:nvPicPr>
        <p:blipFill rotWithShape="1">
          <a:blip r:embed="rId4">
            <a:alphaModFix/>
          </a:blip>
          <a:srcRect b="0" l="0" r="0" t="0"/>
          <a:stretch/>
        </p:blipFill>
        <p:spPr>
          <a:xfrm>
            <a:off x="3389971" y="2059259"/>
            <a:ext cx="2512742" cy="252674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2"/>
          <p:cNvSpPr/>
          <p:nvPr/>
        </p:nvSpPr>
        <p:spPr>
          <a:xfrm>
            <a:off x="1007602" y="973143"/>
            <a:ext cx="6333257" cy="484718"/>
          </a:xfrm>
          <a:prstGeom prst="rect">
            <a:avLst/>
          </a:prstGeom>
          <a:solidFill>
            <a:srgbClr val="FFFFFF"/>
          </a:solidFill>
          <a:ln>
            <a:noFill/>
          </a:ln>
        </p:spPr>
        <p:txBody>
          <a:bodyPr anchorCtr="0" anchor="ctr" bIns="34275" lIns="68575" spcFirstLastPara="1" rIns="68575" wrap="square" tIns="34275">
            <a:sp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C0C0C"/>
              </a:solidFill>
              <a:latin typeface="Roboto"/>
              <a:ea typeface="Roboto"/>
              <a:cs typeface="Roboto"/>
              <a:sym typeface="Roboto"/>
            </a:endParaRPr>
          </a:p>
        </p:txBody>
      </p:sp>
      <p:sp>
        <p:nvSpPr>
          <p:cNvPr id="208" name="Google Shape;208;p12"/>
          <p:cNvSpPr txBox="1"/>
          <p:nvPr/>
        </p:nvSpPr>
        <p:spPr>
          <a:xfrm>
            <a:off x="726690" y="1454140"/>
            <a:ext cx="7893600" cy="18158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125413" lvl="0" marL="214313"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214313" lvl="0" marL="214313" marR="0" rtl="0" algn="l">
              <a:lnSpc>
                <a:spcPct val="100000"/>
              </a:lnSpc>
              <a:spcBef>
                <a:spcPts val="0"/>
              </a:spcBef>
              <a:spcAft>
                <a:spcPts val="0"/>
              </a:spcAft>
              <a:buClr>
                <a:srgbClr val="000000"/>
              </a:buClr>
              <a:buSzPts val="1600"/>
              <a:buFont typeface="Consolas"/>
              <a:buChar char="•"/>
            </a:pPr>
            <a:r>
              <a:rPr b="0" i="0" lang="en-US" sz="1400" u="none" cap="none" strike="noStrike">
                <a:solidFill>
                  <a:srgbClr val="000000"/>
                </a:solidFill>
                <a:latin typeface="Roboto"/>
                <a:ea typeface="Roboto"/>
                <a:cs typeface="Roboto"/>
                <a:sym typeface="Roboto"/>
              </a:rPr>
              <a:t>The standard Sieve of Eratosthenes requires that you specify an upper bound before you start</a:t>
            </a:r>
            <a:endParaRPr b="0" i="0" sz="1400" u="none" cap="none" strike="noStrike">
              <a:solidFill>
                <a:srgbClr val="000000"/>
              </a:solidFill>
              <a:latin typeface="Roboto"/>
              <a:ea typeface="Roboto"/>
              <a:cs typeface="Roboto"/>
              <a:sym typeface="Roboto"/>
            </a:endParaRPr>
          </a:p>
          <a:p>
            <a:pPr indent="-125413" lvl="0" marL="214313"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214313" lvl="0" marL="214313" marR="0" rtl="0" algn="l">
              <a:lnSpc>
                <a:spcPct val="100000"/>
              </a:lnSpc>
              <a:spcBef>
                <a:spcPts val="0"/>
              </a:spcBef>
              <a:spcAft>
                <a:spcPts val="0"/>
              </a:spcAft>
              <a:buClr>
                <a:srgbClr val="000000"/>
              </a:buClr>
              <a:buSzPts val="1600"/>
              <a:buFont typeface="Consolas"/>
              <a:buChar char="•"/>
            </a:pPr>
            <a:r>
              <a:rPr b="0" i="0" lang="en-US" sz="1400" u="none" cap="none" strike="noStrike">
                <a:solidFill>
                  <a:srgbClr val="000000"/>
                </a:solidFill>
                <a:latin typeface="Roboto"/>
                <a:ea typeface="Roboto"/>
                <a:cs typeface="Roboto"/>
                <a:sym typeface="Roboto"/>
              </a:rPr>
              <a:t>But often, programs that use prime numbers don’t know the upper bound in advance or don’t want to pre-compute and store all of the primes up to their bound.</a:t>
            </a:r>
            <a:endParaRPr b="0" i="0" sz="1400" u="none" cap="none" strike="noStrike">
              <a:solidFill>
                <a:srgbClr val="000000"/>
              </a:solidFill>
              <a:latin typeface="Roboto"/>
              <a:ea typeface="Roboto"/>
              <a:cs typeface="Roboto"/>
              <a:sym typeface="Roboto"/>
            </a:endParaRPr>
          </a:p>
          <a:p>
            <a:pPr indent="-125413" lvl="0" marL="214313"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214313" lvl="0" marL="214313" marR="0" rtl="0" algn="l">
              <a:lnSpc>
                <a:spcPct val="100000"/>
              </a:lnSpc>
              <a:spcBef>
                <a:spcPts val="0"/>
              </a:spcBef>
              <a:spcAft>
                <a:spcPts val="0"/>
              </a:spcAft>
              <a:buClr>
                <a:srgbClr val="000000"/>
              </a:buClr>
              <a:buSzPts val="1600"/>
              <a:buFont typeface="Consolas"/>
              <a:buChar char="•"/>
            </a:pPr>
            <a:r>
              <a:rPr b="0" i="0" lang="en-US" sz="1400" u="none" cap="none" strike="noStrike">
                <a:solidFill>
                  <a:srgbClr val="000000"/>
                </a:solidFill>
                <a:latin typeface="Roboto"/>
                <a:ea typeface="Roboto"/>
                <a:cs typeface="Roboto"/>
                <a:sym typeface="Roboto"/>
              </a:rPr>
              <a:t>In such cases, the Incremental Sieve algorithm can be used</a:t>
            </a:r>
            <a:endParaRPr b="0" i="0" sz="1400" u="none" cap="none" strike="noStrike">
              <a:solidFill>
                <a:srgbClr val="000000"/>
              </a:solidFill>
              <a:latin typeface="Roboto"/>
              <a:ea typeface="Roboto"/>
              <a:cs typeface="Roboto"/>
              <a:sym typeface="Roboto"/>
            </a:endParaRPr>
          </a:p>
        </p:txBody>
      </p:sp>
      <p:sp>
        <p:nvSpPr>
          <p:cNvPr id="209" name="Google Shape;209;p12"/>
          <p:cNvSpPr txBox="1"/>
          <p:nvPr/>
        </p:nvSpPr>
        <p:spPr>
          <a:xfrm>
            <a:off x="523710" y="1300251"/>
            <a:ext cx="457571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Roboto"/>
                <a:ea typeface="Roboto"/>
                <a:cs typeface="Roboto"/>
                <a:sym typeface="Roboto"/>
              </a:rPr>
              <a:t>Introduction</a:t>
            </a:r>
            <a:endParaRPr b="1" i="0" sz="1400" u="none" cap="none" strike="noStrike">
              <a:solidFill>
                <a:schemeClr val="dk1"/>
              </a:solidFill>
              <a:latin typeface="Arial"/>
              <a:ea typeface="Arial"/>
              <a:cs typeface="Arial"/>
              <a:sym typeface="Arial"/>
            </a:endParaRPr>
          </a:p>
        </p:txBody>
      </p:sp>
      <p:sp>
        <p:nvSpPr>
          <p:cNvPr id="210" name="Google Shape;210;p12"/>
          <p:cNvSpPr txBox="1"/>
          <p:nvPr/>
        </p:nvSpPr>
        <p:spPr>
          <a:xfrm>
            <a:off x="201980" y="254602"/>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00B0F0"/>
                </a:solidFill>
                <a:latin typeface="Roboto Black"/>
                <a:ea typeface="Roboto Black"/>
                <a:cs typeface="Roboto Black"/>
                <a:sym typeface="Roboto Black"/>
              </a:rPr>
              <a:t>Incremental Sieve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59"/>
          <p:cNvSpPr/>
          <p:nvPr/>
        </p:nvSpPr>
        <p:spPr>
          <a:xfrm>
            <a:off x="1007602" y="973143"/>
            <a:ext cx="6333257" cy="484718"/>
          </a:xfrm>
          <a:prstGeom prst="rect">
            <a:avLst/>
          </a:prstGeom>
          <a:solidFill>
            <a:srgbClr val="FFFFFF"/>
          </a:solidFill>
          <a:ln>
            <a:noFill/>
          </a:ln>
        </p:spPr>
        <p:txBody>
          <a:bodyPr anchorCtr="0" anchor="ctr" bIns="34275" lIns="68575" spcFirstLastPara="1" rIns="68575" wrap="square" tIns="34275">
            <a:sp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C0C0C"/>
              </a:solidFill>
              <a:latin typeface="Roboto"/>
              <a:ea typeface="Roboto"/>
              <a:cs typeface="Roboto"/>
              <a:sym typeface="Roboto"/>
            </a:endParaRPr>
          </a:p>
        </p:txBody>
      </p:sp>
      <p:sp>
        <p:nvSpPr>
          <p:cNvPr id="216" name="Google Shape;216;p59"/>
          <p:cNvSpPr txBox="1"/>
          <p:nvPr/>
        </p:nvSpPr>
        <p:spPr>
          <a:xfrm>
            <a:off x="726690" y="470818"/>
            <a:ext cx="7893698" cy="33239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112713" lvl="0" marL="214313" marR="0" rtl="0" algn="l">
              <a:lnSpc>
                <a:spcPct val="100000"/>
              </a:lnSpc>
              <a:spcBef>
                <a:spcPts val="0"/>
              </a:spcBef>
              <a:spcAft>
                <a:spcPts val="0"/>
              </a:spcAft>
              <a:buClr>
                <a:srgbClr val="000000"/>
              </a:buClr>
              <a:buSzPts val="1600"/>
              <a:buFont typeface="Arial"/>
              <a:buNone/>
            </a:pPr>
            <a:r>
              <a:t/>
            </a:r>
            <a:endParaRPr b="0" i="0" sz="1400" u="none" cap="none" strike="noStrike">
              <a:solidFill>
                <a:srgbClr val="000000"/>
              </a:solidFill>
              <a:latin typeface="Roboto"/>
              <a:ea typeface="Roboto"/>
              <a:cs typeface="Roboto"/>
              <a:sym typeface="Roboto"/>
            </a:endParaRPr>
          </a:p>
          <a:p>
            <a:pPr indent="-214313" lvl="0" marL="214313" marR="0" rtl="0" algn="l">
              <a:lnSpc>
                <a:spcPct val="100000"/>
              </a:lnSpc>
              <a:spcBef>
                <a:spcPts val="0"/>
              </a:spcBef>
              <a:spcAft>
                <a:spcPts val="0"/>
              </a:spcAft>
              <a:buClr>
                <a:srgbClr val="000000"/>
              </a:buClr>
              <a:buSzPts val="1600"/>
              <a:buFont typeface="Arial"/>
              <a:buChar char="•"/>
            </a:pPr>
            <a:r>
              <a:rPr b="0" i="0" lang="en-US" sz="1400" u="none" cap="none" strike="noStrike">
                <a:solidFill>
                  <a:srgbClr val="000000"/>
                </a:solidFill>
                <a:latin typeface="Roboto"/>
                <a:ea typeface="Roboto"/>
                <a:cs typeface="Roboto"/>
                <a:sym typeface="Roboto"/>
              </a:rPr>
              <a:t>An incremental formulation of the sieve generates primes indefinitely (i.e. without an upper bound) by interleaving the generation of primes with the generation of their multiples (so that primes can be found in gaps between the multiples), where the multiples of each prime p are generated directly, by counting up from the square of the prime in increments of p (or 2p for odd primes)</a:t>
            </a:r>
            <a:endParaRPr b="0" i="0" sz="1400" u="none" cap="none" strike="noStrike">
              <a:solidFill>
                <a:srgbClr val="000000"/>
              </a:solidFill>
              <a:latin typeface="Roboto"/>
              <a:ea typeface="Roboto"/>
              <a:cs typeface="Roboto"/>
              <a:sym typeface="Roboto"/>
            </a:endParaRPr>
          </a:p>
          <a:p>
            <a:pPr indent="-112713" lvl="0" marL="214313" marR="0" rtl="0" algn="l">
              <a:lnSpc>
                <a:spcPct val="100000"/>
              </a:lnSpc>
              <a:spcBef>
                <a:spcPts val="0"/>
              </a:spcBef>
              <a:spcAft>
                <a:spcPts val="0"/>
              </a:spcAft>
              <a:buClr>
                <a:srgbClr val="000000"/>
              </a:buClr>
              <a:buSzPts val="1600"/>
              <a:buFont typeface="Arial"/>
              <a:buNone/>
            </a:pPr>
            <a:r>
              <a:t/>
            </a:r>
            <a:endParaRPr b="0" i="0" sz="1400" u="none" cap="none" strike="noStrike">
              <a:solidFill>
                <a:srgbClr val="000000"/>
              </a:solidFill>
              <a:latin typeface="Roboto"/>
              <a:ea typeface="Roboto"/>
              <a:cs typeface="Roboto"/>
              <a:sym typeface="Roboto"/>
            </a:endParaRPr>
          </a:p>
          <a:p>
            <a:pPr indent="-214313" lvl="0" marL="214313" marR="0" rtl="0" algn="l">
              <a:lnSpc>
                <a:spcPct val="100000"/>
              </a:lnSpc>
              <a:spcBef>
                <a:spcPts val="0"/>
              </a:spcBef>
              <a:spcAft>
                <a:spcPts val="0"/>
              </a:spcAft>
              <a:buClr>
                <a:srgbClr val="000000"/>
              </a:buClr>
              <a:buSzPts val="1600"/>
              <a:buFont typeface="Arial"/>
              <a:buChar char="•"/>
            </a:pPr>
            <a:r>
              <a:rPr b="0" i="0" lang="en-US" sz="1400" u="none" cap="none" strike="noStrike">
                <a:solidFill>
                  <a:srgbClr val="000000"/>
                </a:solidFill>
                <a:latin typeface="Roboto"/>
                <a:ea typeface="Roboto"/>
                <a:cs typeface="Roboto"/>
                <a:sym typeface="Roboto"/>
              </a:rPr>
              <a:t>The generation must be initiated only when the prime's square is reached, to avoid adverse effects on efficiency. It can be expressed symbolically under the dataflow paradigm as</a:t>
            </a:r>
            <a:endParaRPr b="0" i="0" sz="1400" u="none" cap="none" strike="noStrike">
              <a:solidFill>
                <a:srgbClr val="000000"/>
              </a:solidFill>
              <a:latin typeface="Roboto"/>
              <a:ea typeface="Roboto"/>
              <a:cs typeface="Roboto"/>
              <a:sym typeface="Roboto"/>
            </a:endParaRPr>
          </a:p>
          <a:p>
            <a:pPr indent="-112713" lvl="0" marL="214313" marR="0" rtl="0" algn="l">
              <a:lnSpc>
                <a:spcPct val="100000"/>
              </a:lnSpc>
              <a:spcBef>
                <a:spcPts val="0"/>
              </a:spcBef>
              <a:spcAft>
                <a:spcPts val="0"/>
              </a:spcAft>
              <a:buClr>
                <a:srgbClr val="000000"/>
              </a:buClr>
              <a:buSzPts val="1600"/>
              <a:buFont typeface="Arial"/>
              <a:buNone/>
            </a:pPr>
            <a:r>
              <a:t/>
            </a:r>
            <a:endParaRPr b="0" i="0" sz="1400" u="none" cap="none" strike="noStrike">
              <a:solidFill>
                <a:srgbClr val="000000"/>
              </a:solidFill>
              <a:latin typeface="Roboto"/>
              <a:ea typeface="Roboto"/>
              <a:cs typeface="Roboto"/>
              <a:sym typeface="Roboto"/>
            </a:endParaRPr>
          </a:p>
          <a:p>
            <a:pPr indent="-214313" lvl="0" marL="214313" marR="0" rtl="0" algn="l">
              <a:lnSpc>
                <a:spcPct val="100000"/>
              </a:lnSpc>
              <a:spcBef>
                <a:spcPts val="0"/>
              </a:spcBef>
              <a:spcAft>
                <a:spcPts val="0"/>
              </a:spcAft>
              <a:buClr>
                <a:srgbClr val="000000"/>
              </a:buClr>
              <a:buSzPts val="1600"/>
              <a:buFont typeface="Arial"/>
              <a:buChar char="•"/>
            </a:pPr>
            <a:r>
              <a:rPr b="0" i="0" lang="en-US" sz="1400" u="none" cap="none" strike="noStrike">
                <a:solidFill>
                  <a:srgbClr val="000000"/>
                </a:solidFill>
                <a:latin typeface="Roboto"/>
                <a:ea typeface="Roboto"/>
                <a:cs typeface="Roboto"/>
                <a:sym typeface="Roboto"/>
              </a:rPr>
              <a:t>primes = [2, 3, ...] \ [[p², p²+p, ...] for p in primes]</a:t>
            </a:r>
            <a:endParaRPr b="0" i="0" sz="1400" u="none" cap="none" strike="noStrike">
              <a:solidFill>
                <a:srgbClr val="000000"/>
              </a:solidFill>
              <a:latin typeface="Roboto"/>
              <a:ea typeface="Roboto"/>
              <a:cs typeface="Roboto"/>
              <a:sym typeface="Roboto"/>
            </a:endParaRPr>
          </a:p>
          <a:p>
            <a:pPr indent="-112713" lvl="0" marL="214313" marR="0" rtl="0" algn="l">
              <a:lnSpc>
                <a:spcPct val="100000"/>
              </a:lnSpc>
              <a:spcBef>
                <a:spcPts val="0"/>
              </a:spcBef>
              <a:spcAft>
                <a:spcPts val="0"/>
              </a:spcAft>
              <a:buClr>
                <a:srgbClr val="000000"/>
              </a:buClr>
              <a:buSzPts val="1600"/>
              <a:buFont typeface="Arial"/>
              <a:buNone/>
            </a:pPr>
            <a:r>
              <a:t/>
            </a:r>
            <a:endParaRPr b="0" i="0" sz="1400" u="none" cap="none" strike="noStrike">
              <a:solidFill>
                <a:srgbClr val="000000"/>
              </a:solidFill>
              <a:latin typeface="Roboto"/>
              <a:ea typeface="Roboto"/>
              <a:cs typeface="Roboto"/>
              <a:sym typeface="Roboto"/>
            </a:endParaRPr>
          </a:p>
          <a:p>
            <a:pPr indent="-214313" lvl="0" marL="214313" marR="0" rtl="0" algn="l">
              <a:lnSpc>
                <a:spcPct val="100000"/>
              </a:lnSpc>
              <a:spcBef>
                <a:spcPts val="0"/>
              </a:spcBef>
              <a:spcAft>
                <a:spcPts val="0"/>
              </a:spcAft>
              <a:buClr>
                <a:srgbClr val="000000"/>
              </a:buClr>
              <a:buSzPts val="1600"/>
              <a:buFont typeface="Arial"/>
              <a:buChar char="•"/>
            </a:pPr>
            <a:r>
              <a:rPr b="0" i="0" lang="en-US" sz="1400" u="none" cap="none" strike="noStrike">
                <a:solidFill>
                  <a:srgbClr val="000000"/>
                </a:solidFill>
                <a:latin typeface="Roboto"/>
                <a:ea typeface="Roboto"/>
                <a:cs typeface="Roboto"/>
                <a:sym typeface="Roboto"/>
              </a:rPr>
              <a:t>Where \ denotes the set subtraction of arithmetic progressions of numbers.</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60"/>
          <p:cNvSpPr/>
          <p:nvPr/>
        </p:nvSpPr>
        <p:spPr>
          <a:xfrm>
            <a:off x="1007602" y="973143"/>
            <a:ext cx="6333257" cy="484718"/>
          </a:xfrm>
          <a:prstGeom prst="rect">
            <a:avLst/>
          </a:prstGeom>
          <a:solidFill>
            <a:srgbClr val="FFFFFF"/>
          </a:solidFill>
          <a:ln>
            <a:noFill/>
          </a:ln>
        </p:spPr>
        <p:txBody>
          <a:bodyPr anchorCtr="0" anchor="ctr" bIns="34275" lIns="68575" spcFirstLastPara="1" rIns="68575" wrap="square" tIns="34275">
            <a:sp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C0C0C"/>
              </a:solidFill>
              <a:latin typeface="Roboto"/>
              <a:ea typeface="Roboto"/>
              <a:cs typeface="Roboto"/>
              <a:sym typeface="Roboto"/>
            </a:endParaRPr>
          </a:p>
        </p:txBody>
      </p:sp>
      <p:sp>
        <p:nvSpPr>
          <p:cNvPr id="222" name="Google Shape;222;p60"/>
          <p:cNvSpPr txBox="1"/>
          <p:nvPr/>
        </p:nvSpPr>
        <p:spPr>
          <a:xfrm>
            <a:off x="178420" y="425028"/>
            <a:ext cx="4282068" cy="429344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Roboto"/>
                <a:ea typeface="Roboto"/>
                <a:cs typeface="Roboto"/>
                <a:sym typeface="Roboto"/>
              </a:rPr>
              <a:t>Pseudocode</a:t>
            </a:r>
            <a:endParaRPr b="1"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function incrementalSieve(limit):</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primes = [2]</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next_num = 3</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while next_num &lt;= limit:</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is_prime = True</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sqrt_next_num = sqrt(next_num)</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for prime in primes:</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if prime &gt; sqrt_next_num:</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break</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if next_num % prime == 0:</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is_prime = False</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break</a:t>
            </a:r>
            <a:endParaRPr b="0" i="0" sz="1400" u="none" cap="none" strike="noStrike">
              <a:solidFill>
                <a:srgbClr val="000000"/>
              </a:solidFill>
              <a:latin typeface="Roboto"/>
              <a:ea typeface="Roboto"/>
              <a:cs typeface="Roboto"/>
              <a:sym typeface="Roboto"/>
            </a:endParaRPr>
          </a:p>
        </p:txBody>
      </p:sp>
      <p:sp>
        <p:nvSpPr>
          <p:cNvPr id="223" name="Google Shape;223;p60"/>
          <p:cNvSpPr txBox="1"/>
          <p:nvPr/>
        </p:nvSpPr>
        <p:spPr>
          <a:xfrm>
            <a:off x="3508917" y="541547"/>
            <a:ext cx="5583044" cy="296408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if is_prime:</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primes.append(next_num)</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for i in range(next_num * next_num, limit + 1, next_num * 2):</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 Mark multiples of the new prime as composite</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 Start at prime squared to avoid marking even multiples</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 Increment by 2*prime to skip even multiples</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is_composite[i] = True</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next_num += 2</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return primes</a:t>
            </a:r>
            <a:endParaRPr b="0" i="0" sz="1400" u="none" cap="none" strike="noStrike">
              <a:solidFill>
                <a:srgbClr val="000000"/>
              </a:solidFill>
              <a:latin typeface="Arial"/>
              <a:ea typeface="Arial"/>
              <a:cs typeface="Arial"/>
              <a:sym typeface="Arial"/>
            </a:endParaRPr>
          </a:p>
        </p:txBody>
      </p:sp>
      <p:cxnSp>
        <p:nvCxnSpPr>
          <p:cNvPr id="224" name="Google Shape;224;p60"/>
          <p:cNvCxnSpPr/>
          <p:nvPr/>
        </p:nvCxnSpPr>
        <p:spPr>
          <a:xfrm>
            <a:off x="3456878" y="594732"/>
            <a:ext cx="0" cy="3910361"/>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61"/>
          <p:cNvSpPr/>
          <p:nvPr/>
        </p:nvSpPr>
        <p:spPr>
          <a:xfrm>
            <a:off x="1007602" y="973143"/>
            <a:ext cx="6333257" cy="484718"/>
          </a:xfrm>
          <a:prstGeom prst="rect">
            <a:avLst/>
          </a:prstGeom>
          <a:solidFill>
            <a:srgbClr val="FFFFFF"/>
          </a:solidFill>
          <a:ln>
            <a:noFill/>
          </a:ln>
        </p:spPr>
        <p:txBody>
          <a:bodyPr anchorCtr="0" anchor="ctr" bIns="34275" lIns="68575" spcFirstLastPara="1" rIns="68575" wrap="square" tIns="34275">
            <a:sp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C0C0C"/>
              </a:solidFill>
              <a:latin typeface="Roboto"/>
              <a:ea typeface="Roboto"/>
              <a:cs typeface="Roboto"/>
              <a:sym typeface="Roboto"/>
            </a:endParaRPr>
          </a:p>
        </p:txBody>
      </p:sp>
      <p:sp>
        <p:nvSpPr>
          <p:cNvPr id="230" name="Google Shape;230;p61"/>
          <p:cNvSpPr txBox="1"/>
          <p:nvPr/>
        </p:nvSpPr>
        <p:spPr>
          <a:xfrm>
            <a:off x="555674" y="706983"/>
            <a:ext cx="8117100" cy="3631723"/>
          </a:xfrm>
          <a:prstGeom prst="rect">
            <a:avLst/>
          </a:prstGeom>
          <a:noFill/>
          <a:ln>
            <a:noFill/>
          </a:ln>
        </p:spPr>
        <p:txBody>
          <a:bodyPr anchorCtr="0" anchor="t" bIns="45700" lIns="91425" spcFirstLastPara="1" rIns="91425" wrap="square" tIns="45700">
            <a:spAutoFit/>
          </a:bodyPr>
          <a:lstStyle/>
          <a:p>
            <a:pPr indent="-214313" lvl="0" marL="214313" marR="0" rtl="0" algn="l">
              <a:lnSpc>
                <a:spcPct val="150000"/>
              </a:lnSpc>
              <a:spcBef>
                <a:spcPts val="0"/>
              </a:spcBef>
              <a:spcAft>
                <a:spcPts val="0"/>
              </a:spcAft>
              <a:buClr>
                <a:srgbClr val="000000"/>
              </a:buClr>
              <a:buSzPts val="1600"/>
              <a:buFont typeface="Consolas"/>
              <a:buChar char="•"/>
            </a:pPr>
            <a:r>
              <a:rPr b="0" i="0" lang="en-US" sz="1400" u="none" cap="none" strike="noStrike">
                <a:solidFill>
                  <a:srgbClr val="000000"/>
                </a:solidFill>
                <a:latin typeface="Roboto"/>
                <a:ea typeface="Roboto"/>
                <a:cs typeface="Roboto"/>
                <a:sym typeface="Roboto"/>
              </a:rPr>
              <a:t>Here, PRIMES is a list of prime numbers generated so far, starting with 2. NEXT_NUM is the next odd number to be checked for primality.</a:t>
            </a:r>
            <a:endParaRPr b="0" i="0" sz="1400" u="none" cap="none" strike="noStrike">
              <a:solidFill>
                <a:srgbClr val="000000"/>
              </a:solidFill>
              <a:latin typeface="Roboto"/>
              <a:ea typeface="Roboto"/>
              <a:cs typeface="Roboto"/>
              <a:sym typeface="Roboto"/>
            </a:endParaRPr>
          </a:p>
          <a:p>
            <a:pPr indent="-214313" lvl="0" marL="214313" marR="0" rtl="0" algn="l">
              <a:lnSpc>
                <a:spcPct val="150000"/>
              </a:lnSpc>
              <a:spcBef>
                <a:spcPts val="600"/>
              </a:spcBef>
              <a:spcAft>
                <a:spcPts val="0"/>
              </a:spcAft>
              <a:buClr>
                <a:srgbClr val="000000"/>
              </a:buClr>
              <a:buSzPts val="1600"/>
              <a:buFont typeface="Consolas"/>
              <a:buChar char="•"/>
            </a:pPr>
            <a:r>
              <a:rPr b="0" i="0" lang="en-US" sz="1400" u="none" cap="none" strike="noStrike">
                <a:solidFill>
                  <a:srgbClr val="000000"/>
                </a:solidFill>
                <a:latin typeface="Roboto"/>
                <a:ea typeface="Roboto"/>
                <a:cs typeface="Roboto"/>
                <a:sym typeface="Roboto"/>
              </a:rPr>
              <a:t>The loop continues until NEXT_NUM reaches the limit.</a:t>
            </a:r>
            <a:endParaRPr b="0" i="0" sz="1400" u="none" cap="none" strike="noStrike">
              <a:solidFill>
                <a:srgbClr val="000000"/>
              </a:solidFill>
              <a:latin typeface="Roboto"/>
              <a:ea typeface="Roboto"/>
              <a:cs typeface="Roboto"/>
              <a:sym typeface="Roboto"/>
            </a:endParaRPr>
          </a:p>
          <a:p>
            <a:pPr indent="-214313" lvl="0" marL="214313" marR="0" rtl="0" algn="l">
              <a:lnSpc>
                <a:spcPct val="150000"/>
              </a:lnSpc>
              <a:spcBef>
                <a:spcPts val="600"/>
              </a:spcBef>
              <a:spcAft>
                <a:spcPts val="0"/>
              </a:spcAft>
              <a:buClr>
                <a:srgbClr val="000000"/>
              </a:buClr>
              <a:buSzPts val="1600"/>
              <a:buFont typeface="Consolas"/>
              <a:buChar char="•"/>
            </a:pPr>
            <a:r>
              <a:rPr b="0" i="0" lang="en-US" sz="1400" u="none" cap="none" strike="noStrike">
                <a:solidFill>
                  <a:srgbClr val="000000"/>
                </a:solidFill>
                <a:latin typeface="Roboto"/>
                <a:ea typeface="Roboto"/>
                <a:cs typeface="Roboto"/>
                <a:sym typeface="Roboto"/>
              </a:rPr>
              <a:t>For each NEXT_NUM, the algorithm checks whether it is divisible by any of the primes in the primes list up to its square root. </a:t>
            </a:r>
            <a:endParaRPr b="0" i="0" sz="1400" u="none" cap="none" strike="noStrike">
              <a:solidFill>
                <a:srgbClr val="000000"/>
              </a:solidFill>
              <a:latin typeface="Roboto"/>
              <a:ea typeface="Roboto"/>
              <a:cs typeface="Roboto"/>
              <a:sym typeface="Roboto"/>
            </a:endParaRPr>
          </a:p>
          <a:p>
            <a:pPr indent="-214313" lvl="0" marL="214313" marR="0" rtl="0" algn="l">
              <a:lnSpc>
                <a:spcPct val="150000"/>
              </a:lnSpc>
              <a:spcBef>
                <a:spcPts val="600"/>
              </a:spcBef>
              <a:spcAft>
                <a:spcPts val="0"/>
              </a:spcAft>
              <a:buClr>
                <a:srgbClr val="000000"/>
              </a:buClr>
              <a:buSzPts val="1600"/>
              <a:buFont typeface="Consolas"/>
              <a:buChar char="•"/>
            </a:pPr>
            <a:r>
              <a:rPr b="0" i="0" lang="en-US" sz="1400" u="none" cap="none" strike="noStrike">
                <a:solidFill>
                  <a:srgbClr val="000000"/>
                </a:solidFill>
                <a:latin typeface="Roboto"/>
                <a:ea typeface="Roboto"/>
                <a:cs typeface="Roboto"/>
                <a:sym typeface="Roboto"/>
              </a:rPr>
              <a:t>If NEXT_NUM is found to be composite, the algorithm moves on to the next odd number. Otherwise, NEXT_NUM is added to the primes list and its multiples are marked as a composite in a BOOLEAN array IS_COMPOSITE.</a:t>
            </a:r>
            <a:endParaRPr b="0" i="0" sz="1400" u="none" cap="none" strike="noStrike">
              <a:solidFill>
                <a:srgbClr val="000000"/>
              </a:solidFill>
              <a:latin typeface="Roboto"/>
              <a:ea typeface="Roboto"/>
              <a:cs typeface="Roboto"/>
              <a:sym typeface="Roboto"/>
            </a:endParaRPr>
          </a:p>
          <a:p>
            <a:pPr indent="-214313" lvl="0" marL="214313" marR="0" rtl="0" algn="l">
              <a:lnSpc>
                <a:spcPct val="150000"/>
              </a:lnSpc>
              <a:spcBef>
                <a:spcPts val="600"/>
              </a:spcBef>
              <a:spcAft>
                <a:spcPts val="0"/>
              </a:spcAft>
              <a:buClr>
                <a:srgbClr val="000000"/>
              </a:buClr>
              <a:buSzPts val="1600"/>
              <a:buFont typeface="Consolas"/>
              <a:buChar char="•"/>
            </a:pPr>
            <a:r>
              <a:rPr b="0" i="0" lang="en-US" sz="1400" u="none" cap="none" strike="noStrike">
                <a:solidFill>
                  <a:srgbClr val="000000"/>
                </a:solidFill>
                <a:latin typeface="Roboto"/>
                <a:ea typeface="Roboto"/>
                <a:cs typeface="Roboto"/>
                <a:sym typeface="Roboto"/>
              </a:rPr>
              <a:t>Finally, the algorithm increments NEXT_NUM by 2 and repeats the process until all primes up to the limit are generated.</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272ce19eada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36" name="Google Shape;236;g272ce19eada_0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37" name="Google Shape;237;g272ce19eada_0_0"/>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238" name="Google Shape;238;g272ce19eada_0_0"/>
          <p:cNvPicPr preferRelativeResize="0"/>
          <p:nvPr/>
        </p:nvPicPr>
        <p:blipFill rotWithShape="1">
          <a:blip r:embed="rId4">
            <a:alphaModFix/>
          </a:blip>
          <a:srcRect b="0" l="0" r="0" t="0"/>
          <a:stretch/>
        </p:blipFill>
        <p:spPr>
          <a:xfrm>
            <a:off x="0" y="0"/>
            <a:ext cx="9144003" cy="5143501"/>
          </a:xfrm>
          <a:prstGeom prst="rect">
            <a:avLst/>
          </a:prstGeom>
          <a:noFill/>
          <a:ln>
            <a:noFill/>
          </a:ln>
        </p:spPr>
      </p:pic>
      <p:sp>
        <p:nvSpPr>
          <p:cNvPr id="239" name="Google Shape;239;g272ce19eada_0_0"/>
          <p:cNvSpPr txBox="1"/>
          <p:nvPr/>
        </p:nvSpPr>
        <p:spPr>
          <a:xfrm>
            <a:off x="126112" y="2109730"/>
            <a:ext cx="50334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200"/>
              <a:buFont typeface="Arial"/>
              <a:buNone/>
            </a:pPr>
            <a:r>
              <a:rPr b="1" i="0" lang="en-US" sz="3200" u="none" cap="none" strike="noStrike">
                <a:solidFill>
                  <a:srgbClr val="00B0F0"/>
                </a:solidFill>
                <a:latin typeface="Roboto Black"/>
                <a:ea typeface="Roboto Black"/>
                <a:cs typeface="Roboto Black"/>
                <a:sym typeface="Roboto Black"/>
              </a:rPr>
              <a:t>INTERVIEW QUESTIONS</a:t>
            </a:r>
            <a:endParaRPr b="0" i="0" sz="1400" u="none" cap="none" strike="noStrike">
              <a:solidFill>
                <a:srgbClr val="000000"/>
              </a:solidFill>
              <a:latin typeface="Arial"/>
              <a:ea typeface="Arial"/>
              <a:cs typeface="Arial"/>
              <a:sym typeface="Arial"/>
            </a:endParaRPr>
          </a:p>
        </p:txBody>
      </p:sp>
      <p:sp>
        <p:nvSpPr>
          <p:cNvPr id="240" name="Google Shape;240;g272ce19eada_0_0"/>
          <p:cNvSpPr txBox="1"/>
          <p:nvPr/>
        </p:nvSpPr>
        <p:spPr>
          <a:xfrm>
            <a:off x="1040780" y="1358649"/>
            <a:ext cx="3204000" cy="307800"/>
          </a:xfrm>
          <a:prstGeom prst="rect">
            <a:avLst/>
          </a:prstGeom>
          <a:noFill/>
          <a:ln>
            <a:noFill/>
          </a:ln>
        </p:spPr>
        <p:txBody>
          <a:bodyPr anchorCtr="0" anchor="t" bIns="45700" lIns="91425" spcFirstLastPara="1" rIns="91425" wrap="square" tIns="45700">
            <a:spAutoFit/>
          </a:bodyPr>
          <a:lstStyle/>
          <a:p>
            <a:pPr indent="-196850" lvl="0" marL="285750" marR="0" rtl="0" algn="l">
              <a:lnSpc>
                <a:spcPct val="15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23f307fc558_0_8"/>
          <p:cNvSpPr/>
          <p:nvPr/>
        </p:nvSpPr>
        <p:spPr>
          <a:xfrm>
            <a:off x="1007602" y="995377"/>
            <a:ext cx="6333300" cy="4401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C0C0C"/>
              </a:solidFill>
              <a:latin typeface="Roboto"/>
              <a:ea typeface="Roboto"/>
              <a:cs typeface="Roboto"/>
              <a:sym typeface="Roboto"/>
            </a:endParaRPr>
          </a:p>
        </p:txBody>
      </p:sp>
      <p:sp>
        <p:nvSpPr>
          <p:cNvPr id="246" name="Google Shape;246;g23f307fc558_0_8"/>
          <p:cNvSpPr txBox="1"/>
          <p:nvPr/>
        </p:nvSpPr>
        <p:spPr>
          <a:xfrm>
            <a:off x="499356" y="1345126"/>
            <a:ext cx="8117100" cy="1147646"/>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150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What is the segmented sieve?</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150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p:txBody>
      </p:sp>
      <p:sp>
        <p:nvSpPr>
          <p:cNvPr id="247" name="Google Shape;247;g23f307fc558_0_8"/>
          <p:cNvSpPr txBox="1"/>
          <p:nvPr/>
        </p:nvSpPr>
        <p:spPr>
          <a:xfrm>
            <a:off x="830161" y="1918949"/>
            <a:ext cx="7200900" cy="1752757"/>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50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The segmented sieve is an algorithm that generates prime numbers up to a certain limit, by dividing the range into smaller segments and sieving each segment individually.</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150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It is an efficient way to generate primes for a large range without requiring a large amount of memory.</a:t>
            </a:r>
            <a:endParaRPr b="0" i="0" sz="1400" u="none" cap="none" strike="noStrike">
              <a:solidFill>
                <a:schemeClr val="dk1"/>
              </a:solidFill>
              <a:latin typeface="Roboto"/>
              <a:ea typeface="Roboto"/>
              <a:cs typeface="Roboto"/>
              <a:sym typeface="Roboto"/>
            </a:endParaRPr>
          </a:p>
        </p:txBody>
      </p:sp>
      <p:sp>
        <p:nvSpPr>
          <p:cNvPr id="248" name="Google Shape;248;g23f307fc558_0_8"/>
          <p:cNvSpPr txBox="1"/>
          <p:nvPr/>
        </p:nvSpPr>
        <p:spPr>
          <a:xfrm>
            <a:off x="122130" y="44502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00B0F0"/>
                </a:solidFill>
                <a:latin typeface="Roboto Black"/>
                <a:ea typeface="Roboto Black"/>
                <a:cs typeface="Roboto Black"/>
                <a:sym typeface="Roboto Black"/>
              </a:rPr>
              <a:t>Interview questions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23f307fc558_0_18"/>
          <p:cNvSpPr/>
          <p:nvPr/>
        </p:nvSpPr>
        <p:spPr>
          <a:xfrm>
            <a:off x="1007602" y="995377"/>
            <a:ext cx="6333300" cy="4401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C0C0C"/>
              </a:solidFill>
              <a:latin typeface="Roboto"/>
              <a:ea typeface="Roboto"/>
              <a:cs typeface="Roboto"/>
              <a:sym typeface="Roboto"/>
            </a:endParaRPr>
          </a:p>
        </p:txBody>
      </p:sp>
      <p:sp>
        <p:nvSpPr>
          <p:cNvPr id="254" name="Google Shape;254;g23f307fc558_0_18"/>
          <p:cNvSpPr txBox="1"/>
          <p:nvPr/>
        </p:nvSpPr>
        <p:spPr>
          <a:xfrm>
            <a:off x="449500" y="1137581"/>
            <a:ext cx="8117100" cy="724773"/>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500"/>
              </a:spcBef>
              <a:spcAft>
                <a:spcPts val="150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How does the segmented sieve work?</a:t>
            </a:r>
            <a:endParaRPr b="0" i="0" sz="1400" u="none" cap="none" strike="noStrike">
              <a:solidFill>
                <a:schemeClr val="dk1"/>
              </a:solidFill>
              <a:latin typeface="Roboto"/>
              <a:ea typeface="Roboto"/>
              <a:cs typeface="Roboto"/>
              <a:sym typeface="Roboto"/>
            </a:endParaRPr>
          </a:p>
        </p:txBody>
      </p:sp>
      <p:sp>
        <p:nvSpPr>
          <p:cNvPr id="255" name="Google Shape;255;g23f307fc558_0_18"/>
          <p:cNvSpPr txBox="1"/>
          <p:nvPr/>
        </p:nvSpPr>
        <p:spPr>
          <a:xfrm>
            <a:off x="1120092" y="1739157"/>
            <a:ext cx="7200900" cy="22089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150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The segmented sieve works by first generating all the primes up to the square root of the high limit using a simple sieve algorithm. Then, the range is divided into segments of a certain size, and each segment is sieved using the primes generated in the first step. Any remaining numbers in the segment that are not marked as composite are prime numbers.</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150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p:txBody>
      </p:sp>
      <p:sp>
        <p:nvSpPr>
          <p:cNvPr id="256" name="Google Shape;256;g23f307fc558_0_18"/>
          <p:cNvSpPr txBox="1"/>
          <p:nvPr/>
        </p:nvSpPr>
        <p:spPr>
          <a:xfrm>
            <a:off x="122130" y="44502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00B0F0"/>
                </a:solidFill>
                <a:latin typeface="Roboto Black"/>
                <a:ea typeface="Roboto Black"/>
                <a:cs typeface="Roboto Black"/>
                <a:sym typeface="Roboto Black"/>
              </a:rPr>
              <a:t>Interview questions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23f307fc558_0_30"/>
          <p:cNvSpPr/>
          <p:nvPr/>
        </p:nvSpPr>
        <p:spPr>
          <a:xfrm>
            <a:off x="1007602" y="995377"/>
            <a:ext cx="6333300" cy="4401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C0C0C"/>
              </a:solidFill>
              <a:latin typeface="Roboto"/>
              <a:ea typeface="Roboto"/>
              <a:cs typeface="Roboto"/>
              <a:sym typeface="Roboto"/>
            </a:endParaRPr>
          </a:p>
        </p:txBody>
      </p:sp>
      <p:sp>
        <p:nvSpPr>
          <p:cNvPr id="262" name="Google Shape;262;g23f307fc558_0_30"/>
          <p:cNvSpPr txBox="1"/>
          <p:nvPr/>
        </p:nvSpPr>
        <p:spPr>
          <a:xfrm>
            <a:off x="513450" y="1435474"/>
            <a:ext cx="8117100" cy="1164894"/>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50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What are the advantages of using the segmented sieve over the simple sieve algorithm? </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150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p:txBody>
      </p:sp>
      <p:sp>
        <p:nvSpPr>
          <p:cNvPr id="263" name="Google Shape;263;g23f307fc558_0_30"/>
          <p:cNvSpPr txBox="1"/>
          <p:nvPr/>
        </p:nvSpPr>
        <p:spPr>
          <a:xfrm>
            <a:off x="1007602" y="2082254"/>
            <a:ext cx="7200900" cy="2185183"/>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1500"/>
              </a:spcBef>
              <a:spcAft>
                <a:spcPts val="150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The main advantage of the segmented sieve over the simple sieve algorithm is that it uses much less memory. The simple sieve algorithm requires a large amount of memory to store all the numbers in the range being sieved, while the segmented sieve only requires memory to store the primes up to the square root of the limit and the current segment being sieved.</a:t>
            </a:r>
            <a:endParaRPr b="0" i="0" sz="1400" u="none" cap="none" strike="noStrike">
              <a:solidFill>
                <a:schemeClr val="dk1"/>
              </a:solidFill>
              <a:latin typeface="Roboto"/>
              <a:ea typeface="Roboto"/>
              <a:cs typeface="Roboto"/>
              <a:sym typeface="Roboto"/>
            </a:endParaRPr>
          </a:p>
        </p:txBody>
      </p:sp>
      <p:sp>
        <p:nvSpPr>
          <p:cNvPr id="264" name="Google Shape;264;g23f307fc558_0_30"/>
          <p:cNvSpPr txBox="1"/>
          <p:nvPr/>
        </p:nvSpPr>
        <p:spPr>
          <a:xfrm>
            <a:off x="122130" y="44502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00B0F0"/>
                </a:solidFill>
                <a:latin typeface="Roboto Black"/>
                <a:ea typeface="Roboto Black"/>
                <a:cs typeface="Roboto Black"/>
                <a:sym typeface="Roboto Black"/>
              </a:rPr>
              <a:t>Interview questions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8" name="Shape 268"/>
        <p:cNvGrpSpPr/>
        <p:nvPr/>
      </p:nvGrpSpPr>
      <p:grpSpPr>
        <a:xfrm>
          <a:off x="0" y="0"/>
          <a:ext cx="0" cy="0"/>
          <a:chOff x="0" y="0"/>
          <a:chExt cx="0" cy="0"/>
        </a:xfrm>
      </p:grpSpPr>
      <p:sp>
        <p:nvSpPr>
          <p:cNvPr id="269" name="Google Shape;269;g23f307fc558_0_79"/>
          <p:cNvSpPr/>
          <p:nvPr/>
        </p:nvSpPr>
        <p:spPr>
          <a:xfrm>
            <a:off x="1007602" y="995377"/>
            <a:ext cx="6333300" cy="4401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C0C0C"/>
              </a:solidFill>
              <a:latin typeface="Roboto"/>
              <a:ea typeface="Roboto"/>
              <a:cs typeface="Roboto"/>
              <a:sym typeface="Roboto"/>
            </a:endParaRPr>
          </a:p>
        </p:txBody>
      </p:sp>
      <p:sp>
        <p:nvSpPr>
          <p:cNvPr id="270" name="Google Shape;270;g23f307fc558_0_79"/>
          <p:cNvSpPr txBox="1"/>
          <p:nvPr/>
        </p:nvSpPr>
        <p:spPr>
          <a:xfrm>
            <a:off x="513450" y="1435474"/>
            <a:ext cx="8117100" cy="596533"/>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500"/>
              </a:spcBef>
              <a:spcAft>
                <a:spcPts val="50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What is the time complexity of a segmented sieve? </a:t>
            </a:r>
            <a:endParaRPr b="0" i="0" sz="1400" u="none" cap="none" strike="noStrike">
              <a:solidFill>
                <a:schemeClr val="dk1"/>
              </a:solidFill>
              <a:latin typeface="Roboto"/>
              <a:ea typeface="Roboto"/>
              <a:cs typeface="Roboto"/>
              <a:sym typeface="Roboto"/>
            </a:endParaRPr>
          </a:p>
        </p:txBody>
      </p:sp>
      <p:sp>
        <p:nvSpPr>
          <p:cNvPr id="271" name="Google Shape;271;g23f307fc558_0_79"/>
          <p:cNvSpPr txBox="1"/>
          <p:nvPr/>
        </p:nvSpPr>
        <p:spPr>
          <a:xfrm>
            <a:off x="971550" y="1817110"/>
            <a:ext cx="7200900" cy="19791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150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The time complexity of the Segmented Sieve algorithm is O(n), where n is the total number of elements present inside the given range. The space complexity of the Segmented Sieve algorithm is the same as the time complexity, i.e., O(n).</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150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p:txBody>
      </p:sp>
      <p:sp>
        <p:nvSpPr>
          <p:cNvPr id="272" name="Google Shape;272;g23f307fc558_0_79"/>
          <p:cNvSpPr txBox="1"/>
          <p:nvPr/>
        </p:nvSpPr>
        <p:spPr>
          <a:xfrm>
            <a:off x="122130" y="44502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00B0F0"/>
                </a:solidFill>
                <a:latin typeface="Roboto Black"/>
                <a:ea typeface="Roboto Black"/>
                <a:cs typeface="Roboto Black"/>
                <a:sym typeface="Roboto Black"/>
              </a:rPr>
              <a:t>Interview questions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6" name="Shape 276"/>
        <p:cNvGrpSpPr/>
        <p:nvPr/>
      </p:nvGrpSpPr>
      <p:grpSpPr>
        <a:xfrm>
          <a:off x="0" y="0"/>
          <a:ext cx="0" cy="0"/>
          <a:chOff x="0" y="0"/>
          <a:chExt cx="0" cy="0"/>
        </a:xfrm>
      </p:grpSpPr>
      <p:sp>
        <p:nvSpPr>
          <p:cNvPr id="277" name="Google Shape;277;g27252a63ab0_1_0"/>
          <p:cNvSpPr/>
          <p:nvPr/>
        </p:nvSpPr>
        <p:spPr>
          <a:xfrm>
            <a:off x="1007602" y="995377"/>
            <a:ext cx="6333300" cy="4401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C0C0C"/>
              </a:solidFill>
              <a:latin typeface="Roboto"/>
              <a:ea typeface="Roboto"/>
              <a:cs typeface="Roboto"/>
              <a:sym typeface="Roboto"/>
            </a:endParaRPr>
          </a:p>
        </p:txBody>
      </p:sp>
      <p:sp>
        <p:nvSpPr>
          <p:cNvPr id="278" name="Google Shape;278;g27252a63ab0_1_0"/>
          <p:cNvSpPr txBox="1"/>
          <p:nvPr/>
        </p:nvSpPr>
        <p:spPr>
          <a:xfrm>
            <a:off x="971550" y="1112510"/>
            <a:ext cx="7200900" cy="3729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50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Question 1: Prime Number Generation on Demand</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Using the Incremental Sieve algorithm, how would you generate prime numbers on demand? Implement a method that returns the next prime number each time it is called.</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Sample Output:</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First call: 2</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Second call: 3</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Third call: 5</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Fourth call: 7</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150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a:t>
            </a:r>
            <a:endParaRPr b="0" i="0" sz="1400" u="none" cap="none" strike="noStrike">
              <a:solidFill>
                <a:schemeClr val="dk1"/>
              </a:solidFill>
              <a:latin typeface="Roboto"/>
              <a:ea typeface="Roboto"/>
              <a:cs typeface="Roboto"/>
              <a:sym typeface="Roboto"/>
            </a:endParaRPr>
          </a:p>
        </p:txBody>
      </p:sp>
      <p:sp>
        <p:nvSpPr>
          <p:cNvPr id="279" name="Google Shape;279;g27252a63ab0_1_0"/>
          <p:cNvSpPr txBox="1"/>
          <p:nvPr/>
        </p:nvSpPr>
        <p:spPr>
          <a:xfrm>
            <a:off x="122130" y="445025"/>
            <a:ext cx="6341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00B0F0"/>
                </a:solidFill>
                <a:latin typeface="Roboto Black"/>
                <a:ea typeface="Roboto Black"/>
                <a:cs typeface="Roboto Black"/>
                <a:sym typeface="Roboto Black"/>
              </a:rPr>
              <a:t>Practice questions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77" name="Google Shape;77;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78" name="Google Shape;78;p16"/>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79" name="Google Shape;79;p16"/>
          <p:cNvSpPr txBox="1"/>
          <p:nvPr/>
        </p:nvSpPr>
        <p:spPr>
          <a:xfrm>
            <a:off x="14868" y="1572694"/>
            <a:ext cx="4951142" cy="1883562"/>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3200"/>
              <a:buFont typeface="Arial"/>
              <a:buNone/>
            </a:pPr>
            <a:r>
              <a:rPr b="0" i="0" lang="en-US" sz="3200" u="none" cap="none" strike="noStrike">
                <a:solidFill>
                  <a:schemeClr val="lt1"/>
                </a:solidFill>
                <a:latin typeface="Roboto Black"/>
                <a:ea typeface="Roboto Black"/>
                <a:cs typeface="Roboto Black"/>
                <a:sym typeface="Roboto Black"/>
              </a:rPr>
              <a:t>SEGMENTED SIEVE</a:t>
            </a:r>
            <a:endParaRPr b="0" i="0" sz="1400" u="none" cap="none" strike="noStrike">
              <a:solidFill>
                <a:srgbClr val="000000"/>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3200"/>
              <a:buFont typeface="Arial"/>
              <a:buNone/>
            </a:pPr>
            <a:r>
              <a:rPr b="1" i="0" lang="en-US" sz="3200" u="none" cap="none" strike="noStrike">
                <a:solidFill>
                  <a:schemeClr val="lt1"/>
                </a:solidFill>
                <a:latin typeface="Roboto Black"/>
                <a:ea typeface="Roboto Black"/>
                <a:cs typeface="Roboto Black"/>
                <a:sym typeface="Roboto Black"/>
              </a:rPr>
              <a:t>AND </a:t>
            </a:r>
            <a:endParaRPr b="0" i="0" sz="1400" u="none" cap="none" strike="noStrike">
              <a:solidFill>
                <a:srgbClr val="000000"/>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3200"/>
              <a:buFont typeface="Arial"/>
              <a:buNone/>
            </a:pPr>
            <a:r>
              <a:rPr b="1" i="0" lang="en-US" sz="3200" u="none" cap="none" strike="noStrike">
                <a:solidFill>
                  <a:schemeClr val="lt1"/>
                </a:solidFill>
                <a:latin typeface="Roboto Black"/>
                <a:ea typeface="Roboto Black"/>
                <a:cs typeface="Roboto Black"/>
                <a:sym typeface="Roboto Black"/>
              </a:rPr>
              <a:t>INCREMENTAL SIEVE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27252a63ab0_1_8"/>
          <p:cNvSpPr/>
          <p:nvPr/>
        </p:nvSpPr>
        <p:spPr>
          <a:xfrm>
            <a:off x="1007602" y="995377"/>
            <a:ext cx="6333300" cy="4401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C0C0C"/>
              </a:solidFill>
              <a:latin typeface="Roboto"/>
              <a:ea typeface="Roboto"/>
              <a:cs typeface="Roboto"/>
              <a:sym typeface="Roboto"/>
            </a:endParaRPr>
          </a:p>
        </p:txBody>
      </p:sp>
      <p:sp>
        <p:nvSpPr>
          <p:cNvPr id="285" name="Google Shape;285;g27252a63ab0_1_8"/>
          <p:cNvSpPr txBox="1"/>
          <p:nvPr/>
        </p:nvSpPr>
        <p:spPr>
          <a:xfrm>
            <a:off x="971550" y="1112510"/>
            <a:ext cx="7200900" cy="3289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50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Question 2: Find k-th Prime Number</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How would you find the k-th prime number using the Sieve algorithm? Assume the program prompts the user for \( k \).</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Sample Input:</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Enter the position (k): 15</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Sample Output:</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The 15th prime number is: 47</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1500"/>
              </a:spcAft>
              <a:buClr>
                <a:schemeClr val="dk1"/>
              </a:buClr>
              <a:buSzPts val="1100"/>
              <a:buFont typeface="Arial"/>
              <a:buNone/>
            </a:pPr>
            <a:r>
              <a:t/>
            </a:r>
            <a:endParaRPr b="0" i="0" sz="1400" u="none" cap="none" strike="noStrike">
              <a:solidFill>
                <a:schemeClr val="dk1"/>
              </a:solidFill>
              <a:latin typeface="Roboto"/>
              <a:ea typeface="Roboto"/>
              <a:cs typeface="Roboto"/>
              <a:sym typeface="Roboto"/>
            </a:endParaRPr>
          </a:p>
        </p:txBody>
      </p:sp>
      <p:sp>
        <p:nvSpPr>
          <p:cNvPr id="286" name="Google Shape;286;g27252a63ab0_1_8"/>
          <p:cNvSpPr txBox="1"/>
          <p:nvPr/>
        </p:nvSpPr>
        <p:spPr>
          <a:xfrm>
            <a:off x="122130" y="445025"/>
            <a:ext cx="6341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00B0F0"/>
                </a:solidFill>
                <a:latin typeface="Roboto Black"/>
                <a:ea typeface="Roboto Black"/>
                <a:cs typeface="Roboto Black"/>
                <a:sym typeface="Roboto Black"/>
              </a:rPr>
              <a:t>Practice questions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27252a63ab0_1_14"/>
          <p:cNvSpPr/>
          <p:nvPr/>
        </p:nvSpPr>
        <p:spPr>
          <a:xfrm>
            <a:off x="1007602" y="995377"/>
            <a:ext cx="6333300" cy="4401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C0C0C"/>
              </a:solidFill>
              <a:latin typeface="Roboto"/>
              <a:ea typeface="Roboto"/>
              <a:cs typeface="Roboto"/>
              <a:sym typeface="Roboto"/>
            </a:endParaRPr>
          </a:p>
        </p:txBody>
      </p:sp>
      <p:sp>
        <p:nvSpPr>
          <p:cNvPr id="292" name="Google Shape;292;g27252a63ab0_1_14"/>
          <p:cNvSpPr txBox="1"/>
          <p:nvPr/>
        </p:nvSpPr>
        <p:spPr>
          <a:xfrm>
            <a:off x="472075" y="1112500"/>
            <a:ext cx="8419800" cy="3289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50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Question 3: Sum of First n Primes</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Using the Incremental Sieve algorithm, how would you calculate the sum of the first \( n \) prime numbers?</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Sample Input:</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Enter the number of primes (n): 10</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Sample Output:</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Sum of the first 10 prime numbers is: 129</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1500"/>
              </a:spcAft>
              <a:buClr>
                <a:schemeClr val="dk1"/>
              </a:buClr>
              <a:buSzPts val="1100"/>
              <a:buFont typeface="Arial"/>
              <a:buNone/>
            </a:pPr>
            <a:r>
              <a:t/>
            </a:r>
            <a:endParaRPr b="0" i="0" sz="1400" u="none" cap="none" strike="noStrike">
              <a:solidFill>
                <a:schemeClr val="dk1"/>
              </a:solidFill>
              <a:latin typeface="Roboto"/>
              <a:ea typeface="Roboto"/>
              <a:cs typeface="Roboto"/>
              <a:sym typeface="Roboto"/>
            </a:endParaRPr>
          </a:p>
        </p:txBody>
      </p:sp>
      <p:sp>
        <p:nvSpPr>
          <p:cNvPr id="293" name="Google Shape;293;g27252a63ab0_1_14"/>
          <p:cNvSpPr txBox="1"/>
          <p:nvPr/>
        </p:nvSpPr>
        <p:spPr>
          <a:xfrm>
            <a:off x="122130" y="445025"/>
            <a:ext cx="6341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00B0F0"/>
                </a:solidFill>
                <a:latin typeface="Roboto Black"/>
                <a:ea typeface="Roboto Black"/>
                <a:cs typeface="Roboto Black"/>
                <a:sym typeface="Roboto Black"/>
              </a:rPr>
              <a:t>Practice questions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7" name="Shape 297"/>
        <p:cNvGrpSpPr/>
        <p:nvPr/>
      </p:nvGrpSpPr>
      <p:grpSpPr>
        <a:xfrm>
          <a:off x="0" y="0"/>
          <a:ext cx="0" cy="0"/>
          <a:chOff x="0" y="0"/>
          <a:chExt cx="0" cy="0"/>
        </a:xfrm>
      </p:grpSpPr>
      <p:sp>
        <p:nvSpPr>
          <p:cNvPr id="298" name="Google Shape;298;g27252a63ab0_1_20"/>
          <p:cNvSpPr/>
          <p:nvPr/>
        </p:nvSpPr>
        <p:spPr>
          <a:xfrm>
            <a:off x="1007602" y="995377"/>
            <a:ext cx="6333300" cy="4401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C0C0C"/>
              </a:solidFill>
              <a:latin typeface="Roboto"/>
              <a:ea typeface="Roboto"/>
              <a:cs typeface="Roboto"/>
              <a:sym typeface="Roboto"/>
            </a:endParaRPr>
          </a:p>
        </p:txBody>
      </p:sp>
      <p:sp>
        <p:nvSpPr>
          <p:cNvPr id="299" name="Google Shape;299;g27252a63ab0_1_20"/>
          <p:cNvSpPr txBox="1"/>
          <p:nvPr/>
        </p:nvSpPr>
        <p:spPr>
          <a:xfrm>
            <a:off x="472075" y="1112500"/>
            <a:ext cx="8419800" cy="3537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50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Question 4: Prime Generation within a Time Limit</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How would you generate as many prime numbers as possible within a given time limit using the Incremental Sieve algorithm? Implement a method that continues generating primes until a specified time limit is reached.</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Sample Input:</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Generate primes for: 5 seconds</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Sample Output:</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Prime numbers generated in 5 seconds are:</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1500"/>
              </a:spcBef>
              <a:spcAft>
                <a:spcPts val="150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2, 3, 5, 7, 11, 13, 17, 19, 23, 29, 31, 37, 41, 43, 47, 53, 59, 61, 67, 71, ...</a:t>
            </a:r>
            <a:endParaRPr b="0" i="0" sz="1400" u="none" cap="none" strike="noStrike">
              <a:solidFill>
                <a:schemeClr val="dk1"/>
              </a:solidFill>
              <a:latin typeface="Roboto"/>
              <a:ea typeface="Roboto"/>
              <a:cs typeface="Roboto"/>
              <a:sym typeface="Roboto"/>
            </a:endParaRPr>
          </a:p>
        </p:txBody>
      </p:sp>
      <p:sp>
        <p:nvSpPr>
          <p:cNvPr id="300" name="Google Shape;300;g27252a63ab0_1_20"/>
          <p:cNvSpPr txBox="1"/>
          <p:nvPr/>
        </p:nvSpPr>
        <p:spPr>
          <a:xfrm>
            <a:off x="122130" y="445025"/>
            <a:ext cx="6341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00B0F0"/>
                </a:solidFill>
                <a:latin typeface="Roboto Black"/>
                <a:ea typeface="Roboto Black"/>
                <a:cs typeface="Roboto Black"/>
                <a:sym typeface="Roboto Black"/>
              </a:rPr>
              <a:t>Practice questions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27252a63ab0_0_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306" name="Google Shape;306;g27252a63ab0_0_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307" name="Google Shape;307;g27252a63ab0_0_0"/>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308" name="Google Shape;308;g27252a63ab0_0_0"/>
          <p:cNvSpPr txBox="1"/>
          <p:nvPr/>
        </p:nvSpPr>
        <p:spPr>
          <a:xfrm>
            <a:off x="3141000" y="2194650"/>
            <a:ext cx="2862000" cy="75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0" i="0" lang="en-US" sz="3700" u="none" cap="none" strike="noStrike">
                <a:solidFill>
                  <a:schemeClr val="lt1"/>
                </a:solidFill>
                <a:latin typeface="Roboto Medium"/>
                <a:ea typeface="Roboto Medium"/>
                <a:cs typeface="Roboto Medium"/>
                <a:sym typeface="Roboto Medium"/>
              </a:rPr>
              <a:t>THANK YOU</a:t>
            </a:r>
            <a:endParaRPr b="0" i="0" sz="3700" u="none" cap="none" strike="noStrike">
              <a:solidFill>
                <a:schemeClr val="lt1"/>
              </a:solidFill>
              <a:latin typeface="Roboto Medium"/>
              <a:ea typeface="Roboto Medium"/>
              <a:cs typeface="Roboto Medium"/>
              <a:sym typeface="Roboto Medium"/>
            </a:endParaRPr>
          </a:p>
        </p:txBody>
      </p:sp>
      <p:pic>
        <p:nvPicPr>
          <p:cNvPr id="309" name="Google Shape;309;g27252a63ab0_0_0"/>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310" name="Google Shape;310;g27252a63ab0_0_0"/>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311" name="Google Shape;311;g27252a63ab0_0_0"/>
          <p:cNvSpPr txBox="1"/>
          <p:nvPr/>
        </p:nvSpPr>
        <p:spPr>
          <a:xfrm>
            <a:off x="1980750" y="4590800"/>
            <a:ext cx="1187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Roboto Medium"/>
                <a:ea typeface="Roboto Medium"/>
                <a:cs typeface="Roboto Medium"/>
                <a:sym typeface="Roboto Medium"/>
              </a:rPr>
              <a:t>+91 78150 95095</a:t>
            </a:r>
            <a:endParaRPr b="0" i="0" sz="1000" u="none" cap="none" strike="noStrike">
              <a:solidFill>
                <a:schemeClr val="lt1"/>
              </a:solidFill>
              <a:latin typeface="Roboto Medium"/>
              <a:ea typeface="Roboto Medium"/>
              <a:cs typeface="Roboto Medium"/>
              <a:sym typeface="Roboto Medium"/>
            </a:endParaRPr>
          </a:p>
        </p:txBody>
      </p:sp>
      <p:cxnSp>
        <p:nvCxnSpPr>
          <p:cNvPr id="312" name="Google Shape;312;g27252a63ab0_0_0"/>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313" name="Google Shape;313;g27252a63ab0_0_0"/>
          <p:cNvSpPr txBox="1"/>
          <p:nvPr/>
        </p:nvSpPr>
        <p:spPr>
          <a:xfrm>
            <a:off x="3519050" y="4590800"/>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Roboto Medium"/>
                <a:ea typeface="Roboto Medium"/>
                <a:cs typeface="Roboto Medium"/>
                <a:sym typeface="Roboto Medium"/>
              </a:rPr>
              <a:t>codemithra@ethnus.com</a:t>
            </a:r>
            <a:endParaRPr b="0" i="0" sz="1000" u="none" cap="none" strike="noStrike">
              <a:solidFill>
                <a:schemeClr val="lt1"/>
              </a:solidFill>
              <a:latin typeface="Roboto Medium"/>
              <a:ea typeface="Roboto Medium"/>
              <a:cs typeface="Roboto Medium"/>
              <a:sym typeface="Roboto Medium"/>
            </a:endParaRPr>
          </a:p>
        </p:txBody>
      </p:sp>
      <p:pic>
        <p:nvPicPr>
          <p:cNvPr id="314" name="Google Shape;314;g27252a63ab0_0_0"/>
          <p:cNvPicPr preferRelativeResize="0"/>
          <p:nvPr/>
        </p:nvPicPr>
        <p:blipFill rotWithShape="1">
          <a:blip r:embed="rId6">
            <a:alphaModFix/>
          </a:blip>
          <a:srcRect b="0" l="0" r="0" t="0"/>
          <a:stretch/>
        </p:blipFill>
        <p:spPr>
          <a:xfrm>
            <a:off x="5223770" y="4591063"/>
            <a:ext cx="338156" cy="338150"/>
          </a:xfrm>
          <a:prstGeom prst="rect">
            <a:avLst/>
          </a:prstGeom>
          <a:noFill/>
          <a:ln>
            <a:noFill/>
          </a:ln>
        </p:spPr>
      </p:pic>
      <p:sp>
        <p:nvSpPr>
          <p:cNvPr id="315" name="Google Shape;315;g27252a63ab0_0_0"/>
          <p:cNvSpPr txBox="1"/>
          <p:nvPr/>
        </p:nvSpPr>
        <p:spPr>
          <a:xfrm>
            <a:off x="5457275" y="4590800"/>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Roboto Medium"/>
                <a:ea typeface="Roboto Medium"/>
                <a:cs typeface="Roboto Medium"/>
                <a:sym typeface="Roboto Medium"/>
              </a:rPr>
              <a:t>www.codemithra.com</a:t>
            </a:r>
            <a:endParaRPr b="0" i="0" sz="1000" u="none" cap="none" strike="noStrike">
              <a:solidFill>
                <a:schemeClr val="lt1"/>
              </a:solidFill>
              <a:latin typeface="Roboto Medium"/>
              <a:ea typeface="Roboto Medium"/>
              <a:cs typeface="Roboto Medium"/>
              <a:sym typeface="Roboto Medium"/>
            </a:endParaRPr>
          </a:p>
        </p:txBody>
      </p:sp>
      <p:cxnSp>
        <p:nvCxnSpPr>
          <p:cNvPr id="316" name="Google Shape;316;g27252a63ab0_0_0"/>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85" name="Google Shape;85;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86" name="Google Shape;86;p17"/>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87" name="Google Shape;87;p17"/>
          <p:cNvPicPr preferRelativeResize="0"/>
          <p:nvPr/>
        </p:nvPicPr>
        <p:blipFill rotWithShape="1">
          <a:blip r:embed="rId4">
            <a:alphaModFix/>
          </a:blip>
          <a:srcRect b="0" l="0" r="0" t="0"/>
          <a:stretch/>
        </p:blipFill>
        <p:spPr>
          <a:xfrm>
            <a:off x="0" y="0"/>
            <a:ext cx="9144003" cy="5143501"/>
          </a:xfrm>
          <a:prstGeom prst="rect">
            <a:avLst/>
          </a:prstGeom>
          <a:noFill/>
          <a:ln>
            <a:noFill/>
          </a:ln>
        </p:spPr>
      </p:pic>
      <p:sp>
        <p:nvSpPr>
          <p:cNvPr id="88" name="Google Shape;88;p17"/>
          <p:cNvSpPr txBox="1"/>
          <p:nvPr/>
        </p:nvSpPr>
        <p:spPr>
          <a:xfrm>
            <a:off x="311700" y="1135849"/>
            <a:ext cx="3093120" cy="46779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600"/>
              <a:buFont typeface="Arial"/>
              <a:buNone/>
            </a:pPr>
            <a:r>
              <a:rPr b="0" i="0" lang="en-US" sz="1600" u="none" cap="none" strike="noStrike">
                <a:solidFill>
                  <a:schemeClr val="accent1"/>
                </a:solidFill>
                <a:latin typeface="Roboto Black"/>
                <a:ea typeface="Roboto Black"/>
                <a:cs typeface="Roboto Black"/>
                <a:sym typeface="Roboto Black"/>
              </a:rPr>
              <a:t>TOPICS</a:t>
            </a:r>
            <a:endParaRPr b="0" i="0" sz="1400" u="none" cap="none" strike="noStrike">
              <a:solidFill>
                <a:srgbClr val="000000"/>
              </a:solidFill>
              <a:latin typeface="Roboto Black"/>
              <a:ea typeface="Roboto Black"/>
              <a:cs typeface="Roboto Black"/>
              <a:sym typeface="Roboto Black"/>
            </a:endParaRPr>
          </a:p>
        </p:txBody>
      </p:sp>
      <p:sp>
        <p:nvSpPr>
          <p:cNvPr id="89" name="Google Shape;89;p17"/>
          <p:cNvSpPr txBox="1"/>
          <p:nvPr/>
        </p:nvSpPr>
        <p:spPr>
          <a:xfrm>
            <a:off x="1115121" y="1628019"/>
            <a:ext cx="3204117" cy="231858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Roboto"/>
                <a:ea typeface="Roboto"/>
                <a:cs typeface="Roboto"/>
                <a:sym typeface="Roboto"/>
              </a:rPr>
              <a:t>Introduction Of Segmented Sieve</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C0C0C"/>
                </a:solidFill>
                <a:latin typeface="Roboto"/>
                <a:ea typeface="Roboto"/>
                <a:cs typeface="Roboto"/>
                <a:sym typeface="Roboto"/>
              </a:rPr>
              <a:t>Algorithm</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282829"/>
                </a:solidFill>
                <a:latin typeface="Roboto"/>
                <a:ea typeface="Roboto"/>
                <a:cs typeface="Roboto"/>
                <a:sym typeface="Roboto"/>
              </a:rPr>
              <a:t>Advantage</a:t>
            </a:r>
            <a:endParaRPr b="0" i="0" sz="1400" u="none" cap="none" strike="noStrike">
              <a:solidFill>
                <a:srgbClr val="0C0C0C"/>
              </a:solidFill>
              <a:latin typeface="Roboto"/>
              <a:ea typeface="Roboto"/>
              <a:cs typeface="Roboto"/>
              <a:sym typeface="Roboto"/>
            </a:endParaRPr>
          </a:p>
          <a:p>
            <a:pPr indent="-285750" lvl="0" marL="28575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chemeClr val="dk1"/>
                </a:solidFill>
                <a:latin typeface="Roboto"/>
                <a:ea typeface="Roboto"/>
                <a:cs typeface="Roboto"/>
                <a:sym typeface="Roboto"/>
              </a:rPr>
              <a:t>Example</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chemeClr val="dk1"/>
                </a:solidFill>
                <a:latin typeface="Roboto"/>
                <a:ea typeface="Roboto"/>
                <a:cs typeface="Roboto"/>
                <a:sym typeface="Roboto"/>
              </a:rPr>
              <a:t>Program</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Roboto"/>
                <a:ea typeface="Roboto"/>
                <a:cs typeface="Roboto"/>
                <a:sym typeface="Roboto"/>
              </a:rPr>
              <a:t>Introduction Of Incremental Sieve</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Roboto"/>
                <a:ea typeface="Roboto"/>
                <a:cs typeface="Roboto"/>
                <a:sym typeface="Roboto"/>
              </a:rPr>
              <a:t>Interview Questions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nvSpPr>
        <p:spPr>
          <a:xfrm>
            <a:off x="431066" y="925165"/>
            <a:ext cx="8510954" cy="341627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C0C0C"/>
                </a:solidFill>
                <a:latin typeface="Roboto"/>
                <a:ea typeface="Roboto"/>
                <a:cs typeface="Roboto"/>
                <a:sym typeface="Roboto"/>
              </a:rPr>
              <a:t>INTRODUCTION</a:t>
            </a:r>
            <a:endParaRPr b="1" i="0" sz="1400" u="none" cap="none" strike="noStrike">
              <a:solidFill>
                <a:srgbClr val="000000"/>
              </a:solidFill>
              <a:latin typeface="Roboto"/>
              <a:ea typeface="Roboto"/>
              <a:cs typeface="Roboto"/>
              <a:sym typeface="Roboto"/>
            </a:endParaRPr>
          </a:p>
          <a:p>
            <a:pPr indent="-214313" lvl="0" marL="214313" marR="0" rtl="0" algn="l">
              <a:lnSpc>
                <a:spcPct val="200000"/>
              </a:lnSpc>
              <a:spcBef>
                <a:spcPts val="0"/>
              </a:spcBef>
              <a:spcAft>
                <a:spcPts val="0"/>
              </a:spcAft>
              <a:buClr>
                <a:srgbClr val="000000"/>
              </a:buClr>
              <a:buSzPts val="1600"/>
              <a:buFont typeface="Arial"/>
              <a:buChar char="•"/>
            </a:pPr>
            <a:r>
              <a:rPr b="0" i="0" lang="en-US" sz="1400" u="none" cap="none" strike="noStrike">
                <a:solidFill>
                  <a:srgbClr val="0C0C0C"/>
                </a:solidFill>
                <a:latin typeface="Roboto"/>
                <a:ea typeface="Roboto"/>
                <a:cs typeface="Roboto"/>
                <a:sym typeface="Roboto"/>
              </a:rPr>
              <a:t>A segmented sieve, also known as a segmented version of the Sieve of Eratosthenes, is a way to find all prime numbers within a range of numbers, rather than all prime numbers up to a certain number. </a:t>
            </a:r>
            <a:endParaRPr b="0" i="0" sz="1400" u="none" cap="none" strike="noStrike">
              <a:solidFill>
                <a:srgbClr val="000000"/>
              </a:solidFill>
              <a:latin typeface="Roboto"/>
              <a:ea typeface="Roboto"/>
              <a:cs typeface="Roboto"/>
              <a:sym typeface="Roboto"/>
            </a:endParaRPr>
          </a:p>
          <a:p>
            <a:pPr indent="-214313" lvl="0" marL="214313" marR="0" rtl="0" algn="l">
              <a:lnSpc>
                <a:spcPct val="200000"/>
              </a:lnSpc>
              <a:spcBef>
                <a:spcPts val="0"/>
              </a:spcBef>
              <a:spcAft>
                <a:spcPts val="0"/>
              </a:spcAft>
              <a:buClr>
                <a:srgbClr val="000000"/>
              </a:buClr>
              <a:buSzPts val="1600"/>
              <a:buFont typeface="Arial"/>
              <a:buChar char="•"/>
            </a:pPr>
            <a:r>
              <a:rPr b="0" i="0" lang="en-US" sz="1400" u="none" cap="none" strike="noStrike">
                <a:solidFill>
                  <a:srgbClr val="0C0C0C"/>
                </a:solidFill>
                <a:latin typeface="Roboto"/>
                <a:ea typeface="Roboto"/>
                <a:cs typeface="Roboto"/>
                <a:sym typeface="Roboto"/>
              </a:rPr>
              <a:t>It is an efficient algorithm for generating prime numbers within a specific range.</a:t>
            </a:r>
            <a:endParaRPr b="0" i="0" sz="1400" u="none" cap="none" strike="noStrike">
              <a:solidFill>
                <a:srgbClr val="000000"/>
              </a:solidFill>
              <a:latin typeface="Roboto"/>
              <a:ea typeface="Roboto"/>
              <a:cs typeface="Roboto"/>
              <a:sym typeface="Roboto"/>
            </a:endParaRPr>
          </a:p>
          <a:p>
            <a:pPr indent="-214313" lvl="0" marL="214313" marR="0" rtl="0" algn="l">
              <a:lnSpc>
                <a:spcPct val="200000"/>
              </a:lnSpc>
              <a:spcBef>
                <a:spcPts val="0"/>
              </a:spcBef>
              <a:spcAft>
                <a:spcPts val="0"/>
              </a:spcAft>
              <a:buClr>
                <a:srgbClr val="000000"/>
              </a:buClr>
              <a:buSzPts val="1600"/>
              <a:buFont typeface="Arial"/>
              <a:buChar char="•"/>
            </a:pPr>
            <a:r>
              <a:rPr b="0" i="0" lang="en-US" sz="1400" u="none" cap="none" strike="noStrike">
                <a:solidFill>
                  <a:srgbClr val="0C0C0C"/>
                </a:solidFill>
                <a:latin typeface="Roboto"/>
                <a:ea typeface="Roboto"/>
                <a:cs typeface="Roboto"/>
                <a:sym typeface="Roboto"/>
              </a:rPr>
              <a:t>The basic idea behind the segmented sieve is to divide the range of numbers into segments and apply the Sieve of Eratosthenes to each segment.</a:t>
            </a:r>
            <a:endParaRPr b="0" i="0" sz="1400" u="none" cap="none" strike="noStrike">
              <a:solidFill>
                <a:srgbClr val="000000"/>
              </a:solidFill>
              <a:latin typeface="Roboto"/>
              <a:ea typeface="Roboto"/>
              <a:cs typeface="Roboto"/>
              <a:sym typeface="Roboto"/>
            </a:endParaRPr>
          </a:p>
          <a:p>
            <a:pPr indent="-214313" lvl="0" marL="214313" marR="0" rtl="0" algn="l">
              <a:lnSpc>
                <a:spcPct val="200000"/>
              </a:lnSpc>
              <a:spcBef>
                <a:spcPts val="0"/>
              </a:spcBef>
              <a:spcAft>
                <a:spcPts val="0"/>
              </a:spcAft>
              <a:buClr>
                <a:srgbClr val="000000"/>
              </a:buClr>
              <a:buSzPts val="1600"/>
              <a:buFont typeface="Arial"/>
              <a:buChar char="•"/>
            </a:pPr>
            <a:r>
              <a:rPr b="0" i="0" lang="en-US" sz="1400" u="none" cap="none" strike="noStrike">
                <a:solidFill>
                  <a:srgbClr val="0C0C0C"/>
                </a:solidFill>
                <a:latin typeface="Roboto"/>
                <a:ea typeface="Roboto"/>
                <a:cs typeface="Roboto"/>
                <a:sym typeface="Roboto"/>
              </a:rPr>
              <a:t>In Simple Sieve, we needed O(n) space which may not be feasible for large n. </a:t>
            </a:r>
            <a:endParaRPr b="0" i="0" sz="1400" u="none" cap="none" strike="noStrike">
              <a:solidFill>
                <a:srgbClr val="000000"/>
              </a:solidFill>
              <a:latin typeface="Roboto"/>
              <a:ea typeface="Roboto"/>
              <a:cs typeface="Roboto"/>
              <a:sym typeface="Roboto"/>
            </a:endParaRPr>
          </a:p>
          <a:p>
            <a:pPr indent="-214313" lvl="0" marL="214313" marR="0" rtl="0" algn="l">
              <a:lnSpc>
                <a:spcPct val="200000"/>
              </a:lnSpc>
              <a:spcBef>
                <a:spcPts val="0"/>
              </a:spcBef>
              <a:spcAft>
                <a:spcPts val="0"/>
              </a:spcAft>
              <a:buClr>
                <a:srgbClr val="000000"/>
              </a:buClr>
              <a:buSzPts val="1600"/>
              <a:buFont typeface="Arial"/>
              <a:buChar char="•"/>
            </a:pPr>
            <a:r>
              <a:rPr b="0" i="0" lang="en-US" sz="1400" u="none" cap="none" strike="noStrike">
                <a:solidFill>
                  <a:srgbClr val="0C0C0C"/>
                </a:solidFill>
                <a:latin typeface="Roboto"/>
                <a:ea typeface="Roboto"/>
                <a:cs typeface="Roboto"/>
                <a:sym typeface="Roboto"/>
              </a:rPr>
              <a:t>Here we need O(√n) space and we process smaller ranges at a time (locality of reference</a:t>
            </a:r>
            <a:r>
              <a:rPr b="0" i="0" lang="en-US" sz="1600" u="none" cap="none" strike="noStrike">
                <a:solidFill>
                  <a:srgbClr val="0C0C0C"/>
                </a:solidFill>
                <a:latin typeface="Roboto"/>
                <a:ea typeface="Roboto"/>
                <a:cs typeface="Roboto"/>
                <a:sym typeface="Roboto"/>
              </a:rPr>
              <a:t>)</a:t>
            </a:r>
            <a:endParaRPr b="0" i="0" sz="1400" u="none" cap="none" strike="noStrike">
              <a:solidFill>
                <a:srgbClr val="000000"/>
              </a:solidFill>
              <a:latin typeface="Roboto"/>
              <a:ea typeface="Roboto"/>
              <a:cs typeface="Roboto"/>
              <a:sym typeface="Roboto"/>
            </a:endParaRPr>
          </a:p>
        </p:txBody>
      </p:sp>
      <p:sp>
        <p:nvSpPr>
          <p:cNvPr id="95" name="Google Shape;95;p14"/>
          <p:cNvSpPr txBox="1"/>
          <p:nvPr/>
        </p:nvSpPr>
        <p:spPr>
          <a:xfrm>
            <a:off x="201980" y="254602"/>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00B0F0"/>
                </a:solidFill>
                <a:latin typeface="Roboto Black"/>
                <a:ea typeface="Roboto Black"/>
                <a:cs typeface="Roboto Black"/>
                <a:sym typeface="Roboto Black"/>
              </a:rPr>
              <a:t>Segmented Sieve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nvSpPr>
        <p:spPr>
          <a:xfrm>
            <a:off x="819197" y="1109831"/>
            <a:ext cx="7634774" cy="260067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C0C0C"/>
                </a:solidFill>
                <a:latin typeface="Roboto"/>
                <a:ea typeface="Roboto"/>
                <a:cs typeface="Roboto"/>
                <a:sym typeface="Roboto"/>
              </a:rPr>
              <a:t>The algorithm works as follows:</a:t>
            </a:r>
            <a:endParaRPr b="0" i="0" sz="1400" u="none" cap="none" strike="noStrike">
              <a:solidFill>
                <a:srgbClr val="000000"/>
              </a:solidFill>
              <a:latin typeface="Roboto"/>
              <a:ea typeface="Roboto"/>
              <a:cs typeface="Roboto"/>
              <a:sym typeface="Roboto"/>
            </a:endParaRPr>
          </a:p>
          <a:p>
            <a:pPr indent="-101600" lvl="0" marL="0" marR="0" rtl="0" algn="l">
              <a:lnSpc>
                <a:spcPct val="150000"/>
              </a:lnSpc>
              <a:spcBef>
                <a:spcPts val="0"/>
              </a:spcBef>
              <a:spcAft>
                <a:spcPts val="0"/>
              </a:spcAft>
              <a:buClr>
                <a:srgbClr val="000000"/>
              </a:buClr>
              <a:buSzPts val="1600"/>
              <a:buFont typeface="Arial"/>
              <a:buAutoNum type="arabicPeriod"/>
            </a:pPr>
            <a:r>
              <a:rPr b="0" i="0" lang="en-US" sz="1400" u="none" cap="none" strike="noStrike">
                <a:solidFill>
                  <a:srgbClr val="0C0C0C"/>
                </a:solidFill>
                <a:latin typeface="Roboto"/>
                <a:ea typeface="Roboto"/>
                <a:cs typeface="Roboto"/>
                <a:sym typeface="Roboto"/>
              </a:rPr>
              <a:t>Create a list of all numbers in the given range, and mark all numbers as prime.</a:t>
            </a:r>
            <a:endParaRPr b="0" i="0" sz="1400" u="none" cap="none" strike="noStrike">
              <a:solidFill>
                <a:srgbClr val="000000"/>
              </a:solidFill>
              <a:latin typeface="Roboto"/>
              <a:ea typeface="Roboto"/>
              <a:cs typeface="Roboto"/>
              <a:sym typeface="Roboto"/>
            </a:endParaRPr>
          </a:p>
          <a:p>
            <a:pPr indent="-101600" lvl="0" marL="0" marR="0" rtl="0" algn="l">
              <a:lnSpc>
                <a:spcPct val="150000"/>
              </a:lnSpc>
              <a:spcBef>
                <a:spcPts val="0"/>
              </a:spcBef>
              <a:spcAft>
                <a:spcPts val="0"/>
              </a:spcAft>
              <a:buClr>
                <a:srgbClr val="000000"/>
              </a:buClr>
              <a:buSzPts val="1600"/>
              <a:buFont typeface="Arial"/>
              <a:buAutoNum type="arabicPeriod"/>
            </a:pPr>
            <a:r>
              <a:rPr b="0" i="0" lang="en-US" sz="1400" u="none" cap="none" strike="noStrike">
                <a:solidFill>
                  <a:srgbClr val="0C0C0C"/>
                </a:solidFill>
                <a:latin typeface="Roboto"/>
                <a:ea typeface="Roboto"/>
                <a:cs typeface="Roboto"/>
                <a:sym typeface="Roboto"/>
              </a:rPr>
              <a:t>Find the prime numbers up to the square root of the upper bound of the range using the traditional Sieve of Eratosthenes.</a:t>
            </a:r>
            <a:endParaRPr b="0" i="0" sz="1400" u="none" cap="none" strike="noStrike">
              <a:solidFill>
                <a:srgbClr val="000000"/>
              </a:solidFill>
              <a:latin typeface="Roboto"/>
              <a:ea typeface="Roboto"/>
              <a:cs typeface="Roboto"/>
              <a:sym typeface="Roboto"/>
            </a:endParaRPr>
          </a:p>
          <a:p>
            <a:pPr indent="-101600" lvl="0" marL="0" marR="0" rtl="0" algn="l">
              <a:lnSpc>
                <a:spcPct val="150000"/>
              </a:lnSpc>
              <a:spcBef>
                <a:spcPts val="0"/>
              </a:spcBef>
              <a:spcAft>
                <a:spcPts val="0"/>
              </a:spcAft>
              <a:buClr>
                <a:srgbClr val="000000"/>
              </a:buClr>
              <a:buSzPts val="1600"/>
              <a:buFont typeface="Arial"/>
              <a:buAutoNum type="arabicPeriod"/>
            </a:pPr>
            <a:r>
              <a:rPr b="0" i="0" lang="en-US" sz="1400" u="none" cap="none" strike="noStrike">
                <a:solidFill>
                  <a:srgbClr val="0C0C0C"/>
                </a:solidFill>
                <a:latin typeface="Roboto"/>
                <a:ea typeface="Roboto"/>
                <a:cs typeface="Roboto"/>
                <a:sym typeface="Roboto"/>
              </a:rPr>
              <a:t>For each prime number found in step 2, mark all multiples of that prime as non-prime in the list created in step 1.</a:t>
            </a:r>
            <a:endParaRPr b="0" i="0" sz="1400" u="none" cap="none" strike="noStrike">
              <a:solidFill>
                <a:srgbClr val="000000"/>
              </a:solidFill>
              <a:latin typeface="Roboto"/>
              <a:ea typeface="Roboto"/>
              <a:cs typeface="Roboto"/>
              <a:sym typeface="Roboto"/>
            </a:endParaRPr>
          </a:p>
          <a:p>
            <a:pPr indent="-101600" lvl="0" marL="0" marR="0" rtl="0" algn="l">
              <a:lnSpc>
                <a:spcPct val="150000"/>
              </a:lnSpc>
              <a:spcBef>
                <a:spcPts val="0"/>
              </a:spcBef>
              <a:spcAft>
                <a:spcPts val="0"/>
              </a:spcAft>
              <a:buClr>
                <a:srgbClr val="000000"/>
              </a:buClr>
              <a:buSzPts val="1600"/>
              <a:buFont typeface="Arial"/>
              <a:buAutoNum type="arabicPeriod"/>
            </a:pPr>
            <a:r>
              <a:rPr b="0" i="0" lang="en-US" sz="1400" u="none" cap="none" strike="noStrike">
                <a:solidFill>
                  <a:srgbClr val="0C0C0C"/>
                </a:solidFill>
                <a:latin typeface="Roboto"/>
                <a:ea typeface="Roboto"/>
                <a:cs typeface="Roboto"/>
                <a:sym typeface="Roboto"/>
              </a:rPr>
              <a:t>The remaining numbers in the list are the prime numbers within the given range.</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C0C0C"/>
              </a:solidFill>
              <a:latin typeface="Roboto"/>
              <a:ea typeface="Roboto"/>
              <a:cs typeface="Roboto"/>
              <a:sym typeface="Roboto"/>
            </a:endParaRPr>
          </a:p>
        </p:txBody>
      </p:sp>
      <p:sp>
        <p:nvSpPr>
          <p:cNvPr id="101" name="Google Shape;101;p3"/>
          <p:cNvSpPr txBox="1"/>
          <p:nvPr/>
        </p:nvSpPr>
        <p:spPr>
          <a:xfrm>
            <a:off x="301083" y="604394"/>
            <a:ext cx="457200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C0C0C"/>
                </a:solidFill>
                <a:latin typeface="Roboto"/>
                <a:ea typeface="Roboto"/>
                <a:cs typeface="Roboto"/>
                <a:sym typeface="Roboto"/>
              </a:rPr>
              <a:t>Algorithm</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nvSpPr>
        <p:spPr>
          <a:xfrm>
            <a:off x="811763" y="1271414"/>
            <a:ext cx="7634774" cy="2600672"/>
          </a:xfrm>
          <a:prstGeom prst="rect">
            <a:avLst/>
          </a:prstGeom>
          <a:noFill/>
          <a:ln>
            <a:noFill/>
          </a:ln>
        </p:spPr>
        <p:txBody>
          <a:bodyPr anchorCtr="0" anchor="t" bIns="45700" lIns="91425" spcFirstLastPara="1" rIns="91425" wrap="square" tIns="45700">
            <a:spAutoFit/>
          </a:bodyPr>
          <a:lstStyle/>
          <a:p>
            <a:pPr indent="-214313" lvl="0" marL="214313" marR="0" rtl="0" algn="l">
              <a:lnSpc>
                <a:spcPct val="150000"/>
              </a:lnSpc>
              <a:spcBef>
                <a:spcPts val="0"/>
              </a:spcBef>
              <a:spcAft>
                <a:spcPts val="0"/>
              </a:spcAft>
              <a:buClr>
                <a:srgbClr val="000000"/>
              </a:buClr>
              <a:buSzPts val="1600"/>
              <a:buFont typeface="Arial"/>
              <a:buChar char="•"/>
            </a:pPr>
            <a:r>
              <a:rPr b="0" i="0" lang="en-US" sz="1400" u="none" cap="none" strike="noStrike">
                <a:solidFill>
                  <a:srgbClr val="0C0C0C"/>
                </a:solidFill>
                <a:latin typeface="Roboto"/>
                <a:ea typeface="Roboto"/>
                <a:cs typeface="Roboto"/>
                <a:sym typeface="Roboto"/>
              </a:rPr>
              <a:t>Segmented sieve is more </a:t>
            </a:r>
            <a:r>
              <a:rPr b="0" i="0" lang="en-US" sz="1400" u="none" cap="none" strike="noStrike">
                <a:solidFill>
                  <a:srgbClr val="282829"/>
                </a:solidFill>
                <a:latin typeface="Roboto"/>
                <a:ea typeface="Roboto"/>
                <a:cs typeface="Roboto"/>
                <a:sym typeface="Roboto"/>
              </a:rPr>
              <a:t>memory efficient than the traditional sieve, as it only needs to store the primes within a specific range, rather than all primes up to a certain number. </a:t>
            </a:r>
            <a:endParaRPr b="0" i="0" sz="1400" u="none" cap="none" strike="noStrike">
              <a:solidFill>
                <a:srgbClr val="000000"/>
              </a:solidFill>
              <a:latin typeface="Roboto"/>
              <a:ea typeface="Roboto"/>
              <a:cs typeface="Roboto"/>
              <a:sym typeface="Roboto"/>
            </a:endParaRPr>
          </a:p>
          <a:p>
            <a:pPr indent="-214313" lvl="0" marL="214313" marR="0" rtl="0" algn="l">
              <a:lnSpc>
                <a:spcPct val="150000"/>
              </a:lnSpc>
              <a:spcBef>
                <a:spcPts val="0"/>
              </a:spcBef>
              <a:spcAft>
                <a:spcPts val="0"/>
              </a:spcAft>
              <a:buClr>
                <a:srgbClr val="000000"/>
              </a:buClr>
              <a:buSzPts val="1600"/>
              <a:buFont typeface="Arial"/>
              <a:buChar char="•"/>
            </a:pPr>
            <a:r>
              <a:rPr b="0" i="0" lang="en-US" sz="1400" u="none" cap="none" strike="noStrike">
                <a:solidFill>
                  <a:srgbClr val="282829"/>
                </a:solidFill>
                <a:latin typeface="Roboto"/>
                <a:ea typeface="Roboto"/>
                <a:cs typeface="Roboto"/>
                <a:sym typeface="Roboto"/>
              </a:rPr>
              <a:t>This makes it well-suited for problems where large ranges of numbers need to be searched for primes.</a:t>
            </a:r>
            <a:endParaRPr b="0" i="0" sz="1400" u="none" cap="none" strike="noStrike">
              <a:solidFill>
                <a:srgbClr val="000000"/>
              </a:solidFill>
              <a:latin typeface="Roboto"/>
              <a:ea typeface="Roboto"/>
              <a:cs typeface="Roboto"/>
              <a:sym typeface="Roboto"/>
            </a:endParaRPr>
          </a:p>
          <a:p>
            <a:pPr indent="-214313" lvl="0" marL="214313" marR="0" rtl="0" algn="l">
              <a:lnSpc>
                <a:spcPct val="150000"/>
              </a:lnSpc>
              <a:spcBef>
                <a:spcPts val="0"/>
              </a:spcBef>
              <a:spcAft>
                <a:spcPts val="0"/>
              </a:spcAft>
              <a:buClr>
                <a:srgbClr val="000000"/>
              </a:buClr>
              <a:buSzPts val="1600"/>
              <a:buFont typeface="Arial"/>
              <a:buChar char="•"/>
            </a:pPr>
            <a:r>
              <a:rPr b="0" i="0" lang="en-US" sz="1400" u="none" cap="none" strike="noStrike">
                <a:solidFill>
                  <a:srgbClr val="282829"/>
                </a:solidFill>
                <a:latin typeface="Roboto"/>
                <a:ea typeface="Roboto"/>
                <a:cs typeface="Roboto"/>
                <a:sym typeface="Roboto"/>
              </a:rPr>
              <a:t>It’s worth noting that a Segmented sieve is faster than the traditional sieve when the range of numbers is large.</a:t>
            </a:r>
            <a:endParaRPr b="0" i="0" sz="1400" u="none" cap="none" strike="noStrike">
              <a:solidFill>
                <a:srgbClr val="000000"/>
              </a:solidFill>
              <a:latin typeface="Roboto"/>
              <a:ea typeface="Roboto"/>
              <a:cs typeface="Roboto"/>
              <a:sym typeface="Roboto"/>
            </a:endParaRPr>
          </a:p>
          <a:p>
            <a:pPr indent="-214313" lvl="0" marL="214313" marR="0" rtl="0" algn="l">
              <a:lnSpc>
                <a:spcPct val="150000"/>
              </a:lnSpc>
              <a:spcBef>
                <a:spcPts val="0"/>
              </a:spcBef>
              <a:spcAft>
                <a:spcPts val="0"/>
              </a:spcAft>
              <a:buClr>
                <a:srgbClr val="000000"/>
              </a:buClr>
              <a:buSzPts val="1600"/>
              <a:buFont typeface="Arial"/>
              <a:buChar char="•"/>
            </a:pPr>
            <a:r>
              <a:rPr b="0" i="0" lang="en-US" sz="1400" u="none" cap="none" strike="noStrike">
                <a:solidFill>
                  <a:srgbClr val="282829"/>
                </a:solidFill>
                <a:latin typeface="Roboto"/>
                <a:ea typeface="Roboto"/>
                <a:cs typeface="Roboto"/>
                <a:sym typeface="Roboto"/>
              </a:rPr>
              <a:t>It's also useful for finding primes in large intervals as it takes less memory space.</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282829"/>
              </a:solidFill>
              <a:latin typeface="Roboto"/>
              <a:ea typeface="Roboto"/>
              <a:cs typeface="Roboto"/>
              <a:sym typeface="Roboto"/>
            </a:endParaRPr>
          </a:p>
        </p:txBody>
      </p:sp>
      <p:sp>
        <p:nvSpPr>
          <p:cNvPr id="107" name="Google Shape;107;p4"/>
          <p:cNvSpPr txBox="1"/>
          <p:nvPr/>
        </p:nvSpPr>
        <p:spPr>
          <a:xfrm>
            <a:off x="204438" y="836467"/>
            <a:ext cx="4572000" cy="3795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282829"/>
                </a:solidFill>
                <a:latin typeface="Roboto"/>
                <a:ea typeface="Roboto"/>
                <a:cs typeface="Roboto"/>
                <a:sym typeface="Roboto"/>
              </a:rPr>
              <a:t>ADVANTAGE </a:t>
            </a:r>
            <a:endParaRPr b="1" i="0" sz="1400" u="none" cap="none" strike="noStrike">
              <a:solidFill>
                <a:srgbClr val="000000"/>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2eff1d73f95_0_0"/>
          <p:cNvSpPr txBox="1"/>
          <p:nvPr/>
        </p:nvSpPr>
        <p:spPr>
          <a:xfrm>
            <a:off x="811763" y="1271414"/>
            <a:ext cx="7634700" cy="1647000"/>
          </a:xfrm>
          <a:prstGeom prst="rect">
            <a:avLst/>
          </a:prstGeom>
          <a:noFill/>
          <a:ln>
            <a:noFill/>
          </a:ln>
        </p:spPr>
        <p:txBody>
          <a:bodyPr anchorCtr="0" anchor="t" bIns="45700" lIns="91425" spcFirstLastPara="1" rIns="91425" wrap="square" tIns="45700">
            <a:spAutoFit/>
          </a:bodyPr>
          <a:lstStyle/>
          <a:p>
            <a:pPr indent="-330200" lvl="0" marL="457200" marR="0" rtl="0" algn="l">
              <a:lnSpc>
                <a:spcPct val="150000"/>
              </a:lnSpc>
              <a:spcBef>
                <a:spcPts val="0"/>
              </a:spcBef>
              <a:spcAft>
                <a:spcPts val="0"/>
              </a:spcAft>
              <a:buClr>
                <a:srgbClr val="282829"/>
              </a:buClr>
              <a:buSzPts val="1600"/>
              <a:buFont typeface="Roboto"/>
              <a:buAutoNum type="arabicPeriod"/>
            </a:pPr>
            <a:r>
              <a:rPr lang="en-US">
                <a:solidFill>
                  <a:srgbClr val="0C0C0C"/>
                </a:solidFill>
                <a:latin typeface="Roboto"/>
                <a:ea typeface="Roboto"/>
                <a:cs typeface="Roboto"/>
                <a:sym typeface="Roboto"/>
              </a:rPr>
              <a:t>Create a simple sieve of 10^6 </a:t>
            </a:r>
            <a:endParaRPr>
              <a:solidFill>
                <a:srgbClr val="0C0C0C"/>
              </a:solidFill>
              <a:latin typeface="Roboto"/>
              <a:ea typeface="Roboto"/>
              <a:cs typeface="Roboto"/>
              <a:sym typeface="Roboto"/>
            </a:endParaRPr>
          </a:p>
          <a:p>
            <a:pPr indent="-317500" lvl="0" marL="457200" marR="0" rtl="0" algn="l">
              <a:lnSpc>
                <a:spcPct val="150000"/>
              </a:lnSpc>
              <a:spcBef>
                <a:spcPts val="0"/>
              </a:spcBef>
              <a:spcAft>
                <a:spcPts val="0"/>
              </a:spcAft>
              <a:buClr>
                <a:srgbClr val="0C0C0C"/>
              </a:buClr>
              <a:buSzPts val="1400"/>
              <a:buFont typeface="Roboto"/>
              <a:buAutoNum type="arabicPeriod"/>
            </a:pPr>
            <a:r>
              <a:rPr lang="en-US">
                <a:solidFill>
                  <a:srgbClr val="0C0C0C"/>
                </a:solidFill>
                <a:latin typeface="Roboto"/>
                <a:ea typeface="Roboto"/>
                <a:cs typeface="Roboto"/>
                <a:sym typeface="Roboto"/>
              </a:rPr>
              <a:t>Generate the primes till sqrt(high) i.e sqrt(90) = 9.48 ⋍ 9</a:t>
            </a:r>
            <a:endParaRPr>
              <a:solidFill>
                <a:srgbClr val="0C0C0C"/>
              </a:solidFill>
              <a:latin typeface="Roboto"/>
              <a:ea typeface="Roboto"/>
              <a:cs typeface="Roboto"/>
              <a:sym typeface="Roboto"/>
            </a:endParaRPr>
          </a:p>
          <a:p>
            <a:pPr indent="-317500" lvl="0" marL="457200" marR="0" rtl="0" algn="l">
              <a:lnSpc>
                <a:spcPct val="150000"/>
              </a:lnSpc>
              <a:spcBef>
                <a:spcPts val="0"/>
              </a:spcBef>
              <a:spcAft>
                <a:spcPts val="0"/>
              </a:spcAft>
              <a:buClr>
                <a:srgbClr val="0C0C0C"/>
              </a:buClr>
              <a:buSzPts val="1400"/>
              <a:buFont typeface="Roboto"/>
              <a:buAutoNum type="arabicPeriod"/>
            </a:pPr>
            <a:r>
              <a:rPr lang="en-US">
                <a:solidFill>
                  <a:srgbClr val="0C0C0C"/>
                </a:solidFill>
                <a:latin typeface="Roboto"/>
                <a:ea typeface="Roboto"/>
                <a:cs typeface="Roboto"/>
                <a:sym typeface="Roboto"/>
              </a:rPr>
              <a:t>Store the prime number in a arraylist i.e al = [2,3,5,7]</a:t>
            </a:r>
            <a:endParaRPr>
              <a:solidFill>
                <a:srgbClr val="0C0C0C"/>
              </a:solidFill>
              <a:latin typeface="Roboto"/>
              <a:ea typeface="Roboto"/>
              <a:cs typeface="Roboto"/>
              <a:sym typeface="Roboto"/>
            </a:endParaRPr>
          </a:p>
          <a:p>
            <a:pPr indent="-317500" lvl="0" marL="457200" marR="0" rtl="0" algn="l">
              <a:lnSpc>
                <a:spcPct val="150000"/>
              </a:lnSpc>
              <a:spcBef>
                <a:spcPts val="0"/>
              </a:spcBef>
              <a:spcAft>
                <a:spcPts val="0"/>
              </a:spcAft>
              <a:buClr>
                <a:srgbClr val="0C0C0C"/>
              </a:buClr>
              <a:buSzPts val="1400"/>
              <a:buFont typeface="Roboto"/>
              <a:buAutoNum type="arabicPeriod"/>
            </a:pPr>
            <a:r>
              <a:rPr lang="en-US">
                <a:solidFill>
                  <a:srgbClr val="0C0C0C"/>
                </a:solidFill>
                <a:latin typeface="Roboto"/>
                <a:ea typeface="Roboto"/>
                <a:cs typeface="Roboto"/>
                <a:sym typeface="Roboto"/>
              </a:rPr>
              <a:t>Create a boolean array of size high - low + 1 i.e 90 - 80 + 1 = 11</a:t>
            </a:r>
            <a:endParaRPr>
              <a:solidFill>
                <a:srgbClr val="0C0C0C"/>
              </a:solidFill>
              <a:latin typeface="Roboto"/>
              <a:ea typeface="Roboto"/>
              <a:cs typeface="Roboto"/>
              <a:sym typeface="Roboto"/>
            </a:endParaRPr>
          </a:p>
          <a:p>
            <a:pPr indent="-317500" lvl="0" marL="457200" marR="0" rtl="0" algn="l">
              <a:lnSpc>
                <a:spcPct val="150000"/>
              </a:lnSpc>
              <a:spcBef>
                <a:spcPts val="0"/>
              </a:spcBef>
              <a:spcAft>
                <a:spcPts val="0"/>
              </a:spcAft>
              <a:buClr>
                <a:srgbClr val="0C0C0C"/>
              </a:buClr>
              <a:buSzPts val="1400"/>
              <a:buFont typeface="Roboto"/>
              <a:buAutoNum type="arabicPeriod"/>
            </a:pPr>
            <a:r>
              <a:rPr lang="en-US">
                <a:solidFill>
                  <a:srgbClr val="0C0C0C"/>
                </a:solidFill>
                <a:latin typeface="Roboto"/>
                <a:ea typeface="Roboto"/>
                <a:cs typeface="Roboto"/>
                <a:sym typeface="Roboto"/>
              </a:rPr>
              <a:t>Initialize all its value as true</a:t>
            </a:r>
            <a:endParaRPr>
              <a:solidFill>
                <a:srgbClr val="0C0C0C"/>
              </a:solidFill>
              <a:latin typeface="Roboto"/>
              <a:ea typeface="Roboto"/>
              <a:cs typeface="Roboto"/>
              <a:sym typeface="Roboto"/>
            </a:endParaRPr>
          </a:p>
        </p:txBody>
      </p:sp>
      <p:sp>
        <p:nvSpPr>
          <p:cNvPr id="113" name="Google Shape;113;g2eff1d73f95_0_0"/>
          <p:cNvSpPr txBox="1"/>
          <p:nvPr/>
        </p:nvSpPr>
        <p:spPr>
          <a:xfrm>
            <a:off x="204451" y="836475"/>
            <a:ext cx="51066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1" lang="en-US">
                <a:solidFill>
                  <a:srgbClr val="282829"/>
                </a:solidFill>
                <a:latin typeface="Roboto"/>
                <a:ea typeface="Roboto"/>
                <a:cs typeface="Roboto"/>
                <a:sym typeface="Roboto"/>
              </a:rPr>
              <a:t>Example: Find the prime numbers  in the range of 80 and 90</a:t>
            </a:r>
            <a:endParaRPr b="1" i="0" sz="1400" u="none" cap="none" strike="noStrike">
              <a:solidFill>
                <a:srgbClr val="000000"/>
              </a:solidFill>
              <a:latin typeface="Roboto"/>
              <a:ea typeface="Roboto"/>
              <a:cs typeface="Roboto"/>
              <a:sym typeface="Roboto"/>
            </a:endParaRPr>
          </a:p>
        </p:txBody>
      </p:sp>
      <p:graphicFrame>
        <p:nvGraphicFramePr>
          <p:cNvPr id="114" name="Google Shape;114;g2eff1d73f95_0_0"/>
          <p:cNvGraphicFramePr/>
          <p:nvPr/>
        </p:nvGraphicFramePr>
        <p:xfrm>
          <a:off x="1114363" y="3441775"/>
          <a:ext cx="3000000" cy="3000000"/>
        </p:xfrm>
        <a:graphic>
          <a:graphicData uri="http://schemas.openxmlformats.org/drawingml/2006/table">
            <a:tbl>
              <a:tblPr>
                <a:noFill/>
                <a:tableStyleId>{D3FBB2EB-B765-49CC-B4FC-F30CB56B5477}</a:tableStyleId>
              </a:tblPr>
              <a:tblGrid>
                <a:gridCol w="608575"/>
                <a:gridCol w="608575"/>
                <a:gridCol w="608575"/>
                <a:gridCol w="608575"/>
                <a:gridCol w="608575"/>
                <a:gridCol w="608575"/>
                <a:gridCol w="608575"/>
                <a:gridCol w="608575"/>
                <a:gridCol w="608575"/>
                <a:gridCol w="608575"/>
                <a:gridCol w="608575"/>
              </a:tblGrid>
              <a:tr h="381000">
                <a:tc>
                  <a:txBody>
                    <a:bodyPr/>
                    <a:lstStyle/>
                    <a:p>
                      <a:pPr indent="0" lvl="0" marL="0" rtl="0" algn="l">
                        <a:spcBef>
                          <a:spcPts val="0"/>
                        </a:spcBef>
                        <a:spcAft>
                          <a:spcPts val="0"/>
                        </a:spcAft>
                        <a:buNone/>
                      </a:pPr>
                      <a:r>
                        <a:rPr lang="en-US"/>
                        <a:t>true</a:t>
                      </a:r>
                      <a:endParaRPr/>
                    </a:p>
                  </a:txBody>
                  <a:tcPr marT="91425" marB="91425" marR="91425" marL="91425"/>
                </a:tc>
                <a:tc>
                  <a:txBody>
                    <a:bodyPr/>
                    <a:lstStyle/>
                    <a:p>
                      <a:pPr indent="0" lvl="0" marL="0" rtl="0" algn="l">
                        <a:spcBef>
                          <a:spcPts val="0"/>
                        </a:spcBef>
                        <a:spcAft>
                          <a:spcPts val="0"/>
                        </a:spcAft>
                        <a:buNone/>
                      </a:pPr>
                      <a:r>
                        <a:rPr lang="en-US"/>
                        <a:t>true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true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true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true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true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true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true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true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true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true</a:t>
                      </a:r>
                      <a:endParaRPr/>
                    </a:p>
                  </a:txBody>
                  <a:tcPr marT="91425" marB="91425" marR="91425" marL="91425"/>
                </a:tc>
              </a:tr>
            </a:tbl>
          </a:graphicData>
        </a:graphic>
      </p:graphicFrame>
      <p:graphicFrame>
        <p:nvGraphicFramePr>
          <p:cNvPr id="115" name="Google Shape;115;g2eff1d73f95_0_0"/>
          <p:cNvGraphicFramePr/>
          <p:nvPr/>
        </p:nvGraphicFramePr>
        <p:xfrm>
          <a:off x="1114363" y="3045575"/>
          <a:ext cx="3000000" cy="3000000"/>
        </p:xfrm>
        <a:graphic>
          <a:graphicData uri="http://schemas.openxmlformats.org/drawingml/2006/table">
            <a:tbl>
              <a:tblPr>
                <a:noFill/>
                <a:tableStyleId>{D3FBB2EB-B765-49CC-B4FC-F30CB56B5477}</a:tableStyleId>
              </a:tblPr>
              <a:tblGrid>
                <a:gridCol w="608575"/>
                <a:gridCol w="608575"/>
                <a:gridCol w="608575"/>
                <a:gridCol w="608575"/>
                <a:gridCol w="608575"/>
                <a:gridCol w="608575"/>
                <a:gridCol w="608575"/>
                <a:gridCol w="608575"/>
                <a:gridCol w="608575"/>
                <a:gridCol w="608575"/>
                <a:gridCol w="608575"/>
              </a:tblGrid>
              <a:tr h="100000">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2</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3</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4</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5</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6</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7</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8</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9</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10</a:t>
                      </a:r>
                      <a:endParaRPr/>
                    </a:p>
                  </a:txBody>
                  <a:tcPr marT="91425" marB="91425" marR="91425" marL="91425"/>
                </a:tc>
              </a:tr>
            </a:tbl>
          </a:graphicData>
        </a:graphic>
      </p:graphicFrame>
      <p:graphicFrame>
        <p:nvGraphicFramePr>
          <p:cNvPr id="116" name="Google Shape;116;g2eff1d73f95_0_0"/>
          <p:cNvGraphicFramePr/>
          <p:nvPr/>
        </p:nvGraphicFramePr>
        <p:xfrm>
          <a:off x="1114363" y="4026550"/>
          <a:ext cx="3000000" cy="3000000"/>
        </p:xfrm>
        <a:graphic>
          <a:graphicData uri="http://schemas.openxmlformats.org/drawingml/2006/table">
            <a:tbl>
              <a:tblPr>
                <a:noFill/>
                <a:tableStyleId>{D3FBB2EB-B765-49CC-B4FC-F30CB56B5477}</a:tableStyleId>
              </a:tblPr>
              <a:tblGrid>
                <a:gridCol w="608575"/>
                <a:gridCol w="608575"/>
                <a:gridCol w="608575"/>
                <a:gridCol w="608575"/>
                <a:gridCol w="608575"/>
                <a:gridCol w="608575"/>
                <a:gridCol w="608575"/>
                <a:gridCol w="608575"/>
                <a:gridCol w="608575"/>
                <a:gridCol w="608575"/>
                <a:gridCol w="608575"/>
              </a:tblGrid>
              <a:tr h="100000">
                <a:tc>
                  <a:txBody>
                    <a:bodyPr/>
                    <a:lstStyle/>
                    <a:p>
                      <a:pPr indent="0" lvl="0" marL="0" rtl="0" algn="l">
                        <a:spcBef>
                          <a:spcPts val="0"/>
                        </a:spcBef>
                        <a:spcAft>
                          <a:spcPts val="0"/>
                        </a:spcAft>
                        <a:buNone/>
                      </a:pPr>
                      <a:r>
                        <a:rPr lang="en-US"/>
                        <a:t>8</a:t>
                      </a:r>
                      <a:r>
                        <a:rPr lang="en-US"/>
                        <a:t>0</a:t>
                      </a:r>
                      <a:endParaRPr/>
                    </a:p>
                  </a:txBody>
                  <a:tcPr marT="91425" marB="91425" marR="91425" marL="91425"/>
                </a:tc>
                <a:tc>
                  <a:txBody>
                    <a:bodyPr/>
                    <a:lstStyle/>
                    <a:p>
                      <a:pPr indent="0" lvl="0" marL="0" rtl="0" algn="l">
                        <a:spcBef>
                          <a:spcPts val="0"/>
                        </a:spcBef>
                        <a:spcAft>
                          <a:spcPts val="0"/>
                        </a:spcAft>
                        <a:buNone/>
                      </a:pPr>
                      <a:r>
                        <a:rPr lang="en-US"/>
                        <a:t>8</a:t>
                      </a:r>
                      <a:r>
                        <a:rPr lang="en-US"/>
                        <a:t>1</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8</a:t>
                      </a:r>
                      <a:r>
                        <a:rPr lang="en-US">
                          <a:solidFill>
                            <a:schemeClr val="dk1"/>
                          </a:solidFill>
                        </a:rPr>
                        <a:t>2</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8</a:t>
                      </a:r>
                      <a:r>
                        <a:rPr lang="en-US">
                          <a:solidFill>
                            <a:schemeClr val="dk1"/>
                          </a:solidFill>
                        </a:rPr>
                        <a:t>3</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8</a:t>
                      </a:r>
                      <a:r>
                        <a:rPr lang="en-US">
                          <a:solidFill>
                            <a:schemeClr val="dk1"/>
                          </a:solidFill>
                        </a:rPr>
                        <a:t>4</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8</a:t>
                      </a:r>
                      <a:r>
                        <a:rPr lang="en-US">
                          <a:solidFill>
                            <a:schemeClr val="dk1"/>
                          </a:solidFill>
                        </a:rPr>
                        <a:t>5</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8</a:t>
                      </a:r>
                      <a:r>
                        <a:rPr lang="en-US">
                          <a:solidFill>
                            <a:schemeClr val="dk1"/>
                          </a:solidFill>
                        </a:rPr>
                        <a:t>6</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8</a:t>
                      </a:r>
                      <a:r>
                        <a:rPr lang="en-US">
                          <a:solidFill>
                            <a:schemeClr val="dk1"/>
                          </a:solidFill>
                        </a:rPr>
                        <a:t>7</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8</a:t>
                      </a:r>
                      <a:r>
                        <a:rPr lang="en-US">
                          <a:solidFill>
                            <a:schemeClr val="dk1"/>
                          </a:solidFill>
                        </a:rPr>
                        <a:t>8</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8</a:t>
                      </a:r>
                      <a:r>
                        <a:rPr lang="en-US">
                          <a:solidFill>
                            <a:schemeClr val="dk1"/>
                          </a:solidFill>
                        </a:rPr>
                        <a:t>9</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9</a:t>
                      </a:r>
                      <a:r>
                        <a:rPr lang="en-US">
                          <a:solidFill>
                            <a:schemeClr val="dk1"/>
                          </a:solidFill>
                        </a:rPr>
                        <a:t>0</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2eff1d73f95_0_10"/>
          <p:cNvSpPr txBox="1"/>
          <p:nvPr/>
        </p:nvSpPr>
        <p:spPr>
          <a:xfrm>
            <a:off x="811763" y="1271414"/>
            <a:ext cx="7634700" cy="6309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a:solidFill>
                  <a:srgbClr val="0C0C0C"/>
                </a:solidFill>
                <a:latin typeface="Roboto"/>
                <a:ea typeface="Roboto"/>
                <a:cs typeface="Roboto"/>
                <a:sym typeface="Roboto"/>
              </a:rPr>
              <a:t>6. Take the first multiple of the first prime in arraylist. i.e. The first multiple of 2 in the given range is 80. Starting from 80 mark all the multiples of 2 as false.</a:t>
            </a:r>
            <a:endParaRPr>
              <a:solidFill>
                <a:srgbClr val="0C0C0C"/>
              </a:solidFill>
              <a:latin typeface="Roboto"/>
              <a:ea typeface="Roboto"/>
              <a:cs typeface="Roboto"/>
              <a:sym typeface="Roboto"/>
            </a:endParaRPr>
          </a:p>
        </p:txBody>
      </p:sp>
      <p:sp>
        <p:nvSpPr>
          <p:cNvPr id="122" name="Google Shape;122;g2eff1d73f95_0_10"/>
          <p:cNvSpPr txBox="1"/>
          <p:nvPr/>
        </p:nvSpPr>
        <p:spPr>
          <a:xfrm>
            <a:off x="204451" y="836475"/>
            <a:ext cx="51066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1" lang="en-US">
                <a:solidFill>
                  <a:srgbClr val="282829"/>
                </a:solidFill>
                <a:latin typeface="Roboto"/>
                <a:ea typeface="Roboto"/>
                <a:cs typeface="Roboto"/>
                <a:sym typeface="Roboto"/>
              </a:rPr>
              <a:t>Example: Find the prime numbers  in the range of 80 and 90</a:t>
            </a:r>
            <a:endParaRPr b="1" i="0" sz="1400" u="none" cap="none" strike="noStrike">
              <a:solidFill>
                <a:srgbClr val="000000"/>
              </a:solidFill>
              <a:latin typeface="Roboto"/>
              <a:ea typeface="Roboto"/>
              <a:cs typeface="Roboto"/>
              <a:sym typeface="Roboto"/>
            </a:endParaRPr>
          </a:p>
        </p:txBody>
      </p:sp>
      <p:graphicFrame>
        <p:nvGraphicFramePr>
          <p:cNvPr id="123" name="Google Shape;123;g2eff1d73f95_0_10"/>
          <p:cNvGraphicFramePr/>
          <p:nvPr/>
        </p:nvGraphicFramePr>
        <p:xfrm>
          <a:off x="1114363" y="3441775"/>
          <a:ext cx="3000000" cy="3000000"/>
        </p:xfrm>
        <a:graphic>
          <a:graphicData uri="http://schemas.openxmlformats.org/drawingml/2006/table">
            <a:tbl>
              <a:tblPr>
                <a:noFill/>
                <a:tableStyleId>{D3FBB2EB-B765-49CC-B4FC-F30CB56B5477}</a:tableStyleId>
              </a:tblPr>
              <a:tblGrid>
                <a:gridCol w="608575"/>
                <a:gridCol w="608575"/>
                <a:gridCol w="608575"/>
                <a:gridCol w="608575"/>
                <a:gridCol w="608575"/>
                <a:gridCol w="608575"/>
                <a:gridCol w="608575"/>
                <a:gridCol w="608575"/>
                <a:gridCol w="608575"/>
                <a:gridCol w="608575"/>
                <a:gridCol w="608575"/>
              </a:tblGrid>
              <a:tr h="381000">
                <a:tc>
                  <a:txBody>
                    <a:bodyPr/>
                    <a:lstStyle/>
                    <a:p>
                      <a:pPr indent="0" lvl="0" marL="0" rtl="0" algn="l">
                        <a:spcBef>
                          <a:spcPts val="0"/>
                        </a:spcBef>
                        <a:spcAft>
                          <a:spcPts val="0"/>
                        </a:spcAft>
                        <a:buNone/>
                      </a:pPr>
                      <a:r>
                        <a:rPr lang="en-US"/>
                        <a:t>false</a:t>
                      </a:r>
                      <a:endParaRPr/>
                    </a:p>
                  </a:txBody>
                  <a:tcPr marT="91425" marB="91425" marR="91425" marL="91425"/>
                </a:tc>
                <a:tc>
                  <a:txBody>
                    <a:bodyPr/>
                    <a:lstStyle/>
                    <a:p>
                      <a:pPr indent="0" lvl="0" marL="0" rtl="0" algn="l">
                        <a:spcBef>
                          <a:spcPts val="0"/>
                        </a:spcBef>
                        <a:spcAft>
                          <a:spcPts val="0"/>
                        </a:spcAft>
                        <a:buNone/>
                      </a:pPr>
                      <a:r>
                        <a:rPr lang="en-US"/>
                        <a:t>true</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false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US">
                          <a:solidFill>
                            <a:schemeClr val="dk1"/>
                          </a:solidFill>
                        </a:rPr>
                        <a:t>true</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false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US">
                          <a:solidFill>
                            <a:schemeClr val="dk1"/>
                          </a:solidFill>
                        </a:rPr>
                        <a:t>true</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false</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true</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false</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true</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false</a:t>
                      </a:r>
                      <a:endParaRPr/>
                    </a:p>
                  </a:txBody>
                  <a:tcPr marT="91425" marB="91425" marR="91425" marL="91425"/>
                </a:tc>
              </a:tr>
            </a:tbl>
          </a:graphicData>
        </a:graphic>
      </p:graphicFrame>
      <p:graphicFrame>
        <p:nvGraphicFramePr>
          <p:cNvPr id="124" name="Google Shape;124;g2eff1d73f95_0_10"/>
          <p:cNvGraphicFramePr/>
          <p:nvPr/>
        </p:nvGraphicFramePr>
        <p:xfrm>
          <a:off x="1114363" y="3045575"/>
          <a:ext cx="3000000" cy="3000000"/>
        </p:xfrm>
        <a:graphic>
          <a:graphicData uri="http://schemas.openxmlformats.org/drawingml/2006/table">
            <a:tbl>
              <a:tblPr>
                <a:noFill/>
                <a:tableStyleId>{D3FBB2EB-B765-49CC-B4FC-F30CB56B5477}</a:tableStyleId>
              </a:tblPr>
              <a:tblGrid>
                <a:gridCol w="608575"/>
                <a:gridCol w="608575"/>
                <a:gridCol w="608575"/>
                <a:gridCol w="608575"/>
                <a:gridCol w="608575"/>
                <a:gridCol w="608575"/>
                <a:gridCol w="608575"/>
                <a:gridCol w="608575"/>
                <a:gridCol w="608575"/>
                <a:gridCol w="608575"/>
                <a:gridCol w="608575"/>
              </a:tblGrid>
              <a:tr h="100000">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2</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3</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4</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5</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6</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7</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8</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9</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10</a:t>
                      </a:r>
                      <a:endParaRPr/>
                    </a:p>
                  </a:txBody>
                  <a:tcPr marT="91425" marB="91425" marR="91425" marL="91425"/>
                </a:tc>
              </a:tr>
            </a:tbl>
          </a:graphicData>
        </a:graphic>
      </p:graphicFrame>
      <p:graphicFrame>
        <p:nvGraphicFramePr>
          <p:cNvPr id="125" name="Google Shape;125;g2eff1d73f95_0_10"/>
          <p:cNvGraphicFramePr/>
          <p:nvPr/>
        </p:nvGraphicFramePr>
        <p:xfrm>
          <a:off x="1114363" y="4026550"/>
          <a:ext cx="3000000" cy="3000000"/>
        </p:xfrm>
        <a:graphic>
          <a:graphicData uri="http://schemas.openxmlformats.org/drawingml/2006/table">
            <a:tbl>
              <a:tblPr>
                <a:noFill/>
                <a:tableStyleId>{D3FBB2EB-B765-49CC-B4FC-F30CB56B5477}</a:tableStyleId>
              </a:tblPr>
              <a:tblGrid>
                <a:gridCol w="608575"/>
                <a:gridCol w="608575"/>
                <a:gridCol w="608575"/>
                <a:gridCol w="608575"/>
                <a:gridCol w="608575"/>
                <a:gridCol w="608575"/>
                <a:gridCol w="608575"/>
                <a:gridCol w="608575"/>
                <a:gridCol w="608575"/>
                <a:gridCol w="608575"/>
                <a:gridCol w="608575"/>
              </a:tblGrid>
              <a:tr h="100000">
                <a:tc>
                  <a:txBody>
                    <a:bodyPr/>
                    <a:lstStyle/>
                    <a:p>
                      <a:pPr indent="0" lvl="0" marL="0" rtl="0" algn="l">
                        <a:spcBef>
                          <a:spcPts val="0"/>
                        </a:spcBef>
                        <a:spcAft>
                          <a:spcPts val="0"/>
                        </a:spcAft>
                        <a:buNone/>
                      </a:pPr>
                      <a:r>
                        <a:rPr lang="en-US"/>
                        <a:t>80</a:t>
                      </a:r>
                      <a:endParaRPr/>
                    </a:p>
                  </a:txBody>
                  <a:tcPr marT="91425" marB="91425" marR="91425" marL="91425">
                    <a:solidFill>
                      <a:srgbClr val="FF0000"/>
                    </a:solidFill>
                  </a:tcPr>
                </a:tc>
                <a:tc>
                  <a:txBody>
                    <a:bodyPr/>
                    <a:lstStyle/>
                    <a:p>
                      <a:pPr indent="0" lvl="0" marL="0" rtl="0" algn="l">
                        <a:spcBef>
                          <a:spcPts val="0"/>
                        </a:spcBef>
                        <a:spcAft>
                          <a:spcPts val="0"/>
                        </a:spcAft>
                        <a:buNone/>
                      </a:pPr>
                      <a:r>
                        <a:rPr lang="en-US"/>
                        <a:t>81</a:t>
                      </a:r>
                      <a:endParaRPr/>
                    </a:p>
                  </a:txBody>
                  <a:tcPr marT="91425" marB="91425" marR="91425" marL="91425"/>
                </a:tc>
                <a:tc>
                  <a:txBody>
                    <a:bodyPr/>
                    <a:lstStyle/>
                    <a:p>
                      <a:pPr indent="0" lvl="0" marL="0" marR="0" rtl="0" algn="l">
                        <a:lnSpc>
                          <a:spcPct val="100000"/>
                        </a:lnSpc>
                        <a:spcBef>
                          <a:spcPts val="0"/>
                        </a:spcBef>
                        <a:spcAft>
                          <a:spcPts val="0"/>
                        </a:spcAft>
                        <a:buNone/>
                      </a:pPr>
                      <a:r>
                        <a:rPr lang="en-US"/>
                        <a:t>82</a:t>
                      </a:r>
                      <a:endParaRPr/>
                    </a:p>
                  </a:txBody>
                  <a:tcPr marT="91425" marB="91425" marR="91425" marL="91425">
                    <a:solidFill>
                      <a:srgbClr val="FF0000"/>
                    </a:solidFill>
                  </a:tcPr>
                </a:tc>
                <a:tc>
                  <a:txBody>
                    <a:bodyPr/>
                    <a:lstStyle/>
                    <a:p>
                      <a:pPr indent="0" lvl="0" marL="0" rtl="0" algn="l">
                        <a:spcBef>
                          <a:spcPts val="0"/>
                        </a:spcBef>
                        <a:spcAft>
                          <a:spcPts val="0"/>
                        </a:spcAft>
                        <a:buNone/>
                      </a:pPr>
                      <a:r>
                        <a:rPr lang="en-US">
                          <a:solidFill>
                            <a:schemeClr val="dk1"/>
                          </a:solidFill>
                        </a:rPr>
                        <a:t>83</a:t>
                      </a:r>
                      <a:endParaRPr/>
                    </a:p>
                  </a:txBody>
                  <a:tcPr marT="91425" marB="91425" marR="91425" marL="91425"/>
                </a:tc>
                <a:tc>
                  <a:txBody>
                    <a:bodyPr/>
                    <a:lstStyle/>
                    <a:p>
                      <a:pPr indent="0" lvl="0" marL="0" rtl="0" algn="l">
                        <a:spcBef>
                          <a:spcPts val="0"/>
                        </a:spcBef>
                        <a:spcAft>
                          <a:spcPts val="0"/>
                        </a:spcAft>
                        <a:buNone/>
                      </a:pPr>
                      <a:r>
                        <a:rPr lang="en-US"/>
                        <a:t>84</a:t>
                      </a:r>
                      <a:endParaRPr/>
                    </a:p>
                  </a:txBody>
                  <a:tcPr marT="91425" marB="91425" marR="91425" marL="91425">
                    <a:solidFill>
                      <a:srgbClr val="FF0000"/>
                    </a:solidFill>
                  </a:tcPr>
                </a:tc>
                <a:tc>
                  <a:txBody>
                    <a:bodyPr/>
                    <a:lstStyle/>
                    <a:p>
                      <a:pPr indent="0" lvl="0" marL="0" rtl="0" algn="l">
                        <a:spcBef>
                          <a:spcPts val="0"/>
                        </a:spcBef>
                        <a:spcAft>
                          <a:spcPts val="0"/>
                        </a:spcAft>
                        <a:buNone/>
                      </a:pPr>
                      <a:r>
                        <a:rPr lang="en-US">
                          <a:solidFill>
                            <a:schemeClr val="dk1"/>
                          </a:solidFill>
                        </a:rPr>
                        <a:t>85</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86</a:t>
                      </a:r>
                      <a:endParaRPr/>
                    </a:p>
                  </a:txBody>
                  <a:tcPr marT="91425" marB="91425" marR="91425" marL="91425">
                    <a:solidFill>
                      <a:srgbClr val="FF0000"/>
                    </a:solidFill>
                  </a:tcPr>
                </a:tc>
                <a:tc>
                  <a:txBody>
                    <a:bodyPr/>
                    <a:lstStyle/>
                    <a:p>
                      <a:pPr indent="0" lvl="0" marL="0" rtl="0" algn="l">
                        <a:spcBef>
                          <a:spcPts val="0"/>
                        </a:spcBef>
                        <a:spcAft>
                          <a:spcPts val="0"/>
                        </a:spcAft>
                        <a:buNone/>
                      </a:pPr>
                      <a:r>
                        <a:rPr lang="en-US">
                          <a:solidFill>
                            <a:schemeClr val="dk1"/>
                          </a:solidFill>
                        </a:rPr>
                        <a:t>87</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88</a:t>
                      </a:r>
                      <a:endParaRPr/>
                    </a:p>
                  </a:txBody>
                  <a:tcPr marT="91425" marB="91425" marR="91425" marL="91425">
                    <a:solidFill>
                      <a:srgbClr val="FF0000"/>
                    </a:solidFill>
                  </a:tcPr>
                </a:tc>
                <a:tc>
                  <a:txBody>
                    <a:bodyPr/>
                    <a:lstStyle/>
                    <a:p>
                      <a:pPr indent="0" lvl="0" marL="0" rtl="0" algn="l">
                        <a:spcBef>
                          <a:spcPts val="0"/>
                        </a:spcBef>
                        <a:spcAft>
                          <a:spcPts val="0"/>
                        </a:spcAft>
                        <a:buNone/>
                      </a:pPr>
                      <a:r>
                        <a:rPr lang="en-US">
                          <a:solidFill>
                            <a:schemeClr val="dk1"/>
                          </a:solidFill>
                        </a:rPr>
                        <a:t>89</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90</a:t>
                      </a:r>
                      <a:endParaRPr/>
                    </a:p>
                  </a:txBody>
                  <a:tcPr marT="91425" marB="91425" marR="91425" marL="91425">
                    <a:solidFill>
                      <a:srgbClr val="FF0000"/>
                    </a:solidFill>
                  </a:tcPr>
                </a:tc>
              </a:tr>
            </a:tbl>
          </a:graphicData>
        </a:graphic>
      </p:graphicFrame>
      <p:sp>
        <p:nvSpPr>
          <p:cNvPr id="126" name="Google Shape;126;g2eff1d73f95_0_10"/>
          <p:cNvSpPr txBox="1"/>
          <p:nvPr/>
        </p:nvSpPr>
        <p:spPr>
          <a:xfrm>
            <a:off x="3907375" y="1982750"/>
            <a:ext cx="984600" cy="81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800">
                <a:solidFill>
                  <a:srgbClr val="0C0C0C"/>
                </a:solidFill>
                <a:latin typeface="Roboto"/>
                <a:ea typeface="Roboto"/>
                <a:cs typeface="Roboto"/>
                <a:sym typeface="Roboto"/>
              </a:rPr>
              <a:t>2</a:t>
            </a:r>
            <a:endParaRPr sz="42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RAMASAMY</dc:creator>
</cp:coreProperties>
</file>