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Black"/>
      <p:bold r:id="rId35"/>
      <p:boldItalic r:id="rId36"/>
    </p:embeddedFont>
    <p:embeddedFont>
      <p:font typeface="Roboto"/>
      <p:regular r:id="rId37"/>
      <p:bold r:id="rId38"/>
      <p:italic r:id="rId39"/>
      <p:boldItalic r:id="rId40"/>
    </p:embeddedFont>
    <p:embeddedFont>
      <p:font typeface="Robo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hnso7JAU0Eoi9UTU56Bb2kwaQ1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2EECFB-0F02-4A1D-87CE-F2D104093092}">
  <a:tblStyle styleId="{3E2EECFB-0F02-4A1D-87CE-F2D10409309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7.xml"/><Relationship Id="rId44" Type="http://schemas.openxmlformats.org/officeDocument/2006/relationships/font" Target="fonts/RobotoMedium-boldItalic.fntdata"/><Relationship Id="rId21" Type="http://schemas.openxmlformats.org/officeDocument/2006/relationships/slide" Target="slides/slide16.xml"/><Relationship Id="rId43" Type="http://schemas.openxmlformats.org/officeDocument/2006/relationships/font" Target="fonts/RobotoMedium-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lack-bold.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Black-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22fa3ebc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e22fa3ebc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22fa3ebca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e22fa3ebc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p:nvPr>
            <p:ph idx="2" type="pic"/>
          </p:nvPr>
        </p:nvSpPr>
        <p:spPr>
          <a:xfrm>
            <a:off x="5183188" y="987425"/>
            <a:ext cx="6172200" cy="4873625"/>
          </a:xfrm>
          <a:prstGeom prst="rect">
            <a:avLst/>
          </a:prstGeom>
          <a:noFill/>
          <a:ln>
            <a:noFill/>
          </a:ln>
        </p:spPr>
      </p:sp>
      <p:sp>
        <p:nvSpPr>
          <p:cNvPr id="78" name="Google Shape;7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5" name="Google Shape;25;p30"/>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6" name="Google Shape;26;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0"/>
              </a:spcBef>
              <a:spcAft>
                <a:spcPts val="0"/>
              </a:spcAft>
              <a:buClr>
                <a:schemeClr val="dk1"/>
              </a:buClr>
              <a:buSzPts val="1400"/>
              <a:buChar char="○"/>
              <a:defRPr/>
            </a:lvl2pPr>
            <a:lvl3pPr indent="-317500" lvl="2" marL="1371600" algn="l">
              <a:lnSpc>
                <a:spcPct val="115000"/>
              </a:lnSpc>
              <a:spcBef>
                <a:spcPts val="0"/>
              </a:spcBef>
              <a:spcAft>
                <a:spcPts val="0"/>
              </a:spcAft>
              <a:buClr>
                <a:schemeClr val="dk1"/>
              </a:buClr>
              <a:buSzPts val="1400"/>
              <a:buChar char="■"/>
              <a:defRPr/>
            </a:lvl3pPr>
            <a:lvl4pPr indent="-317500" lvl="3" marL="1828800" algn="l">
              <a:lnSpc>
                <a:spcPct val="115000"/>
              </a:lnSpc>
              <a:spcBef>
                <a:spcPts val="0"/>
              </a:spcBef>
              <a:spcAft>
                <a:spcPts val="0"/>
              </a:spcAft>
              <a:buClr>
                <a:schemeClr val="dk1"/>
              </a:buClr>
              <a:buSzPts val="1400"/>
              <a:buChar char="●"/>
              <a:defRPr/>
            </a:lvl4pPr>
            <a:lvl5pPr indent="-317500" lvl="4" marL="2286000" algn="l">
              <a:lnSpc>
                <a:spcPct val="115000"/>
              </a:lnSpc>
              <a:spcBef>
                <a:spcPts val="0"/>
              </a:spcBef>
              <a:spcAft>
                <a:spcPts val="0"/>
              </a:spcAft>
              <a:buClr>
                <a:schemeClr val="dk1"/>
              </a:buClr>
              <a:buSzPts val="1400"/>
              <a:buChar char="○"/>
              <a:defRPr/>
            </a:lvl5pPr>
            <a:lvl6pPr indent="-317500" lvl="5" marL="2743200" algn="l">
              <a:lnSpc>
                <a:spcPct val="115000"/>
              </a:lnSpc>
              <a:spcBef>
                <a:spcPts val="0"/>
              </a:spcBef>
              <a:spcAft>
                <a:spcPts val="0"/>
              </a:spcAft>
              <a:buClr>
                <a:schemeClr val="dk1"/>
              </a:buClr>
              <a:buSzPts val="1400"/>
              <a:buChar char="■"/>
              <a:defRPr/>
            </a:lvl6pPr>
            <a:lvl7pPr indent="-317500" lvl="6" marL="3200400" algn="l">
              <a:lnSpc>
                <a:spcPct val="115000"/>
              </a:lnSpc>
              <a:spcBef>
                <a:spcPts val="0"/>
              </a:spcBef>
              <a:spcAft>
                <a:spcPts val="0"/>
              </a:spcAft>
              <a:buClr>
                <a:schemeClr val="dk1"/>
              </a:buClr>
              <a:buSzPts val="1400"/>
              <a:buChar char="●"/>
              <a:defRPr/>
            </a:lvl7pPr>
            <a:lvl8pPr indent="-317500" lvl="7" marL="3657600" algn="l">
              <a:lnSpc>
                <a:spcPct val="115000"/>
              </a:lnSpc>
              <a:spcBef>
                <a:spcPts val="0"/>
              </a:spcBef>
              <a:spcAft>
                <a:spcPts val="0"/>
              </a:spcAft>
              <a:buClr>
                <a:schemeClr val="dk1"/>
              </a:buClr>
              <a:buSzPts val="1400"/>
              <a:buChar char="○"/>
              <a:defRPr/>
            </a:lvl8pPr>
            <a:lvl9pPr indent="-317500" lvl="8" marL="4114800" algn="l">
              <a:lnSpc>
                <a:spcPct val="115000"/>
              </a:lnSpc>
              <a:spcBef>
                <a:spcPts val="0"/>
              </a:spcBef>
              <a:spcAft>
                <a:spcPts val="0"/>
              </a:spcAft>
              <a:buClr>
                <a:schemeClr val="dk1"/>
              </a:buClr>
              <a:buSzPts val="1400"/>
              <a:buChar char="■"/>
              <a:defRPr/>
            </a:lvl9pPr>
          </a:lstStyle>
          <a:p/>
        </p:txBody>
      </p:sp>
      <p:sp>
        <p:nvSpPr>
          <p:cNvPr id="30" name="Google Shape;30;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8"/>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9.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geq3XgXnt7WCk3qMA"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0.jp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9" name="Google Shape;99;p1"/>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p>
            <a:pPr indent="0" lvl="0" marL="0" rtl="0" algn="ctr">
              <a:lnSpc>
                <a:spcPct val="90000"/>
              </a:lnSpc>
              <a:spcBef>
                <a:spcPts val="1000"/>
              </a:spcBef>
              <a:spcAft>
                <a:spcPts val="0"/>
              </a:spcAft>
              <a:buClr>
                <a:schemeClr val="dk1"/>
              </a:buClr>
              <a:buSzPts val="2400"/>
              <a:buNone/>
            </a:pPr>
            <a:r>
              <a:t/>
            </a:r>
            <a:endParaRPr/>
          </a:p>
        </p:txBody>
      </p:sp>
      <p:pic>
        <p:nvPicPr>
          <p:cNvPr id="100" name="Google Shape;100;p1"/>
          <p:cNvPicPr preferRelativeResize="0"/>
          <p:nvPr/>
        </p:nvPicPr>
        <p:blipFill rotWithShape="1">
          <a:blip r:embed="rId3">
            <a:alphaModFix/>
          </a:blip>
          <a:srcRect b="0" l="0" r="0" t="0"/>
          <a:stretch/>
        </p:blipFill>
        <p:spPr>
          <a:xfrm>
            <a:off x="2" y="5"/>
            <a:ext cx="12192004" cy="6858001"/>
          </a:xfrm>
          <a:prstGeom prst="rect">
            <a:avLst/>
          </a:prstGeom>
          <a:noFill/>
          <a:ln>
            <a:noFill/>
          </a:ln>
        </p:spPr>
      </p:pic>
      <p:pic>
        <p:nvPicPr>
          <p:cNvPr id="101" name="Google Shape;101;p1"/>
          <p:cNvPicPr preferRelativeResize="0"/>
          <p:nvPr/>
        </p:nvPicPr>
        <p:blipFill rotWithShape="1">
          <a:blip r:embed="rId4">
            <a:alphaModFix/>
          </a:blip>
          <a:srcRect b="0" l="0" r="0" t="0"/>
          <a:stretch/>
        </p:blipFill>
        <p:spPr>
          <a:xfrm>
            <a:off x="3339472" y="800387"/>
            <a:ext cx="5513065" cy="3897867"/>
          </a:xfrm>
          <a:prstGeom prst="rect">
            <a:avLst/>
          </a:prstGeom>
          <a:noFill/>
          <a:ln>
            <a:noFill/>
          </a:ln>
        </p:spPr>
      </p:pic>
      <p:pic>
        <p:nvPicPr>
          <p:cNvPr id="102" name="Google Shape;102;p1"/>
          <p:cNvPicPr preferRelativeResize="0"/>
          <p:nvPr/>
        </p:nvPicPr>
        <p:blipFill rotWithShape="1">
          <a:blip r:embed="rId5">
            <a:alphaModFix/>
          </a:blip>
          <a:srcRect b="0" l="0" r="0" t="0"/>
          <a:stretch/>
        </p:blipFill>
        <p:spPr>
          <a:xfrm>
            <a:off x="2933405" y="4514854"/>
            <a:ext cx="6325201" cy="15427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97" name="Google Shape;197;p1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98" name="Google Shape;198;p10"/>
          <p:cNvSpPr txBox="1"/>
          <p:nvPr/>
        </p:nvSpPr>
        <p:spPr>
          <a:xfrm>
            <a:off x="563213" y="1097384"/>
            <a:ext cx="10326424" cy="451287"/>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2133"/>
              <a:buFont typeface="Arial"/>
              <a:buNone/>
            </a:pPr>
            <a:r>
              <a:rPr b="1" i="0" lang="en-US" sz="2133" u="none" cap="none" strike="noStrike">
                <a:solidFill>
                  <a:srgbClr val="0C0C0C"/>
                </a:solidFill>
                <a:latin typeface="Roboto"/>
                <a:ea typeface="Roboto"/>
                <a:cs typeface="Roboto"/>
                <a:sym typeface="Roboto"/>
              </a:rPr>
              <a:t>Property 1</a:t>
            </a:r>
            <a:endParaRPr b="1" i="0" sz="1867" u="none" cap="none" strike="noStrike">
              <a:solidFill>
                <a:srgbClr val="000000"/>
              </a:solidFill>
              <a:latin typeface="Roboto"/>
              <a:ea typeface="Roboto"/>
              <a:cs typeface="Roboto"/>
              <a:sym typeface="Roboto"/>
            </a:endParaRPr>
          </a:p>
        </p:txBody>
      </p:sp>
      <p:graphicFrame>
        <p:nvGraphicFramePr>
          <p:cNvPr id="199" name="Google Shape;199;p10"/>
          <p:cNvGraphicFramePr/>
          <p:nvPr/>
        </p:nvGraphicFramePr>
        <p:xfrm>
          <a:off x="458935" y="1705874"/>
          <a:ext cx="3000000" cy="3000000"/>
        </p:xfrm>
        <a:graphic>
          <a:graphicData uri="http://schemas.openxmlformats.org/drawingml/2006/table">
            <a:tbl>
              <a:tblPr>
                <a:noFill/>
                <a:tableStyleId>{3E2EECFB-0F02-4A1D-87CE-F2D104093092}</a:tableStyleId>
              </a:tblPr>
              <a:tblGrid>
                <a:gridCol w="1408000"/>
                <a:gridCol w="5296025"/>
                <a:gridCol w="4570125"/>
              </a:tblGrid>
              <a:tr h="447050">
                <a:tc>
                  <a:txBody>
                    <a:bodyPr/>
                    <a:lstStyle/>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Criteria of 'n'</a:t>
                      </a:r>
                      <a:endParaRPr sz="21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2100" u="none" cap="none" strike="noStrike">
                          <a:solidFill>
                            <a:srgbClr val="212529"/>
                          </a:solidFill>
                          <a:latin typeface="Roboto"/>
                          <a:ea typeface="Roboto"/>
                          <a:cs typeface="Roboto"/>
                          <a:sym typeface="Roboto"/>
                        </a:rPr>
                        <a:t>Formula</a:t>
                      </a:r>
                      <a:endParaRPr sz="21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3375">
                <a:tc>
                  <a:txBody>
                    <a:bodyPr/>
                    <a:lstStyle/>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'n' is prime.</a:t>
                      </a:r>
                      <a:endParaRPr sz="19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Φ</a:t>
                      </a:r>
                      <a:r>
                        <a:rPr b="0" i="0" lang="en-US" sz="2100" u="none" cap="none" strike="noStrike">
                          <a:solidFill>
                            <a:srgbClr val="212529"/>
                          </a:solidFill>
                          <a:latin typeface="Roboto"/>
                          <a:ea typeface="Roboto"/>
                          <a:cs typeface="Roboto"/>
                          <a:sym typeface="Roboto"/>
                        </a:rPr>
                        <a:t>(n) = (n-1)</a:t>
                      </a:r>
                      <a:endParaRPr sz="21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00" name="Google Shape;200;p10"/>
          <p:cNvSpPr txBox="1"/>
          <p:nvPr/>
        </p:nvSpPr>
        <p:spPr>
          <a:xfrm>
            <a:off x="563213" y="1742549"/>
            <a:ext cx="1481600"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Roboto"/>
                <a:ea typeface="Roboto"/>
                <a:cs typeface="Roboto"/>
                <a:sym typeface="Roboto"/>
              </a:rPr>
              <a:t>Φ(n) </a:t>
            </a:r>
            <a:endParaRPr b="0" i="0" sz="1867" u="none" cap="none" strike="noStrike">
              <a:solidFill>
                <a:srgbClr val="000000"/>
              </a:solidFill>
              <a:latin typeface="Roboto"/>
              <a:ea typeface="Roboto"/>
              <a:cs typeface="Roboto"/>
              <a:sym typeface="Roboto"/>
            </a:endParaRPr>
          </a:p>
        </p:txBody>
      </p:sp>
      <p:sp>
        <p:nvSpPr>
          <p:cNvPr id="201" name="Google Shape;201;p10"/>
          <p:cNvSpPr txBox="1"/>
          <p:nvPr/>
        </p:nvSpPr>
        <p:spPr>
          <a:xfrm>
            <a:off x="1003529" y="2843497"/>
            <a:ext cx="10729572" cy="3447043"/>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Proof</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Find Φ(7)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Here n=7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 is a prime number</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(n-1)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(7) = (7-1)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(7) = 6</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6</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7</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Փ(7)=6</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07" name="Google Shape;207;p1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08" name="Google Shape;208;p11"/>
          <p:cNvSpPr txBox="1"/>
          <p:nvPr/>
        </p:nvSpPr>
        <p:spPr>
          <a:xfrm>
            <a:off x="1972012" y="2619763"/>
            <a:ext cx="8391188" cy="4185707"/>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Proof</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Find Φ(35)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Here n=35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 is a product of two prime numbers 5 and 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Let us assign p=5 and q=7.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Φ(n)=(p-1) × (q-1)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Φ(35)=(5-1) × (7-1)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 4 x 6</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 24</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So, there are 24 numbers that are lesser than 35 and relatively prime to 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Փ(35)=24</a:t>
            </a:r>
            <a:endParaRPr b="0" i="0" sz="1600" u="none" cap="none" strike="noStrike">
              <a:solidFill>
                <a:schemeClr val="dk1"/>
              </a:solidFill>
              <a:latin typeface="Roboto"/>
              <a:ea typeface="Roboto"/>
              <a:cs typeface="Roboto"/>
              <a:sym typeface="Roboto"/>
            </a:endParaRPr>
          </a:p>
        </p:txBody>
      </p:sp>
      <p:graphicFrame>
        <p:nvGraphicFramePr>
          <p:cNvPr id="209" name="Google Shape;209;p11"/>
          <p:cNvGraphicFramePr/>
          <p:nvPr/>
        </p:nvGraphicFramePr>
        <p:xfrm>
          <a:off x="836194" y="1400537"/>
          <a:ext cx="3000000" cy="3000000"/>
        </p:xfrm>
        <a:graphic>
          <a:graphicData uri="http://schemas.openxmlformats.org/drawingml/2006/table">
            <a:tbl>
              <a:tblPr>
                <a:noFill/>
                <a:tableStyleId>{3E2EECFB-0F02-4A1D-87CE-F2D104093092}</a:tableStyleId>
              </a:tblPr>
              <a:tblGrid>
                <a:gridCol w="1392700"/>
                <a:gridCol w="5132525"/>
                <a:gridCol w="4570125"/>
              </a:tblGrid>
              <a:tr h="447050">
                <a:tc>
                  <a:txBody>
                    <a:bodyPr/>
                    <a:lstStyle/>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Criteria of 'n'</a:t>
                      </a:r>
                      <a:endParaRPr sz="16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212529"/>
                          </a:solidFill>
                          <a:latin typeface="Roboto"/>
                          <a:ea typeface="Roboto"/>
                          <a:cs typeface="Roboto"/>
                          <a:sym typeface="Roboto"/>
                        </a:rPr>
                        <a:t>Formula</a:t>
                      </a:r>
                      <a:endParaRPr sz="16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72175">
                <a:tc>
                  <a:txBody>
                    <a:bodyPr/>
                    <a:lstStyle/>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Φ(n) </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 n = p x q</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'p' and 'q' are primes.</a:t>
                      </a:r>
                      <a:endParaRPr sz="16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(p-1) × (q-1) </a:t>
                      </a:r>
                      <a:endParaRPr sz="16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10" name="Google Shape;210;p11"/>
          <p:cNvSpPr txBox="1"/>
          <p:nvPr/>
        </p:nvSpPr>
        <p:spPr>
          <a:xfrm>
            <a:off x="229655" y="867043"/>
            <a:ext cx="1742357" cy="400055"/>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C0C0C"/>
                </a:solidFill>
                <a:latin typeface="Roboto"/>
                <a:ea typeface="Roboto"/>
                <a:cs typeface="Roboto"/>
                <a:sym typeface="Roboto"/>
              </a:rPr>
              <a:t>Property 2</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6" name="Google Shape;216;p1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7" name="Google Shape;217;p12"/>
          <p:cNvSpPr txBox="1"/>
          <p:nvPr/>
        </p:nvSpPr>
        <p:spPr>
          <a:xfrm>
            <a:off x="3185652" y="2789781"/>
            <a:ext cx="7079225" cy="3984800"/>
          </a:xfrm>
          <a:prstGeom prst="rect">
            <a:avLst/>
          </a:prstGeom>
          <a:blipFill rotWithShape="1">
            <a:blip r:embed="rId3">
              <a:alphaModFix/>
            </a:blip>
            <a:stretch>
              <a:fillRect b="0" l="-443" r="0" t="-810"/>
            </a:stretch>
          </a:blip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Roboto"/>
                <a:ea typeface="Roboto"/>
                <a:cs typeface="Roboto"/>
                <a:sym typeface="Roboto"/>
              </a:rPr>
              <a:t> </a:t>
            </a:r>
            <a:endParaRPr b="0" i="0" sz="1867" u="none" cap="none" strike="noStrike">
              <a:solidFill>
                <a:srgbClr val="000000"/>
              </a:solidFill>
              <a:latin typeface="Roboto"/>
              <a:ea typeface="Roboto"/>
              <a:cs typeface="Roboto"/>
              <a:sym typeface="Roboto"/>
            </a:endParaRPr>
          </a:p>
        </p:txBody>
      </p:sp>
      <p:graphicFrame>
        <p:nvGraphicFramePr>
          <p:cNvPr id="218" name="Google Shape;218;p12"/>
          <p:cNvGraphicFramePr/>
          <p:nvPr/>
        </p:nvGraphicFramePr>
        <p:xfrm>
          <a:off x="667899" y="1073247"/>
          <a:ext cx="3000000" cy="3000000"/>
        </p:xfrm>
        <a:graphic>
          <a:graphicData uri="http://schemas.openxmlformats.org/drawingml/2006/table">
            <a:tbl>
              <a:tblPr>
                <a:noFill/>
                <a:tableStyleId>{3E2EECFB-0F02-4A1D-87CE-F2D104093092}</a:tableStyleId>
              </a:tblPr>
              <a:tblGrid>
                <a:gridCol w="1573825"/>
                <a:gridCol w="5140200"/>
                <a:gridCol w="4576975"/>
              </a:tblGrid>
              <a:tr h="406425">
                <a:tc>
                  <a:txBody>
                    <a:bodyPr/>
                    <a:lstStyle/>
                    <a:p>
                      <a:pPr indent="0" lvl="0" marL="0" marR="0" rtl="0" algn="l">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latin typeface="Roboto"/>
                          <a:ea typeface="Roboto"/>
                          <a:cs typeface="Roboto"/>
                          <a:sym typeface="Roboto"/>
                        </a:rPr>
                        <a:t>Criteria of 'n'</a:t>
                      </a:r>
                      <a:endParaRPr sz="18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800" u="none" cap="none" strike="noStrike">
                          <a:solidFill>
                            <a:srgbClr val="212529"/>
                          </a:solidFill>
                          <a:latin typeface="Roboto"/>
                          <a:ea typeface="Roboto"/>
                          <a:cs typeface="Roboto"/>
                          <a:sym typeface="Roboto"/>
                        </a:rPr>
                        <a:t>Formula</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46300">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Φ(n) </a:t>
                      </a:r>
                      <a:endParaRPr sz="19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latin typeface="Roboto"/>
                          <a:ea typeface="Roboto"/>
                          <a:cs typeface="Roboto"/>
                          <a:sym typeface="Roboto"/>
                        </a:rPr>
                        <a:t>n = a x b.</a:t>
                      </a:r>
                      <a:endParaRPr sz="18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rPr lang="en-US" sz="1800" u="none" cap="none" strike="noStrike">
                          <a:latin typeface="Roboto"/>
                          <a:ea typeface="Roboto"/>
                          <a:cs typeface="Roboto"/>
                          <a:sym typeface="Roboto"/>
                        </a:rPr>
                        <a:t>Either 'a' or 'b’ is composite.</a:t>
                      </a:r>
                      <a:endParaRPr sz="18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rPr lang="en-US" sz="1800" u="none" cap="none" strike="noStrike">
                          <a:latin typeface="Roboto"/>
                          <a:ea typeface="Roboto"/>
                          <a:cs typeface="Roboto"/>
                          <a:sym typeface="Roboto"/>
                        </a:rPr>
                        <a:t>Both 'a' and 'b' are composite.</a:t>
                      </a:r>
                      <a:endParaRPr sz="18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19" name="Google Shape;219;p12"/>
          <p:cNvSpPr txBox="1"/>
          <p:nvPr/>
        </p:nvSpPr>
        <p:spPr>
          <a:xfrm>
            <a:off x="241338" y="504639"/>
            <a:ext cx="1742357" cy="400055"/>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C0C0C"/>
                </a:solidFill>
                <a:latin typeface="Roboto"/>
                <a:ea typeface="Roboto"/>
                <a:cs typeface="Roboto"/>
                <a:sym typeface="Roboto"/>
              </a:rPr>
              <a:t>Property 3</a:t>
            </a:r>
            <a:endParaRPr b="1" i="0" sz="1800" u="none" cap="none" strike="noStrike">
              <a:solidFill>
                <a:srgbClr val="000000"/>
              </a:solidFill>
              <a:latin typeface="Roboto"/>
              <a:ea typeface="Roboto"/>
              <a:cs typeface="Roboto"/>
              <a:sym typeface="Roboto"/>
            </a:endParaRPr>
          </a:p>
        </p:txBody>
      </p:sp>
      <p:pic>
        <p:nvPicPr>
          <p:cNvPr id="220" name="Google Shape;220;p12"/>
          <p:cNvPicPr preferRelativeResize="0"/>
          <p:nvPr/>
        </p:nvPicPr>
        <p:blipFill rotWithShape="1">
          <a:blip r:embed="rId4">
            <a:alphaModFix/>
          </a:blip>
          <a:srcRect b="0" l="0" r="0" t="0"/>
          <a:stretch/>
        </p:blipFill>
        <p:spPr>
          <a:xfrm>
            <a:off x="7657967" y="1799833"/>
            <a:ext cx="3937000" cy="66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26" name="Google Shape;226;p1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27" name="Google Shape;227;p13"/>
          <p:cNvSpPr txBox="1"/>
          <p:nvPr/>
        </p:nvSpPr>
        <p:spPr>
          <a:xfrm>
            <a:off x="740160" y="636437"/>
            <a:ext cx="10600225" cy="1600384"/>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Basic Algorithm</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 simple solution is to iterate through all numbers from 1 to n-1 and count numbers with gcd with n</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graphicFrame>
        <p:nvGraphicFramePr>
          <p:cNvPr id="228" name="Google Shape;228;p13"/>
          <p:cNvGraphicFramePr/>
          <p:nvPr/>
        </p:nvGraphicFramePr>
        <p:xfrm>
          <a:off x="851615" y="1849612"/>
          <a:ext cx="3000000" cy="3000000"/>
        </p:xfrm>
        <a:graphic>
          <a:graphicData uri="http://schemas.openxmlformats.org/drawingml/2006/table">
            <a:tbl>
              <a:tblPr>
                <a:noFill/>
                <a:tableStyleId>{3E2EECFB-0F02-4A1D-87CE-F2D104093092}</a:tableStyleId>
              </a:tblPr>
              <a:tblGrid>
                <a:gridCol w="5300125"/>
                <a:gridCol w="5300125"/>
              </a:tblGrid>
              <a:tr h="3946775">
                <a:tc>
                  <a:txBody>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import java.io.*;</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class </a:t>
                      </a:r>
                      <a:r>
                        <a:rPr lang="en-US" sz="1800" u="none" cap="none" strike="noStrike">
                          <a:latin typeface="Roboto"/>
                          <a:ea typeface="Roboto"/>
                          <a:cs typeface="Roboto"/>
                          <a:sym typeface="Roboto"/>
                        </a:rPr>
                        <a:t>Main</a:t>
                      </a: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 Function to return GCD of a and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static int gcd(int a, int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if (a == 0)</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gcd(b % a, a);</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static int phi(int 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int result = 1;</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for (int i = 2; i &lt; n; i++)</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if (gcd(i, n) == 1)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result++;</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result;</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public static void main(String[] args)</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int n=5;</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//Finding Phi for input 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System.out.println(phi(n));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29" name="Google Shape;229;p13"/>
          <p:cNvSpPr txBox="1"/>
          <p:nvPr/>
        </p:nvSpPr>
        <p:spPr>
          <a:xfrm>
            <a:off x="4028051" y="6269488"/>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Time Complexity: O(N log 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5" name="Google Shape;235;p1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6" name="Google Shape;236;p14"/>
          <p:cNvSpPr txBox="1"/>
          <p:nvPr/>
        </p:nvSpPr>
        <p:spPr>
          <a:xfrm>
            <a:off x="880966" y="2054264"/>
            <a:ext cx="10430068" cy="3077711"/>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Algorithm</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1) Initialize: result = 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2) Run a loop from 'p' = 2 to sqrt(n), do following for every 'p'.</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 If p divides n, then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Set: result = result * (1.0 - (1.0 / (float) p));</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Divide all occurrences of p in 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3) Return the result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7" name="Google Shape;237;p14"/>
          <p:cNvSpPr txBox="1"/>
          <p:nvPr/>
        </p:nvSpPr>
        <p:spPr>
          <a:xfrm>
            <a:off x="756549" y="1221120"/>
            <a:ext cx="6096000" cy="451287"/>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2133"/>
              <a:buFont typeface="Arial"/>
              <a:buNone/>
            </a:pPr>
            <a:r>
              <a:rPr b="1" i="0" lang="en-US" sz="2133" u="none" cap="none" strike="noStrike">
                <a:solidFill>
                  <a:srgbClr val="000000"/>
                </a:solidFill>
                <a:latin typeface="Roboto"/>
                <a:ea typeface="Roboto"/>
                <a:cs typeface="Roboto"/>
                <a:sym typeface="Roboto"/>
              </a:rPr>
              <a:t>Better Solution</a:t>
            </a:r>
            <a:endParaRPr b="1" i="0" sz="1867"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p:nvPr/>
        </p:nvSpPr>
        <p:spPr>
          <a:xfrm>
            <a:off x="740160" y="1245739"/>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43" name="Google Shape;243;p15"/>
          <p:cNvSpPr/>
          <p:nvPr/>
        </p:nvSpPr>
        <p:spPr>
          <a:xfrm>
            <a:off x="740160" y="1245739"/>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44" name="Google Shape;244;p15"/>
          <p:cNvSpPr txBox="1"/>
          <p:nvPr/>
        </p:nvSpPr>
        <p:spPr>
          <a:xfrm>
            <a:off x="3048000" y="615303"/>
            <a:ext cx="6096000"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import java.io.*;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class 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static int phi(int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float result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for (int p = 2; p * p &lt;= n; ++p)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(n % p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while (n % p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n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result *= (1.0 - (1.0 / (float)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(n &gt;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result -= result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 (int)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int n = 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System.out.println("phi(" + n + ") = " + phi(n));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0" name="Google Shape;250;p1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1" name="Google Shape;251;p16"/>
          <p:cNvSpPr/>
          <p:nvPr/>
        </p:nvSpPr>
        <p:spPr>
          <a:xfrm>
            <a:off x="740167" y="1221134"/>
            <a:ext cx="10456800" cy="3323932"/>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Better Solution </a:t>
            </a:r>
            <a:r>
              <a:rPr b="0" i="0" lang="en-US" sz="1600" u="none" cap="none" strike="noStrike">
                <a:solidFill>
                  <a:srgbClr val="000000"/>
                </a:solidFill>
                <a:latin typeface="Roboto"/>
                <a:ea typeface="Roboto"/>
                <a:cs typeface="Roboto"/>
                <a:sym typeface="Roboto"/>
              </a:rPr>
              <a:t>- 2</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We can avoid floating-point calculations in the above method. The idea is to count all prime factors and their multiples and subtract this count from n to get the totient function value (Prime factors and multiples of prime factors won’t have GCD as 1)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Algorithm</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1) Initialize result as n</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2) Consider every number 'p' (where 'p' varies from 2 to Φn).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If p divides n, then do following</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 Subtract all multiples of p from 1 to n [all multiples of p will have gcd more than 1 (at least p) with n]</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b) Update n by repeatedly dividing it by p.</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3) If the reduced n is more than 1, then remove all multiples of n from result.</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7" name="Google Shape;257;p1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8" name="Google Shape;258;p17"/>
          <p:cNvSpPr txBox="1"/>
          <p:nvPr/>
        </p:nvSpPr>
        <p:spPr>
          <a:xfrm>
            <a:off x="3048000" y="610136"/>
            <a:ext cx="6096000"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import java.io.*;</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class Main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static int phi(int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result =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p = 2; p * p &lt;= n; ++p)</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 p == 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while (n % p == 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n /= p;</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result -= result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&gt; 1)</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result -= result /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result;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public static void main (String[] args)</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n=1000;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System.out.println(phi(n));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p:txBody>
      </p:sp>
      <p:sp>
        <p:nvSpPr>
          <p:cNvPr id="259" name="Google Shape;259;p17"/>
          <p:cNvSpPr txBox="1"/>
          <p:nvPr/>
        </p:nvSpPr>
        <p:spPr>
          <a:xfrm>
            <a:off x="324464" y="425470"/>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e22fa3ebca_0_0"/>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t/>
            </a:r>
            <a:endParaRPr/>
          </a:p>
        </p:txBody>
      </p:sp>
      <p:sp>
        <p:nvSpPr>
          <p:cNvPr id="265" name="Google Shape;265;g2e22fa3ebca_0_0"/>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pic>
        <p:nvPicPr>
          <p:cNvPr id="266" name="Google Shape;266;g2e22fa3ebca_0_0"/>
          <p:cNvPicPr preferRelativeResize="0"/>
          <p:nvPr/>
        </p:nvPicPr>
        <p:blipFill rotWithShape="1">
          <a:blip r:embed="rId3">
            <a:alphaModFix/>
          </a:blip>
          <a:srcRect b="0" l="0" r="0" t="0"/>
          <a:stretch/>
        </p:blipFill>
        <p:spPr>
          <a:xfrm>
            <a:off x="0" y="0"/>
            <a:ext cx="12192005" cy="6858003"/>
          </a:xfrm>
          <a:prstGeom prst="rect">
            <a:avLst/>
          </a:prstGeom>
          <a:noFill/>
          <a:ln>
            <a:noFill/>
          </a:ln>
        </p:spPr>
      </p:pic>
      <p:pic>
        <p:nvPicPr>
          <p:cNvPr id="267" name="Google Shape;267;g2e22fa3ebca_0_0"/>
          <p:cNvPicPr preferRelativeResize="0"/>
          <p:nvPr/>
        </p:nvPicPr>
        <p:blipFill rotWithShape="1">
          <a:blip r:embed="rId4">
            <a:alphaModFix/>
          </a:blip>
          <a:srcRect b="0" l="0" r="0" t="0"/>
          <a:stretch/>
        </p:blipFill>
        <p:spPr>
          <a:xfrm>
            <a:off x="0" y="0"/>
            <a:ext cx="12192005" cy="6858003"/>
          </a:xfrm>
          <a:prstGeom prst="rect">
            <a:avLst/>
          </a:prstGeom>
          <a:noFill/>
          <a:ln>
            <a:noFill/>
          </a:ln>
        </p:spPr>
      </p:pic>
      <p:sp>
        <p:nvSpPr>
          <p:cNvPr id="268" name="Google Shape;268;g2e22fa3ebca_0_0"/>
          <p:cNvSpPr txBox="1"/>
          <p:nvPr/>
        </p:nvSpPr>
        <p:spPr>
          <a:xfrm>
            <a:off x="168149" y="2812973"/>
            <a:ext cx="6711300" cy="9081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4300"/>
              <a:buFont typeface="Arial"/>
              <a:buNone/>
            </a:pPr>
            <a:r>
              <a:rPr b="1" i="0" lang="en-US" sz="4300" u="none" cap="none" strike="noStrike">
                <a:solidFill>
                  <a:srgbClr val="00B0F0"/>
                </a:solidFill>
                <a:latin typeface="Roboto Black"/>
                <a:ea typeface="Roboto Black"/>
                <a:cs typeface="Roboto Black"/>
                <a:sym typeface="Roboto Black"/>
              </a:rPr>
              <a:t>INTERVIEW QUESTIONS</a:t>
            </a:r>
            <a:endParaRPr b="0" i="0" sz="1900" u="none" cap="none" strike="noStrike">
              <a:solidFill>
                <a:srgbClr val="000000"/>
              </a:solidFill>
              <a:latin typeface="Arial"/>
              <a:ea typeface="Arial"/>
              <a:cs typeface="Arial"/>
              <a:sym typeface="Arial"/>
            </a:endParaRPr>
          </a:p>
        </p:txBody>
      </p:sp>
      <p:sp>
        <p:nvSpPr>
          <p:cNvPr id="269" name="Google Shape;269;g2e22fa3ebca_0_0"/>
          <p:cNvSpPr txBox="1"/>
          <p:nvPr/>
        </p:nvSpPr>
        <p:spPr>
          <a:xfrm>
            <a:off x="1387707" y="1811532"/>
            <a:ext cx="4272000" cy="415500"/>
          </a:xfrm>
          <a:prstGeom prst="rect">
            <a:avLst/>
          </a:prstGeom>
          <a:noFill/>
          <a:ln>
            <a:noFill/>
          </a:ln>
        </p:spPr>
        <p:txBody>
          <a:bodyPr anchorCtr="0" anchor="t" bIns="60925" lIns="121900" spcFirstLastPara="1" rIns="121900" wrap="square" tIns="60925">
            <a:spAutoFit/>
          </a:bodyPr>
          <a:lstStyle/>
          <a:p>
            <a:pPr indent="-266700" lvl="0" marL="381000" marR="0" rtl="0" algn="l">
              <a:lnSpc>
                <a:spcPct val="150000"/>
              </a:lnSpc>
              <a:spcBef>
                <a:spcPts val="0"/>
              </a:spcBef>
              <a:spcAft>
                <a:spcPts val="0"/>
              </a:spcAft>
              <a:buClr>
                <a:srgbClr val="000000"/>
              </a:buClr>
              <a:buSzPts val="1900"/>
              <a:buFont typeface="Noto Sans Symbols"/>
              <a:buNone/>
            </a:pPr>
            <a:r>
              <a:t/>
            </a:r>
            <a:endParaRPr b="0" i="0" sz="19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75" name="Google Shape;275;p18"/>
          <p:cNvSpPr txBox="1"/>
          <p:nvPr/>
        </p:nvSpPr>
        <p:spPr>
          <a:xfrm>
            <a:off x="808000" y="1709514"/>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What is Euler's Phi algorithm?</a:t>
            </a:r>
            <a:endParaRPr b="0" i="0" sz="1600" u="none" cap="none" strike="noStrike">
              <a:solidFill>
                <a:schemeClr val="dk1"/>
              </a:solidFill>
              <a:latin typeface="Roboto"/>
              <a:ea typeface="Roboto"/>
              <a:cs typeface="Roboto"/>
              <a:sym typeface="Roboto"/>
            </a:endParaRPr>
          </a:p>
        </p:txBody>
      </p:sp>
      <p:sp>
        <p:nvSpPr>
          <p:cNvPr id="276" name="Google Shape;276;p18"/>
          <p:cNvSpPr txBox="1"/>
          <p:nvPr/>
        </p:nvSpPr>
        <p:spPr>
          <a:xfrm>
            <a:off x="1418800" y="2861201"/>
            <a:ext cx="9601200" cy="2133877"/>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is a mathematical algorithm used to calculate the totient function of a given number. The totient function (φ(n)) is the number of positive integers less than or equal to n that are relatively prime to n.</a:t>
            </a:r>
            <a:endParaRPr b="0" i="0" sz="1600" u="none" cap="none" strike="noStrike">
              <a:solidFill>
                <a:schemeClr val="dk1"/>
              </a:solidFill>
              <a:latin typeface="Roboto"/>
              <a:ea typeface="Roboto"/>
              <a:cs typeface="Roboto"/>
              <a:sym typeface="Roboto"/>
            </a:endParaRPr>
          </a:p>
        </p:txBody>
      </p:sp>
      <p:sp>
        <p:nvSpPr>
          <p:cNvPr id="277" name="Google Shape;277;p1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nvSpPr>
        <p:spPr>
          <a:xfrm>
            <a:off x="1160207" y="1533045"/>
            <a:ext cx="10658168" cy="176202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Roboto"/>
              <a:buNone/>
            </a:pPr>
            <a:r>
              <a:rPr b="1" i="0" lang="en-US" sz="2400" u="none" cap="none" strike="noStrike">
                <a:solidFill>
                  <a:schemeClr val="dk1"/>
                </a:solidFill>
                <a:highlight>
                  <a:srgbClr val="FFFFFF"/>
                </a:highlight>
                <a:latin typeface="Roboto"/>
                <a:ea typeface="Roboto"/>
                <a:cs typeface="Roboto"/>
                <a:sym typeface="Roboto"/>
              </a:rPr>
              <a:t>URL</a:t>
            </a:r>
            <a:r>
              <a:rPr b="1" i="0" lang="en-US" sz="2400" u="none" cap="none" strike="noStrike">
                <a:solidFill>
                  <a:srgbClr val="373737"/>
                </a:solidFill>
                <a:highlight>
                  <a:srgbClr val="FFFFFF"/>
                </a:highlight>
                <a:latin typeface="Roboto"/>
                <a:ea typeface="Roboto"/>
                <a:cs typeface="Roboto"/>
                <a:sym typeface="Roboto"/>
              </a:rPr>
              <a:t>:</a:t>
            </a:r>
            <a:r>
              <a:rPr b="1" i="0" lang="en-US" sz="2400" u="sng" cap="none" strike="noStrike">
                <a:solidFill>
                  <a:schemeClr val="hlink"/>
                </a:solidFill>
                <a:highlight>
                  <a:srgbClr val="FFFFFF"/>
                </a:highlight>
                <a:latin typeface="Calibri"/>
                <a:ea typeface="Calibri"/>
                <a:cs typeface="Calibri"/>
                <a:sym typeface="Calibri"/>
                <a:hlinkClick r:id="rId3"/>
              </a:rPr>
              <a:t>https://forms.gle/geq3XgXnt7WCk3qMA</a:t>
            </a:r>
            <a:endParaRPr b="1" i="0" sz="2400" u="none" cap="none" strike="noStrike">
              <a:solidFill>
                <a:srgbClr val="373737"/>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highlight>
                  <a:srgbClr val="FFFFFF"/>
                </a:highlight>
                <a:latin typeface="Roboto"/>
                <a:ea typeface="Roboto"/>
                <a:cs typeface="Roboto"/>
                <a:sym typeface="Roboto"/>
              </a:rPr>
              <a:t>QR CODE</a:t>
            </a:r>
            <a:r>
              <a:rPr b="1" i="0" lang="en-US" sz="24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B0F0"/>
              </a:solidFill>
              <a:latin typeface="Roboto"/>
              <a:ea typeface="Roboto"/>
              <a:cs typeface="Roboto"/>
              <a:sym typeface="Roboto"/>
            </a:endParaRPr>
          </a:p>
        </p:txBody>
      </p:sp>
      <p:sp>
        <p:nvSpPr>
          <p:cNvPr id="108" name="Google Shape;108;p2"/>
          <p:cNvSpPr txBox="1"/>
          <p:nvPr/>
        </p:nvSpPr>
        <p:spPr>
          <a:xfrm>
            <a:off x="2277980" y="767281"/>
            <a:ext cx="870033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TEST TIME ON SEGMENTED AND INCREMENTAL SIEVE</a:t>
            </a:r>
            <a:endParaRPr b="1" i="0" sz="2400" u="none" cap="none" strike="noStrike">
              <a:solidFill>
                <a:schemeClr val="dk1"/>
              </a:solidFill>
              <a:latin typeface="Roboto"/>
              <a:ea typeface="Roboto"/>
              <a:cs typeface="Roboto"/>
              <a:sym typeface="Roboto"/>
            </a:endParaRPr>
          </a:p>
        </p:txBody>
      </p:sp>
      <p:pic>
        <p:nvPicPr>
          <p:cNvPr id="109" name="Google Shape;109;p2"/>
          <p:cNvPicPr preferRelativeResize="0"/>
          <p:nvPr/>
        </p:nvPicPr>
        <p:blipFill rotWithShape="1">
          <a:blip r:embed="rId4">
            <a:alphaModFix/>
          </a:blip>
          <a:srcRect b="0" l="0" r="0" t="0"/>
          <a:stretch/>
        </p:blipFill>
        <p:spPr>
          <a:xfrm>
            <a:off x="4015006" y="2768132"/>
            <a:ext cx="4303084" cy="36326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83" name="Google Shape;283;p19"/>
          <p:cNvSpPr txBox="1"/>
          <p:nvPr/>
        </p:nvSpPr>
        <p:spPr>
          <a:xfrm>
            <a:off x="808000" y="1709514"/>
            <a:ext cx="10822800" cy="816579"/>
          </a:xfrm>
          <a:prstGeom prst="rect">
            <a:avLst/>
          </a:prstGeom>
          <a:noFill/>
          <a:ln>
            <a:noFill/>
          </a:ln>
        </p:spPr>
        <p:txBody>
          <a:bodyPr anchorCtr="0" anchor="t" bIns="60925" lIns="121900" spcFirstLastPara="1" rIns="121900" wrap="square" tIns="60925">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What is the time complexity of Euler's Phi algorithm?</a:t>
            </a:r>
            <a:endParaRPr b="0" i="0" sz="1600" u="none" cap="none" strike="noStrike">
              <a:solidFill>
                <a:schemeClr val="dk1"/>
              </a:solidFill>
              <a:latin typeface="Roboto"/>
              <a:ea typeface="Roboto"/>
              <a:cs typeface="Roboto"/>
              <a:sym typeface="Roboto"/>
            </a:endParaRPr>
          </a:p>
        </p:txBody>
      </p:sp>
      <p:sp>
        <p:nvSpPr>
          <p:cNvPr id="284" name="Google Shape;284;p19"/>
          <p:cNvSpPr txBox="1"/>
          <p:nvPr/>
        </p:nvSpPr>
        <p:spPr>
          <a:xfrm>
            <a:off x="1418800" y="2861200"/>
            <a:ext cx="96012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The time complexity of Euler's Phi algorithm is O(sqrt(n) log n), where n is the input number.</a:t>
            </a:r>
            <a:endParaRPr b="0" i="0" sz="1600" u="none" cap="none" strike="noStrike">
              <a:solidFill>
                <a:schemeClr val="dk1"/>
              </a:solidFill>
              <a:latin typeface="Roboto"/>
              <a:ea typeface="Roboto"/>
              <a:cs typeface="Roboto"/>
              <a:sym typeface="Roboto"/>
            </a:endParaRPr>
          </a:p>
        </p:txBody>
      </p:sp>
      <p:sp>
        <p:nvSpPr>
          <p:cNvPr id="285" name="Google Shape;285;p1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91" name="Google Shape;291;p20"/>
          <p:cNvSpPr txBox="1"/>
          <p:nvPr/>
        </p:nvSpPr>
        <p:spPr>
          <a:xfrm>
            <a:off x="808000" y="1929763"/>
            <a:ext cx="10822800" cy="902757"/>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What are some applications of Euler's Phi algorithm?</a:t>
            </a:r>
            <a:endParaRPr b="0" i="0" sz="1600" u="none" cap="none" strike="noStrike">
              <a:solidFill>
                <a:schemeClr val="dk1"/>
              </a:solidFill>
              <a:latin typeface="Roboto"/>
              <a:ea typeface="Roboto"/>
              <a:cs typeface="Roboto"/>
              <a:sym typeface="Roboto"/>
            </a:endParaRPr>
          </a:p>
        </p:txBody>
      </p:sp>
      <p:sp>
        <p:nvSpPr>
          <p:cNvPr id="292" name="Google Shape;292;p20"/>
          <p:cNvSpPr txBox="1"/>
          <p:nvPr/>
        </p:nvSpPr>
        <p:spPr>
          <a:xfrm>
            <a:off x="1418800" y="2861200"/>
            <a:ext cx="9601200"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5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has several applications in number theory and cryptography. It is used in RSA encryption and decryption, as well as in the generation of keys for public key cryptography. It is also used in determining the order of an element in a group, and in solving the discrete logarithm problem.</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1600"/>
              </a:spcBef>
              <a:spcAft>
                <a:spcPts val="160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93" name="Google Shape;293;p20"/>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99" name="Google Shape;299;p21"/>
          <p:cNvSpPr txBox="1"/>
          <p:nvPr/>
        </p:nvSpPr>
        <p:spPr>
          <a:xfrm>
            <a:off x="808000" y="1929763"/>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Can Euler's Phi algorithm be used for large numbers?</a:t>
            </a:r>
            <a:endParaRPr b="0" i="0" sz="1600" u="none" cap="none" strike="noStrike">
              <a:solidFill>
                <a:schemeClr val="dk1"/>
              </a:solidFill>
              <a:latin typeface="Roboto"/>
              <a:ea typeface="Roboto"/>
              <a:cs typeface="Roboto"/>
              <a:sym typeface="Roboto"/>
            </a:endParaRPr>
          </a:p>
        </p:txBody>
      </p:sp>
      <p:sp>
        <p:nvSpPr>
          <p:cNvPr id="300" name="Google Shape;300;p21"/>
          <p:cNvSpPr txBox="1"/>
          <p:nvPr/>
        </p:nvSpPr>
        <p:spPr>
          <a:xfrm>
            <a:off x="1418800" y="2595733"/>
            <a:ext cx="9601200" cy="2831504"/>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can be used for large numbers, but it may become computationally expensive due to the prime factorization step. In some cases, it may be necessary to use more advanced algorithms for calculating the totient function of very large numbers.</a:t>
            </a:r>
            <a:endParaRPr b="0" i="0" sz="1600" u="none" cap="none" strike="noStrike">
              <a:solidFill>
                <a:schemeClr val="dk1"/>
              </a:solidFill>
              <a:latin typeface="Roboto"/>
              <a:ea typeface="Roboto"/>
              <a:cs typeface="Roboto"/>
              <a:sym typeface="Roboto"/>
            </a:endParaRPr>
          </a:p>
          <a:p>
            <a:pPr indent="0" lvl="0" marL="0" marR="0" rtl="0" algn="l">
              <a:lnSpc>
                <a:spcPct val="200000"/>
              </a:lnSpc>
              <a:spcBef>
                <a:spcPts val="1600"/>
              </a:spcBef>
              <a:spcAft>
                <a:spcPts val="160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01" name="Google Shape;301;p2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07" name="Google Shape;307;p22"/>
          <p:cNvSpPr txBox="1"/>
          <p:nvPr/>
        </p:nvSpPr>
        <p:spPr>
          <a:xfrm>
            <a:off x="808000" y="1929763"/>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What is the significance of Euler's Phi function?</a:t>
            </a:r>
            <a:endParaRPr b="0" i="0" sz="1600" u="none" cap="none" strike="noStrike">
              <a:solidFill>
                <a:schemeClr val="dk1"/>
              </a:solidFill>
              <a:latin typeface="Roboto"/>
              <a:ea typeface="Roboto"/>
              <a:cs typeface="Roboto"/>
              <a:sym typeface="Roboto"/>
            </a:endParaRPr>
          </a:p>
        </p:txBody>
      </p:sp>
      <p:sp>
        <p:nvSpPr>
          <p:cNvPr id="308" name="Google Shape;308;p22"/>
          <p:cNvSpPr txBox="1"/>
          <p:nvPr/>
        </p:nvSpPr>
        <p:spPr>
          <a:xfrm>
            <a:off x="1418800" y="2566233"/>
            <a:ext cx="9601200" cy="2831504"/>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function is significant in number theory and cryptography as it is used in many mathematical proofs and algorithms. It has applications in determining the relative primality of two numbers, generating RSA keys, and solving the discrete logarithm problem, among other things.</a:t>
            </a:r>
            <a:endParaRPr b="0" i="0" sz="1600" u="none" cap="none" strike="noStrike">
              <a:solidFill>
                <a:schemeClr val="dk1"/>
              </a:solidFill>
              <a:latin typeface="Roboto"/>
              <a:ea typeface="Roboto"/>
              <a:cs typeface="Roboto"/>
              <a:sym typeface="Roboto"/>
            </a:endParaRPr>
          </a:p>
        </p:txBody>
      </p:sp>
      <p:sp>
        <p:nvSpPr>
          <p:cNvPr id="309" name="Google Shape;309;p22"/>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3"/>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15" name="Google Shape;315;p23"/>
          <p:cNvSpPr txBox="1"/>
          <p:nvPr/>
        </p:nvSpPr>
        <p:spPr>
          <a:xfrm>
            <a:off x="808000" y="1463929"/>
            <a:ext cx="10822800" cy="816579"/>
          </a:xfrm>
          <a:prstGeom prst="rect">
            <a:avLst/>
          </a:prstGeom>
          <a:noFill/>
          <a:ln>
            <a:noFill/>
          </a:ln>
        </p:spPr>
        <p:txBody>
          <a:bodyPr anchorCtr="0" anchor="t" bIns="60925" lIns="121900" spcFirstLastPara="1" rIns="121900" wrap="square" tIns="60925">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How does Euler's Phi algorithm differ from the Sieve of Eratosthenes?</a:t>
            </a:r>
            <a:endParaRPr b="0" i="0" sz="1600" u="none" cap="none" strike="noStrike">
              <a:solidFill>
                <a:schemeClr val="dk1"/>
              </a:solidFill>
              <a:latin typeface="Roboto"/>
              <a:ea typeface="Roboto"/>
              <a:cs typeface="Roboto"/>
              <a:sym typeface="Roboto"/>
            </a:endParaRPr>
          </a:p>
        </p:txBody>
      </p:sp>
      <p:sp>
        <p:nvSpPr>
          <p:cNvPr id="316" name="Google Shape;316;p23"/>
          <p:cNvSpPr txBox="1"/>
          <p:nvPr/>
        </p:nvSpPr>
        <p:spPr>
          <a:xfrm>
            <a:off x="1418800" y="2566234"/>
            <a:ext cx="9601200" cy="1789167"/>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and the Sieve of Eratosthenes are two different algorithms used in number theory. The Sieve of Eratosthenes is used to find all the prime numbers up to a given limit, while Euler's Phi algorithm is used to calculate the totient function of a given number. The two algorithms have different purposes and use different methods to accomplish their respective tasks.</a:t>
            </a:r>
            <a:endParaRPr b="0" i="0" sz="1600" u="none" cap="none" strike="noStrike">
              <a:solidFill>
                <a:schemeClr val="dk1"/>
              </a:solidFill>
              <a:latin typeface="Roboto"/>
              <a:ea typeface="Roboto"/>
              <a:cs typeface="Roboto"/>
              <a:sym typeface="Roboto"/>
            </a:endParaRPr>
          </a:p>
        </p:txBody>
      </p:sp>
      <p:sp>
        <p:nvSpPr>
          <p:cNvPr id="317" name="Google Shape;317;p23"/>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4"/>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23" name="Google Shape;323;p24"/>
          <p:cNvSpPr txBox="1"/>
          <p:nvPr/>
        </p:nvSpPr>
        <p:spPr>
          <a:xfrm>
            <a:off x="966515" y="2426814"/>
            <a:ext cx="9601200" cy="3036688"/>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1: Understanding Euler's Totient Function</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Explain the concept of Euler's Totient Function (φ) and its significance in number theory. How does the provided Java code calculate Euler's Totient Function for a given integer `n`? Provide a step-by-step explanation of the algorithm used in the code.</a:t>
            </a:r>
            <a:endParaRPr b="0" i="0" sz="1600" u="none" cap="none" strike="noStrike">
              <a:solidFill>
                <a:schemeClr val="dk1"/>
              </a:solidFill>
              <a:latin typeface="Roboto"/>
              <a:ea typeface="Roboto"/>
              <a:cs typeface="Roboto"/>
              <a:sym typeface="Roboto"/>
            </a:endParaRPr>
          </a:p>
        </p:txBody>
      </p:sp>
      <p:sp>
        <p:nvSpPr>
          <p:cNvPr id="324" name="Google Shape;324;p24"/>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30" name="Google Shape;330;p25"/>
          <p:cNvSpPr txBox="1"/>
          <p:nvPr/>
        </p:nvSpPr>
        <p:spPr>
          <a:xfrm>
            <a:off x="966515" y="2426814"/>
            <a:ext cx="9601200" cy="3036688"/>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2: Analyzing Time Complexity</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Analyze the time complexity of the `phi` method in the provided Java code. Consider the worst-case scenario and discuss how the time complexity is determined based on the input value `n`. Suggest any possible optimizations to improve the time complexity of the algorithm.</a:t>
            </a:r>
            <a:endParaRPr b="0" i="0" sz="1400" u="none" cap="none" strike="noStrike">
              <a:solidFill>
                <a:srgbClr val="000000"/>
              </a:solidFill>
              <a:latin typeface="Arial"/>
              <a:ea typeface="Arial"/>
              <a:cs typeface="Arial"/>
              <a:sym typeface="Arial"/>
            </a:endParaRPr>
          </a:p>
        </p:txBody>
      </p:sp>
      <p:sp>
        <p:nvSpPr>
          <p:cNvPr id="331" name="Google Shape;331;p25"/>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37" name="Google Shape;337;p26"/>
          <p:cNvSpPr txBox="1"/>
          <p:nvPr/>
        </p:nvSpPr>
        <p:spPr>
          <a:xfrm>
            <a:off x="1045173" y="2129423"/>
            <a:ext cx="9601200" cy="3529131"/>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3: Handling Large Inputs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Discuss the limitations of the provided code when dealing with large input values of `n`. Identify potential issues that may arise due to the data type used for the `result` variable in the `phi` method. Propose alternative approaches to handle large inputs efficiently while ensuring accuracy in calculating Euler's Totient Function.</a:t>
            </a:r>
            <a:endParaRPr b="0" i="0" sz="1400" u="none" cap="none" strike="noStrike">
              <a:solidFill>
                <a:srgbClr val="000000"/>
              </a:solidFill>
              <a:latin typeface="Arial"/>
              <a:ea typeface="Arial"/>
              <a:cs typeface="Arial"/>
              <a:sym typeface="Arial"/>
            </a:endParaRPr>
          </a:p>
        </p:txBody>
      </p:sp>
      <p:sp>
        <p:nvSpPr>
          <p:cNvPr id="338" name="Google Shape;338;p26"/>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44" name="Google Shape;344;p27"/>
          <p:cNvSpPr txBox="1"/>
          <p:nvPr/>
        </p:nvSpPr>
        <p:spPr>
          <a:xfrm>
            <a:off x="966515" y="2426814"/>
            <a:ext cx="9601200" cy="2133877"/>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4: Write a Java program to calculate Euler's Totient Function (φ) for a given integer input n. Euler's Totient Function φ(n) for an input n is defined as the count of positive integers less than or equal to n that are coprime to n.</a:t>
            </a:r>
            <a:endParaRPr b="0" i="0" sz="1400" u="none" cap="none" strike="noStrike">
              <a:solidFill>
                <a:srgbClr val="000000"/>
              </a:solidFill>
              <a:latin typeface="Arial"/>
              <a:ea typeface="Arial"/>
              <a:cs typeface="Arial"/>
              <a:sym typeface="Arial"/>
            </a:endParaRPr>
          </a:p>
        </p:txBody>
      </p:sp>
      <p:sp>
        <p:nvSpPr>
          <p:cNvPr id="345" name="Google Shape;345;p27"/>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e22fa3ebca_0_57"/>
          <p:cNvSpPr txBox="1"/>
          <p:nvPr>
            <p:ph type="ctrTitle"/>
          </p:nvPr>
        </p:nvSpPr>
        <p:spPr>
          <a:xfrm>
            <a:off x="2032000" y="1496484"/>
            <a:ext cx="12192000" cy="31836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t/>
            </a:r>
            <a:endParaRPr/>
          </a:p>
        </p:txBody>
      </p:sp>
      <p:sp>
        <p:nvSpPr>
          <p:cNvPr id="351" name="Google Shape;351;g2e22fa3ebca_0_57"/>
          <p:cNvSpPr txBox="1"/>
          <p:nvPr>
            <p:ph idx="1" type="subTitle"/>
          </p:nvPr>
        </p:nvSpPr>
        <p:spPr>
          <a:xfrm>
            <a:off x="2032000" y="4802717"/>
            <a:ext cx="12192000" cy="22077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t/>
            </a:r>
            <a:endParaRPr/>
          </a:p>
        </p:txBody>
      </p:sp>
      <p:pic>
        <p:nvPicPr>
          <p:cNvPr id="352" name="Google Shape;352;g2e22fa3ebca_0_57"/>
          <p:cNvPicPr preferRelativeResize="0"/>
          <p:nvPr/>
        </p:nvPicPr>
        <p:blipFill rotWithShape="1">
          <a:blip r:embed="rId3">
            <a:alphaModFix/>
          </a:blip>
          <a:srcRect b="0" l="0" r="0" t="0"/>
          <a:stretch/>
        </p:blipFill>
        <p:spPr>
          <a:xfrm>
            <a:off x="0" y="0"/>
            <a:ext cx="12192005" cy="6858003"/>
          </a:xfrm>
          <a:prstGeom prst="rect">
            <a:avLst/>
          </a:prstGeom>
          <a:noFill/>
          <a:ln>
            <a:noFill/>
          </a:ln>
        </p:spPr>
      </p:pic>
      <p:sp>
        <p:nvSpPr>
          <p:cNvPr id="353" name="Google Shape;353;g2e22fa3ebca_0_57"/>
          <p:cNvSpPr txBox="1"/>
          <p:nvPr/>
        </p:nvSpPr>
        <p:spPr>
          <a:xfrm>
            <a:off x="4188000" y="2926200"/>
            <a:ext cx="3816000" cy="1000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4900"/>
              <a:buFont typeface="Arial"/>
              <a:buNone/>
            </a:pPr>
            <a:r>
              <a:rPr b="0" i="0" lang="en-US" sz="4900" u="none" cap="none" strike="noStrike">
                <a:solidFill>
                  <a:schemeClr val="lt1"/>
                </a:solidFill>
                <a:latin typeface="Roboto Medium"/>
                <a:ea typeface="Roboto Medium"/>
                <a:cs typeface="Roboto Medium"/>
                <a:sym typeface="Roboto Medium"/>
              </a:rPr>
              <a:t>THANK YOU</a:t>
            </a:r>
            <a:endParaRPr b="0" i="0" sz="4900" u="none" cap="none" strike="noStrike">
              <a:solidFill>
                <a:schemeClr val="lt1"/>
              </a:solidFill>
              <a:latin typeface="Roboto Medium"/>
              <a:ea typeface="Roboto Medium"/>
              <a:cs typeface="Roboto Medium"/>
              <a:sym typeface="Roboto Medium"/>
            </a:endParaRPr>
          </a:p>
        </p:txBody>
      </p:sp>
      <p:pic>
        <p:nvPicPr>
          <p:cNvPr id="354" name="Google Shape;354;g2e22fa3ebca_0_57"/>
          <p:cNvPicPr preferRelativeResize="0"/>
          <p:nvPr/>
        </p:nvPicPr>
        <p:blipFill rotWithShape="1">
          <a:blip r:embed="rId4">
            <a:alphaModFix/>
          </a:blip>
          <a:srcRect b="0" l="0" r="0" t="0"/>
          <a:stretch/>
        </p:blipFill>
        <p:spPr>
          <a:xfrm>
            <a:off x="2336021" y="6121433"/>
            <a:ext cx="450872" cy="450867"/>
          </a:xfrm>
          <a:prstGeom prst="rect">
            <a:avLst/>
          </a:prstGeom>
          <a:noFill/>
          <a:ln>
            <a:noFill/>
          </a:ln>
        </p:spPr>
      </p:pic>
      <p:pic>
        <p:nvPicPr>
          <p:cNvPr id="355" name="Google Shape;355;g2e22fa3ebca_0_57"/>
          <p:cNvPicPr preferRelativeResize="0"/>
          <p:nvPr/>
        </p:nvPicPr>
        <p:blipFill rotWithShape="1">
          <a:blip r:embed="rId5">
            <a:alphaModFix/>
          </a:blip>
          <a:srcRect b="0" l="0" r="0" t="0"/>
          <a:stretch/>
        </p:blipFill>
        <p:spPr>
          <a:xfrm>
            <a:off x="4363533" y="6121433"/>
            <a:ext cx="450872" cy="450867"/>
          </a:xfrm>
          <a:prstGeom prst="rect">
            <a:avLst/>
          </a:prstGeom>
          <a:noFill/>
          <a:ln>
            <a:noFill/>
          </a:ln>
        </p:spPr>
      </p:pic>
      <p:sp>
        <p:nvSpPr>
          <p:cNvPr id="356" name="Google Shape;356;g2e22fa3ebca_0_57"/>
          <p:cNvSpPr txBox="1"/>
          <p:nvPr/>
        </p:nvSpPr>
        <p:spPr>
          <a:xfrm>
            <a:off x="2641000" y="6121067"/>
            <a:ext cx="15828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+91 78150 95095</a:t>
            </a:r>
            <a:endParaRPr b="0" i="0" sz="1300" u="none" cap="none" strike="noStrike">
              <a:solidFill>
                <a:schemeClr val="lt1"/>
              </a:solidFill>
              <a:latin typeface="Roboto Medium"/>
              <a:ea typeface="Roboto Medium"/>
              <a:cs typeface="Roboto Medium"/>
              <a:sym typeface="Roboto Medium"/>
            </a:endParaRPr>
          </a:p>
        </p:txBody>
      </p:sp>
      <p:cxnSp>
        <p:nvCxnSpPr>
          <p:cNvPr id="357" name="Google Shape;357;g2e22fa3ebca_0_57"/>
          <p:cNvCxnSpPr/>
          <p:nvPr/>
        </p:nvCxnSpPr>
        <p:spPr>
          <a:xfrm rot="10800000">
            <a:off x="4293667" y="6159667"/>
            <a:ext cx="0" cy="399900"/>
          </a:xfrm>
          <a:prstGeom prst="straightConnector1">
            <a:avLst/>
          </a:prstGeom>
          <a:noFill/>
          <a:ln cap="flat" cmpd="sng" w="9525">
            <a:solidFill>
              <a:schemeClr val="lt1"/>
            </a:solidFill>
            <a:prstDash val="solid"/>
            <a:round/>
            <a:headEnd len="sm" w="sm" type="none"/>
            <a:tailEnd len="sm" w="sm" type="none"/>
          </a:ln>
        </p:spPr>
      </p:cxnSp>
      <p:sp>
        <p:nvSpPr>
          <p:cNvPr id="358" name="Google Shape;358;g2e22fa3ebca_0_57"/>
          <p:cNvSpPr txBox="1"/>
          <p:nvPr/>
        </p:nvSpPr>
        <p:spPr>
          <a:xfrm>
            <a:off x="4692067" y="6121067"/>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codemithra@ethnus.com</a:t>
            </a:r>
            <a:endParaRPr b="0" i="0" sz="1300" u="none" cap="none" strike="noStrike">
              <a:solidFill>
                <a:schemeClr val="lt1"/>
              </a:solidFill>
              <a:latin typeface="Roboto Medium"/>
              <a:ea typeface="Roboto Medium"/>
              <a:cs typeface="Roboto Medium"/>
              <a:sym typeface="Roboto Medium"/>
            </a:endParaRPr>
          </a:p>
        </p:txBody>
      </p:sp>
      <p:pic>
        <p:nvPicPr>
          <p:cNvPr id="359" name="Google Shape;359;g2e22fa3ebca_0_57"/>
          <p:cNvPicPr preferRelativeResize="0"/>
          <p:nvPr/>
        </p:nvPicPr>
        <p:blipFill rotWithShape="1">
          <a:blip r:embed="rId6">
            <a:alphaModFix/>
          </a:blip>
          <a:srcRect b="0" l="0" r="0" t="0"/>
          <a:stretch/>
        </p:blipFill>
        <p:spPr>
          <a:xfrm>
            <a:off x="6965027" y="6121417"/>
            <a:ext cx="450872" cy="450867"/>
          </a:xfrm>
          <a:prstGeom prst="rect">
            <a:avLst/>
          </a:prstGeom>
          <a:noFill/>
          <a:ln>
            <a:noFill/>
          </a:ln>
        </p:spPr>
      </p:pic>
      <p:sp>
        <p:nvSpPr>
          <p:cNvPr id="360" name="Google Shape;360;g2e22fa3ebca_0_57"/>
          <p:cNvSpPr txBox="1"/>
          <p:nvPr/>
        </p:nvSpPr>
        <p:spPr>
          <a:xfrm>
            <a:off x="7276367" y="6121067"/>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www.codemithra.com</a:t>
            </a:r>
            <a:endParaRPr b="0" i="0" sz="1300" u="none" cap="none" strike="noStrike">
              <a:solidFill>
                <a:schemeClr val="lt1"/>
              </a:solidFill>
              <a:latin typeface="Roboto Medium"/>
              <a:ea typeface="Roboto Medium"/>
              <a:cs typeface="Roboto Medium"/>
              <a:sym typeface="Roboto Medium"/>
            </a:endParaRPr>
          </a:p>
        </p:txBody>
      </p:sp>
      <p:cxnSp>
        <p:nvCxnSpPr>
          <p:cNvPr id="361" name="Google Shape;361;g2e22fa3ebca_0_57"/>
          <p:cNvCxnSpPr/>
          <p:nvPr/>
        </p:nvCxnSpPr>
        <p:spPr>
          <a:xfrm rot="10800000">
            <a:off x="6888833" y="6146967"/>
            <a:ext cx="0" cy="399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1111"/>
              <a:buFont typeface="Calibri"/>
              <a:buNone/>
            </a:pPr>
            <a:r>
              <a:t/>
            </a:r>
            <a:endParaRPr/>
          </a:p>
        </p:txBody>
      </p:sp>
      <p:sp>
        <p:nvSpPr>
          <p:cNvPr id="115" name="Google Shape;115;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800"/>
              <a:buNone/>
            </a:pPr>
            <a:r>
              <a:t/>
            </a:r>
            <a:endParaRPr/>
          </a:p>
        </p:txBody>
      </p:sp>
      <p:pic>
        <p:nvPicPr>
          <p:cNvPr id="116" name="Google Shape;116;p3"/>
          <p:cNvPicPr preferRelativeResize="0"/>
          <p:nvPr/>
        </p:nvPicPr>
        <p:blipFill rotWithShape="1">
          <a:blip r:embed="rId3">
            <a:alphaModFix/>
          </a:blip>
          <a:srcRect b="0" l="0" r="0" t="0"/>
          <a:stretch/>
        </p:blipFill>
        <p:spPr>
          <a:xfrm>
            <a:off x="2" y="5"/>
            <a:ext cx="12192004" cy="6858001"/>
          </a:xfrm>
          <a:prstGeom prst="rect">
            <a:avLst/>
          </a:prstGeom>
          <a:noFill/>
          <a:ln>
            <a:noFill/>
          </a:ln>
        </p:spPr>
      </p:pic>
      <p:sp>
        <p:nvSpPr>
          <p:cNvPr id="117" name="Google Shape;117;p3"/>
          <p:cNvSpPr txBox="1"/>
          <p:nvPr/>
        </p:nvSpPr>
        <p:spPr>
          <a:xfrm>
            <a:off x="-5" y="2434717"/>
            <a:ext cx="6096006" cy="1477287"/>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Roboto"/>
                <a:ea typeface="Roboto"/>
                <a:cs typeface="Roboto"/>
                <a:sym typeface="Roboto"/>
              </a:rPr>
              <a:t>EULER’S PHI ALGORITHM</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1111"/>
              <a:buFont typeface="Calibri"/>
              <a:buNone/>
            </a:pPr>
            <a:r>
              <a:t/>
            </a:r>
            <a:endParaRPr/>
          </a:p>
        </p:txBody>
      </p:sp>
      <p:sp>
        <p:nvSpPr>
          <p:cNvPr id="123" name="Google Shape;123;p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800"/>
              <a:buNone/>
            </a:pPr>
            <a:r>
              <a:t/>
            </a:r>
            <a:endParaRPr/>
          </a:p>
        </p:txBody>
      </p:sp>
      <p:pic>
        <p:nvPicPr>
          <p:cNvPr id="124" name="Google Shape;124;p4"/>
          <p:cNvPicPr preferRelativeResize="0"/>
          <p:nvPr/>
        </p:nvPicPr>
        <p:blipFill rotWithShape="1">
          <a:blip r:embed="rId3">
            <a:alphaModFix/>
          </a:blip>
          <a:srcRect b="0" l="0" r="0" t="0"/>
          <a:stretch/>
        </p:blipFill>
        <p:spPr>
          <a:xfrm>
            <a:off x="2" y="5"/>
            <a:ext cx="12192004" cy="6858001"/>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2" y="5"/>
            <a:ext cx="12192004" cy="6858001"/>
          </a:xfrm>
          <a:prstGeom prst="rect">
            <a:avLst/>
          </a:prstGeom>
          <a:noFill/>
          <a:ln>
            <a:noFill/>
          </a:ln>
        </p:spPr>
      </p:pic>
      <p:sp>
        <p:nvSpPr>
          <p:cNvPr id="126" name="Google Shape;126;p4"/>
          <p:cNvSpPr txBox="1"/>
          <p:nvPr/>
        </p:nvSpPr>
        <p:spPr>
          <a:xfrm>
            <a:off x="415600" y="1038414"/>
            <a:ext cx="4124160" cy="623656"/>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133"/>
              <a:buFont typeface="Arial"/>
              <a:buNone/>
            </a:pPr>
            <a:r>
              <a:rPr b="0" i="0" lang="en-US" sz="2133" u="none" cap="none" strike="noStrike">
                <a:solidFill>
                  <a:schemeClr val="accent1"/>
                </a:solidFill>
                <a:latin typeface="Roboto Black"/>
                <a:ea typeface="Roboto Black"/>
                <a:cs typeface="Roboto Black"/>
                <a:sym typeface="Roboto Black"/>
              </a:rPr>
              <a:t>TOPICS</a:t>
            </a:r>
            <a:endParaRPr b="0" i="0" sz="2400" u="none" cap="none" strike="noStrike">
              <a:solidFill>
                <a:schemeClr val="dk1"/>
              </a:solidFill>
              <a:latin typeface="Roboto Black"/>
              <a:ea typeface="Roboto Black"/>
              <a:cs typeface="Roboto Black"/>
              <a:sym typeface="Roboto Black"/>
            </a:endParaRPr>
          </a:p>
        </p:txBody>
      </p:sp>
      <p:sp>
        <p:nvSpPr>
          <p:cNvPr id="127" name="Google Shape;127;p4"/>
          <p:cNvSpPr txBox="1"/>
          <p:nvPr/>
        </p:nvSpPr>
        <p:spPr>
          <a:xfrm>
            <a:off x="1573162" y="1748283"/>
            <a:ext cx="6174658" cy="41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Examples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Properties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Coding</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a:p>
            <a:pPr indent="-184150" lvl="0" marL="285750" marR="0" rtl="0" algn="l">
              <a:lnSpc>
                <a:spcPct val="250000"/>
              </a:lnSpc>
              <a:spcBef>
                <a:spcPts val="0"/>
              </a:spcBef>
              <a:spcAft>
                <a:spcPts val="0"/>
              </a:spcAft>
              <a:buClr>
                <a:srgbClr val="000000"/>
              </a:buClr>
              <a:buSzPts val="1600"/>
              <a:buFont typeface="Noto Sans Symbols"/>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935977" y="931607"/>
            <a:ext cx="10736065" cy="5047481"/>
          </a:xfrm>
          <a:prstGeom prst="rect">
            <a:avLst/>
          </a:prstGeom>
          <a:noFill/>
          <a:ln>
            <a:noFill/>
          </a:ln>
        </p:spPr>
        <p:txBody>
          <a:bodyPr anchorCtr="0" anchor="t" bIns="60925" lIns="121900" spcFirstLastPara="1" rIns="121900" wrap="square" tIns="60925">
            <a:spAutoFit/>
          </a:bodyPr>
          <a:lstStyle/>
          <a:p>
            <a:pPr indent="0" lvl="0" marL="0" marR="0" rtl="0" algn="l">
              <a:lnSpc>
                <a:spcPct val="2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Euler's totient function (also called phi-function or totient function) takes a single positive integer n as input and outputs the number of integers present between 1 and n that are co-prime to n.</a:t>
            </a:r>
            <a:endParaRPr b="0" i="0" sz="16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Note:</a:t>
            </a:r>
            <a:endParaRPr b="0" i="0" sz="1600" u="none" cap="none" strike="noStrike">
              <a:solidFill>
                <a:srgbClr val="000000"/>
              </a:solidFill>
              <a:latin typeface="Roboto"/>
              <a:ea typeface="Roboto"/>
              <a:cs typeface="Roboto"/>
              <a:sym typeface="Roboto"/>
            </a:endParaRPr>
          </a:p>
          <a:p>
            <a:pPr indent="-380990" lvl="0" marL="380990" marR="0" rtl="0" algn="l">
              <a:lnSpc>
                <a:spcPct val="2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2 positive integers a and b are said to be co-prime if their greatest common factor/divisor is equal to 1, that is, </a:t>
            </a:r>
            <a:endParaRPr b="0" i="0" sz="16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gcd(a,b)=1 </a:t>
            </a:r>
            <a:endParaRPr b="0" i="0" sz="1600" u="none" cap="none" strike="noStrike">
              <a:solidFill>
                <a:srgbClr val="000000"/>
              </a:solidFill>
              <a:latin typeface="Roboto"/>
              <a:ea typeface="Roboto"/>
              <a:cs typeface="Roboto"/>
              <a:sym typeface="Roboto"/>
            </a:endParaRPr>
          </a:p>
          <a:p>
            <a:pPr indent="-380990" lvl="0" marL="380990" marR="0" rtl="0" algn="l">
              <a:lnSpc>
                <a:spcPct val="2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1 is considered co-prime to all numbers.</a:t>
            </a:r>
            <a:endParaRPr b="0" i="0" sz="16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600"/>
              <a:buFont typeface="Arial"/>
              <a:buNone/>
            </a:pPr>
            <a:r>
              <a:t/>
            </a:r>
            <a:endParaRPr b="0" i="0" sz="1600" u="none" cap="none" strike="noStrike">
              <a:solidFill>
                <a:srgbClr val="0C0C0C"/>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38" name="Google Shape;138;p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39" name="Google Shape;139;p6"/>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40" name="Google Shape;140;p6"/>
          <p:cNvSpPr txBox="1"/>
          <p:nvPr/>
        </p:nvSpPr>
        <p:spPr>
          <a:xfrm>
            <a:off x="1125416" y="1082319"/>
            <a:ext cx="10326424" cy="1969715"/>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Example:1</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Փ(5)</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n=5</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5 are 1,2,3 and 4</a:t>
            </a:r>
            <a:endParaRPr b="0" i="0" sz="1400" u="none" cap="none" strike="noStrike">
              <a:solidFill>
                <a:srgbClr val="000000"/>
              </a:solidFill>
              <a:latin typeface="Roboto"/>
              <a:ea typeface="Roboto"/>
              <a:cs typeface="Roboto"/>
              <a:sym typeface="Roboto"/>
            </a:endParaRPr>
          </a:p>
        </p:txBody>
      </p:sp>
      <p:graphicFrame>
        <p:nvGraphicFramePr>
          <p:cNvPr id="141" name="Google Shape;141;p6"/>
          <p:cNvGraphicFramePr/>
          <p:nvPr/>
        </p:nvGraphicFramePr>
        <p:xfrm>
          <a:off x="2032000" y="3243626"/>
          <a:ext cx="3000000" cy="3000000"/>
        </p:xfrm>
        <a:graphic>
          <a:graphicData uri="http://schemas.openxmlformats.org/drawingml/2006/table">
            <a:tbl>
              <a:tblPr>
                <a:noFill/>
                <a:tableStyleId>{3E2EECFB-0F02-4A1D-87CE-F2D104093092}</a:tableStyleId>
              </a:tblPr>
              <a:tblGrid>
                <a:gridCol w="4064000"/>
                <a:gridCol w="4064000"/>
              </a:tblGrid>
              <a:tr h="494475">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42" name="Google Shape;142;p6"/>
          <p:cNvPicPr preferRelativeResize="0"/>
          <p:nvPr/>
        </p:nvPicPr>
        <p:blipFill rotWithShape="1">
          <a:blip r:embed="rId3">
            <a:alphaModFix/>
          </a:blip>
          <a:srcRect b="0" l="0" r="0" t="0"/>
          <a:stretch/>
        </p:blipFill>
        <p:spPr>
          <a:xfrm>
            <a:off x="7932621" y="3828038"/>
            <a:ext cx="473609" cy="329708"/>
          </a:xfrm>
          <a:prstGeom prst="rect">
            <a:avLst/>
          </a:prstGeom>
          <a:noFill/>
          <a:ln>
            <a:noFill/>
          </a:ln>
        </p:spPr>
      </p:pic>
      <p:pic>
        <p:nvPicPr>
          <p:cNvPr descr="Checkmark with solid fill" id="143" name="Google Shape;143;p6"/>
          <p:cNvPicPr preferRelativeResize="0"/>
          <p:nvPr/>
        </p:nvPicPr>
        <p:blipFill rotWithShape="1">
          <a:blip r:embed="rId3">
            <a:alphaModFix/>
          </a:blip>
          <a:srcRect b="0" l="0" r="0" t="0"/>
          <a:stretch/>
        </p:blipFill>
        <p:spPr>
          <a:xfrm>
            <a:off x="7932621" y="4337735"/>
            <a:ext cx="473609" cy="329708"/>
          </a:xfrm>
          <a:prstGeom prst="rect">
            <a:avLst/>
          </a:prstGeom>
          <a:noFill/>
          <a:ln>
            <a:noFill/>
          </a:ln>
        </p:spPr>
      </p:pic>
      <p:pic>
        <p:nvPicPr>
          <p:cNvPr descr="Checkmark with solid fill" id="144" name="Google Shape;144;p6"/>
          <p:cNvPicPr preferRelativeResize="0"/>
          <p:nvPr/>
        </p:nvPicPr>
        <p:blipFill rotWithShape="1">
          <a:blip r:embed="rId3">
            <a:alphaModFix/>
          </a:blip>
          <a:srcRect b="0" l="0" r="0" t="0"/>
          <a:stretch/>
        </p:blipFill>
        <p:spPr>
          <a:xfrm>
            <a:off x="7932621" y="4726875"/>
            <a:ext cx="473609" cy="329708"/>
          </a:xfrm>
          <a:prstGeom prst="rect">
            <a:avLst/>
          </a:prstGeom>
          <a:noFill/>
          <a:ln>
            <a:noFill/>
          </a:ln>
        </p:spPr>
      </p:pic>
      <p:pic>
        <p:nvPicPr>
          <p:cNvPr descr="Checkmark with solid fill" id="145" name="Google Shape;145;p6"/>
          <p:cNvPicPr preferRelativeResize="0"/>
          <p:nvPr/>
        </p:nvPicPr>
        <p:blipFill rotWithShape="1">
          <a:blip r:embed="rId3">
            <a:alphaModFix/>
          </a:blip>
          <a:srcRect b="0" l="0" r="0" t="0"/>
          <a:stretch/>
        </p:blipFill>
        <p:spPr>
          <a:xfrm>
            <a:off x="7932621" y="5230582"/>
            <a:ext cx="473609" cy="329708"/>
          </a:xfrm>
          <a:prstGeom prst="rect">
            <a:avLst/>
          </a:prstGeom>
          <a:noFill/>
          <a:ln>
            <a:noFill/>
          </a:ln>
        </p:spPr>
      </p:pic>
      <p:sp>
        <p:nvSpPr>
          <p:cNvPr id="146" name="Google Shape;146;p6"/>
          <p:cNvSpPr txBox="1"/>
          <p:nvPr/>
        </p:nvSpPr>
        <p:spPr>
          <a:xfrm>
            <a:off x="2190350" y="5941290"/>
            <a:ext cx="9539534" cy="86172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4</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5</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Փ(5)=4</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2" name="Google Shape;152;p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3" name="Google Shape;153;p7"/>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54" name="Google Shape;154;p7"/>
          <p:cNvSpPr txBox="1"/>
          <p:nvPr/>
        </p:nvSpPr>
        <p:spPr>
          <a:xfrm>
            <a:off x="740160" y="911376"/>
            <a:ext cx="10326400" cy="1969715"/>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Example:2</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11 are 1,2,3,4,5,6,7,8,9 and 10</a:t>
            </a:r>
            <a:endParaRPr b="0" i="0" sz="1400" u="none" cap="none" strike="noStrike">
              <a:solidFill>
                <a:srgbClr val="000000"/>
              </a:solidFill>
              <a:latin typeface="Roboto"/>
              <a:ea typeface="Roboto"/>
              <a:cs typeface="Roboto"/>
              <a:sym typeface="Roboto"/>
            </a:endParaRPr>
          </a:p>
        </p:txBody>
      </p:sp>
      <p:graphicFrame>
        <p:nvGraphicFramePr>
          <p:cNvPr id="155" name="Google Shape;155;p7"/>
          <p:cNvGraphicFramePr/>
          <p:nvPr/>
        </p:nvGraphicFramePr>
        <p:xfrm>
          <a:off x="1156131" y="3010823"/>
          <a:ext cx="3000000" cy="3000000"/>
        </p:xfrm>
        <a:graphic>
          <a:graphicData uri="http://schemas.openxmlformats.org/drawingml/2006/table">
            <a:tbl>
              <a:tblPr>
                <a:noFill/>
                <a:tableStyleId>{3E2EECFB-0F02-4A1D-87CE-F2D104093092}</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GCD(2,11)=1</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GCD(5,11)=1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56" name="Google Shape;156;p7"/>
          <p:cNvPicPr preferRelativeResize="0"/>
          <p:nvPr/>
        </p:nvPicPr>
        <p:blipFill rotWithShape="1">
          <a:blip r:embed="rId3">
            <a:alphaModFix/>
          </a:blip>
          <a:srcRect b="0" l="0" r="0" t="0"/>
          <a:stretch/>
        </p:blipFill>
        <p:spPr>
          <a:xfrm>
            <a:off x="3809938" y="4575602"/>
            <a:ext cx="473609" cy="329708"/>
          </a:xfrm>
          <a:prstGeom prst="rect">
            <a:avLst/>
          </a:prstGeom>
          <a:noFill/>
          <a:ln>
            <a:noFill/>
          </a:ln>
        </p:spPr>
      </p:pic>
      <p:graphicFrame>
        <p:nvGraphicFramePr>
          <p:cNvPr id="157" name="Google Shape;157;p7"/>
          <p:cNvGraphicFramePr/>
          <p:nvPr/>
        </p:nvGraphicFramePr>
        <p:xfrm>
          <a:off x="6199284" y="2947652"/>
          <a:ext cx="3000000" cy="3000000"/>
        </p:xfrm>
        <a:graphic>
          <a:graphicData uri="http://schemas.openxmlformats.org/drawingml/2006/table">
            <a:tbl>
              <a:tblPr>
                <a:noFill/>
                <a:tableStyleId>{3E2EECFB-0F02-4A1D-87CE-F2D104093092}</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GCD(6,11)=1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GCD(7,11)=1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GCD(8,11)=1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GCD(9,11)=1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GCD(10,11)=1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58" name="Google Shape;158;p7"/>
          <p:cNvPicPr preferRelativeResize="0"/>
          <p:nvPr/>
        </p:nvPicPr>
        <p:blipFill rotWithShape="1">
          <a:blip r:embed="rId3">
            <a:alphaModFix/>
          </a:blip>
          <a:srcRect b="0" l="0" r="0" t="0"/>
          <a:stretch/>
        </p:blipFill>
        <p:spPr>
          <a:xfrm>
            <a:off x="8938561" y="3680906"/>
            <a:ext cx="473609" cy="329708"/>
          </a:xfrm>
          <a:prstGeom prst="rect">
            <a:avLst/>
          </a:prstGeom>
          <a:noFill/>
          <a:ln>
            <a:noFill/>
          </a:ln>
        </p:spPr>
      </p:pic>
      <p:pic>
        <p:nvPicPr>
          <p:cNvPr descr="Checkmark with solid fill" id="159" name="Google Shape;159;p7"/>
          <p:cNvPicPr preferRelativeResize="0"/>
          <p:nvPr/>
        </p:nvPicPr>
        <p:blipFill rotWithShape="1">
          <a:blip r:embed="rId3">
            <a:alphaModFix/>
          </a:blip>
          <a:srcRect b="0" l="0" r="0" t="0"/>
          <a:stretch/>
        </p:blipFill>
        <p:spPr>
          <a:xfrm>
            <a:off x="3814590" y="4199966"/>
            <a:ext cx="473609" cy="329708"/>
          </a:xfrm>
          <a:prstGeom prst="rect">
            <a:avLst/>
          </a:prstGeom>
          <a:noFill/>
          <a:ln>
            <a:noFill/>
          </a:ln>
        </p:spPr>
      </p:pic>
      <p:pic>
        <p:nvPicPr>
          <p:cNvPr descr="Checkmark with solid fill" id="160" name="Google Shape;160;p7"/>
          <p:cNvPicPr preferRelativeResize="0"/>
          <p:nvPr/>
        </p:nvPicPr>
        <p:blipFill rotWithShape="1">
          <a:blip r:embed="rId3">
            <a:alphaModFix/>
          </a:blip>
          <a:srcRect b="0" l="0" r="0" t="0"/>
          <a:stretch/>
        </p:blipFill>
        <p:spPr>
          <a:xfrm>
            <a:off x="8938560" y="4111894"/>
            <a:ext cx="473609" cy="329708"/>
          </a:xfrm>
          <a:prstGeom prst="rect">
            <a:avLst/>
          </a:prstGeom>
          <a:noFill/>
          <a:ln>
            <a:noFill/>
          </a:ln>
        </p:spPr>
      </p:pic>
      <p:sp>
        <p:nvSpPr>
          <p:cNvPr id="161" name="Google Shape;161;p7"/>
          <p:cNvSpPr txBox="1"/>
          <p:nvPr/>
        </p:nvSpPr>
        <p:spPr>
          <a:xfrm>
            <a:off x="2729292" y="5896038"/>
            <a:ext cx="8806920" cy="677054"/>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there are </a:t>
            </a:r>
            <a:r>
              <a:rPr b="1" i="0" lang="en-US" sz="1800" u="none" cap="none" strike="noStrike">
                <a:solidFill>
                  <a:schemeClr val="dk1"/>
                </a:solidFill>
                <a:latin typeface="Roboto"/>
                <a:ea typeface="Roboto"/>
                <a:cs typeface="Roboto"/>
                <a:sym typeface="Roboto"/>
              </a:rPr>
              <a:t>10</a:t>
            </a:r>
            <a:r>
              <a:rPr b="0" i="0" lang="en-US" sz="1800" u="none" cap="none" strike="noStrike">
                <a:solidFill>
                  <a:schemeClr val="dk1"/>
                </a:solidFill>
                <a:latin typeface="Roboto"/>
                <a:ea typeface="Roboto"/>
                <a:cs typeface="Roboto"/>
                <a:sym typeface="Roboto"/>
              </a:rPr>
              <a:t> numbers less than </a:t>
            </a:r>
            <a:r>
              <a:rPr b="1" i="0" lang="en-US" sz="1800" u="none" cap="none" strike="noStrike">
                <a:solidFill>
                  <a:schemeClr val="dk1"/>
                </a:solidFill>
                <a:latin typeface="Roboto"/>
                <a:ea typeface="Roboto"/>
                <a:cs typeface="Roboto"/>
                <a:sym typeface="Roboto"/>
              </a:rPr>
              <a:t>11</a:t>
            </a:r>
            <a:r>
              <a:rPr b="0" i="0" lang="en-US" sz="18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Therefore </a:t>
            </a:r>
            <a:r>
              <a:rPr b="0" i="0" lang="en-US" sz="1800" u="none" cap="none" strike="noStrike">
                <a:solidFill>
                  <a:srgbClr val="0C0C0C"/>
                </a:solidFill>
                <a:latin typeface="Roboto"/>
                <a:ea typeface="Roboto"/>
                <a:cs typeface="Roboto"/>
                <a:sym typeface="Roboto"/>
              </a:rPr>
              <a:t>Փ(11)=10</a:t>
            </a:r>
            <a:endParaRPr b="0" i="0" sz="1800" u="none" cap="none" strike="noStrike">
              <a:solidFill>
                <a:schemeClr val="dk1"/>
              </a:solidFill>
              <a:latin typeface="Roboto"/>
              <a:ea typeface="Roboto"/>
              <a:cs typeface="Roboto"/>
              <a:sym typeface="Roboto"/>
            </a:endParaRPr>
          </a:p>
        </p:txBody>
      </p:sp>
      <p:pic>
        <p:nvPicPr>
          <p:cNvPr descr="Checkmark with solid fill" id="162" name="Google Shape;162;p7"/>
          <p:cNvPicPr preferRelativeResize="0"/>
          <p:nvPr/>
        </p:nvPicPr>
        <p:blipFill rotWithShape="1">
          <a:blip r:embed="rId3">
            <a:alphaModFix/>
          </a:blip>
          <a:srcRect b="0" l="0" r="0" t="0"/>
          <a:stretch/>
        </p:blipFill>
        <p:spPr>
          <a:xfrm>
            <a:off x="3814590" y="3782186"/>
            <a:ext cx="473609" cy="329708"/>
          </a:xfrm>
          <a:prstGeom prst="rect">
            <a:avLst/>
          </a:prstGeom>
          <a:noFill/>
          <a:ln>
            <a:noFill/>
          </a:ln>
        </p:spPr>
      </p:pic>
      <p:pic>
        <p:nvPicPr>
          <p:cNvPr descr="Checkmark with solid fill" id="163" name="Google Shape;163;p7"/>
          <p:cNvPicPr preferRelativeResize="0"/>
          <p:nvPr/>
        </p:nvPicPr>
        <p:blipFill rotWithShape="1">
          <a:blip r:embed="rId3">
            <a:alphaModFix/>
          </a:blip>
          <a:srcRect b="0" l="0" r="0" t="0"/>
          <a:stretch/>
        </p:blipFill>
        <p:spPr>
          <a:xfrm>
            <a:off x="3802901" y="5004066"/>
            <a:ext cx="473609" cy="329708"/>
          </a:xfrm>
          <a:prstGeom prst="rect">
            <a:avLst/>
          </a:prstGeom>
          <a:noFill/>
          <a:ln>
            <a:noFill/>
          </a:ln>
        </p:spPr>
      </p:pic>
      <p:pic>
        <p:nvPicPr>
          <p:cNvPr descr="Checkmark with solid fill" id="164" name="Google Shape;164;p7"/>
          <p:cNvPicPr preferRelativeResize="0"/>
          <p:nvPr/>
        </p:nvPicPr>
        <p:blipFill rotWithShape="1">
          <a:blip r:embed="rId3">
            <a:alphaModFix/>
          </a:blip>
          <a:srcRect b="0" l="0" r="0" t="0"/>
          <a:stretch/>
        </p:blipFill>
        <p:spPr>
          <a:xfrm>
            <a:off x="3802900" y="5326875"/>
            <a:ext cx="473609" cy="329708"/>
          </a:xfrm>
          <a:prstGeom prst="rect">
            <a:avLst/>
          </a:prstGeom>
          <a:noFill/>
          <a:ln>
            <a:noFill/>
          </a:ln>
        </p:spPr>
      </p:pic>
      <p:pic>
        <p:nvPicPr>
          <p:cNvPr descr="Checkmark with solid fill" id="165" name="Google Shape;165;p7"/>
          <p:cNvPicPr preferRelativeResize="0"/>
          <p:nvPr/>
        </p:nvPicPr>
        <p:blipFill rotWithShape="1">
          <a:blip r:embed="rId3">
            <a:alphaModFix/>
          </a:blip>
          <a:srcRect b="0" l="0" r="0" t="0"/>
          <a:stretch/>
        </p:blipFill>
        <p:spPr>
          <a:xfrm>
            <a:off x="8922246" y="4489541"/>
            <a:ext cx="473609" cy="329708"/>
          </a:xfrm>
          <a:prstGeom prst="rect">
            <a:avLst/>
          </a:prstGeom>
          <a:noFill/>
          <a:ln>
            <a:noFill/>
          </a:ln>
        </p:spPr>
      </p:pic>
      <p:pic>
        <p:nvPicPr>
          <p:cNvPr descr="Checkmark with solid fill" id="166" name="Google Shape;166;p7"/>
          <p:cNvPicPr preferRelativeResize="0"/>
          <p:nvPr/>
        </p:nvPicPr>
        <p:blipFill rotWithShape="1">
          <a:blip r:embed="rId3">
            <a:alphaModFix/>
          </a:blip>
          <a:srcRect b="0" l="0" r="0" t="0"/>
          <a:stretch/>
        </p:blipFill>
        <p:spPr>
          <a:xfrm>
            <a:off x="8942570" y="4916823"/>
            <a:ext cx="473609" cy="329708"/>
          </a:xfrm>
          <a:prstGeom prst="rect">
            <a:avLst/>
          </a:prstGeom>
          <a:noFill/>
          <a:ln>
            <a:noFill/>
          </a:ln>
        </p:spPr>
      </p:pic>
      <p:pic>
        <p:nvPicPr>
          <p:cNvPr descr="Checkmark with solid fill" id="167" name="Google Shape;167;p7"/>
          <p:cNvPicPr preferRelativeResize="0"/>
          <p:nvPr/>
        </p:nvPicPr>
        <p:blipFill rotWithShape="1">
          <a:blip r:embed="rId3">
            <a:alphaModFix/>
          </a:blip>
          <a:srcRect b="0" l="0" r="0" t="0"/>
          <a:stretch/>
        </p:blipFill>
        <p:spPr>
          <a:xfrm>
            <a:off x="8922248" y="5348451"/>
            <a:ext cx="473609" cy="3297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3" name="Google Shape;173;p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4" name="Google Shape;174;p8"/>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75" name="Google Shape;175;p8"/>
          <p:cNvSpPr txBox="1"/>
          <p:nvPr/>
        </p:nvSpPr>
        <p:spPr>
          <a:xfrm>
            <a:off x="740160" y="682144"/>
            <a:ext cx="10326400" cy="1969715"/>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Example:3</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Փ(8)</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n=8</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8 are 1,2,3,4,5,6 and 7</a:t>
            </a:r>
            <a:endParaRPr b="0" i="0" sz="1600" u="none" cap="none" strike="noStrike">
              <a:solidFill>
                <a:srgbClr val="000000"/>
              </a:solidFill>
              <a:latin typeface="Roboto"/>
              <a:ea typeface="Roboto"/>
              <a:cs typeface="Roboto"/>
              <a:sym typeface="Roboto"/>
            </a:endParaRPr>
          </a:p>
        </p:txBody>
      </p:sp>
      <p:graphicFrame>
        <p:nvGraphicFramePr>
          <p:cNvPr id="176" name="Google Shape;176;p8"/>
          <p:cNvGraphicFramePr/>
          <p:nvPr/>
        </p:nvGraphicFramePr>
        <p:xfrm>
          <a:off x="1156131" y="3010823"/>
          <a:ext cx="3000000" cy="3000000"/>
        </p:xfrm>
        <a:graphic>
          <a:graphicData uri="http://schemas.openxmlformats.org/drawingml/2006/table">
            <a:tbl>
              <a:tblPr>
                <a:noFill/>
                <a:tableStyleId>{3E2EECFB-0F02-4A1D-87CE-F2D104093092}</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GCD(2,8)=2</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GCD(4,8)=4</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77" name="Google Shape;177;p8"/>
          <p:cNvGraphicFramePr/>
          <p:nvPr/>
        </p:nvGraphicFramePr>
        <p:xfrm>
          <a:off x="6199284" y="2947652"/>
          <a:ext cx="3000000" cy="3000000"/>
        </p:xfrm>
        <a:graphic>
          <a:graphicData uri="http://schemas.openxmlformats.org/drawingml/2006/table">
            <a:tbl>
              <a:tblPr>
                <a:noFill/>
                <a:tableStyleId>{3E2EECFB-0F02-4A1D-87CE-F2D104093092}</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GCD(5,8)=1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GCD(6,8)=2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GCD(7,8)=1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78" name="Google Shape;178;p8"/>
          <p:cNvPicPr preferRelativeResize="0"/>
          <p:nvPr/>
        </p:nvPicPr>
        <p:blipFill rotWithShape="1">
          <a:blip r:embed="rId3">
            <a:alphaModFix/>
          </a:blip>
          <a:srcRect b="0" l="0" r="0" t="0"/>
          <a:stretch/>
        </p:blipFill>
        <p:spPr>
          <a:xfrm>
            <a:off x="8938561" y="3680906"/>
            <a:ext cx="473609" cy="329708"/>
          </a:xfrm>
          <a:prstGeom prst="rect">
            <a:avLst/>
          </a:prstGeom>
          <a:noFill/>
          <a:ln>
            <a:noFill/>
          </a:ln>
        </p:spPr>
      </p:pic>
      <p:pic>
        <p:nvPicPr>
          <p:cNvPr descr="Checkmark with solid fill" id="179" name="Google Shape;179;p8"/>
          <p:cNvPicPr preferRelativeResize="0"/>
          <p:nvPr/>
        </p:nvPicPr>
        <p:blipFill rotWithShape="1">
          <a:blip r:embed="rId3">
            <a:alphaModFix/>
          </a:blip>
          <a:srcRect b="0" l="0" r="0" t="0"/>
          <a:stretch/>
        </p:blipFill>
        <p:spPr>
          <a:xfrm>
            <a:off x="3845140" y="4841870"/>
            <a:ext cx="473609" cy="329708"/>
          </a:xfrm>
          <a:prstGeom prst="rect">
            <a:avLst/>
          </a:prstGeom>
          <a:noFill/>
          <a:ln>
            <a:noFill/>
          </a:ln>
        </p:spPr>
      </p:pic>
      <p:pic>
        <p:nvPicPr>
          <p:cNvPr descr="Checkmark with solid fill" id="180" name="Google Shape;180;p8"/>
          <p:cNvPicPr preferRelativeResize="0"/>
          <p:nvPr/>
        </p:nvPicPr>
        <p:blipFill rotWithShape="1">
          <a:blip r:embed="rId3">
            <a:alphaModFix/>
          </a:blip>
          <a:srcRect b="0" l="0" r="0" t="0"/>
          <a:stretch/>
        </p:blipFill>
        <p:spPr>
          <a:xfrm>
            <a:off x="8938560" y="4713214"/>
            <a:ext cx="473609" cy="329708"/>
          </a:xfrm>
          <a:prstGeom prst="rect">
            <a:avLst/>
          </a:prstGeom>
          <a:noFill/>
          <a:ln>
            <a:noFill/>
          </a:ln>
        </p:spPr>
      </p:pic>
      <p:sp>
        <p:nvSpPr>
          <p:cNvPr id="181" name="Google Shape;181;p8"/>
          <p:cNvSpPr txBox="1"/>
          <p:nvPr/>
        </p:nvSpPr>
        <p:spPr>
          <a:xfrm>
            <a:off x="2385163" y="5868106"/>
            <a:ext cx="8806800" cy="61549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4</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8</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Փ(8)=4</a:t>
            </a:r>
            <a:endParaRPr b="0" i="0" sz="1600" u="none" cap="none" strike="noStrike">
              <a:solidFill>
                <a:schemeClr val="dk1"/>
              </a:solidFill>
              <a:latin typeface="Roboto"/>
              <a:ea typeface="Roboto"/>
              <a:cs typeface="Roboto"/>
              <a:sym typeface="Roboto"/>
            </a:endParaRPr>
          </a:p>
        </p:txBody>
      </p:sp>
      <p:pic>
        <p:nvPicPr>
          <p:cNvPr descr="Checkmark with solid fill" id="182" name="Google Shape;182;p8"/>
          <p:cNvPicPr preferRelativeResize="0"/>
          <p:nvPr/>
        </p:nvPicPr>
        <p:blipFill rotWithShape="1">
          <a:blip r:embed="rId3">
            <a:alphaModFix/>
          </a:blip>
          <a:srcRect b="0" l="0" r="0" t="0"/>
          <a:stretch/>
        </p:blipFill>
        <p:spPr>
          <a:xfrm>
            <a:off x="3845141" y="3794235"/>
            <a:ext cx="473609" cy="329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88" name="Google Shape;188;p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89" name="Google Shape;189;p9"/>
          <p:cNvSpPr txBox="1"/>
          <p:nvPr/>
        </p:nvSpPr>
        <p:spPr>
          <a:xfrm>
            <a:off x="693629" y="1221899"/>
            <a:ext cx="10326424" cy="400055"/>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C0C0C"/>
                </a:solidFill>
                <a:latin typeface="Roboto"/>
                <a:ea typeface="Roboto"/>
                <a:cs typeface="Roboto"/>
                <a:sym typeface="Roboto"/>
              </a:rPr>
              <a:t>Properties</a:t>
            </a:r>
            <a:endParaRPr b="1" i="0" sz="1600" u="none" cap="none" strike="noStrike">
              <a:solidFill>
                <a:srgbClr val="000000"/>
              </a:solidFill>
              <a:latin typeface="Roboto"/>
              <a:ea typeface="Roboto"/>
              <a:cs typeface="Roboto"/>
              <a:sym typeface="Roboto"/>
            </a:endParaRPr>
          </a:p>
        </p:txBody>
      </p:sp>
      <p:graphicFrame>
        <p:nvGraphicFramePr>
          <p:cNvPr id="190" name="Google Shape;190;p9"/>
          <p:cNvGraphicFramePr/>
          <p:nvPr/>
        </p:nvGraphicFramePr>
        <p:xfrm>
          <a:off x="739681" y="1959065"/>
          <a:ext cx="3000000" cy="3000000"/>
        </p:xfrm>
        <a:graphic>
          <a:graphicData uri="http://schemas.openxmlformats.org/drawingml/2006/table">
            <a:tbl>
              <a:tblPr>
                <a:noFill/>
                <a:tableStyleId>{3E2EECFB-0F02-4A1D-87CE-F2D104093092}</a:tableStyleId>
              </a:tblPr>
              <a:tblGrid>
                <a:gridCol w="1571500"/>
                <a:gridCol w="5132525"/>
                <a:gridCol w="4570125"/>
              </a:tblGrid>
              <a:tr h="5899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Criteria of 'n'</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212529"/>
                          </a:solidFill>
                          <a:latin typeface="Roboto"/>
                          <a:ea typeface="Roboto"/>
                          <a:cs typeface="Roboto"/>
                          <a:sym typeface="Roboto"/>
                        </a:rPr>
                        <a:t>Formula</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71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'n' is prime.</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(n-1)</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835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Φ(n) </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 n = p x q</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'p' and 'q' are primes.</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(p-1) × (q-1) </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324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n = a x b.</a:t>
                      </a:r>
                      <a:endParaRPr sz="16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600"/>
                        <a:buFont typeface="Arial"/>
                        <a:buNone/>
                      </a:pPr>
                      <a:r>
                        <a:rPr lang="en-US" sz="1600" u="none" cap="none" strike="noStrike">
                          <a:latin typeface="Roboto"/>
                          <a:ea typeface="Roboto"/>
                          <a:cs typeface="Roboto"/>
                          <a:sym typeface="Roboto"/>
                        </a:rPr>
                        <a:t>Either 'a' or 'b’ is composite.</a:t>
                      </a:r>
                      <a:endParaRPr sz="16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600"/>
                        <a:buFont typeface="Arial"/>
                        <a:buNone/>
                      </a:pPr>
                      <a:r>
                        <a:rPr lang="en-US" sz="1600" u="none" cap="none" strike="noStrike">
                          <a:latin typeface="Roboto"/>
                          <a:ea typeface="Roboto"/>
                          <a:cs typeface="Roboto"/>
                          <a:sym typeface="Roboto"/>
                        </a:rPr>
                        <a:t>Both 'a' and 'b' are composite.</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1" name="Google Shape;191;p9"/>
          <p:cNvPicPr preferRelativeResize="0"/>
          <p:nvPr/>
        </p:nvPicPr>
        <p:blipFill rotWithShape="1">
          <a:blip r:embed="rId3">
            <a:alphaModFix/>
          </a:blip>
          <a:srcRect b="0" l="0" r="0" t="0"/>
          <a:stretch/>
        </p:blipFill>
        <p:spPr>
          <a:xfrm>
            <a:off x="7565133" y="4615167"/>
            <a:ext cx="3735067" cy="8505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2024-05-27T06:27:21Z</dcterms:created>
  <dc:creator>poojaramaraj71@gmail.com</dc:creator>
</cp:coreProperties>
</file>