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4"/>
    <p:sldMasterId id="2147483657" r:id="rId5"/>
  </p:sldMasterIdLst>
  <p:notesMasterIdLst>
    <p:notesMasterId r:id="rId33"/>
  </p:notesMasterIdLst>
  <p:handoutMasterIdLst>
    <p:handoutMasterId r:id="rId34"/>
  </p:handoutMasterIdLst>
  <p:sldIdLst>
    <p:sldId id="413" r:id="rId6"/>
    <p:sldId id="442" r:id="rId7"/>
    <p:sldId id="451" r:id="rId8"/>
    <p:sldId id="443" r:id="rId9"/>
    <p:sldId id="415" r:id="rId10"/>
    <p:sldId id="418" r:id="rId11"/>
    <p:sldId id="419" r:id="rId12"/>
    <p:sldId id="420" r:id="rId13"/>
    <p:sldId id="432" r:id="rId14"/>
    <p:sldId id="428" r:id="rId15"/>
    <p:sldId id="421" r:id="rId16"/>
    <p:sldId id="444" r:id="rId17"/>
    <p:sldId id="431" r:id="rId18"/>
    <p:sldId id="440" r:id="rId19"/>
    <p:sldId id="435" r:id="rId20"/>
    <p:sldId id="434" r:id="rId21"/>
    <p:sldId id="436" r:id="rId22"/>
    <p:sldId id="445" r:id="rId23"/>
    <p:sldId id="446" r:id="rId24"/>
    <p:sldId id="452" r:id="rId25"/>
    <p:sldId id="441" r:id="rId26"/>
    <p:sldId id="447" r:id="rId27"/>
    <p:sldId id="449" r:id="rId28"/>
    <p:sldId id="450" r:id="rId29"/>
    <p:sldId id="453" r:id="rId30"/>
    <p:sldId id="454" r:id="rId31"/>
    <p:sldId id="305" r:id="rId32"/>
  </p:sldIdLst>
  <p:sldSz cx="12192000" cy="6858000"/>
  <p:notesSz cx="7315200" cy="9601200"/>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33E"/>
    <a:srgbClr val="537F9F"/>
    <a:srgbClr val="34ACDE"/>
    <a:srgbClr val="00BABA"/>
    <a:srgbClr val="F67B44"/>
    <a:srgbClr val="F3540D"/>
    <a:srgbClr val="586068"/>
    <a:srgbClr val="EFF0F1"/>
    <a:srgbClr val="FDB183"/>
    <a:srgbClr val="F9B9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4" autoAdjust="0"/>
    <p:restoredTop sz="99762" autoAdjust="0"/>
  </p:normalViewPr>
  <p:slideViewPr>
    <p:cSldViewPr snapToGrid="0">
      <p:cViewPr varScale="1">
        <p:scale>
          <a:sx n="114" d="100"/>
          <a:sy n="114" d="100"/>
        </p:scale>
        <p:origin x="252" y="108"/>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0" d="100"/>
          <a:sy n="40" d="100"/>
        </p:scale>
        <p:origin x="2808" y="4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7/11/2017 5:23:39 PM</a:t>
            </a:fld>
            <a:endParaRPr lang="en-US" sz="900" dirty="0">
              <a:solidFill>
                <a:schemeClr val="tx1">
                  <a:lumMod val="75000"/>
                  <a:lumOff val="25000"/>
                </a:schemeClr>
              </a:solidFill>
            </a:endParaRPr>
          </a:p>
        </p:txBody>
      </p:sp>
      <p:sp>
        <p:nvSpPr>
          <p:cNvPr id="11" name="Rectangle 4"/>
          <p:cNvSpPr>
            <a:spLocks noGrp="1" noChangeArrowheads="1"/>
          </p:cNvSpPr>
          <p:nvPr>
            <p:ph type="ftr" sz="quarter" idx="2"/>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2" name="Rectangle 5"/>
          <p:cNvSpPr>
            <a:spLocks noGrp="1" noChangeArrowheads="1"/>
          </p:cNvSpPr>
          <p:nvPr>
            <p:ph type="sldNum" sz="quarter" idx="3"/>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3" name="Group 12"/>
          <p:cNvGrpSpPr/>
          <p:nvPr/>
        </p:nvGrpSpPr>
        <p:grpSpPr>
          <a:xfrm>
            <a:off x="6536576" y="9239119"/>
            <a:ext cx="516353" cy="185990"/>
            <a:chOff x="271463" y="2852738"/>
            <a:chExt cx="3190876" cy="1149350"/>
          </a:xfrm>
        </p:grpSpPr>
        <p:sp>
          <p:nvSpPr>
            <p:cNvPr id="14"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7/11/2017 5:18:36 PM</a:t>
            </a:fld>
            <a:endParaRPr lang="en-US" sz="900" dirty="0">
              <a:solidFill>
                <a:schemeClr val="tx1">
                  <a:lumMod val="75000"/>
                  <a:lumOff val="25000"/>
                </a:schemeClr>
              </a:solidFill>
            </a:endParaRPr>
          </a:p>
        </p:txBody>
      </p:sp>
      <p:sp>
        <p:nvSpPr>
          <p:cNvPr id="13" name="Rectangle 4"/>
          <p:cNvSpPr>
            <a:spLocks noGrp="1" noChangeArrowheads="1"/>
          </p:cNvSpPr>
          <p:nvPr>
            <p:ph type="ftr" sz="quarter" idx="4"/>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4" name="Rectangle 5"/>
          <p:cNvSpPr>
            <a:spLocks noGrp="1" noChangeArrowheads="1"/>
          </p:cNvSpPr>
          <p:nvPr>
            <p:ph type="sldNum" sz="quarter" idx="5"/>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5" name="Group 14"/>
          <p:cNvGrpSpPr/>
          <p:nvPr/>
        </p:nvGrpSpPr>
        <p:grpSpPr>
          <a:xfrm>
            <a:off x="6536576" y="9239119"/>
            <a:ext cx="516353" cy="185990"/>
            <a:chOff x="271463" y="2852738"/>
            <a:chExt cx="3190876" cy="1149350"/>
          </a:xfrm>
        </p:grpSpPr>
        <p:sp>
          <p:nvSpPr>
            <p:cNvPr id="1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90" name="Text Placeholder 89"/>
          <p:cNvSpPr>
            <a:spLocks noGrp="1"/>
          </p:cNvSpPr>
          <p:nvPr userDrawn="1">
            <p:ph type="body" sz="quarter" idx="12"/>
          </p:nvPr>
        </p:nvSpPr>
        <p:spPr>
          <a:xfrm>
            <a:off x="431371" y="2817332"/>
            <a:ext cx="5131229" cy="1297467"/>
          </a:xfrm>
        </p:spPr>
        <p:txBody>
          <a:bodyPr>
            <a:normAutofit/>
          </a:bodyPr>
          <a:lstStyle>
            <a:lvl1pPr marL="0" indent="0" algn="r">
              <a:lnSpc>
                <a:spcPct val="100000"/>
              </a:lnSpc>
              <a:buFontTx/>
              <a:buNone/>
              <a:defRPr sz="2000" b="0" cap="all" spc="-60" baseline="0">
                <a:solidFill>
                  <a:schemeClr val="tx2">
                    <a:lumMod val="75000"/>
                  </a:schemeClr>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7" name="Rectangle 183"/>
          <p:cNvSpPr>
            <a:spLocks noGrp="1" noChangeArrowheads="1"/>
          </p:cNvSpPr>
          <p:nvPr userDrawn="1">
            <p:ph type="subTitle" idx="1" hasCustomPrompt="1"/>
          </p:nvPr>
        </p:nvSpPr>
        <p:spPr bwMode="blackWhite">
          <a:xfrm>
            <a:off x="5612971" y="2042632"/>
            <a:ext cx="4216829" cy="992668"/>
          </a:xfrm>
          <a:prstGeom prst="rect">
            <a:avLst/>
          </a:prstGeom>
          <a:ln w="25400" algn="ctr"/>
          <a:effectLst/>
        </p:spPr>
        <p:txBody>
          <a:bodyPr tIns="0" bIns="91440" anchor="t">
            <a:noAutofit/>
          </a:bodyPr>
          <a:lstStyle>
            <a:lvl1pPr marL="0" indent="0" algn="l" rtl="0" fontAlgn="base">
              <a:lnSpc>
                <a:spcPct val="100000"/>
              </a:lnSpc>
              <a:spcBef>
                <a:spcPct val="25000"/>
              </a:spcBef>
              <a:spcAft>
                <a:spcPct val="0"/>
              </a:spcAft>
              <a:buClrTx/>
              <a:buFont typeface="Arial" charset="0"/>
              <a:buNone/>
              <a:defRPr lang="en-US" sz="2400" b="1" kern="1200" cap="all" spc="-60" baseline="0" dirty="0" smtClean="0">
                <a:solidFill>
                  <a:schemeClr val="tx2">
                    <a:lumMod val="75000"/>
                  </a:schemeClr>
                </a:solidFill>
                <a:effectLst/>
                <a:latin typeface="+mj-lt"/>
                <a:ea typeface="+mn-ea"/>
                <a:cs typeface="+mn-cs"/>
              </a:defRPr>
            </a:lvl1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052032"/>
            <a:ext cx="5131229" cy="1716568"/>
          </a:xfrm>
          <a:ln w="25400"/>
          <a:effectLst/>
        </p:spPr>
        <p:txBody>
          <a:bodyPr tIns="91440" bIns="91440" anchor="t"/>
          <a:lstStyle>
            <a:lvl1pPr algn="l">
              <a:lnSpc>
                <a:spcPct val="100000"/>
              </a:lnSpc>
              <a:spcBef>
                <a:spcPct val="25000"/>
              </a:spcBef>
              <a:defRPr lang="en-US" sz="2900" b="1" kern="1200" cap="all" spc="-60" baseline="0" dirty="0">
                <a:solidFill>
                  <a:schemeClr val="tx2">
                    <a:lumMod val="75000"/>
                  </a:schemeClr>
                </a:solidFill>
                <a:effectLst/>
                <a:latin typeface="Arial" charset="0"/>
                <a:ea typeface="+mn-ea"/>
                <a:cs typeface="+mn-cs"/>
              </a:defRPr>
            </a:lvl1pPr>
          </a:lstStyle>
          <a:p>
            <a:r>
              <a:rPr lang="en-US" dirty="0"/>
              <a:t>Title Goes Here</a:t>
            </a:r>
            <a:br>
              <a:rPr lang="en-US" dirty="0"/>
            </a:br>
            <a:r>
              <a:rPr lang="en-US" dirty="0"/>
              <a:t>Second Line Optional</a:t>
            </a:r>
          </a:p>
        </p:txBody>
      </p:sp>
      <p:sp>
        <p:nvSpPr>
          <p:cNvPr id="51" name="TextBox 50"/>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company INTERNAL/proprietary</a:t>
            </a:r>
          </a:p>
        </p:txBody>
      </p:sp>
      <p:grpSp>
        <p:nvGrpSpPr>
          <p:cNvPr id="13" name="Group 12"/>
          <p:cNvGrpSpPr/>
          <p:nvPr userDrawn="1"/>
        </p:nvGrpSpPr>
        <p:grpSpPr>
          <a:xfrm>
            <a:off x="6710636" y="5931672"/>
            <a:ext cx="5224214" cy="670193"/>
            <a:chOff x="7003917" y="-725488"/>
            <a:chExt cx="10382383" cy="1331913"/>
          </a:xfrm>
        </p:grpSpPr>
        <p:sp>
          <p:nvSpPr>
            <p:cNvPr id="14"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2" name="Group 51"/>
            <p:cNvGrpSpPr/>
            <p:nvPr userDrawn="1"/>
          </p:nvGrpSpPr>
          <p:grpSpPr>
            <a:xfrm>
              <a:off x="7003917" y="-481263"/>
              <a:ext cx="2430980" cy="875636"/>
              <a:chOff x="271463" y="2852738"/>
              <a:chExt cx="3190876" cy="1149350"/>
            </a:xfrm>
          </p:grpSpPr>
          <p:sp>
            <p:nvSpPr>
              <p:cNvPr id="53"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58" name="Group 57"/>
          <p:cNvGrpSpPr/>
          <p:nvPr userDrawn="1"/>
        </p:nvGrpSpPr>
        <p:grpSpPr>
          <a:xfrm>
            <a:off x="0" y="4211972"/>
            <a:ext cx="12192000" cy="1367166"/>
            <a:chOff x="0" y="4166252"/>
            <a:chExt cx="12192000" cy="1367166"/>
          </a:xfrm>
        </p:grpSpPr>
        <p:pic>
          <p:nvPicPr>
            <p:cNvPr id="59" name="Picture 5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68161"/>
              <a:ext cx="12192000" cy="1104900"/>
            </a:xfrm>
            <a:prstGeom prst="rect">
              <a:avLst/>
            </a:prstGeom>
          </p:spPr>
        </p:pic>
        <p:grpSp>
          <p:nvGrpSpPr>
            <p:cNvPr id="60" name="Group 59"/>
            <p:cNvGrpSpPr/>
            <p:nvPr userDrawn="1"/>
          </p:nvGrpSpPr>
          <p:grpSpPr>
            <a:xfrm>
              <a:off x="3011822" y="4166252"/>
              <a:ext cx="588628" cy="588628"/>
              <a:chOff x="6862686" y="3757371"/>
              <a:chExt cx="1388962" cy="1388962"/>
            </a:xfrm>
          </p:grpSpPr>
          <p:sp>
            <p:nvSpPr>
              <p:cNvPr id="83" name="Donut 82"/>
              <p:cNvSpPr/>
              <p:nvPr/>
            </p:nvSpPr>
            <p:spPr>
              <a:xfrm>
                <a:off x="6862686" y="3757371"/>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4" name="Picture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8730" y="4114458"/>
                <a:ext cx="716874" cy="576878"/>
              </a:xfrm>
              <a:prstGeom prst="rect">
                <a:avLst/>
              </a:prstGeom>
            </p:spPr>
          </p:pic>
        </p:grpSp>
        <p:grpSp>
          <p:nvGrpSpPr>
            <p:cNvPr id="61" name="Group 60"/>
            <p:cNvGrpSpPr/>
            <p:nvPr userDrawn="1"/>
          </p:nvGrpSpPr>
          <p:grpSpPr>
            <a:xfrm>
              <a:off x="4636351" y="4720590"/>
              <a:ext cx="783583" cy="783583"/>
              <a:chOff x="656450" y="2171639"/>
              <a:chExt cx="1388962" cy="1388962"/>
            </a:xfrm>
          </p:grpSpPr>
          <p:sp>
            <p:nvSpPr>
              <p:cNvPr id="81" name="Donut 80"/>
              <p:cNvSpPr/>
              <p:nvPr/>
            </p:nvSpPr>
            <p:spPr>
              <a:xfrm>
                <a:off x="656450" y="217163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132" y="2638290"/>
                <a:ext cx="785598" cy="446809"/>
              </a:xfrm>
              <a:prstGeom prst="rect">
                <a:avLst/>
              </a:prstGeom>
            </p:spPr>
          </p:pic>
        </p:grpSp>
        <p:grpSp>
          <p:nvGrpSpPr>
            <p:cNvPr id="62" name="Group 61"/>
            <p:cNvGrpSpPr/>
            <p:nvPr userDrawn="1"/>
          </p:nvGrpSpPr>
          <p:grpSpPr>
            <a:xfrm>
              <a:off x="1590791" y="4752461"/>
              <a:ext cx="748987" cy="748987"/>
              <a:chOff x="2208009" y="539609"/>
              <a:chExt cx="1388962" cy="1388962"/>
            </a:xfrm>
          </p:grpSpPr>
          <p:sp>
            <p:nvSpPr>
              <p:cNvPr id="79" name="Donut 78"/>
              <p:cNvSpPr/>
              <p:nvPr/>
            </p:nvSpPr>
            <p:spPr>
              <a:xfrm>
                <a:off x="2208009"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0" name="Picture 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0637" y="876720"/>
                <a:ext cx="443707" cy="608580"/>
              </a:xfrm>
              <a:prstGeom prst="rect">
                <a:avLst/>
              </a:prstGeom>
            </p:spPr>
          </p:pic>
        </p:grpSp>
        <p:grpSp>
          <p:nvGrpSpPr>
            <p:cNvPr id="63" name="Group 62"/>
            <p:cNvGrpSpPr/>
            <p:nvPr userDrawn="1"/>
          </p:nvGrpSpPr>
          <p:grpSpPr>
            <a:xfrm>
              <a:off x="8630733" y="4886953"/>
              <a:ext cx="593277" cy="593277"/>
              <a:chOff x="3759568" y="3757371"/>
              <a:chExt cx="1388962" cy="1388962"/>
            </a:xfrm>
          </p:grpSpPr>
          <p:sp>
            <p:nvSpPr>
              <p:cNvPr id="77" name="Donut 76"/>
              <p:cNvSpPr/>
              <p:nvPr/>
            </p:nvSpPr>
            <p:spPr>
              <a:xfrm>
                <a:off x="3759568" y="3757371"/>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6809" y="4073323"/>
                <a:ext cx="694481" cy="694481"/>
              </a:xfrm>
              <a:prstGeom prst="rect">
                <a:avLst/>
              </a:prstGeom>
            </p:spPr>
          </p:pic>
        </p:grpSp>
        <p:grpSp>
          <p:nvGrpSpPr>
            <p:cNvPr id="64" name="Group 63"/>
            <p:cNvGrpSpPr/>
            <p:nvPr userDrawn="1"/>
          </p:nvGrpSpPr>
          <p:grpSpPr>
            <a:xfrm>
              <a:off x="98502" y="4928872"/>
              <a:ext cx="604546" cy="604546"/>
              <a:chOff x="8414245" y="539609"/>
              <a:chExt cx="1388962" cy="1388962"/>
            </a:xfrm>
          </p:grpSpPr>
          <p:sp>
            <p:nvSpPr>
              <p:cNvPr id="75" name="Donut 74"/>
              <p:cNvSpPr/>
              <p:nvPr/>
            </p:nvSpPr>
            <p:spPr>
              <a:xfrm>
                <a:off x="8414245"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6" name="Picture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46743" y="851258"/>
                <a:ext cx="523966" cy="769744"/>
              </a:xfrm>
              <a:prstGeom prst="rect">
                <a:avLst/>
              </a:prstGeom>
            </p:spPr>
          </p:pic>
        </p:grpSp>
        <p:grpSp>
          <p:nvGrpSpPr>
            <p:cNvPr id="65" name="Group 64"/>
            <p:cNvGrpSpPr/>
            <p:nvPr userDrawn="1"/>
          </p:nvGrpSpPr>
          <p:grpSpPr>
            <a:xfrm>
              <a:off x="11292332" y="5028692"/>
              <a:ext cx="480568" cy="480568"/>
              <a:chOff x="3759568" y="2171639"/>
              <a:chExt cx="1388962" cy="1388962"/>
            </a:xfrm>
          </p:grpSpPr>
          <p:sp>
            <p:nvSpPr>
              <p:cNvPr id="73" name="Donut 72"/>
              <p:cNvSpPr/>
              <p:nvPr/>
            </p:nvSpPr>
            <p:spPr>
              <a:xfrm>
                <a:off x="3759568" y="217163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4" name="Picture 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92066" y="2517131"/>
                <a:ext cx="523966" cy="707622"/>
              </a:xfrm>
              <a:prstGeom prst="rect">
                <a:avLst/>
              </a:prstGeom>
            </p:spPr>
          </p:pic>
        </p:grpSp>
        <p:grpSp>
          <p:nvGrpSpPr>
            <p:cNvPr id="66" name="Group 65"/>
            <p:cNvGrpSpPr/>
            <p:nvPr userDrawn="1"/>
          </p:nvGrpSpPr>
          <p:grpSpPr>
            <a:xfrm>
              <a:off x="6580062" y="4360471"/>
              <a:ext cx="712278" cy="712276"/>
              <a:chOff x="2208009" y="539609"/>
              <a:chExt cx="1388962" cy="1388962"/>
            </a:xfrm>
          </p:grpSpPr>
          <p:sp>
            <p:nvSpPr>
              <p:cNvPr id="71" name="Donut 70"/>
              <p:cNvSpPr/>
              <p:nvPr/>
            </p:nvSpPr>
            <p:spPr>
              <a:xfrm>
                <a:off x="2208009" y="53960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2" name="Picture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0637" y="876720"/>
                <a:ext cx="443707" cy="608580"/>
              </a:xfrm>
              <a:prstGeom prst="rect">
                <a:avLst/>
              </a:prstGeom>
            </p:spPr>
          </p:pic>
        </p:grpSp>
        <p:grpSp>
          <p:nvGrpSpPr>
            <p:cNvPr id="68" name="Group 67"/>
            <p:cNvGrpSpPr/>
            <p:nvPr userDrawn="1"/>
          </p:nvGrpSpPr>
          <p:grpSpPr>
            <a:xfrm>
              <a:off x="10206989" y="4181417"/>
              <a:ext cx="516403" cy="516403"/>
              <a:chOff x="8414245" y="2171639"/>
              <a:chExt cx="1388962" cy="1388962"/>
            </a:xfrm>
          </p:grpSpPr>
          <p:sp>
            <p:nvSpPr>
              <p:cNvPr id="69" name="Donut 68"/>
              <p:cNvSpPr/>
              <p:nvPr/>
            </p:nvSpPr>
            <p:spPr>
              <a:xfrm>
                <a:off x="8414245" y="2171639"/>
                <a:ext cx="1388962" cy="1388962"/>
              </a:xfrm>
              <a:prstGeom prst="donut">
                <a:avLst>
                  <a:gd name="adj" fmla="val 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0" name="Picture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27057" y="2509680"/>
                <a:ext cx="363338" cy="726675"/>
              </a:xfrm>
              <a:prstGeom prst="rect">
                <a:avLst/>
              </a:prstGeom>
            </p:spPr>
          </p:pic>
        </p:grpSp>
      </p:grpSp>
    </p:spTree>
    <p:extLst>
      <p:ext uri="{BB962C8B-B14F-4D97-AF65-F5344CB8AC3E}">
        <p14:creationId xmlns:p14="http://schemas.microsoft.com/office/powerpoint/2010/main" val="3436846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Slide">
    <p:spTree>
      <p:nvGrpSpPr>
        <p:cNvPr id="1" name=""/>
        <p:cNvGrpSpPr/>
        <p:nvPr/>
      </p:nvGrpSpPr>
      <p:grpSpPr>
        <a:xfrm>
          <a:off x="0" y="0"/>
          <a:ext cx="0" cy="0"/>
          <a:chOff x="0" y="0"/>
          <a:chExt cx="0" cy="0"/>
        </a:xfrm>
      </p:grpSpPr>
      <p:sp>
        <p:nvSpPr>
          <p:cNvPr id="5" name="Chart Placeholder 4"/>
          <p:cNvSpPr>
            <a:spLocks noGrp="1"/>
          </p:cNvSpPr>
          <p:nvPr>
            <p:ph type="chart" sz="quarter" idx="10" hasCustomPrompt="1"/>
          </p:nvPr>
        </p:nvSpPr>
        <p:spPr>
          <a:xfrm>
            <a:off x="299523" y="1117600"/>
            <a:ext cx="11663021" cy="4292600"/>
          </a:xfrm>
        </p:spPr>
        <p:txBody>
          <a:bodyPr anchor="ctr"/>
          <a:lstStyle>
            <a:lvl1pPr marL="0" indent="0" algn="ctr">
              <a:buFontTx/>
              <a:buNone/>
              <a:defRPr baseline="0"/>
            </a:lvl1pPr>
          </a:lstStyle>
          <a:p>
            <a:r>
              <a:rPr lang="en-US" dirty="0"/>
              <a:t>Click to Add Chart</a:t>
            </a:r>
          </a:p>
        </p:txBody>
      </p:sp>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2324807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00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833752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0450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34A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49707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35566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37F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10380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493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30781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NXP Logo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Master Title Slide">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lstStyle>
            <a:lvl1pPr marL="0" indent="0" algn="ctr">
              <a:buFontTx/>
              <a:buNone/>
              <a:defRPr>
                <a:solidFill>
                  <a:schemeClr val="bg1"/>
                </a:solidFill>
              </a:defRPr>
            </a:lvl1pPr>
          </a:lstStyle>
          <a:p>
            <a:r>
              <a:rPr lang="en-US" dirty="0"/>
              <a:t>Click to Insert Full Image</a:t>
            </a:r>
          </a:p>
        </p:txBody>
      </p:sp>
      <p:sp>
        <p:nvSpPr>
          <p:cNvPr id="54" name="Rectangle 53"/>
          <p:cNvSpPr/>
          <p:nvPr userDrawn="1"/>
        </p:nvSpPr>
        <p:spPr>
          <a:xfrm>
            <a:off x="0" y="0"/>
            <a:ext cx="12192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 Placeholder 89"/>
          <p:cNvSpPr>
            <a:spLocks noGrp="1"/>
          </p:cNvSpPr>
          <p:nvPr userDrawn="1">
            <p:ph type="body" sz="quarter" idx="12"/>
          </p:nvPr>
        </p:nvSpPr>
        <p:spPr>
          <a:xfrm>
            <a:off x="431371" y="2863052"/>
            <a:ext cx="5131229" cy="1297467"/>
          </a:xfrm>
        </p:spPr>
        <p:txBody>
          <a:bodyPr>
            <a:normAutofit/>
          </a:bodyPr>
          <a:lstStyle>
            <a:lvl1pPr marL="0" indent="0" algn="l">
              <a:lnSpc>
                <a:spcPct val="100000"/>
              </a:lnSpc>
              <a:buFontTx/>
              <a:buNone/>
              <a:defRPr sz="2000" b="0" cap="all" spc="-60" baseline="0">
                <a:solidFill>
                  <a:schemeClr val="bg1"/>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669252"/>
            <a:ext cx="5131229" cy="1073948"/>
          </a:xfrm>
          <a:ln w="25400"/>
          <a:effectLst/>
        </p:spPr>
        <p:txBody>
          <a:bodyPr tIns="91440" bIns="91440" anchor="t"/>
          <a:lstStyle>
            <a:lvl1pPr algn="l">
              <a:lnSpc>
                <a:spcPct val="100000"/>
              </a:lnSpc>
              <a:spcBef>
                <a:spcPct val="25000"/>
              </a:spcBef>
              <a:defRPr lang="en-US" sz="2900" b="1" kern="1200" cap="all" spc="-60" baseline="0" dirty="0">
                <a:solidFill>
                  <a:schemeClr val="bg1"/>
                </a:solidFill>
                <a:effectLst/>
                <a:latin typeface="Arial" charset="0"/>
                <a:ea typeface="+mn-ea"/>
                <a:cs typeface="+mn-cs"/>
              </a:defRPr>
            </a:lvl1pPr>
          </a:lstStyle>
          <a:p>
            <a:r>
              <a:rPr lang="en-US" dirty="0"/>
              <a:t>Title Goes Here</a:t>
            </a:r>
            <a:br>
              <a:rPr lang="en-US" dirty="0"/>
            </a:br>
            <a:r>
              <a:rPr lang="en-US" dirty="0"/>
              <a:t>Second Line Optional</a:t>
            </a:r>
          </a:p>
        </p:txBody>
      </p:sp>
      <p:sp>
        <p:nvSpPr>
          <p:cNvPr id="51" name="Rectangle 50"/>
          <p:cNvSpPr/>
          <p:nvPr userDrawn="1"/>
        </p:nvSpPr>
        <p:spPr>
          <a:xfrm>
            <a:off x="4864884" y="5903089"/>
            <a:ext cx="7327116" cy="740780"/>
          </a:xfrm>
          <a:prstGeom prst="rect">
            <a:avLst/>
          </a:prstGeom>
          <a:gradFill flip="none" rotWithShape="1">
            <a:gsLst>
              <a:gs pos="0">
                <a:schemeClr val="bg1"/>
              </a:gs>
              <a:gs pos="100000">
                <a:schemeClr val="bg2">
                  <a:shade val="67500"/>
                  <a:satMod val="115000"/>
                  <a:alpha val="0"/>
                </a:schemeClr>
              </a:gs>
              <a:gs pos="78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62" name="TextBox 61"/>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bg1"/>
                </a:solidFill>
              </a:rPr>
              <a:t>company INTERNAL/proprietary</a:t>
            </a:r>
          </a:p>
        </p:txBody>
      </p:sp>
      <p:sp>
        <p:nvSpPr>
          <p:cNvPr id="63"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bg1"/>
                </a:solidFill>
              </a:rPr>
              <a:pPr algn="l"/>
              <a:t>‹#›</a:t>
            </a:fld>
            <a:endParaRPr lang="en-US" sz="1300" b="0" dirty="0">
              <a:solidFill>
                <a:schemeClr val="bg1"/>
              </a:solidFill>
            </a:endParaRPr>
          </a:p>
        </p:txBody>
      </p:sp>
      <p:grpSp>
        <p:nvGrpSpPr>
          <p:cNvPr id="15" name="Group 14"/>
          <p:cNvGrpSpPr/>
          <p:nvPr userDrawn="1"/>
        </p:nvGrpSpPr>
        <p:grpSpPr>
          <a:xfrm>
            <a:off x="6710636" y="5931672"/>
            <a:ext cx="5224214" cy="670193"/>
            <a:chOff x="7003917" y="-725488"/>
            <a:chExt cx="10382383" cy="1331913"/>
          </a:xfrm>
        </p:grpSpPr>
        <p:sp>
          <p:nvSpPr>
            <p:cNvPr id="16"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3" name="Group 52"/>
            <p:cNvGrpSpPr/>
            <p:nvPr userDrawn="1"/>
          </p:nvGrpSpPr>
          <p:grpSpPr>
            <a:xfrm>
              <a:off x="7003917" y="-481263"/>
              <a:ext cx="2430980" cy="875636"/>
              <a:chOff x="271463" y="2852738"/>
              <a:chExt cx="3190876" cy="1149350"/>
            </a:xfrm>
          </p:grpSpPr>
          <p:sp>
            <p:nvSpPr>
              <p:cNvPr id="5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120082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299523" y="1019916"/>
            <a:ext cx="11663021"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333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5" name="Text Placeholder 45"/>
          <p:cNvSpPr>
            <a:spLocks noGrp="1"/>
          </p:cNvSpPr>
          <p:nvPr>
            <p:ph type="body" sz="quarter" idx="10"/>
          </p:nvPr>
        </p:nvSpPr>
        <p:spPr>
          <a:xfrm>
            <a:off x="299522"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5"/>
          <p:cNvSpPr>
            <a:spLocks noGrp="1"/>
          </p:cNvSpPr>
          <p:nvPr>
            <p:ph type="body" sz="quarter" idx="11"/>
          </p:nvPr>
        </p:nvSpPr>
        <p:spPr>
          <a:xfrm>
            <a:off x="6115268"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61214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7" name="Text Placeholder 45"/>
          <p:cNvSpPr>
            <a:spLocks noGrp="1"/>
          </p:cNvSpPr>
          <p:nvPr>
            <p:ph type="body" sz="quarter" idx="10"/>
          </p:nvPr>
        </p:nvSpPr>
        <p:spPr>
          <a:xfrm>
            <a:off x="299522"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5"/>
          <p:cNvSpPr>
            <a:spLocks noGrp="1"/>
          </p:cNvSpPr>
          <p:nvPr>
            <p:ph type="body" sz="quarter" idx="11"/>
          </p:nvPr>
        </p:nvSpPr>
        <p:spPr>
          <a:xfrm>
            <a:off x="6115268"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2"/>
          </p:nvPr>
        </p:nvSpPr>
        <p:spPr>
          <a:xfrm>
            <a:off x="300038" y="1117600"/>
            <a:ext cx="5815230"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10" name="Content Placeholder 2"/>
          <p:cNvSpPr>
            <a:spLocks noGrp="1"/>
          </p:cNvSpPr>
          <p:nvPr>
            <p:ph sz="quarter" idx="13"/>
          </p:nvPr>
        </p:nvSpPr>
        <p:spPr>
          <a:xfrm>
            <a:off x="6146800" y="1117600"/>
            <a:ext cx="5815746"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Tree>
    <p:extLst>
      <p:ext uri="{BB962C8B-B14F-4D97-AF65-F5344CB8AC3E}">
        <p14:creationId xmlns:p14="http://schemas.microsoft.com/office/powerpoint/2010/main" val="8973962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994402" y="276225"/>
            <a:ext cx="5968143"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5994400" y="1290089"/>
            <a:ext cx="5968143" cy="4450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2"/>
          <p:cNvSpPr>
            <a:spLocks noGrp="1"/>
          </p:cNvSpPr>
          <p:nvPr>
            <p:ph type="dt" sz="half" idx="2"/>
          </p:nvPr>
        </p:nvSpPr>
        <p:spPr>
          <a:xfrm>
            <a:off x="692040" y="6303694"/>
            <a:ext cx="1825687" cy="308777"/>
          </a:xfrm>
          <a:prstGeom prst="rect">
            <a:avLst/>
          </a:prstGeom>
        </p:spPr>
        <p:txBody>
          <a:bodyPr>
            <a:noAutofit/>
          </a:bodyPr>
          <a:lstStyle>
            <a:lvl1pPr>
              <a:defRPr lang="en-US" sz="1300" b="0" i="0" kern="1200" cap="none" baseline="0" smtClean="0">
                <a:solidFill>
                  <a:schemeClr val="tx1">
                    <a:lumMod val="50000"/>
                    <a:lumOff val="50000"/>
                  </a:schemeClr>
                </a:solidFill>
                <a:latin typeface="Arial" charset="0"/>
                <a:ea typeface="+mn-ea"/>
                <a:cs typeface="+mn-cs"/>
              </a:defRPr>
            </a:lvl1pPr>
          </a:lstStyle>
          <a:p>
            <a:fld id="{3BDFDD5F-E85B-4DA3-A4F9-9CF3C7409943}" type="datetime4">
              <a:rPr lang="en-US" smtClean="0"/>
              <a:pPr/>
              <a:t>July 11, 2017</a:t>
            </a:fld>
            <a:endParaRPr lang="en-US" dirty="0"/>
          </a:p>
        </p:txBody>
      </p:sp>
      <p:sp>
        <p:nvSpPr>
          <p:cNvPr id="5" name="Rectangle 4"/>
          <p:cNvSpPr/>
          <p:nvPr userDrawn="1"/>
        </p:nvSpPr>
        <p:spPr>
          <a:xfrm>
            <a:off x="0" y="0"/>
            <a:ext cx="5651500"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Picture Placeholder 2"/>
          <p:cNvSpPr>
            <a:spLocks noGrp="1"/>
          </p:cNvSpPr>
          <p:nvPr>
            <p:ph type="pic" sz="quarter" idx="11" hasCustomPrompt="1"/>
          </p:nvPr>
        </p:nvSpPr>
        <p:spPr>
          <a:xfrm>
            <a:off x="0" y="0"/>
            <a:ext cx="5651500" cy="6858000"/>
          </a:xfrm>
        </p:spPr>
        <p:txBody>
          <a:bodyPr/>
          <a:lstStyle>
            <a:lvl1pPr marL="0" indent="0" algn="ctr">
              <a:buFontTx/>
              <a:buNone/>
              <a:defRPr/>
            </a:lvl1pPr>
          </a:lstStyle>
          <a:p>
            <a:r>
              <a:rPr lang="en-US" dirty="0"/>
              <a:t>Click to Insert Picture</a:t>
            </a:r>
          </a:p>
        </p:txBody>
      </p:sp>
    </p:spTree>
    <p:extLst>
      <p:ext uri="{BB962C8B-B14F-4D97-AF65-F5344CB8AC3E}">
        <p14:creationId xmlns:p14="http://schemas.microsoft.com/office/powerpoint/2010/main" val="1587293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33422137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3" name="Table Placeholder 2"/>
          <p:cNvSpPr>
            <a:spLocks noGrp="1"/>
          </p:cNvSpPr>
          <p:nvPr>
            <p:ph type="tbl" sz="quarter" idx="10" hasCustomPrompt="1"/>
          </p:nvPr>
        </p:nvSpPr>
        <p:spPr>
          <a:xfrm>
            <a:off x="299524" y="1117600"/>
            <a:ext cx="11663021" cy="4292600"/>
          </a:xfrm>
        </p:spPr>
        <p:txBody>
          <a:bodyPr anchor="ctr"/>
          <a:lstStyle>
            <a:lvl1pPr marL="0" indent="0" algn="ctr">
              <a:buFontTx/>
              <a:buNone/>
              <a:defRPr baseline="0"/>
            </a:lvl1pPr>
          </a:lstStyle>
          <a:p>
            <a:r>
              <a:rPr lang="en-US" dirty="0"/>
              <a:t>Click to Add Table</a:t>
            </a:r>
          </a:p>
        </p:txBody>
      </p:sp>
    </p:spTree>
    <p:extLst>
      <p:ext uri="{BB962C8B-B14F-4D97-AF65-F5344CB8AC3E}">
        <p14:creationId xmlns:p14="http://schemas.microsoft.com/office/powerpoint/2010/main" val="17295505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300681" y="280713"/>
            <a:ext cx="11634385"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Title Goes Here</a:t>
            </a:r>
          </a:p>
        </p:txBody>
      </p:sp>
      <p:sp>
        <p:nvSpPr>
          <p:cNvPr id="17" name="Text Placeholder 16"/>
          <p:cNvSpPr>
            <a:spLocks noGrp="1"/>
          </p:cNvSpPr>
          <p:nvPr>
            <p:ph type="body" idx="1"/>
          </p:nvPr>
        </p:nvSpPr>
        <p:spPr>
          <a:xfrm>
            <a:off x="299523" y="1019916"/>
            <a:ext cx="11647054" cy="46660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Box 30"/>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company INTERNAL/proprietary</a:t>
            </a:r>
          </a:p>
        </p:txBody>
      </p:sp>
      <p:sp>
        <p:nvSpPr>
          <p:cNvPr id="32"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tx1">
                    <a:lumMod val="50000"/>
                    <a:lumOff val="50000"/>
                  </a:schemeClr>
                </a:solidFill>
              </a:rPr>
              <a:pPr algn="l"/>
              <a:t>‹#›</a:t>
            </a:fld>
            <a:endParaRPr lang="en-US" sz="1300" b="0" dirty="0">
              <a:solidFill>
                <a:schemeClr val="tx1">
                  <a:lumMod val="50000"/>
                  <a:lumOff val="50000"/>
                </a:schemeClr>
              </a:solidFill>
            </a:endParaRPr>
          </a:p>
        </p:txBody>
      </p:sp>
      <p:grpSp>
        <p:nvGrpSpPr>
          <p:cNvPr id="36" name="Group 35"/>
          <p:cNvGrpSpPr/>
          <p:nvPr userDrawn="1"/>
        </p:nvGrpSpPr>
        <p:grpSpPr>
          <a:xfrm>
            <a:off x="10654921" y="6049926"/>
            <a:ext cx="1309821" cy="471796"/>
            <a:chOff x="271463" y="2852738"/>
            <a:chExt cx="3190876" cy="1149350"/>
          </a:xfrm>
        </p:grpSpPr>
        <p:sp>
          <p:nvSpPr>
            <p:cNvPr id="37"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805" r:id="rId2"/>
    <p:sldLayoutId id="2147483775" r:id="rId3"/>
    <p:sldLayoutId id="2147483787" r:id="rId4"/>
    <p:sldLayoutId id="2147483788" r:id="rId5"/>
    <p:sldLayoutId id="2147483777" r:id="rId6"/>
    <p:sldLayoutId id="2147483789" r:id="rId7"/>
    <p:sldLayoutId id="2147483790" r:id="rId8"/>
    <p:sldLayoutId id="2147483791" r:id="rId9"/>
    <p:sldLayoutId id="2147483792" r:id="rId10"/>
    <p:sldLayoutId id="2147483793" r:id="rId11"/>
    <p:sldLayoutId id="2147483800" r:id="rId12"/>
    <p:sldLayoutId id="2147483801" r:id="rId13"/>
    <p:sldLayoutId id="2147483802" r:id="rId14"/>
    <p:sldLayoutId id="2147483803" r:id="rId15"/>
    <p:sldLayoutId id="2147483804" r:id="rId16"/>
  </p:sldLayoutIdLst>
  <p:transition>
    <p:fade/>
  </p:transition>
  <p:hf hdr="0" ftr="0" dt="0"/>
  <p:txStyles>
    <p:titleStyle>
      <a:lvl1pPr algn="l" rtl="0" fontAlgn="base">
        <a:lnSpc>
          <a:spcPct val="100000"/>
        </a:lnSpc>
        <a:spcBef>
          <a:spcPct val="0"/>
        </a:spcBef>
        <a:spcAft>
          <a:spcPct val="0"/>
        </a:spcAft>
        <a:defRPr lang="en-US" sz="2900" b="1" kern="1200" dirty="0" smtClean="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3364707" y="1739900"/>
            <a:ext cx="5462587" cy="3566691"/>
            <a:chOff x="3364707" y="1739900"/>
            <a:chExt cx="5462587" cy="3566691"/>
          </a:xfrm>
        </p:grpSpPr>
        <p:grpSp>
          <p:nvGrpSpPr>
            <p:cNvPr id="9" name="Group 8"/>
            <p:cNvGrpSpPr/>
            <p:nvPr userDrawn="1"/>
          </p:nvGrpSpPr>
          <p:grpSpPr>
            <a:xfrm>
              <a:off x="3751325" y="1739900"/>
              <a:ext cx="4689351" cy="1689100"/>
              <a:chOff x="271463" y="2852738"/>
              <a:chExt cx="3190876" cy="1149350"/>
            </a:xfrm>
          </p:grpSpPr>
          <p:sp>
            <p:nvSpPr>
              <p:cNvPr id="4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userDrawn="1"/>
          </p:nvGrpSpPr>
          <p:grpSpPr>
            <a:xfrm>
              <a:off x="3364707" y="4271963"/>
              <a:ext cx="5462587" cy="1034628"/>
              <a:chOff x="4252913" y="4551363"/>
              <a:chExt cx="7040562" cy="1333500"/>
            </a:xfrm>
          </p:grpSpPr>
          <p:sp>
            <p:nvSpPr>
              <p:cNvPr id="11" name="Rectangle 12"/>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4"/>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hyperlink" Target="https://www.collabnet.nxp.com/integration/viewvc/viewvc.cgi/03_Documentation/ACS-Basic-Project_Model-creation/Documentation%20ACS%20Basic%20Project%20Creation.pptx?projectPath=projects.auto_ct_system_software&amp;root=auto_ct_system_software&amp;system=exsy1002&amp;view=log"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file:///\\nlvnymac01msv12\abl\TPE\06.%20EQUIPMENT\Curve%20trace%20system%20selectio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file:///\\nlvnymac01msv12\abl\TPE\06.%20EQUIPMENT\Curve%20trace%20system%20selection\New%20CT-System%20additional%20modules%20Slides.pptx"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dirty="0"/>
              <a:t>François </a:t>
            </a:r>
            <a:r>
              <a:rPr lang="en-US" dirty="0" err="1"/>
              <a:t>baumy</a:t>
            </a:r>
            <a:br>
              <a:rPr lang="en-US" dirty="0"/>
            </a:br>
            <a:r>
              <a:rPr lang="en-US" dirty="0"/>
              <a:t>11, 07, 2017</a:t>
            </a:r>
          </a:p>
        </p:txBody>
      </p:sp>
      <p:sp>
        <p:nvSpPr>
          <p:cNvPr id="3" name="Subtitle 2"/>
          <p:cNvSpPr>
            <a:spLocks noGrp="1"/>
          </p:cNvSpPr>
          <p:nvPr>
            <p:ph type="subTitle" idx="1"/>
          </p:nvPr>
        </p:nvSpPr>
        <p:spPr/>
        <p:txBody>
          <a:bodyPr/>
          <a:lstStyle/>
          <a:p>
            <a:r>
              <a:rPr lang="en-US" dirty="0"/>
              <a:t>TUTORIAL </a:t>
            </a:r>
          </a:p>
          <a:p>
            <a:r>
              <a:rPr lang="en-US" dirty="0"/>
              <a:t>COMMON ERRORS</a:t>
            </a:r>
          </a:p>
        </p:txBody>
      </p:sp>
      <p:sp>
        <p:nvSpPr>
          <p:cNvPr id="4" name="Title 3"/>
          <p:cNvSpPr>
            <a:spLocks noGrp="1"/>
          </p:cNvSpPr>
          <p:nvPr>
            <p:ph type="ctrTitle"/>
          </p:nvPr>
        </p:nvSpPr>
        <p:spPr>
          <a:xfrm>
            <a:off x="431371" y="855262"/>
            <a:ext cx="6235647" cy="1716568"/>
          </a:xfrm>
        </p:spPr>
        <p:txBody>
          <a:bodyPr/>
          <a:lstStyle/>
          <a:p>
            <a:r>
              <a:rPr lang="en-US" dirty="0"/>
              <a:t>How to USE the Curve trace reporting Tool ?</a:t>
            </a:r>
          </a:p>
        </p:txBody>
      </p:sp>
    </p:spTree>
    <p:extLst>
      <p:ext uri="{BB962C8B-B14F-4D97-AF65-F5344CB8AC3E}">
        <p14:creationId xmlns:p14="http://schemas.microsoft.com/office/powerpoint/2010/main" val="42365966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curves with limits</a:t>
            </a:r>
          </a:p>
        </p:txBody>
      </p:sp>
      <p:sp>
        <p:nvSpPr>
          <p:cNvPr id="2" name="Table Placeholder 1"/>
          <p:cNvSpPr>
            <a:spLocks noGrp="1"/>
          </p:cNvSpPr>
          <p:nvPr>
            <p:ph type="tbl" sz="quarter" idx="10"/>
          </p:nvPr>
        </p:nvSpPr>
        <p:spPr/>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688" y="934763"/>
            <a:ext cx="8452691" cy="5029200"/>
          </a:xfrm>
          <a:prstGeom prst="rect">
            <a:avLst/>
          </a:prstGeom>
        </p:spPr>
      </p:pic>
    </p:spTree>
    <p:extLst>
      <p:ext uri="{BB962C8B-B14F-4D97-AF65-F5344CB8AC3E}">
        <p14:creationId xmlns:p14="http://schemas.microsoft.com/office/powerpoint/2010/main" val="10886195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p:sp>
      <p:sp>
        <p:nvSpPr>
          <p:cNvPr id="4" name="Title 3"/>
          <p:cNvSpPr>
            <a:spLocks noGrp="1"/>
          </p:cNvSpPr>
          <p:nvPr>
            <p:ph type="title"/>
          </p:nvPr>
        </p:nvSpPr>
        <p:spPr/>
        <p:txBody>
          <a:bodyPr/>
          <a:lstStyle/>
          <a:p>
            <a:r>
              <a:rPr lang="en-US" dirty="0"/>
              <a:t>Reference curves with limits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183" y="1117600"/>
            <a:ext cx="8469699" cy="5029200"/>
          </a:xfrm>
          <a:prstGeom prst="rect">
            <a:avLst/>
          </a:prstGeom>
        </p:spPr>
      </p:pic>
    </p:spTree>
    <p:extLst>
      <p:ext uri="{BB962C8B-B14F-4D97-AF65-F5344CB8AC3E}">
        <p14:creationId xmlns:p14="http://schemas.microsoft.com/office/powerpoint/2010/main" val="2825145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 Device curves (1/2)</a:t>
            </a:r>
          </a:p>
        </p:txBody>
      </p:sp>
      <p:sp>
        <p:nvSpPr>
          <p:cNvPr id="6" name="Text Placeholder 6"/>
          <p:cNvSpPr txBox="1">
            <a:spLocks/>
          </p:cNvSpPr>
          <p:nvPr/>
        </p:nvSpPr>
        <p:spPr>
          <a:xfrm>
            <a:off x="299524" y="1393144"/>
            <a:ext cx="5017194"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a:t>If you just want to see all tests for only a device</a:t>
            </a:r>
          </a:p>
          <a:p>
            <a:pPr>
              <a:buFont typeface="Wingdings" panose="05000000000000000000" pitchFamily="2" charset="2"/>
              <a:buChar char="ü"/>
            </a:pPr>
            <a:r>
              <a:rPr lang="en-US" sz="1400" kern="0" dirty="0"/>
              <a:t>Press the </a:t>
            </a:r>
            <a:r>
              <a:rPr lang="en-US" sz="1400" b="1" kern="0" dirty="0"/>
              <a:t>1 Device </a:t>
            </a:r>
            <a:r>
              <a:rPr lang="en-US" sz="1400" kern="0" dirty="0"/>
              <a:t>tab.</a:t>
            </a:r>
          </a:p>
          <a:p>
            <a:pPr>
              <a:buFont typeface="Wingdings" panose="05000000000000000000" pitchFamily="2" charset="2"/>
              <a:buChar char="ü"/>
            </a:pPr>
            <a:r>
              <a:rPr lang="en-US" sz="1400" kern="0" dirty="0"/>
              <a:t>Enter the </a:t>
            </a:r>
            <a:r>
              <a:rPr lang="en-US" sz="1400" b="1" kern="0" dirty="0"/>
              <a:t>Append number</a:t>
            </a:r>
            <a:r>
              <a:rPr lang="en-US" sz="1400" kern="0" dirty="0"/>
              <a:t> corresponding to the desired device </a:t>
            </a:r>
          </a:p>
          <a:p>
            <a:pPr marL="0" indent="0">
              <a:buNone/>
            </a:pPr>
            <a:r>
              <a:rPr lang="en-US" sz="1050" u="sng" kern="0" dirty="0"/>
              <a:t>Note :</a:t>
            </a:r>
            <a:r>
              <a:rPr lang="en-US" sz="1050" kern="0" dirty="0"/>
              <a:t> Append numbers start at 0. </a:t>
            </a:r>
          </a:p>
          <a:p>
            <a:pPr marL="0" indent="0">
              <a:buNone/>
            </a:pPr>
            <a:endParaRPr lang="en-US" sz="1050" kern="0" dirty="0"/>
          </a:p>
          <a:p>
            <a:pPr>
              <a:buFont typeface="Wingdings" panose="05000000000000000000" pitchFamily="2" charset="2"/>
              <a:buChar char="ü"/>
            </a:pPr>
            <a:r>
              <a:rPr lang="en-US" sz="1400" kern="0" dirty="0"/>
              <a:t>Then, wait for the graphs loading </a:t>
            </a:r>
          </a:p>
          <a:p>
            <a:pPr marL="0" indent="0">
              <a:buNone/>
            </a:pPr>
            <a:endParaRPr lang="en-US" sz="1400" b="1" kern="0" dirty="0"/>
          </a:p>
          <a:p>
            <a:pPr marL="0" indent="0">
              <a:buNone/>
            </a:pPr>
            <a:r>
              <a:rPr lang="en-US" sz="1400" kern="0" dirty="0"/>
              <a:t>In the legend, you see the </a:t>
            </a:r>
            <a:r>
              <a:rPr lang="en-US" sz="1400" b="1" kern="0" dirty="0"/>
              <a:t>deviation classification </a:t>
            </a:r>
            <a:r>
              <a:rPr lang="en-US" sz="1400" kern="0" dirty="0"/>
              <a:t>of your DUT for each test.</a:t>
            </a:r>
          </a:p>
          <a:p>
            <a:pPr marL="0" indent="0">
              <a:buNone/>
            </a:pPr>
            <a:r>
              <a:rPr lang="en-US" sz="1400" kern="0" dirty="0"/>
              <a:t>Deviation classifications are the following : </a:t>
            </a:r>
          </a:p>
          <a:p>
            <a:pPr lvl="1">
              <a:buFont typeface="Arial" panose="020B0604020202020204" pitchFamily="34" charset="0"/>
              <a:buChar char="•"/>
            </a:pPr>
            <a:r>
              <a:rPr lang="en-US" sz="1200" kern="0" dirty="0"/>
              <a:t>Pass, Leak P, Leak N, Leak PN, Deviation, Short, Open</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43600" t="43986" r="43301" b="42406"/>
          <a:stretch/>
        </p:blipFill>
        <p:spPr>
          <a:xfrm>
            <a:off x="5722070" y="1941921"/>
            <a:ext cx="1517716" cy="933254"/>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8087" t="68687" r="54813" b="26439"/>
          <a:stretch/>
        </p:blipFill>
        <p:spPr>
          <a:xfrm>
            <a:off x="5940341" y="4072380"/>
            <a:ext cx="1299445" cy="527900"/>
          </a:xfrm>
          <a:prstGeom prst="rect">
            <a:avLst/>
          </a:prstGeom>
        </p:spPr>
      </p:pic>
    </p:spTree>
    <p:extLst>
      <p:ext uri="{BB962C8B-B14F-4D97-AF65-F5344CB8AC3E}">
        <p14:creationId xmlns:p14="http://schemas.microsoft.com/office/powerpoint/2010/main" val="39546049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p:cNvSpPr>
            <a:spLocks noGrp="1"/>
          </p:cNvSpPr>
          <p:nvPr>
            <p:ph type="chart" sz="quarter" idx="10"/>
          </p:nvPr>
        </p:nvSpPr>
        <p:spPr/>
      </p:sp>
      <p:sp>
        <p:nvSpPr>
          <p:cNvPr id="3" name="Title 2"/>
          <p:cNvSpPr>
            <a:spLocks noGrp="1"/>
          </p:cNvSpPr>
          <p:nvPr>
            <p:ph type="title"/>
          </p:nvPr>
        </p:nvSpPr>
        <p:spPr/>
        <p:txBody>
          <a:bodyPr/>
          <a:lstStyle/>
          <a:p>
            <a:r>
              <a:rPr lang="en-US" dirty="0"/>
              <a:t>1 Device curves (2/2)</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76" y="1117600"/>
            <a:ext cx="8496914" cy="5029200"/>
          </a:xfrm>
          <a:prstGeom prst="rect">
            <a:avLst/>
          </a:prstGeom>
        </p:spPr>
      </p:pic>
    </p:spTree>
    <p:extLst>
      <p:ext uri="{BB962C8B-B14F-4D97-AF65-F5344CB8AC3E}">
        <p14:creationId xmlns:p14="http://schemas.microsoft.com/office/powerpoint/2010/main" val="14609574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3357" y="1602557"/>
            <a:ext cx="3398218" cy="3270705"/>
          </a:xfrm>
          <a:prstGeom prst="rect">
            <a:avLst/>
          </a:prstGeom>
        </p:spPr>
      </p:pic>
      <p:sp>
        <p:nvSpPr>
          <p:cNvPr id="6" name="Title 2"/>
          <p:cNvSpPr txBox="1">
            <a:spLocks/>
          </p:cNvSpPr>
          <p:nvPr/>
        </p:nvSpPr>
        <p:spPr bwMode="auto">
          <a:xfrm>
            <a:off x="451924" y="4331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lnSpc>
                <a:spcPct val="100000"/>
              </a:lnSpc>
              <a:spcBef>
                <a:spcPct val="0"/>
              </a:spcBef>
              <a:spcAft>
                <a:spcPct val="0"/>
              </a:spcAft>
              <a:defRPr lang="en-US" sz="2900" b="1" kern="120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a:lstStyle>
          <a:p>
            <a:r>
              <a:rPr lang="en-US" dirty="0"/>
              <a:t>Failed curves (1/2)</a:t>
            </a:r>
          </a:p>
        </p:txBody>
      </p:sp>
      <p:sp>
        <p:nvSpPr>
          <p:cNvPr id="7" name="Text Placeholder 6"/>
          <p:cNvSpPr txBox="1">
            <a:spLocks/>
          </p:cNvSpPr>
          <p:nvPr/>
        </p:nvSpPr>
        <p:spPr>
          <a:xfrm>
            <a:off x="299524" y="1393144"/>
            <a:ext cx="6478348"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a:t>If you want to see only failed curves, </a:t>
            </a:r>
          </a:p>
          <a:p>
            <a:pPr>
              <a:buFont typeface="Wingdings" panose="05000000000000000000" pitchFamily="2" charset="2"/>
              <a:buChar char="ü"/>
            </a:pPr>
            <a:r>
              <a:rPr lang="en-US" sz="1400" kern="0" dirty="0"/>
              <a:t>Press the </a:t>
            </a:r>
            <a:r>
              <a:rPr lang="en-US" sz="1400" b="1" kern="0" dirty="0"/>
              <a:t>Failed Curves </a:t>
            </a:r>
            <a:r>
              <a:rPr lang="en-US" sz="1400" kern="0" dirty="0"/>
              <a:t>tab</a:t>
            </a:r>
          </a:p>
          <a:p>
            <a:pPr>
              <a:buFont typeface="Wingdings" panose="05000000000000000000" pitchFamily="2" charset="2"/>
              <a:buChar char="ü"/>
            </a:pPr>
            <a:r>
              <a:rPr lang="en-US" sz="1400" kern="0" dirty="0"/>
              <a:t>Then, wait for the graphs loading </a:t>
            </a:r>
          </a:p>
          <a:p>
            <a:pPr>
              <a:buFont typeface="Wingdings" panose="05000000000000000000" pitchFamily="2" charset="2"/>
              <a:buChar char="ü"/>
            </a:pPr>
            <a:endParaRPr lang="en-US" sz="1400" b="1" kern="0" dirty="0"/>
          </a:p>
          <a:p>
            <a:pPr marL="0" indent="0">
              <a:buNone/>
            </a:pPr>
            <a:r>
              <a:rPr lang="en-US" sz="1400" kern="0" dirty="0"/>
              <a:t>By clicking on a curve, you will make an annotation appear. This annotation tells you about the append number and the deviation classification.</a:t>
            </a:r>
          </a:p>
          <a:p>
            <a:pPr marL="0" indent="0">
              <a:buNone/>
            </a:pPr>
            <a:r>
              <a:rPr lang="en-US" sz="1050" u="sng" kern="0" dirty="0"/>
              <a:t>Note : </a:t>
            </a:r>
            <a:r>
              <a:rPr lang="en-US" sz="1050" kern="0" dirty="0"/>
              <a:t>The append number 0 corresponds with your first DUT. </a:t>
            </a:r>
          </a:p>
          <a:p>
            <a:pPr marL="0" indent="0">
              <a:buNone/>
            </a:pPr>
            <a:endParaRPr lang="en-US" sz="1400" b="1" kern="0" dirty="0"/>
          </a:p>
          <a:p>
            <a:pPr marL="0" indent="0">
              <a:buNone/>
            </a:pPr>
            <a:r>
              <a:rPr lang="en-US" sz="1400" kern="0" dirty="0"/>
              <a:t>An informative window pops up if there is no failed curve. Otherwise, scroll down to see failed curves.</a:t>
            </a:r>
          </a:p>
          <a:p>
            <a:pPr marL="0" indent="0">
              <a:buNone/>
            </a:pPr>
            <a:endParaRPr lang="en-US" sz="1400" b="1" kern="0" dirty="0"/>
          </a:p>
          <a:p>
            <a:pPr marL="0" indent="0">
              <a:buNone/>
            </a:pPr>
            <a:endParaRPr lang="en-US" sz="1400" kern="0" dirty="0"/>
          </a:p>
          <a:p>
            <a:pPr marL="0" indent="0">
              <a:buNone/>
            </a:pPr>
            <a:endParaRPr lang="en-US" sz="1400" kern="0" dirty="0"/>
          </a:p>
          <a:p>
            <a:pPr marL="0" indent="0">
              <a:buNone/>
            </a:pPr>
            <a:endParaRPr lang="en-US" sz="1050" kern="0" dirty="0"/>
          </a:p>
          <a:p>
            <a:pPr marL="0" indent="0">
              <a:buNone/>
            </a:pPr>
            <a:endParaRPr lang="en-US" sz="1050" kern="0" dirty="0"/>
          </a:p>
          <a:p>
            <a:pPr marL="0" indent="0">
              <a:buNone/>
            </a:pPr>
            <a:endParaRPr lang="en-US" sz="1050" kern="0" dirty="0"/>
          </a:p>
          <a:p>
            <a:pPr marL="0" indent="0">
              <a:buNone/>
            </a:pPr>
            <a:endParaRPr lang="en-US" sz="1050" kern="0" dirty="0"/>
          </a:p>
        </p:txBody>
      </p:sp>
    </p:spTree>
    <p:extLst>
      <p:ext uri="{BB962C8B-B14F-4D97-AF65-F5344CB8AC3E}">
        <p14:creationId xmlns:p14="http://schemas.microsoft.com/office/powerpoint/2010/main" val="2584880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p:cNvSpPr>
            <a:spLocks noGrp="1"/>
          </p:cNvSpPr>
          <p:nvPr>
            <p:ph type="chart" sz="quarter" idx="10"/>
          </p:nvPr>
        </p:nvSpPr>
        <p:spPr/>
      </p:sp>
      <p:sp>
        <p:nvSpPr>
          <p:cNvPr id="3" name="Title 2"/>
          <p:cNvSpPr>
            <a:spLocks noGrp="1"/>
          </p:cNvSpPr>
          <p:nvPr>
            <p:ph type="title"/>
          </p:nvPr>
        </p:nvSpPr>
        <p:spPr/>
        <p:txBody>
          <a:bodyPr/>
          <a:lstStyle/>
          <a:p>
            <a:r>
              <a:rPr lang="en-US" dirty="0"/>
              <a:t>Failed curves (2/2)</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637" y="1117600"/>
            <a:ext cx="8462791" cy="5029200"/>
          </a:xfrm>
          <a:prstGeom prst="rect">
            <a:avLst/>
          </a:prstGeom>
        </p:spPr>
      </p:pic>
    </p:spTree>
    <p:extLst>
      <p:ext uri="{BB962C8B-B14F-4D97-AF65-F5344CB8AC3E}">
        <p14:creationId xmlns:p14="http://schemas.microsoft.com/office/powerpoint/2010/main" val="40156698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Printing interface (1/4)</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242" y="839449"/>
            <a:ext cx="5268060" cy="4848902"/>
          </a:xfrm>
          <a:prstGeom prst="rect">
            <a:avLst/>
          </a:prstGeom>
        </p:spPr>
      </p:pic>
      <p:sp>
        <p:nvSpPr>
          <p:cNvPr id="6" name="Text Placeholder 6"/>
          <p:cNvSpPr txBox="1">
            <a:spLocks/>
          </p:cNvSpPr>
          <p:nvPr/>
        </p:nvSpPr>
        <p:spPr>
          <a:xfrm>
            <a:off x="299524" y="1393144"/>
            <a:ext cx="6478348"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a:t>If you want to make a report.</a:t>
            </a:r>
          </a:p>
          <a:p>
            <a:pPr>
              <a:buFont typeface="Wingdings" panose="05000000000000000000" pitchFamily="2" charset="2"/>
              <a:buChar char="ü"/>
            </a:pPr>
            <a:r>
              <a:rPr lang="en-US" sz="1400" kern="0" dirty="0"/>
              <a:t>Click on </a:t>
            </a:r>
            <a:r>
              <a:rPr lang="en-US" sz="1400" b="1" kern="0" dirty="0"/>
              <a:t>Edit Report </a:t>
            </a:r>
            <a:r>
              <a:rPr lang="en-US" sz="1400" kern="0" dirty="0"/>
              <a:t>in the </a:t>
            </a:r>
            <a:r>
              <a:rPr lang="en-US" sz="1400" kern="0" dirty="0" err="1"/>
              <a:t>menubar</a:t>
            </a:r>
            <a:endParaRPr lang="en-US" sz="1400" kern="0" dirty="0"/>
          </a:p>
          <a:p>
            <a:pPr marL="0" indent="0">
              <a:buNone/>
            </a:pPr>
            <a:r>
              <a:rPr lang="en-US" sz="1400" kern="0" dirty="0"/>
              <a:t>The printing interface should appear.</a:t>
            </a:r>
          </a:p>
          <a:p>
            <a:pPr marL="0" indent="0">
              <a:buNone/>
            </a:pPr>
            <a:endParaRPr lang="en-US" sz="1400" kern="0" dirty="0"/>
          </a:p>
          <a:p>
            <a:pPr>
              <a:buFont typeface="Wingdings" panose="05000000000000000000" pitchFamily="2" charset="2"/>
              <a:buChar char="ü"/>
            </a:pPr>
            <a:r>
              <a:rPr lang="en-US" sz="1400" kern="0" dirty="0"/>
              <a:t>Choose one of the proposals</a:t>
            </a:r>
          </a:p>
          <a:p>
            <a:pPr marL="0" indent="0">
              <a:buNone/>
            </a:pPr>
            <a:r>
              <a:rPr lang="en-US" sz="1050" u="sng" kern="0" dirty="0">
                <a:solidFill>
                  <a:srgbClr val="FF0000"/>
                </a:solidFill>
                <a:highlight>
                  <a:srgbClr val="FFFF00"/>
                </a:highlight>
              </a:rPr>
              <a:t>Note : </a:t>
            </a:r>
            <a:r>
              <a:rPr lang="en-US" sz="1050" kern="0" dirty="0">
                <a:solidFill>
                  <a:srgbClr val="FF0000"/>
                </a:solidFill>
                <a:highlight>
                  <a:srgbClr val="FFFF00"/>
                </a:highlight>
              </a:rPr>
              <a:t> You must have seen the related graphs on the main interface before editing the report. Indeed these graphs are saved in a folder when you open the related tab on the main interface (It overwrites the folder). Otherwise, the folder containing figures is empty or filled with previous figures. </a:t>
            </a:r>
          </a:p>
          <a:p>
            <a:pPr marL="0" indent="0">
              <a:buNone/>
            </a:pPr>
            <a:endParaRPr lang="en-US" sz="1400" b="1" kern="0" dirty="0"/>
          </a:p>
          <a:p>
            <a:pPr marL="0" indent="0">
              <a:buNone/>
            </a:pPr>
            <a:endParaRPr lang="en-US" sz="1400" b="1" kern="0" dirty="0"/>
          </a:p>
          <a:p>
            <a:pPr marL="0" indent="0">
              <a:buNone/>
            </a:pPr>
            <a:endParaRPr lang="en-US" sz="1400" kern="0" dirty="0"/>
          </a:p>
          <a:p>
            <a:pPr marL="0" indent="0">
              <a:buNone/>
            </a:pPr>
            <a:endParaRPr lang="en-US" sz="1400" kern="0" dirty="0"/>
          </a:p>
          <a:p>
            <a:pPr marL="0" indent="0">
              <a:buNone/>
            </a:pPr>
            <a:endParaRPr lang="en-US" sz="1050" kern="0" dirty="0"/>
          </a:p>
          <a:p>
            <a:pPr marL="0" indent="0">
              <a:buNone/>
            </a:pPr>
            <a:endParaRPr lang="en-US" sz="1050" kern="0" dirty="0"/>
          </a:p>
          <a:p>
            <a:pPr marL="0" indent="0">
              <a:buNone/>
            </a:pPr>
            <a:endParaRPr lang="en-US" sz="1050" kern="0" dirty="0"/>
          </a:p>
          <a:p>
            <a:pPr marL="0" indent="0">
              <a:buNone/>
            </a:pPr>
            <a:endParaRPr lang="en-US" sz="1050" kern="0" dirty="0"/>
          </a:p>
        </p:txBody>
      </p:sp>
    </p:spTree>
    <p:extLst>
      <p:ext uri="{BB962C8B-B14F-4D97-AF65-F5344CB8AC3E}">
        <p14:creationId xmlns:p14="http://schemas.microsoft.com/office/powerpoint/2010/main" val="29713186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Printing interface (2/4)</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362" y="848975"/>
            <a:ext cx="5268060" cy="4829849"/>
          </a:xfrm>
          <a:prstGeom prst="rect">
            <a:avLst/>
          </a:prstGeom>
        </p:spPr>
      </p:pic>
      <p:sp>
        <p:nvSpPr>
          <p:cNvPr id="6" name="Text Placeholder 6"/>
          <p:cNvSpPr txBox="1">
            <a:spLocks/>
          </p:cNvSpPr>
          <p:nvPr/>
        </p:nvSpPr>
        <p:spPr>
          <a:xfrm>
            <a:off x="299524" y="1393144"/>
            <a:ext cx="6478348"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a:t>You have different proposals for your report :</a:t>
            </a:r>
          </a:p>
          <a:p>
            <a:pPr lvl="1">
              <a:buFont typeface="Arial" panose="020B0604020202020204" pitchFamily="34" charset="0"/>
              <a:buChar char="•"/>
            </a:pPr>
            <a:r>
              <a:rPr lang="en-US" sz="1200" kern="0" dirty="0"/>
              <a:t>All curves</a:t>
            </a:r>
          </a:p>
          <a:p>
            <a:pPr lvl="1">
              <a:buFont typeface="Arial" panose="020B0604020202020204" pitchFamily="34" charset="0"/>
              <a:buChar char="•"/>
            </a:pPr>
            <a:r>
              <a:rPr lang="en-US" sz="1200" kern="0" dirty="0"/>
              <a:t>All curves with limits</a:t>
            </a:r>
          </a:p>
          <a:p>
            <a:pPr lvl="1">
              <a:buFont typeface="Arial" panose="020B0604020202020204" pitchFamily="34" charset="0"/>
              <a:buChar char="•"/>
            </a:pPr>
            <a:r>
              <a:rPr lang="en-US" sz="1200" kern="0" dirty="0"/>
              <a:t>Failed curves with limits</a:t>
            </a:r>
          </a:p>
          <a:p>
            <a:pPr lvl="1">
              <a:buFont typeface="Arial" panose="020B0604020202020204" pitchFamily="34" charset="0"/>
              <a:buChar char="•"/>
            </a:pPr>
            <a:r>
              <a:rPr lang="en-US" sz="1200" kern="0" dirty="0"/>
              <a:t>Selection (make your own tests selection)</a:t>
            </a:r>
          </a:p>
          <a:p>
            <a:pPr lvl="1">
              <a:buFont typeface="Arial" panose="020B0604020202020204" pitchFamily="34" charset="0"/>
              <a:buChar char="•"/>
            </a:pPr>
            <a:r>
              <a:rPr lang="en-US" sz="1200" kern="0" dirty="0"/>
              <a:t>Selection with limits (make your own tests selection)</a:t>
            </a:r>
          </a:p>
          <a:p>
            <a:pPr lvl="1">
              <a:buFont typeface="Arial" panose="020B0604020202020204" pitchFamily="34" charset="0"/>
              <a:buChar char="•"/>
            </a:pPr>
            <a:r>
              <a:rPr lang="en-US" sz="1200" kern="0" dirty="0"/>
              <a:t>One Device (related test curves of your choice in the main interface)	</a:t>
            </a:r>
          </a:p>
          <a:p>
            <a:pPr marL="0" indent="0">
              <a:buNone/>
            </a:pPr>
            <a:r>
              <a:rPr lang="en-US" sz="1050" u="sng" kern="0" dirty="0"/>
              <a:t>Note : </a:t>
            </a:r>
            <a:r>
              <a:rPr lang="en-US" sz="1050" kern="0" dirty="0"/>
              <a:t>by selecting One Device proposal, you must have chosen the desired device with the One Device tab of the main interface.</a:t>
            </a:r>
          </a:p>
          <a:p>
            <a:pPr marL="0" indent="0">
              <a:buNone/>
            </a:pPr>
            <a:endParaRPr lang="en-US" sz="1400" b="1" kern="0" dirty="0"/>
          </a:p>
          <a:p>
            <a:pPr>
              <a:buFont typeface="Wingdings" panose="05000000000000000000" pitchFamily="2" charset="2"/>
              <a:buChar char="ü"/>
            </a:pPr>
            <a:r>
              <a:rPr lang="en-US" sz="1400" kern="0" dirty="0"/>
              <a:t>Then, click on </a:t>
            </a:r>
            <a:r>
              <a:rPr lang="en-US" sz="1400" b="1" kern="0" dirty="0"/>
              <a:t>Print</a:t>
            </a:r>
          </a:p>
          <a:p>
            <a:pPr marL="0" indent="0">
              <a:buNone/>
            </a:pPr>
            <a:endParaRPr lang="en-US" sz="1400" kern="0" dirty="0"/>
          </a:p>
          <a:p>
            <a:pPr marL="0" indent="0">
              <a:buNone/>
            </a:pPr>
            <a:endParaRPr lang="en-US" sz="1050" kern="0" dirty="0"/>
          </a:p>
          <a:p>
            <a:pPr marL="0" indent="0">
              <a:buNone/>
            </a:pPr>
            <a:endParaRPr lang="en-US" sz="1050" kern="0" dirty="0"/>
          </a:p>
          <a:p>
            <a:pPr marL="0" indent="0">
              <a:buNone/>
            </a:pPr>
            <a:endParaRPr lang="en-US" sz="1050" kern="0" dirty="0"/>
          </a:p>
          <a:p>
            <a:pPr marL="0" indent="0">
              <a:buNone/>
            </a:pPr>
            <a:endParaRPr lang="en-US" sz="1050" kern="0" dirty="0"/>
          </a:p>
        </p:txBody>
      </p:sp>
    </p:spTree>
    <p:extLst>
      <p:ext uri="{BB962C8B-B14F-4D97-AF65-F5344CB8AC3E}">
        <p14:creationId xmlns:p14="http://schemas.microsoft.com/office/powerpoint/2010/main" val="23921667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Printing interface (3/4)</a:t>
            </a:r>
          </a:p>
        </p:txBody>
      </p:sp>
      <p:sp>
        <p:nvSpPr>
          <p:cNvPr id="6" name="Text Placeholder 6"/>
          <p:cNvSpPr txBox="1">
            <a:spLocks/>
          </p:cNvSpPr>
          <p:nvPr/>
        </p:nvSpPr>
        <p:spPr>
          <a:xfrm>
            <a:off x="299524" y="1393144"/>
            <a:ext cx="6478348"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a:buFont typeface="Wingdings" panose="05000000000000000000" pitchFamily="2" charset="2"/>
              <a:buChar char="ü"/>
            </a:pPr>
            <a:r>
              <a:rPr lang="en-US" sz="1400" kern="0" dirty="0"/>
              <a:t>Choose the </a:t>
            </a:r>
            <a:r>
              <a:rPr lang="en-US" sz="1400" b="1" kern="0" dirty="0"/>
              <a:t>saving location.</a:t>
            </a:r>
          </a:p>
          <a:p>
            <a:pPr>
              <a:buFont typeface="Wingdings" panose="05000000000000000000" pitchFamily="2" charset="2"/>
              <a:buChar char="ü"/>
            </a:pPr>
            <a:r>
              <a:rPr lang="en-US" sz="1400" kern="0" dirty="0"/>
              <a:t>Enter a </a:t>
            </a:r>
            <a:r>
              <a:rPr lang="en-US" sz="1400" b="1" kern="0" dirty="0"/>
              <a:t>report name.</a:t>
            </a:r>
          </a:p>
          <a:p>
            <a:pPr marL="0" indent="0">
              <a:buNone/>
            </a:pPr>
            <a:r>
              <a:rPr lang="en-US" sz="1050" u="sng" kern="0" dirty="0"/>
              <a:t>Note :</a:t>
            </a:r>
            <a:r>
              <a:rPr lang="en-US" sz="1050" kern="0" dirty="0"/>
              <a:t>  This name is also the title of the PDF</a:t>
            </a:r>
          </a:p>
          <a:p>
            <a:pPr marL="0" indent="0">
              <a:buNone/>
            </a:pPr>
            <a:endParaRPr lang="en-US" sz="1050" kern="0" dirty="0"/>
          </a:p>
          <a:p>
            <a:pPr>
              <a:buFont typeface="Wingdings" panose="05000000000000000000" pitchFamily="2" charset="2"/>
              <a:buChar char="ü"/>
            </a:pPr>
            <a:r>
              <a:rPr lang="en-US" sz="1400" kern="0" dirty="0"/>
              <a:t>Choose if you want to put a </a:t>
            </a:r>
            <a:r>
              <a:rPr lang="en-US" sz="1400" b="1" kern="0" dirty="0"/>
              <a:t>CQC number </a:t>
            </a:r>
            <a:r>
              <a:rPr lang="en-US" sz="1400" kern="0" dirty="0"/>
              <a:t>and enter it.</a:t>
            </a:r>
          </a:p>
          <a:p>
            <a:pPr>
              <a:buFont typeface="Wingdings" panose="05000000000000000000" pitchFamily="2" charset="2"/>
              <a:buChar char="ü"/>
            </a:pPr>
            <a:r>
              <a:rPr lang="en-US" sz="1400" kern="0" dirty="0"/>
              <a:t>Choose if you want to add </a:t>
            </a:r>
            <a:r>
              <a:rPr lang="en-US" sz="1400" b="1" kern="0" dirty="0"/>
              <a:t>comment</a:t>
            </a:r>
            <a:r>
              <a:rPr lang="en-US" sz="1400" kern="0" dirty="0"/>
              <a:t> and enter it.</a:t>
            </a:r>
          </a:p>
          <a:p>
            <a:pPr marL="0" indent="0">
              <a:buNone/>
            </a:pPr>
            <a:r>
              <a:rPr lang="en-US" sz="1050" u="sng" kern="0" dirty="0"/>
              <a:t>Note :</a:t>
            </a:r>
            <a:r>
              <a:rPr lang="en-US" sz="1050" kern="0" dirty="0"/>
              <a:t> The comment size is limited</a:t>
            </a:r>
          </a:p>
          <a:p>
            <a:pPr marL="0" indent="0">
              <a:buNone/>
            </a:pPr>
            <a:endParaRPr lang="en-US" sz="1050" kern="0" dirty="0"/>
          </a:p>
          <a:p>
            <a:pPr>
              <a:buFont typeface="Wingdings" panose="05000000000000000000" pitchFamily="2" charset="2"/>
              <a:buChar char="ü"/>
            </a:pPr>
            <a:r>
              <a:rPr lang="en-US" sz="1400" kern="0" dirty="0"/>
              <a:t>Then, choose the </a:t>
            </a:r>
            <a:r>
              <a:rPr lang="en-US" sz="1400" b="1" kern="0" dirty="0"/>
              <a:t>number of charts </a:t>
            </a:r>
            <a:r>
              <a:rPr lang="en-US" sz="1400" kern="0" dirty="0"/>
              <a:t>per page.</a:t>
            </a:r>
          </a:p>
          <a:p>
            <a:pPr>
              <a:buFont typeface="Wingdings" panose="05000000000000000000" pitchFamily="2" charset="2"/>
              <a:buChar char="ü"/>
            </a:pPr>
            <a:r>
              <a:rPr lang="en-US" sz="1400" kern="0" dirty="0"/>
              <a:t>Wait for the PDF opening </a:t>
            </a:r>
          </a:p>
          <a:p>
            <a:pPr marL="0" indent="0">
              <a:buNone/>
            </a:pPr>
            <a:endParaRPr lang="en-US" sz="1050" kern="0" dirty="0"/>
          </a:p>
          <a:p>
            <a:pPr marL="0" indent="0">
              <a:buNone/>
            </a:pPr>
            <a:endParaRPr lang="en-US" sz="1050" kern="0" dirty="0"/>
          </a:p>
          <a:p>
            <a:pPr marL="0" indent="0">
              <a:buNone/>
            </a:pPr>
            <a:endParaRPr lang="en-US" sz="1050" kern="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258" y="535216"/>
            <a:ext cx="2114845" cy="12574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518" y="1240148"/>
            <a:ext cx="2715004" cy="128605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784" y="2144490"/>
            <a:ext cx="2095792" cy="126700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1834" y="3040575"/>
            <a:ext cx="2486372" cy="125747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6968" y="3763291"/>
            <a:ext cx="2143424" cy="1238423"/>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7564" y="5001714"/>
            <a:ext cx="2133898" cy="1238423"/>
          </a:xfrm>
          <a:prstGeom prst="rect">
            <a:avLst/>
          </a:prstGeom>
        </p:spPr>
      </p:pic>
    </p:spTree>
    <p:extLst>
      <p:ext uri="{BB962C8B-B14F-4D97-AF65-F5344CB8AC3E}">
        <p14:creationId xmlns:p14="http://schemas.microsoft.com/office/powerpoint/2010/main" val="6839667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p:cNvSpPr>
            <a:spLocks noGrp="1"/>
          </p:cNvSpPr>
          <p:nvPr>
            <p:ph type="chart" sz="quarter" idx="10"/>
          </p:nvPr>
        </p:nvSpPr>
        <p:spPr/>
      </p:sp>
      <p:sp>
        <p:nvSpPr>
          <p:cNvPr id="3" name="Title 2"/>
          <p:cNvSpPr>
            <a:spLocks noGrp="1"/>
          </p:cNvSpPr>
          <p:nvPr>
            <p:ph type="title"/>
          </p:nvPr>
        </p:nvSpPr>
        <p:spPr/>
        <p:txBody>
          <a:bodyPr/>
          <a:lstStyle/>
          <a:p>
            <a:r>
              <a:rPr lang="en-US" dirty="0"/>
              <a:t>Printing Interface (4/4)</a:t>
            </a:r>
          </a:p>
        </p:txBody>
      </p:sp>
      <p:sp>
        <p:nvSpPr>
          <p:cNvPr id="4" name="Text Placeholder 6"/>
          <p:cNvSpPr txBox="1">
            <a:spLocks/>
          </p:cNvSpPr>
          <p:nvPr/>
        </p:nvSpPr>
        <p:spPr>
          <a:xfrm>
            <a:off x="299524" y="1393144"/>
            <a:ext cx="4970060"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a:t>Here is an example of a report with a title, a CQC number and 15 charts per page.</a:t>
            </a:r>
          </a:p>
          <a:p>
            <a:pPr marL="0" indent="0">
              <a:buNone/>
            </a:pPr>
            <a:endParaRPr lang="en-US" sz="1400" kern="0" dirty="0"/>
          </a:p>
          <a:p>
            <a:pPr marL="0" indent="0">
              <a:buNone/>
            </a:pPr>
            <a:endParaRPr lang="en-US" sz="1050" kern="0" dirty="0"/>
          </a:p>
          <a:p>
            <a:pPr marL="0" indent="0">
              <a:buNone/>
            </a:pPr>
            <a:endParaRPr lang="en-US" sz="1050" kern="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835" y="514117"/>
            <a:ext cx="4657102" cy="5950314"/>
          </a:xfrm>
          <a:prstGeom prst="rect">
            <a:avLst/>
          </a:prstGeom>
        </p:spPr>
      </p:pic>
    </p:spTree>
    <p:extLst>
      <p:ext uri="{BB962C8B-B14F-4D97-AF65-F5344CB8AC3E}">
        <p14:creationId xmlns:p14="http://schemas.microsoft.com/office/powerpoint/2010/main" val="31141347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10"/>
          </p:nvPr>
        </p:nvSpPr>
        <p:spPr>
          <a:xfrm>
            <a:off x="299522" y="1074188"/>
            <a:ext cx="11316373" cy="4667249"/>
          </a:xfrm>
        </p:spPr>
        <p:txBody>
          <a:bodyPr>
            <a:normAutofit/>
          </a:bodyPr>
          <a:lstStyle/>
          <a:p>
            <a:pPr marL="0" indent="0">
              <a:buNone/>
            </a:pPr>
            <a:r>
              <a:rPr lang="en-US" sz="1800" dirty="0"/>
              <a:t>This document describes ways to use the additional module/software called </a:t>
            </a:r>
            <a:r>
              <a:rPr lang="en-US" sz="1800" b="1" dirty="0"/>
              <a:t>Curve Trace Reporting Tool</a:t>
            </a:r>
            <a:r>
              <a:rPr lang="en-US" sz="1800" dirty="0"/>
              <a:t>.</a:t>
            </a:r>
          </a:p>
          <a:p>
            <a:pPr marL="0" indent="0">
              <a:buNone/>
            </a:pPr>
            <a:r>
              <a:rPr lang="en-US" sz="1800" dirty="0"/>
              <a:t>It details :</a:t>
            </a:r>
          </a:p>
          <a:p>
            <a:r>
              <a:rPr lang="en-US" sz="1800" dirty="0"/>
              <a:t>The display</a:t>
            </a:r>
          </a:p>
          <a:p>
            <a:r>
              <a:rPr lang="en-US" sz="1800" dirty="0"/>
              <a:t>Limits calculation</a:t>
            </a:r>
          </a:p>
          <a:p>
            <a:r>
              <a:rPr lang="en-US" sz="1800" dirty="0"/>
              <a:t>The reporting part</a:t>
            </a:r>
          </a:p>
          <a:p>
            <a:r>
              <a:rPr lang="en-US" sz="1800" dirty="0"/>
              <a:t>Common errors</a:t>
            </a:r>
          </a:p>
          <a:p>
            <a:pPr marL="0" indent="0">
              <a:buNone/>
            </a:pPr>
            <a:endParaRPr lang="en-US" sz="1800" dirty="0"/>
          </a:p>
          <a:p>
            <a:pPr marL="0" indent="0">
              <a:buNone/>
            </a:pPr>
            <a:r>
              <a:rPr lang="en-US" sz="1800" dirty="0"/>
              <a:t>Before using </a:t>
            </a:r>
            <a:r>
              <a:rPr lang="en-US" sz="1800" b="1" dirty="0"/>
              <a:t>CT-RT</a:t>
            </a:r>
            <a:r>
              <a:rPr lang="en-US" sz="1800" dirty="0"/>
              <a:t>, make sure you have followed the documentation and the </a:t>
            </a:r>
            <a:r>
              <a:rPr lang="en-US" sz="1800" dirty="0">
                <a:solidFill>
                  <a:srgbClr val="FF0000"/>
                </a:solidFill>
                <a:highlight>
                  <a:srgbClr val="FFFF00"/>
                </a:highlight>
              </a:rPr>
              <a:t>different mandatory requirements </a:t>
            </a:r>
            <a:r>
              <a:rPr lang="en-US" sz="1800" dirty="0"/>
              <a:t>for the project creation on ACS Basic : </a:t>
            </a:r>
            <a:r>
              <a:rPr lang="en-US" sz="1800" dirty="0">
                <a:hlinkClick r:id="rId2"/>
              </a:rPr>
              <a:t>Documentation ACS BASIC Project Creation</a:t>
            </a:r>
            <a:endParaRPr lang="en-US" sz="1800" dirty="0"/>
          </a:p>
        </p:txBody>
      </p:sp>
    </p:spTree>
    <p:extLst>
      <p:ext uri="{BB962C8B-B14F-4D97-AF65-F5344CB8AC3E}">
        <p14:creationId xmlns:p14="http://schemas.microsoft.com/office/powerpoint/2010/main" val="6487731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ERRORS and INFORMATIVE WINDOWS (1/4)</a:t>
            </a:r>
          </a:p>
        </p:txBody>
      </p:sp>
      <p:sp>
        <p:nvSpPr>
          <p:cNvPr id="4" name="Text Placeholder 6"/>
          <p:cNvSpPr txBox="1">
            <a:spLocks/>
          </p:cNvSpPr>
          <p:nvPr/>
        </p:nvSpPr>
        <p:spPr>
          <a:xfrm>
            <a:off x="299524" y="1393144"/>
            <a:ext cx="6478348"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050" kern="0" dirty="0"/>
          </a:p>
          <a:p>
            <a:pPr marL="0" indent="0">
              <a:buNone/>
            </a:pPr>
            <a:endParaRPr lang="en-US" sz="1050" kern="0" dirty="0"/>
          </a:p>
        </p:txBody>
      </p:sp>
      <p:sp>
        <p:nvSpPr>
          <p:cNvPr id="7" name="Text Placeholder 6"/>
          <p:cNvSpPr txBox="1">
            <a:spLocks/>
          </p:cNvSpPr>
          <p:nvPr/>
        </p:nvSpPr>
        <p:spPr>
          <a:xfrm>
            <a:off x="5399344" y="1866404"/>
            <a:ext cx="6106551" cy="5252301"/>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err="1"/>
              <a:t>Cx_Freeze</a:t>
            </a:r>
            <a:r>
              <a:rPr lang="en-US" sz="1400" kern="0" dirty="0"/>
              <a:t> Python error in main script</a:t>
            </a:r>
          </a:p>
          <a:p>
            <a:r>
              <a:rPr lang="en-US" sz="1400" kern="0" dirty="0"/>
              <a:t>This window pops up when the software is not as an administrator.</a:t>
            </a:r>
            <a:r>
              <a:rPr lang="en-US" sz="1400" dirty="0"/>
              <a:t> </a:t>
            </a:r>
          </a:p>
          <a:p>
            <a:r>
              <a:rPr lang="en-US" sz="1400" dirty="0"/>
              <a:t>Right-click the application’s shortcut, and then click Properties. </a:t>
            </a:r>
          </a:p>
          <a:p>
            <a:r>
              <a:rPr lang="en-US" sz="1400" dirty="0"/>
              <a:t>In the Properties dialog box, click the Compatibility tab. </a:t>
            </a:r>
          </a:p>
          <a:p>
            <a:r>
              <a:rPr lang="en-US" sz="1400" dirty="0"/>
              <a:t>Do one of the following:</a:t>
            </a:r>
          </a:p>
          <a:p>
            <a:pPr lvl="2"/>
            <a:r>
              <a:rPr lang="en-US" sz="1050" dirty="0"/>
              <a:t>To apply the setting to the currently logged-on user, select the Run This Program As An Administrator check box, and then click OK.</a:t>
            </a:r>
          </a:p>
          <a:p>
            <a:pPr lvl="2"/>
            <a:r>
              <a:rPr lang="en-US" sz="1050" dirty="0"/>
              <a:t>To apply the setting to all users on the computer and regardless of which shortcut is used to start the application, click Change Setting For All Users to display the Properties dialog box for the application’s .exe file, select the Run This Program As An Administrator check box, and then click OK twice.</a:t>
            </a:r>
          </a:p>
          <a:p>
            <a:endParaRPr lang="en-US" sz="1400" kern="0" dirty="0"/>
          </a:p>
          <a:p>
            <a:endParaRPr lang="en-US" sz="1050" kern="0" dirty="0"/>
          </a:p>
          <a:p>
            <a:pPr marL="0" indent="0">
              <a:buNone/>
            </a:pPr>
            <a:endParaRPr lang="en-US" sz="1050" kern="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41" y="1034420"/>
            <a:ext cx="4734586" cy="4753638"/>
          </a:xfrm>
          <a:prstGeom prst="rect">
            <a:avLst/>
          </a:prstGeom>
        </p:spPr>
      </p:pic>
    </p:spTree>
    <p:extLst>
      <p:ext uri="{BB962C8B-B14F-4D97-AF65-F5344CB8AC3E}">
        <p14:creationId xmlns:p14="http://schemas.microsoft.com/office/powerpoint/2010/main" val="29248654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ERRORS and INFORMATIVE WINDOWS (1/6)</a:t>
            </a:r>
          </a:p>
        </p:txBody>
      </p:sp>
      <p:sp>
        <p:nvSpPr>
          <p:cNvPr id="4" name="Text Placeholder 6"/>
          <p:cNvSpPr txBox="1">
            <a:spLocks/>
          </p:cNvSpPr>
          <p:nvPr/>
        </p:nvSpPr>
        <p:spPr>
          <a:xfrm>
            <a:off x="299524" y="1393144"/>
            <a:ext cx="6478348"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050" kern="0" dirty="0"/>
          </a:p>
          <a:p>
            <a:pPr marL="0" indent="0">
              <a:buNone/>
            </a:pPr>
            <a:endParaRPr lang="en-US" sz="1050" kern="0" dirty="0"/>
          </a:p>
        </p:txBody>
      </p:sp>
      <p:sp>
        <p:nvSpPr>
          <p:cNvPr id="7" name="Text Placeholder 6"/>
          <p:cNvSpPr txBox="1">
            <a:spLocks/>
          </p:cNvSpPr>
          <p:nvPr/>
        </p:nvSpPr>
        <p:spPr>
          <a:xfrm>
            <a:off x="4996206" y="801278"/>
            <a:ext cx="6587318" cy="5252301"/>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a:t>Folder error</a:t>
            </a:r>
          </a:p>
          <a:p>
            <a:r>
              <a:rPr lang="en-US" sz="1400" kern="0" dirty="0"/>
              <a:t>This window pops up if the chosen project/directory does not have the correct subdirectories (lib and temp subdirectories must be inside), no xml file or more than one xml file. </a:t>
            </a:r>
          </a:p>
          <a:p>
            <a:r>
              <a:rPr lang="en-US" sz="1400" kern="0" dirty="0"/>
              <a:t>Please, have a look to the documentation and different requirements for the project creation on ACS BASIC. (Documentation ACS Basic Project Creation)</a:t>
            </a:r>
          </a:p>
          <a:p>
            <a:r>
              <a:rPr lang="en-US" sz="1400" u="sng" kern="0" dirty="0"/>
              <a:t>The software can not continue and calculate limits, you must choose another folder. </a:t>
            </a:r>
          </a:p>
          <a:p>
            <a:pPr marL="0" indent="0">
              <a:buNone/>
            </a:pPr>
            <a:endParaRPr lang="en-US" sz="1400" u="sng" kern="0" dirty="0"/>
          </a:p>
          <a:p>
            <a:pPr marL="0" indent="0">
              <a:buNone/>
            </a:pPr>
            <a:r>
              <a:rPr lang="en-US" sz="1400" kern="0" dirty="0"/>
              <a:t>Match error</a:t>
            </a:r>
          </a:p>
          <a:p>
            <a:r>
              <a:rPr lang="en-US" sz="1400" kern="0" dirty="0"/>
              <a:t>This window pops up if the project name and the device name on ACS Basic are not the same. (See below)</a:t>
            </a:r>
          </a:p>
          <a:p>
            <a:r>
              <a:rPr lang="en-US" sz="1400" u="sng" kern="0" dirty="0"/>
              <a:t>The software can not continue and calculate limits, you must rename the project (rename the directory or the device name) in order to have the same name both. Otherwise, you can choose another folder. </a:t>
            </a:r>
          </a:p>
          <a:p>
            <a:endParaRPr lang="en-US" sz="1050" kern="0" dirty="0"/>
          </a:p>
          <a:p>
            <a:pPr marL="0" indent="0">
              <a:buNone/>
            </a:pPr>
            <a:endParaRPr lang="en-US" sz="1050" kern="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54" y="1214035"/>
            <a:ext cx="4015860" cy="120399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7" y="3189641"/>
            <a:ext cx="4143953" cy="1438476"/>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r="37825" b="68756"/>
          <a:stretch/>
        </p:blipFill>
        <p:spPr>
          <a:xfrm>
            <a:off x="4685120" y="4877195"/>
            <a:ext cx="6077807" cy="1369244"/>
          </a:xfrm>
          <a:prstGeom prst="rect">
            <a:avLst/>
          </a:prstGeom>
        </p:spPr>
      </p:pic>
    </p:spTree>
    <p:extLst>
      <p:ext uri="{BB962C8B-B14F-4D97-AF65-F5344CB8AC3E}">
        <p14:creationId xmlns:p14="http://schemas.microsoft.com/office/powerpoint/2010/main" val="40101856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ERRORS and INFORMATIVE WINDOWS (2/6)</a:t>
            </a:r>
          </a:p>
        </p:txBody>
      </p:sp>
      <p:sp>
        <p:nvSpPr>
          <p:cNvPr id="4" name="Text Placeholder 6"/>
          <p:cNvSpPr txBox="1">
            <a:spLocks/>
          </p:cNvSpPr>
          <p:nvPr/>
        </p:nvSpPr>
        <p:spPr>
          <a:xfrm>
            <a:off x="299524" y="1393144"/>
            <a:ext cx="6478348"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050" kern="0" dirty="0"/>
          </a:p>
          <a:p>
            <a:pPr marL="0" indent="0">
              <a:buNone/>
            </a:pPr>
            <a:endParaRPr lang="en-US" sz="1050" kern="0" dirty="0"/>
          </a:p>
        </p:txBody>
      </p:sp>
      <p:sp>
        <p:nvSpPr>
          <p:cNvPr id="7" name="Text Placeholder 6"/>
          <p:cNvSpPr txBox="1">
            <a:spLocks/>
          </p:cNvSpPr>
          <p:nvPr/>
        </p:nvSpPr>
        <p:spPr>
          <a:xfrm>
            <a:off x="4996206" y="801278"/>
            <a:ext cx="6587318" cy="5252301"/>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400" kern="0" dirty="0"/>
          </a:p>
          <a:p>
            <a:pPr marL="0" indent="0">
              <a:buNone/>
            </a:pPr>
            <a:endParaRPr lang="en-US" sz="1400" kern="0" dirty="0"/>
          </a:p>
          <a:p>
            <a:pPr marL="0" indent="0">
              <a:buNone/>
            </a:pPr>
            <a:r>
              <a:rPr lang="en-US" sz="1400" kern="0" dirty="0"/>
              <a:t>XML Reading Error</a:t>
            </a:r>
          </a:p>
          <a:p>
            <a:r>
              <a:rPr lang="en-US" sz="1400" kern="0" dirty="0"/>
              <a:t>This window pops up if the software has a problem to parse the XML File.</a:t>
            </a:r>
          </a:p>
          <a:p>
            <a:r>
              <a:rPr lang="en-US" sz="1400" u="sng" kern="0" dirty="0"/>
              <a:t>The software can not continue the process, you must choose another folder/project. </a:t>
            </a:r>
          </a:p>
          <a:p>
            <a:endParaRPr lang="en-US" sz="1400" u="sng" kern="0" dirty="0"/>
          </a:p>
          <a:p>
            <a:endParaRPr lang="en-US" sz="1400" u="sng" kern="0" dirty="0"/>
          </a:p>
          <a:p>
            <a:endParaRPr lang="en-US" sz="1400" u="sng" kern="0" dirty="0"/>
          </a:p>
          <a:p>
            <a:endParaRPr lang="en-US" sz="1400" u="sng" kern="0" dirty="0"/>
          </a:p>
          <a:p>
            <a:endParaRPr lang="en-US" sz="1400" u="sng" kern="0" dirty="0"/>
          </a:p>
          <a:p>
            <a:pPr marL="0" indent="0">
              <a:buNone/>
            </a:pPr>
            <a:r>
              <a:rPr lang="en-US" sz="1400" kern="0" dirty="0"/>
              <a:t>Error Files</a:t>
            </a:r>
          </a:p>
          <a:p>
            <a:r>
              <a:rPr lang="en-US" sz="1400" kern="0" dirty="0"/>
              <a:t>This window pops up if there are no data files in the temp subdirectory.</a:t>
            </a:r>
          </a:p>
          <a:p>
            <a:r>
              <a:rPr lang="en-US" sz="1400" u="sng" kern="0" dirty="0"/>
              <a:t>The software can not continue and calculate limits, you must choose another folder/project. </a:t>
            </a:r>
          </a:p>
          <a:p>
            <a:endParaRPr lang="en-US" sz="1050" kern="0" dirty="0"/>
          </a:p>
          <a:p>
            <a:pPr marL="0" indent="0">
              <a:buNone/>
            </a:pPr>
            <a:endParaRPr lang="en-US" sz="1050" kern="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258" y="1127623"/>
            <a:ext cx="2429214" cy="137179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915" y="3777395"/>
            <a:ext cx="2857899" cy="1428949"/>
          </a:xfrm>
          <a:prstGeom prst="rect">
            <a:avLst/>
          </a:prstGeom>
        </p:spPr>
      </p:pic>
    </p:spTree>
    <p:extLst>
      <p:ext uri="{BB962C8B-B14F-4D97-AF65-F5344CB8AC3E}">
        <p14:creationId xmlns:p14="http://schemas.microsoft.com/office/powerpoint/2010/main" val="40199954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ERRORS and INFORMATIVE WINDOWS (3/6)</a:t>
            </a:r>
          </a:p>
        </p:txBody>
      </p:sp>
      <p:sp>
        <p:nvSpPr>
          <p:cNvPr id="4" name="Text Placeholder 6"/>
          <p:cNvSpPr txBox="1">
            <a:spLocks/>
          </p:cNvSpPr>
          <p:nvPr/>
        </p:nvSpPr>
        <p:spPr>
          <a:xfrm>
            <a:off x="299524" y="1393144"/>
            <a:ext cx="6478348"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050" kern="0" dirty="0"/>
          </a:p>
          <a:p>
            <a:pPr marL="0" indent="0">
              <a:buNone/>
            </a:pPr>
            <a:endParaRPr lang="en-US" sz="1050" kern="0" dirty="0"/>
          </a:p>
        </p:txBody>
      </p:sp>
      <p:sp>
        <p:nvSpPr>
          <p:cNvPr id="7" name="Text Placeholder 6"/>
          <p:cNvSpPr txBox="1">
            <a:spLocks/>
          </p:cNvSpPr>
          <p:nvPr/>
        </p:nvSpPr>
        <p:spPr>
          <a:xfrm>
            <a:off x="4996206" y="801278"/>
            <a:ext cx="6587318" cy="5252301"/>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400" kern="0" dirty="0"/>
          </a:p>
          <a:p>
            <a:pPr marL="0" indent="0">
              <a:buNone/>
            </a:pPr>
            <a:endParaRPr lang="en-US" sz="1400" kern="0" dirty="0"/>
          </a:p>
          <a:p>
            <a:pPr marL="0" indent="0">
              <a:buNone/>
            </a:pPr>
            <a:r>
              <a:rPr lang="en-US" sz="1400" kern="0" dirty="0"/>
              <a:t>Error Collecting data</a:t>
            </a:r>
          </a:p>
          <a:p>
            <a:r>
              <a:rPr lang="en-US" sz="1400" kern="0" dirty="0"/>
              <a:t>This window pops up if the software can not collect all the data from the temp directory. Possible causes : test name different between the c-file and the m-file(rename the m-file or the c-file), no append file found (make the test again on ACS Basic), empty file.</a:t>
            </a:r>
          </a:p>
          <a:p>
            <a:r>
              <a:rPr lang="en-US" sz="1400" u="sng" kern="0" dirty="0"/>
              <a:t>The software can not continue the process, you must choose another project. </a:t>
            </a:r>
          </a:p>
          <a:p>
            <a:endParaRPr lang="en-US" sz="1400" u="sng" kern="0" dirty="0"/>
          </a:p>
          <a:p>
            <a:endParaRPr lang="en-US" sz="1400" u="sng" kern="0" dirty="0"/>
          </a:p>
          <a:p>
            <a:endParaRPr lang="en-US" sz="1400" u="sng" kern="0" dirty="0"/>
          </a:p>
          <a:p>
            <a:endParaRPr lang="en-US" sz="1400" u="sng" kern="0" dirty="0"/>
          </a:p>
          <a:p>
            <a:endParaRPr lang="en-US" sz="1400" u="sng" kern="0" dirty="0"/>
          </a:p>
          <a:p>
            <a:pPr marL="0" indent="0">
              <a:buNone/>
            </a:pPr>
            <a:r>
              <a:rPr lang="en-US" sz="1400" kern="0" dirty="0"/>
              <a:t>Warning Reference Curves</a:t>
            </a:r>
          </a:p>
          <a:p>
            <a:r>
              <a:rPr lang="en-US" sz="1400" kern="0" dirty="0"/>
              <a:t>This window pops up if there are no reference files for the project.</a:t>
            </a:r>
          </a:p>
          <a:p>
            <a:r>
              <a:rPr lang="en-US" sz="1400" u="sng" kern="0" dirty="0"/>
              <a:t>You must select another tab. </a:t>
            </a:r>
          </a:p>
          <a:p>
            <a:endParaRPr lang="en-US" sz="1050" kern="0" dirty="0"/>
          </a:p>
          <a:p>
            <a:pPr marL="0" indent="0">
              <a:buNone/>
            </a:pPr>
            <a:endParaRPr lang="en-US" sz="1050" kern="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05" y="1324420"/>
            <a:ext cx="2829320" cy="1362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257" y="4266413"/>
            <a:ext cx="3153215" cy="1314633"/>
          </a:xfrm>
          <a:prstGeom prst="rect">
            <a:avLst/>
          </a:prstGeom>
        </p:spPr>
      </p:pic>
    </p:spTree>
    <p:extLst>
      <p:ext uri="{BB962C8B-B14F-4D97-AF65-F5344CB8AC3E}">
        <p14:creationId xmlns:p14="http://schemas.microsoft.com/office/powerpoint/2010/main" val="9351439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ERRORS and INFORMATIVE WINDOWS (4/6)</a:t>
            </a:r>
          </a:p>
        </p:txBody>
      </p:sp>
      <p:sp>
        <p:nvSpPr>
          <p:cNvPr id="4" name="Text Placeholder 6"/>
          <p:cNvSpPr txBox="1">
            <a:spLocks/>
          </p:cNvSpPr>
          <p:nvPr/>
        </p:nvSpPr>
        <p:spPr>
          <a:xfrm>
            <a:off x="299524" y="1393144"/>
            <a:ext cx="6478348"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050" kern="0" dirty="0"/>
          </a:p>
          <a:p>
            <a:pPr marL="0" indent="0">
              <a:buNone/>
            </a:pPr>
            <a:endParaRPr lang="en-US" sz="1050" kern="0" dirty="0"/>
          </a:p>
        </p:txBody>
      </p:sp>
      <p:sp>
        <p:nvSpPr>
          <p:cNvPr id="7" name="Text Placeholder 6"/>
          <p:cNvSpPr txBox="1">
            <a:spLocks/>
          </p:cNvSpPr>
          <p:nvPr/>
        </p:nvSpPr>
        <p:spPr>
          <a:xfrm>
            <a:off x="4996206" y="537327"/>
            <a:ext cx="6587318" cy="5252301"/>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400" kern="0" dirty="0"/>
          </a:p>
          <a:p>
            <a:pPr marL="0" indent="0">
              <a:buNone/>
            </a:pPr>
            <a:endParaRPr lang="en-US" sz="1400" kern="0" dirty="0"/>
          </a:p>
          <a:p>
            <a:pPr marL="0" indent="0">
              <a:buNone/>
            </a:pPr>
            <a:endParaRPr lang="en-US" sz="1400" kern="0" dirty="0"/>
          </a:p>
          <a:p>
            <a:pPr marL="0" indent="0">
              <a:buNone/>
            </a:pPr>
            <a:r>
              <a:rPr lang="en-US" sz="1400" kern="0" dirty="0"/>
              <a:t>Warning Limits</a:t>
            </a:r>
          </a:p>
          <a:p>
            <a:r>
              <a:rPr lang="en-US" sz="1400" kern="0" dirty="0"/>
              <a:t>This window pops up when there are no limits files for the project.</a:t>
            </a:r>
          </a:p>
          <a:p>
            <a:r>
              <a:rPr lang="en-US" sz="1400" u="sng" kern="0" dirty="0"/>
              <a:t>Choose another tab in the main window.</a:t>
            </a:r>
          </a:p>
          <a:p>
            <a:pPr marL="0" indent="0">
              <a:buNone/>
            </a:pPr>
            <a:r>
              <a:rPr lang="en-US" sz="1050" u="sng" kern="0" dirty="0"/>
              <a:t>Note :</a:t>
            </a:r>
            <a:r>
              <a:rPr lang="en-US" sz="1050" kern="0" dirty="0"/>
              <a:t> If there are no previous saved limits, you can only use the “All Curves” tab in the main interface. For the printing, you can only select “All Curves” or “Selection”.</a:t>
            </a:r>
          </a:p>
          <a:p>
            <a:pPr marL="0" indent="0">
              <a:buNone/>
            </a:pPr>
            <a:endParaRPr lang="en-US" sz="1400" u="sng" kern="0" dirty="0"/>
          </a:p>
          <a:p>
            <a:pPr marL="0" indent="0">
              <a:buNone/>
            </a:pPr>
            <a:endParaRPr lang="en-US" sz="1400" u="sng" kern="0" dirty="0"/>
          </a:p>
          <a:p>
            <a:pPr marL="0" indent="0">
              <a:buNone/>
            </a:pPr>
            <a:endParaRPr lang="en-US" sz="1400" u="sng" kern="0" dirty="0"/>
          </a:p>
          <a:p>
            <a:pPr marL="0" indent="0">
              <a:buNone/>
            </a:pPr>
            <a:r>
              <a:rPr lang="en-US" sz="1400" kern="0" dirty="0"/>
              <a:t>Failed Curve Error</a:t>
            </a:r>
          </a:p>
          <a:p>
            <a:r>
              <a:rPr lang="en-US" sz="1400" kern="0" dirty="0"/>
              <a:t>This window pops up when the software can not collect limits and reference curves for the project. </a:t>
            </a:r>
          </a:p>
          <a:p>
            <a:r>
              <a:rPr lang="en-US" sz="1400" kern="0" dirty="0"/>
              <a:t>It can also appear if the software has a problem to find failed curves. Maybe one of tests does not have calculated limits or reference curve. </a:t>
            </a:r>
          </a:p>
          <a:p>
            <a:r>
              <a:rPr lang="en-US" sz="1400" u="sng" kern="0" dirty="0"/>
              <a:t>Try to calculate new limits or choose another project.</a:t>
            </a:r>
          </a:p>
          <a:p>
            <a:pPr marL="0" indent="0">
              <a:buNone/>
            </a:pPr>
            <a:endParaRPr lang="en-US" sz="1050" kern="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455" y="3791684"/>
            <a:ext cx="3505689" cy="141942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244" y="1619122"/>
            <a:ext cx="2572109" cy="1295581"/>
          </a:xfrm>
          <a:prstGeom prst="rect">
            <a:avLst/>
          </a:prstGeom>
        </p:spPr>
      </p:pic>
    </p:spTree>
    <p:extLst>
      <p:ext uri="{BB962C8B-B14F-4D97-AF65-F5344CB8AC3E}">
        <p14:creationId xmlns:p14="http://schemas.microsoft.com/office/powerpoint/2010/main" val="26960823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bwMode="auto">
          <a:xfrm>
            <a:off x="451924" y="4331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lnSpc>
                <a:spcPct val="100000"/>
              </a:lnSpc>
              <a:spcBef>
                <a:spcPct val="0"/>
              </a:spcBef>
              <a:spcAft>
                <a:spcPct val="0"/>
              </a:spcAft>
              <a:defRPr lang="en-US" sz="2900" b="1" kern="120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a:lstStyle>
          <a:p>
            <a:r>
              <a:rPr lang="en-US" dirty="0"/>
              <a:t>COMMON ERRORS and INFORMATIVE WINDOWS (5/6)</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24" y="1930214"/>
            <a:ext cx="3572374" cy="1333686"/>
          </a:xfrm>
          <a:prstGeom prst="rect">
            <a:avLst/>
          </a:prstGeom>
        </p:spPr>
      </p:pic>
      <p:sp>
        <p:nvSpPr>
          <p:cNvPr id="7" name="Text Placeholder 6"/>
          <p:cNvSpPr txBox="1">
            <a:spLocks/>
          </p:cNvSpPr>
          <p:nvPr/>
        </p:nvSpPr>
        <p:spPr>
          <a:xfrm>
            <a:off x="4506012" y="1087163"/>
            <a:ext cx="6587318" cy="5252301"/>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400" kern="0" dirty="0"/>
          </a:p>
          <a:p>
            <a:pPr marL="0" indent="0">
              <a:buNone/>
            </a:pPr>
            <a:endParaRPr lang="en-US" sz="1400" kern="0" dirty="0"/>
          </a:p>
          <a:p>
            <a:pPr marL="0" indent="0">
              <a:buNone/>
            </a:pPr>
            <a:endParaRPr lang="en-US" sz="1400" kern="0" dirty="0"/>
          </a:p>
          <a:p>
            <a:pPr marL="0" indent="0">
              <a:buNone/>
            </a:pPr>
            <a:r>
              <a:rPr lang="en-US" sz="1400" kern="0" dirty="0"/>
              <a:t>Unable to calculate limits</a:t>
            </a:r>
          </a:p>
          <a:p>
            <a:r>
              <a:rPr lang="en-US" sz="1400" kern="0" dirty="0"/>
              <a:t>This window pops up when there are not enough points to calculate limits (Min 3 points).</a:t>
            </a:r>
          </a:p>
          <a:p>
            <a:r>
              <a:rPr lang="en-US" sz="1400" u="sng" kern="0" dirty="0"/>
              <a:t>Please open ACS Basic and reduce the sweep step in order to increase the number of points. Then, do the test again.</a:t>
            </a:r>
          </a:p>
          <a:p>
            <a:pPr marL="0" indent="0">
              <a:buNone/>
            </a:pPr>
            <a:endParaRPr lang="en-US" sz="1400" u="sng" kern="0" dirty="0"/>
          </a:p>
          <a:p>
            <a:pPr marL="0" indent="0">
              <a:buNone/>
            </a:pPr>
            <a:endParaRPr lang="en-US" sz="1400" u="sng" kern="0" dirty="0"/>
          </a:p>
          <a:p>
            <a:pPr marL="0" indent="0">
              <a:buNone/>
            </a:pPr>
            <a:endParaRPr lang="en-US" sz="1400" u="sng" kern="0" dirty="0"/>
          </a:p>
          <a:p>
            <a:pPr marL="0" indent="0">
              <a:buNone/>
            </a:pPr>
            <a:endParaRPr lang="en-US" sz="1050" kern="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368" y="3741120"/>
            <a:ext cx="1528236" cy="2326944"/>
          </a:xfrm>
          <a:prstGeom prst="rect">
            <a:avLst/>
          </a:prstGeom>
        </p:spPr>
      </p:pic>
      <p:cxnSp>
        <p:nvCxnSpPr>
          <p:cNvPr id="11" name="Straight Arrow Connector 10"/>
          <p:cNvCxnSpPr/>
          <p:nvPr/>
        </p:nvCxnSpPr>
        <p:spPr>
          <a:xfrm flipH="1">
            <a:off x="6089715" y="4741682"/>
            <a:ext cx="1206631" cy="4996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6125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noGrp="1"/>
          </p:cNvSpPr>
          <p:nvPr>
            <p:ph type="title"/>
          </p:nvPr>
        </p:nvSpPr>
        <p:spPr bwMode="auto">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lnSpc>
                <a:spcPct val="100000"/>
              </a:lnSpc>
              <a:spcBef>
                <a:spcPct val="0"/>
              </a:spcBef>
              <a:spcAft>
                <a:spcPct val="0"/>
              </a:spcAft>
              <a:defRPr lang="en-US" sz="2900" b="1" kern="120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a:lstStyle>
          <a:p>
            <a:r>
              <a:rPr lang="en-US" dirty="0"/>
              <a:t>COMMON ERRORS and INFORMATIVE WINDOWS (6/6)</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7" y="1638966"/>
            <a:ext cx="3077004" cy="1314633"/>
          </a:xfrm>
          <a:prstGeom prst="rect">
            <a:avLst/>
          </a:prstGeom>
        </p:spPr>
      </p:pic>
      <p:sp>
        <p:nvSpPr>
          <p:cNvPr id="7" name="Text Placeholder 6"/>
          <p:cNvSpPr txBox="1">
            <a:spLocks/>
          </p:cNvSpPr>
          <p:nvPr/>
        </p:nvSpPr>
        <p:spPr>
          <a:xfrm>
            <a:off x="5420409" y="658888"/>
            <a:ext cx="6587318" cy="5252301"/>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endParaRPr lang="en-US" sz="1400" kern="0" dirty="0"/>
          </a:p>
          <a:p>
            <a:pPr marL="0" indent="0">
              <a:buNone/>
            </a:pPr>
            <a:endParaRPr lang="en-US" sz="1400" kern="0" dirty="0"/>
          </a:p>
          <a:p>
            <a:pPr marL="0" indent="0">
              <a:buNone/>
            </a:pPr>
            <a:endParaRPr lang="en-US" sz="1400" kern="0" dirty="0"/>
          </a:p>
          <a:p>
            <a:pPr marL="0" indent="0">
              <a:buNone/>
            </a:pPr>
            <a:r>
              <a:rPr lang="en-US" sz="1400" kern="0" dirty="0"/>
              <a:t>Wrong user inputs</a:t>
            </a:r>
          </a:p>
          <a:p>
            <a:r>
              <a:rPr lang="en-US" sz="1400" kern="0" dirty="0"/>
              <a:t>This window pops up when you try to edit a report without first clicking the appropriate tab. </a:t>
            </a:r>
            <a:r>
              <a:rPr lang="en-US" sz="1400" kern="0" dirty="0">
                <a:solidFill>
                  <a:schemeClr val="tx1"/>
                </a:solidFill>
              </a:rPr>
              <a:t>You must have seen the related graphs on the main interface before editing the report. Indeed these graphs are saved in a folder when you open the related tab on the main interface. Otherwise, the folder containing figures is empty or filled with previous figures. </a:t>
            </a:r>
          </a:p>
          <a:p>
            <a:r>
              <a:rPr lang="en-US" sz="1400" kern="0" dirty="0">
                <a:solidFill>
                  <a:schemeClr val="tx1"/>
                </a:solidFill>
              </a:rPr>
              <a:t>Can also pop up if there is no title or a wrong backup location.</a:t>
            </a:r>
          </a:p>
          <a:p>
            <a:endParaRPr lang="en-US" sz="1400" kern="0" dirty="0">
              <a:solidFill>
                <a:schemeClr val="tx1"/>
              </a:solidFill>
            </a:endParaRPr>
          </a:p>
          <a:p>
            <a:pPr marL="0" indent="0">
              <a:buNone/>
            </a:pPr>
            <a:r>
              <a:rPr lang="en-US" sz="1400" kern="0" dirty="0">
                <a:solidFill>
                  <a:schemeClr val="tx1"/>
                </a:solidFill>
              </a:rPr>
              <a:t>Pin-Connection Files Error</a:t>
            </a:r>
          </a:p>
          <a:p>
            <a:r>
              <a:rPr lang="en-US" sz="1400" kern="0" dirty="0"/>
              <a:t>This window pops up when there is a problem to collect data from the pin-connection files. Possible causes : empty data file, missing file.</a:t>
            </a:r>
          </a:p>
          <a:p>
            <a:r>
              <a:rPr lang="en-US" sz="1400" kern="0" dirty="0">
                <a:solidFill>
                  <a:schemeClr val="tx1"/>
                </a:solidFill>
              </a:rPr>
              <a:t>Try to fix this problem on ACS Basic by running the test again. </a:t>
            </a:r>
          </a:p>
          <a:p>
            <a:pPr marL="0" indent="0">
              <a:buNone/>
            </a:pPr>
            <a:endParaRPr lang="en-US" sz="1400" kern="0" dirty="0">
              <a:solidFill>
                <a:schemeClr val="tx1"/>
              </a:solidFill>
            </a:endParaRPr>
          </a:p>
          <a:p>
            <a:endParaRPr lang="en-US" sz="1400" kern="0" dirty="0">
              <a:solidFill>
                <a:schemeClr val="tx1"/>
              </a:solidFill>
            </a:endParaRPr>
          </a:p>
          <a:p>
            <a:endParaRPr lang="en-US" sz="1400" kern="0" dirty="0"/>
          </a:p>
          <a:p>
            <a:pPr marL="0" indent="0">
              <a:buNone/>
            </a:pPr>
            <a:endParaRPr lang="en-US" sz="1400" u="sng" kern="0" dirty="0"/>
          </a:p>
          <a:p>
            <a:pPr marL="0" indent="0">
              <a:buNone/>
            </a:pPr>
            <a:endParaRPr lang="en-US" sz="1400" u="sng" kern="0" dirty="0"/>
          </a:p>
          <a:p>
            <a:pPr marL="0" indent="0">
              <a:buNone/>
            </a:pPr>
            <a:endParaRPr lang="en-US" sz="1400" u="sng" kern="0" dirty="0"/>
          </a:p>
          <a:p>
            <a:pPr marL="0" indent="0">
              <a:buNone/>
            </a:pPr>
            <a:endParaRPr lang="en-US" sz="1050" kern="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24" y="3657802"/>
            <a:ext cx="4591691" cy="1314633"/>
          </a:xfrm>
          <a:prstGeom prst="rect">
            <a:avLst/>
          </a:prstGeom>
        </p:spPr>
      </p:pic>
    </p:spTree>
    <p:extLst>
      <p:ext uri="{BB962C8B-B14F-4D97-AF65-F5344CB8AC3E}">
        <p14:creationId xmlns:p14="http://schemas.microsoft.com/office/powerpoint/2010/main" val="127419223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Curve Trace Reporting Tool</a:t>
            </a:r>
          </a:p>
        </p:txBody>
      </p:sp>
      <p:sp>
        <p:nvSpPr>
          <p:cNvPr id="3" name="Text Placeholder 2"/>
          <p:cNvSpPr>
            <a:spLocks noGrp="1"/>
          </p:cNvSpPr>
          <p:nvPr>
            <p:ph type="body" sz="quarter" idx="10"/>
          </p:nvPr>
        </p:nvSpPr>
        <p:spPr/>
        <p:txBody>
          <a:bodyPr/>
          <a:lstStyle/>
          <a:p>
            <a:r>
              <a:rPr lang="en-US" dirty="0"/>
              <a:t>Advantages :</a:t>
            </a:r>
          </a:p>
          <a:p>
            <a:pPr lvl="1"/>
            <a:r>
              <a:rPr lang="en-US" dirty="0"/>
              <a:t>All test graphs in an unique display</a:t>
            </a:r>
          </a:p>
          <a:p>
            <a:pPr lvl="1"/>
            <a:r>
              <a:rPr lang="en-US" dirty="0"/>
              <a:t>Automatic report creation</a:t>
            </a:r>
          </a:p>
          <a:p>
            <a:pPr lvl="1"/>
            <a:r>
              <a:rPr lang="en-US" dirty="0"/>
              <a:t>Limits calculation</a:t>
            </a:r>
          </a:p>
          <a:p>
            <a:pPr lvl="1"/>
            <a:r>
              <a:rPr lang="en-US" dirty="0"/>
              <a:t>Deviation classification</a:t>
            </a:r>
          </a:p>
          <a:p>
            <a:pPr lvl="1"/>
            <a:r>
              <a:rPr lang="en-US" dirty="0"/>
              <a:t>Special view for customer complaint</a:t>
            </a:r>
          </a:p>
        </p:txBody>
      </p:sp>
    </p:spTree>
    <p:extLst>
      <p:ext uri="{BB962C8B-B14F-4D97-AF65-F5344CB8AC3E}">
        <p14:creationId xmlns:p14="http://schemas.microsoft.com/office/powerpoint/2010/main" val="3130479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Text Placeholder 2"/>
          <p:cNvSpPr>
            <a:spLocks noGrp="1"/>
          </p:cNvSpPr>
          <p:nvPr>
            <p:ph type="body" sz="quarter" idx="10"/>
          </p:nvPr>
        </p:nvSpPr>
        <p:spPr>
          <a:xfrm>
            <a:off x="299522" y="1074188"/>
            <a:ext cx="11195792" cy="4667249"/>
          </a:xfrm>
        </p:spPr>
        <p:txBody>
          <a:bodyPr>
            <a:normAutofit fontScale="92500" lnSpcReduction="10000"/>
          </a:bodyPr>
          <a:lstStyle/>
          <a:p>
            <a:pPr marL="0" indent="0">
              <a:buNone/>
            </a:pPr>
            <a:r>
              <a:rPr lang="en-US" sz="1400" dirty="0"/>
              <a:t>Once the software retrieved on </a:t>
            </a:r>
            <a:r>
              <a:rPr lang="en-US" sz="1400" dirty="0" err="1"/>
              <a:t>Collabnet</a:t>
            </a:r>
            <a:r>
              <a:rPr lang="en-US" sz="1400" dirty="0"/>
              <a:t> or at this location : </a:t>
            </a:r>
            <a:r>
              <a:rPr lang="en-US" sz="1400" dirty="0">
                <a:hlinkClick r:id="rId2" action="ppaction://hlinkfile"/>
              </a:rPr>
              <a:t>I:\TPE\06. EQUIPMENT\Curve trace system selection</a:t>
            </a:r>
            <a:endParaRPr lang="en-US" sz="1400" dirty="0"/>
          </a:p>
          <a:p>
            <a:pPr marL="0" indent="0">
              <a:buNone/>
            </a:pPr>
            <a:endParaRPr lang="en-US" sz="1400" dirty="0"/>
          </a:p>
          <a:p>
            <a:pPr>
              <a:buFont typeface="Wingdings" panose="05000000000000000000" pitchFamily="2" charset="2"/>
              <a:buChar char="ü"/>
            </a:pPr>
            <a:r>
              <a:rPr lang="en-US" sz="1400" dirty="0"/>
              <a:t>Open and run the </a:t>
            </a:r>
            <a:r>
              <a:rPr lang="en-US" sz="1400" b="1" dirty="0"/>
              <a:t>installation file.</a:t>
            </a:r>
          </a:p>
          <a:p>
            <a:pPr marL="0" indent="0">
              <a:buNone/>
            </a:pPr>
            <a:r>
              <a:rPr lang="en-US" sz="1050" u="sng" dirty="0"/>
              <a:t>Note : </a:t>
            </a:r>
            <a:r>
              <a:rPr lang="en-US" sz="1050" dirty="0"/>
              <a:t>A shortcut is created in the programs menu</a:t>
            </a:r>
          </a:p>
          <a:p>
            <a:pPr>
              <a:buFont typeface="Wingdings" panose="05000000000000000000" pitchFamily="2" charset="2"/>
              <a:buChar char="ü"/>
            </a:pPr>
            <a:r>
              <a:rPr lang="en-US" sz="1400" dirty="0"/>
              <a:t>On the Start menu, locate the program (Curve Trace Reporting Tool). </a:t>
            </a:r>
          </a:p>
          <a:p>
            <a:pPr>
              <a:buFont typeface="Wingdings" panose="05000000000000000000" pitchFamily="2" charset="2"/>
              <a:buChar char="ü"/>
            </a:pPr>
            <a:r>
              <a:rPr lang="en-US" sz="1400" dirty="0"/>
              <a:t>Right-click the application’s shortcut, </a:t>
            </a:r>
            <a:r>
              <a:rPr lang="en-US" sz="1400" dirty="0">
                <a:solidFill>
                  <a:srgbClr val="FF0000"/>
                </a:solidFill>
                <a:highlight>
                  <a:srgbClr val="FFFF00"/>
                </a:highlight>
              </a:rPr>
              <a:t>You must run it as an administrator</a:t>
            </a:r>
          </a:p>
          <a:p>
            <a:pPr marL="0" indent="0">
              <a:buNone/>
            </a:pPr>
            <a:r>
              <a:rPr lang="en-US" sz="1400" dirty="0">
                <a:solidFill>
                  <a:srgbClr val="FF0000"/>
                </a:solidFill>
                <a:highlight>
                  <a:srgbClr val="FFFF00"/>
                </a:highlight>
              </a:rPr>
              <a:t>1</a:t>
            </a:r>
            <a:r>
              <a:rPr lang="en-US" sz="1400" baseline="30000" dirty="0">
                <a:solidFill>
                  <a:srgbClr val="FF0000"/>
                </a:solidFill>
                <a:highlight>
                  <a:srgbClr val="FFFF00"/>
                </a:highlight>
              </a:rPr>
              <a:t>st</a:t>
            </a:r>
            <a:r>
              <a:rPr lang="en-US" sz="1400" dirty="0">
                <a:solidFill>
                  <a:srgbClr val="FF0000"/>
                </a:solidFill>
                <a:highlight>
                  <a:srgbClr val="FFFF00"/>
                </a:highlight>
              </a:rPr>
              <a:t>  Method : </a:t>
            </a:r>
          </a:p>
          <a:p>
            <a:pPr lvl="2">
              <a:buFont typeface="Wingdings" panose="05000000000000000000" pitchFamily="2" charset="2"/>
              <a:buChar char="ü"/>
            </a:pPr>
            <a:r>
              <a:rPr lang="en-US" sz="1400" dirty="0"/>
              <a:t>Click Properties. </a:t>
            </a:r>
          </a:p>
          <a:p>
            <a:pPr lvl="2">
              <a:buFont typeface="Wingdings" panose="05000000000000000000" pitchFamily="2" charset="2"/>
              <a:buChar char="ü"/>
            </a:pPr>
            <a:r>
              <a:rPr lang="en-US" sz="1400" dirty="0"/>
              <a:t>In the Properties dialog box, click the Compatibility tab. </a:t>
            </a:r>
          </a:p>
          <a:p>
            <a:pPr lvl="2">
              <a:buFont typeface="Wingdings" panose="05000000000000000000" pitchFamily="2" charset="2"/>
              <a:buChar char="ü"/>
            </a:pPr>
            <a:r>
              <a:rPr lang="en-US" sz="1400" dirty="0"/>
              <a:t>Do one of the following:</a:t>
            </a:r>
          </a:p>
          <a:p>
            <a:pPr lvl="4"/>
            <a:r>
              <a:rPr lang="en-US" sz="1050" dirty="0"/>
              <a:t>To apply the setting to the currently logged-on user, select the Run This Program As An Administrator check box, and then click OK.</a:t>
            </a:r>
          </a:p>
          <a:p>
            <a:pPr lvl="4"/>
            <a:r>
              <a:rPr lang="en-US" sz="1050" dirty="0"/>
              <a:t>To apply the setting to all users on the computer and regardless of which shortcut is used to start the application, click Change Setting For All Users to display the Properties dialog box for the application’s .exe file, select the Run This Program As An Administrator check box, and then click OK twice.</a:t>
            </a:r>
          </a:p>
          <a:p>
            <a:pPr marL="0" indent="0">
              <a:buNone/>
            </a:pPr>
            <a:r>
              <a:rPr lang="en-US" sz="1400" dirty="0">
                <a:solidFill>
                  <a:srgbClr val="FF0000"/>
                </a:solidFill>
                <a:highlight>
                  <a:srgbClr val="FFFF00"/>
                </a:highlight>
              </a:rPr>
              <a:t>2</a:t>
            </a:r>
            <a:r>
              <a:rPr lang="en-US" sz="1400" baseline="30000" dirty="0">
                <a:solidFill>
                  <a:srgbClr val="FF0000"/>
                </a:solidFill>
                <a:highlight>
                  <a:srgbClr val="FFFF00"/>
                </a:highlight>
              </a:rPr>
              <a:t>nd</a:t>
            </a:r>
            <a:r>
              <a:rPr lang="en-US" sz="1400" dirty="0">
                <a:solidFill>
                  <a:srgbClr val="FF0000"/>
                </a:solidFill>
                <a:highlight>
                  <a:srgbClr val="FFFF00"/>
                </a:highlight>
              </a:rPr>
              <a:t> Method :</a:t>
            </a:r>
          </a:p>
          <a:p>
            <a:pPr lvl="2">
              <a:buFont typeface="Wingdings" panose="05000000000000000000" pitchFamily="2" charset="2"/>
              <a:buChar char="ü"/>
            </a:pPr>
            <a:r>
              <a:rPr lang="en-US" sz="1400" dirty="0"/>
              <a:t>Click Run as Administrator</a:t>
            </a:r>
          </a:p>
          <a:p>
            <a:pPr marL="0" indent="0">
              <a:buNone/>
            </a:pPr>
            <a:endParaRPr lang="en-US" sz="1400" dirty="0"/>
          </a:p>
          <a:p>
            <a:pPr>
              <a:buFont typeface="Wingdings" panose="05000000000000000000" pitchFamily="2" charset="2"/>
              <a:buChar char="ü"/>
            </a:pPr>
            <a:r>
              <a:rPr lang="en-US" sz="1400" dirty="0"/>
              <a:t>Choose a </a:t>
            </a:r>
            <a:r>
              <a:rPr lang="en-US" sz="1400" b="1" dirty="0"/>
              <a:t>backup location </a:t>
            </a:r>
            <a:r>
              <a:rPr lang="en-US" sz="1400" dirty="0"/>
              <a:t>for limits, reference curves and graphs.</a:t>
            </a:r>
          </a:p>
          <a:p>
            <a:pPr marL="0" indent="0">
              <a:buNone/>
            </a:pPr>
            <a:r>
              <a:rPr lang="en-US" sz="1050" u="sng" dirty="0"/>
              <a:t>Note :</a:t>
            </a:r>
            <a:r>
              <a:rPr lang="en-US" sz="1050" dirty="0"/>
              <a:t> This step creates a backup folder and 3 subdirectories (Limits, Ref, Fig). In these folders will be saved limits and reference curves in excel format, graphs in PNG format.</a:t>
            </a:r>
          </a:p>
          <a:p>
            <a:pPr>
              <a:buFont typeface="Wingdings" panose="05000000000000000000" pitchFamily="2" charset="2"/>
              <a:buChar char="ü"/>
            </a:pPr>
            <a:endParaRPr lang="en-US" sz="1400" dirty="0"/>
          </a:p>
          <a:p>
            <a:pPr>
              <a:buFont typeface="Wingdings" panose="05000000000000000000" pitchFamily="2" charset="2"/>
              <a:buChar char="ü"/>
            </a:pPr>
            <a:endParaRPr lang="en-US" sz="1400" dirty="0"/>
          </a:p>
        </p:txBody>
      </p:sp>
    </p:spTree>
    <p:extLst>
      <p:ext uri="{BB962C8B-B14F-4D97-AF65-F5344CB8AC3E}">
        <p14:creationId xmlns:p14="http://schemas.microsoft.com/office/powerpoint/2010/main" val="35854982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an ACS BASIC Project </a:t>
            </a:r>
          </a:p>
        </p:txBody>
      </p:sp>
      <p:sp>
        <p:nvSpPr>
          <p:cNvPr id="7" name="Text Placeholder 6"/>
          <p:cNvSpPr>
            <a:spLocks noGrp="1"/>
          </p:cNvSpPr>
          <p:nvPr>
            <p:ph type="body" sz="quarter" idx="10"/>
          </p:nvPr>
        </p:nvSpPr>
        <p:spPr>
          <a:xfrm>
            <a:off x="299523" y="2582944"/>
            <a:ext cx="3848272" cy="3158493"/>
          </a:xfrm>
        </p:spPr>
        <p:txBody>
          <a:bodyPr>
            <a:normAutofit/>
          </a:bodyPr>
          <a:lstStyle/>
          <a:p>
            <a:pPr>
              <a:buFont typeface="Wingdings" panose="05000000000000000000" pitchFamily="2" charset="2"/>
              <a:buChar char="ü"/>
            </a:pPr>
            <a:r>
              <a:rPr lang="en-US" sz="1400" dirty="0"/>
              <a:t>Click on </a:t>
            </a:r>
            <a:r>
              <a:rPr lang="en-US" sz="1400" b="1" dirty="0"/>
              <a:t>File</a:t>
            </a:r>
            <a:r>
              <a:rPr lang="en-US" sz="1400" dirty="0"/>
              <a:t>, </a:t>
            </a:r>
            <a:r>
              <a:rPr lang="en-US" sz="1400" b="1" dirty="0"/>
              <a:t>Open</a:t>
            </a:r>
          </a:p>
          <a:p>
            <a:pPr>
              <a:buFont typeface="Wingdings" panose="05000000000000000000" pitchFamily="2" charset="2"/>
              <a:buChar char="ü"/>
            </a:pPr>
            <a:r>
              <a:rPr lang="en-US" sz="1400" dirty="0"/>
              <a:t>Then, select an </a:t>
            </a:r>
            <a:r>
              <a:rPr lang="en-US" sz="1400" b="1" dirty="0"/>
              <a:t>ACS BASIC Project </a:t>
            </a:r>
            <a:r>
              <a:rPr lang="en-US" sz="1400" dirty="0"/>
              <a:t>in your C drive or the network.</a:t>
            </a:r>
          </a:p>
          <a:p>
            <a:pPr marL="0" indent="0">
              <a:buNone/>
            </a:pPr>
            <a:r>
              <a:rPr lang="en-US" sz="1050" u="sng" dirty="0"/>
              <a:t>Note :</a:t>
            </a:r>
            <a:r>
              <a:rPr lang="en-US" sz="1050" dirty="0"/>
              <a:t> It’s better and faster to use a project saved on the C drive.</a:t>
            </a:r>
          </a:p>
          <a:p>
            <a:pPr>
              <a:buFont typeface="Wingdings" panose="05000000000000000000" pitchFamily="2" charset="2"/>
              <a:buChar char="ü"/>
            </a:pPr>
            <a:endParaRPr lang="en-US" sz="1400" b="1" dirty="0"/>
          </a:p>
        </p:txBody>
      </p:sp>
      <p:pic>
        <p:nvPicPr>
          <p:cNvPr id="9" name="Content Placeholder 2"/>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332446" y="1329176"/>
            <a:ext cx="7630099" cy="4551686"/>
          </a:xfr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795" y="1164879"/>
            <a:ext cx="7441796" cy="4439355"/>
          </a:xfrm>
          <a:prstGeom prst="rect">
            <a:avLst/>
          </a:prstGeom>
        </p:spPr>
      </p:pic>
    </p:spTree>
    <p:extLst>
      <p:ext uri="{BB962C8B-B14F-4D97-AF65-F5344CB8AC3E}">
        <p14:creationId xmlns:p14="http://schemas.microsoft.com/office/powerpoint/2010/main" val="11780933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6"/>
          <p:cNvSpPr txBox="1">
            <a:spLocks/>
          </p:cNvSpPr>
          <p:nvPr/>
        </p:nvSpPr>
        <p:spPr>
          <a:xfrm>
            <a:off x="6117436" y="1338153"/>
            <a:ext cx="4805122"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a:buFont typeface="Wingdings" panose="05000000000000000000" pitchFamily="2" charset="2"/>
              <a:buChar char="ü"/>
            </a:pPr>
            <a:endParaRPr lang="en-US" sz="1400" b="1" kern="0" dirty="0"/>
          </a:p>
          <a:p>
            <a:pPr marL="0" indent="0">
              <a:buNone/>
            </a:pPr>
            <a:endParaRPr lang="en-US" sz="1400" kern="0" dirty="0"/>
          </a:p>
          <a:p>
            <a:pPr marL="0" indent="0">
              <a:buNone/>
            </a:pPr>
            <a:endParaRPr lang="en-US" sz="1400" kern="0" dirty="0"/>
          </a:p>
          <a:p>
            <a:pPr marL="0" indent="0">
              <a:buNone/>
            </a:pPr>
            <a:endParaRPr lang="en-US" sz="1400" kern="0" dirty="0"/>
          </a:p>
          <a:p>
            <a:pPr marL="0" indent="0">
              <a:buNone/>
            </a:pPr>
            <a:endParaRPr lang="en-US" sz="1400" kern="0" dirty="0"/>
          </a:p>
          <a:p>
            <a:pPr marL="0" indent="0">
              <a:buNone/>
            </a:pPr>
            <a:endParaRPr lang="en-US" sz="1400" kern="0" dirty="0"/>
          </a:p>
          <a:p>
            <a:pPr marL="0" indent="0">
              <a:buNone/>
            </a:pPr>
            <a:r>
              <a:rPr lang="en-US" sz="1400" kern="0" dirty="0"/>
              <a:t>If no, and there are no previous saved limits, you can only use the “All Curves” tab in the main interface. For the printing, you can only select “All Curves” or “Selection”.</a:t>
            </a:r>
          </a:p>
          <a:p>
            <a:pPr marL="0" indent="0">
              <a:buNone/>
            </a:pPr>
            <a:endParaRPr lang="en-US" sz="1400" kern="0" dirty="0"/>
          </a:p>
          <a:p>
            <a:pPr marL="0" indent="0">
              <a:buNone/>
            </a:pPr>
            <a:r>
              <a:rPr lang="en-US" sz="1400" kern="0" dirty="0"/>
              <a:t>If no, but there are previous saved limits, you can use any tab in the main interface. For the printing, you can select any proposal.</a:t>
            </a:r>
          </a:p>
          <a:p>
            <a:pPr marL="0" indent="0">
              <a:buNone/>
            </a:pPr>
            <a:endParaRPr lang="en-US" sz="1050" kern="0" dirty="0"/>
          </a:p>
          <a:p>
            <a:pPr marL="0" indent="0">
              <a:buNone/>
            </a:pPr>
            <a:endParaRPr lang="en-US" sz="1050" kern="0" dirty="0"/>
          </a:p>
          <a:p>
            <a:pPr marL="0" indent="0">
              <a:buNone/>
            </a:pPr>
            <a:endParaRPr lang="en-US" sz="1050" kern="0" dirty="0"/>
          </a:p>
        </p:txBody>
      </p:sp>
      <p:sp>
        <p:nvSpPr>
          <p:cNvPr id="5" name="Title 4"/>
          <p:cNvSpPr>
            <a:spLocks noGrp="1"/>
          </p:cNvSpPr>
          <p:nvPr>
            <p:ph type="title"/>
          </p:nvPr>
        </p:nvSpPr>
        <p:spPr/>
        <p:txBody>
          <a:bodyPr/>
          <a:lstStyle/>
          <a:p>
            <a:r>
              <a:rPr lang="en-US" dirty="0"/>
              <a:t>Limits and reference curves calculations (Or Not)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327" t="3677" r="3198" b="4673"/>
          <a:stretch/>
        </p:blipFill>
        <p:spPr>
          <a:xfrm>
            <a:off x="7833674" y="1244337"/>
            <a:ext cx="1866510" cy="1018096"/>
          </a:xfrm>
          <a:prstGeom prst="rect">
            <a:avLst/>
          </a:prstGeom>
        </p:spPr>
      </p:pic>
      <p:sp>
        <p:nvSpPr>
          <p:cNvPr id="4" name="Text Placeholder 6"/>
          <p:cNvSpPr txBox="1">
            <a:spLocks/>
          </p:cNvSpPr>
          <p:nvPr/>
        </p:nvSpPr>
        <p:spPr>
          <a:xfrm>
            <a:off x="299524" y="1393144"/>
            <a:ext cx="4291330"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a:t>One of both informative windows must appear :</a:t>
            </a:r>
          </a:p>
          <a:p>
            <a:pPr>
              <a:buFont typeface="Wingdings" panose="05000000000000000000" pitchFamily="2" charset="2"/>
              <a:buChar char="ü"/>
            </a:pPr>
            <a:r>
              <a:rPr lang="en-US" sz="1400" kern="0" dirty="0"/>
              <a:t>Choose if you want to </a:t>
            </a:r>
            <a:r>
              <a:rPr lang="en-US" sz="1400" b="1" kern="0" dirty="0"/>
              <a:t>calculate limits </a:t>
            </a:r>
            <a:r>
              <a:rPr lang="en-US" sz="1400" kern="0" dirty="0"/>
              <a:t>and</a:t>
            </a:r>
            <a:r>
              <a:rPr lang="en-US" sz="1400" b="1" kern="0" dirty="0"/>
              <a:t> reference curves </a:t>
            </a:r>
            <a:r>
              <a:rPr lang="en-US" sz="1400" kern="0" dirty="0"/>
              <a:t>or not.</a:t>
            </a:r>
          </a:p>
          <a:p>
            <a:pPr>
              <a:buFont typeface="Wingdings" panose="05000000000000000000" pitchFamily="2" charset="2"/>
              <a:buChar char="ü"/>
            </a:pPr>
            <a:endParaRPr lang="en-US" sz="1400" b="1" kern="0" dirty="0"/>
          </a:p>
          <a:p>
            <a:pPr marL="0" indent="0">
              <a:buNone/>
            </a:pPr>
            <a:endParaRPr lang="en-US" sz="1400" kern="0" dirty="0"/>
          </a:p>
          <a:p>
            <a:pPr marL="0" indent="0">
              <a:buNone/>
            </a:pPr>
            <a:endParaRPr lang="en-US" sz="1400" kern="0" dirty="0"/>
          </a:p>
          <a:p>
            <a:pPr marL="0" indent="0">
              <a:buNone/>
            </a:pPr>
            <a:r>
              <a:rPr lang="en-US" sz="1400" kern="0" dirty="0"/>
              <a:t>If yes, </a:t>
            </a:r>
          </a:p>
          <a:p>
            <a:pPr>
              <a:buFont typeface="Wingdings" panose="05000000000000000000" pitchFamily="2" charset="2"/>
              <a:buChar char="ü"/>
            </a:pPr>
            <a:r>
              <a:rPr lang="en-US" sz="1400" kern="0" dirty="0"/>
              <a:t>Select a </a:t>
            </a:r>
            <a:r>
              <a:rPr lang="en-US" sz="1400" b="1" kern="0" dirty="0"/>
              <a:t>sigma value. </a:t>
            </a:r>
          </a:p>
          <a:p>
            <a:pPr marL="0" indent="0">
              <a:buNone/>
            </a:pPr>
            <a:r>
              <a:rPr lang="en-US" sz="1050" u="sng" kern="0" dirty="0"/>
              <a:t>Note : </a:t>
            </a:r>
            <a:r>
              <a:rPr lang="en-US" sz="1050" kern="0" dirty="0"/>
              <a:t>Between 4 to 9</a:t>
            </a:r>
          </a:p>
          <a:p>
            <a:pPr marL="0" indent="0">
              <a:buNone/>
            </a:pPr>
            <a:endParaRPr lang="en-US" sz="1050" kern="0" dirty="0"/>
          </a:p>
          <a:p>
            <a:pPr marL="0" indent="0">
              <a:buNone/>
            </a:pPr>
            <a:endParaRPr lang="en-US" sz="1050" kern="0" dirty="0"/>
          </a:p>
          <a:p>
            <a:pPr marL="0" indent="0">
              <a:buNone/>
            </a:pPr>
            <a:endParaRPr lang="en-US" sz="1050" kern="0" dirty="0"/>
          </a:p>
          <a:p>
            <a:pPr marL="0" indent="0">
              <a:buNone/>
            </a:pPr>
            <a:endParaRPr lang="en-US" sz="1050" kern="0" dirty="0"/>
          </a:p>
          <a:p>
            <a:pPr>
              <a:buFont typeface="Wingdings" panose="05000000000000000000" pitchFamily="2" charset="2"/>
              <a:buChar char="ü"/>
            </a:pPr>
            <a:r>
              <a:rPr lang="en-US" sz="1400" kern="0" dirty="0"/>
              <a:t>Then, press </a:t>
            </a:r>
            <a:r>
              <a:rPr lang="en-US" sz="1400" b="1" kern="0" dirty="0"/>
              <a:t>OK</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77" t="5855" r="1933" b="2595"/>
          <a:stretch/>
        </p:blipFill>
        <p:spPr>
          <a:xfrm>
            <a:off x="4840666" y="1159496"/>
            <a:ext cx="2368069" cy="11029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7468" y="2846894"/>
            <a:ext cx="2200582" cy="130510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6428" y="4580368"/>
            <a:ext cx="1082080" cy="779322"/>
          </a:xfrm>
          <a:prstGeom prst="rect">
            <a:avLst/>
          </a:prstGeom>
        </p:spPr>
      </p:pic>
      <p:sp>
        <p:nvSpPr>
          <p:cNvPr id="11" name="TextBox 10"/>
          <p:cNvSpPr txBox="1"/>
          <p:nvPr/>
        </p:nvSpPr>
        <p:spPr>
          <a:xfrm>
            <a:off x="8474696" y="5576483"/>
            <a:ext cx="3717303" cy="711193"/>
          </a:xfrm>
          <a:prstGeom prst="rect">
            <a:avLst/>
          </a:prstGeom>
          <a:noFill/>
        </p:spPr>
        <p:txBody>
          <a:bodyPr wrap="square" lIns="91440" tIns="45720" rIns="91440" rtlCol="0" anchor="t">
            <a:noAutofit/>
          </a:bodyPr>
          <a:lstStyle/>
          <a:p>
            <a:r>
              <a:rPr lang="en-US" sz="1050" dirty="0">
                <a:solidFill>
                  <a:schemeClr val="tx1"/>
                </a:solidFill>
              </a:rPr>
              <a:t>For more information about limits calculation, see the documentation : </a:t>
            </a:r>
            <a:r>
              <a:rPr lang="en-US" sz="1050" dirty="0">
                <a:solidFill>
                  <a:schemeClr val="tx1"/>
                </a:solidFill>
                <a:hlinkClick r:id="rId6" action="ppaction://hlinkpres?slideindex=1&amp;slidetitle="/>
              </a:rPr>
              <a:t>New CT System additional modules Slides </a:t>
            </a:r>
            <a:endParaRPr lang="en-US" sz="1050" dirty="0">
              <a:solidFill>
                <a:schemeClr val="tx1"/>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6538" y="5693789"/>
            <a:ext cx="238158" cy="200053"/>
          </a:xfrm>
          <a:prstGeom prst="rect">
            <a:avLst/>
          </a:prstGeom>
        </p:spPr>
      </p:pic>
      <p:cxnSp>
        <p:nvCxnSpPr>
          <p:cNvPr id="7" name="Straight Connector 6"/>
          <p:cNvCxnSpPr/>
          <p:nvPr/>
        </p:nvCxnSpPr>
        <p:spPr>
          <a:xfrm>
            <a:off x="5674936" y="2743200"/>
            <a:ext cx="18853" cy="336536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35144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7221" y="803223"/>
            <a:ext cx="7880726" cy="4681527"/>
          </a:xfrm>
          <a:prstGeom prst="rect">
            <a:avLst/>
          </a:prstGeom>
        </p:spPr>
      </p:pic>
      <p:sp>
        <p:nvSpPr>
          <p:cNvPr id="4" name="Title 4"/>
          <p:cNvSpPr txBox="1">
            <a:spLocks/>
          </p:cNvSpPr>
          <p:nvPr/>
        </p:nvSpPr>
        <p:spPr>
          <a:xfrm>
            <a:off x="299524" y="280714"/>
            <a:ext cx="11663021" cy="654049"/>
          </a:xfrm>
          <a:prstGeom prst="rect">
            <a:avLst/>
          </a:prstGeom>
        </p:spPr>
        <p:txBody>
          <a:bodyPr/>
          <a:lstStyle>
            <a:lvl1pPr algn="l" rtl="0" fontAlgn="base">
              <a:lnSpc>
                <a:spcPct val="100000"/>
              </a:lnSpc>
              <a:spcBef>
                <a:spcPct val="0"/>
              </a:spcBef>
              <a:spcAft>
                <a:spcPct val="0"/>
              </a:spcAft>
              <a:defRPr lang="en-US" sz="2900" b="1" kern="1200" dirty="0" smtClean="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a:lstStyle>
          <a:p>
            <a:r>
              <a:rPr lang="en-US" dirty="0"/>
              <a:t>Display</a:t>
            </a:r>
          </a:p>
        </p:txBody>
      </p:sp>
      <p:sp>
        <p:nvSpPr>
          <p:cNvPr id="5" name="Text Placeholder 6"/>
          <p:cNvSpPr txBox="1">
            <a:spLocks/>
          </p:cNvSpPr>
          <p:nvPr/>
        </p:nvSpPr>
        <p:spPr>
          <a:xfrm>
            <a:off x="299524" y="1393144"/>
            <a:ext cx="4291330"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a:t>Once calculations have been completed, </a:t>
            </a:r>
          </a:p>
          <a:p>
            <a:pPr>
              <a:buFont typeface="Wingdings" panose="05000000000000000000" pitchFamily="2" charset="2"/>
              <a:buChar char="ü"/>
            </a:pPr>
            <a:r>
              <a:rPr lang="en-US" sz="1400" kern="0" dirty="0"/>
              <a:t>Choose a </a:t>
            </a:r>
            <a:r>
              <a:rPr lang="en-US" sz="1400" b="1" kern="0" dirty="0"/>
              <a:t>tab </a:t>
            </a:r>
          </a:p>
          <a:p>
            <a:pPr lvl="3"/>
            <a:r>
              <a:rPr lang="en-US" sz="1000" kern="0" dirty="0"/>
              <a:t>All curves </a:t>
            </a:r>
          </a:p>
          <a:p>
            <a:pPr lvl="3"/>
            <a:r>
              <a:rPr lang="en-US" sz="1000" kern="0" dirty="0"/>
              <a:t>All curves with limits</a:t>
            </a:r>
          </a:p>
          <a:p>
            <a:pPr lvl="3"/>
            <a:r>
              <a:rPr lang="en-US" sz="1000" kern="0" dirty="0"/>
              <a:t>Reference curves with limits</a:t>
            </a:r>
          </a:p>
          <a:p>
            <a:pPr lvl="3"/>
            <a:r>
              <a:rPr lang="en-US" sz="1000" kern="0" dirty="0"/>
              <a:t>1 device curves</a:t>
            </a:r>
          </a:p>
          <a:p>
            <a:pPr lvl="3"/>
            <a:r>
              <a:rPr lang="en-US" sz="1000" kern="0" dirty="0"/>
              <a:t>Failed curves  </a:t>
            </a:r>
          </a:p>
          <a:p>
            <a:pPr>
              <a:buFont typeface="Wingdings" panose="05000000000000000000" pitchFamily="2" charset="2"/>
              <a:buChar char="ü"/>
            </a:pPr>
            <a:endParaRPr lang="en-US" sz="1400" b="1" kern="0" dirty="0"/>
          </a:p>
          <a:p>
            <a:pPr marL="0" indent="0">
              <a:buNone/>
            </a:pPr>
            <a:endParaRPr lang="en-US" sz="1400" kern="0" dirty="0"/>
          </a:p>
          <a:p>
            <a:pPr marL="0" indent="0">
              <a:buNone/>
            </a:pPr>
            <a:endParaRPr lang="en-US" sz="1400" kern="0" dirty="0"/>
          </a:p>
          <a:p>
            <a:pPr marL="0" indent="0">
              <a:buNone/>
            </a:pPr>
            <a:endParaRPr lang="en-US" sz="1050" kern="0" dirty="0"/>
          </a:p>
          <a:p>
            <a:pPr marL="0" indent="0">
              <a:buNone/>
            </a:pPr>
            <a:endParaRPr lang="en-US" sz="1050" kern="0" dirty="0"/>
          </a:p>
          <a:p>
            <a:pPr marL="0" indent="0">
              <a:buNone/>
            </a:pPr>
            <a:endParaRPr lang="en-US" sz="1050" kern="0" dirty="0"/>
          </a:p>
          <a:p>
            <a:pPr marL="0" indent="0">
              <a:buNone/>
            </a:pPr>
            <a:endParaRPr lang="en-US" sz="1050" kern="0" dirty="0"/>
          </a:p>
        </p:txBody>
      </p:sp>
    </p:spTree>
    <p:extLst>
      <p:ext uri="{BB962C8B-B14F-4D97-AF65-F5344CB8AC3E}">
        <p14:creationId xmlns:p14="http://schemas.microsoft.com/office/powerpoint/2010/main" val="42413852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Curves</a:t>
            </a:r>
          </a:p>
        </p:txBody>
      </p:sp>
      <p:sp>
        <p:nvSpPr>
          <p:cNvPr id="3" name="Table Placeholder 2"/>
          <p:cNvSpPr>
            <a:spLocks noGrp="1"/>
          </p:cNvSpPr>
          <p:nvPr>
            <p:ph type="tbl" sz="quarter" idx="10"/>
          </p:nvPr>
        </p:nvSpPr>
        <p:spPr/>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215" y="934763"/>
            <a:ext cx="8472889" cy="5029200"/>
          </a:xfrm>
          <a:prstGeom prst="rect">
            <a:avLst/>
          </a:prstGeom>
        </p:spPr>
      </p:pic>
    </p:spTree>
    <p:extLst>
      <p:ext uri="{BB962C8B-B14F-4D97-AF65-F5344CB8AC3E}">
        <p14:creationId xmlns:p14="http://schemas.microsoft.com/office/powerpoint/2010/main" val="2462936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Legend &amp; Toolbar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195" y="4608993"/>
            <a:ext cx="2772162" cy="352474"/>
          </a:xfrm>
          <a:prstGeom prst="rect">
            <a:avLst/>
          </a:prstGeom>
        </p:spPr>
      </p:pic>
      <p:sp>
        <p:nvSpPr>
          <p:cNvPr id="6" name="Text Placeholder 6"/>
          <p:cNvSpPr txBox="1">
            <a:spLocks/>
          </p:cNvSpPr>
          <p:nvPr/>
        </p:nvSpPr>
        <p:spPr>
          <a:xfrm>
            <a:off x="299524" y="1232885"/>
            <a:ext cx="5884460" cy="4394914"/>
          </a:xfrm>
          <a:prstGeom prst="rect">
            <a:avLst/>
          </a:prstGeom>
        </p:spPr>
        <p:txBody>
          <a:bodyPr>
            <a:normAutofit/>
          </a:bodyPr>
          <a:lst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a:lstStyle>
          <a:p>
            <a:pPr marL="0" indent="0">
              <a:buNone/>
            </a:pPr>
            <a:r>
              <a:rPr lang="en-US" sz="1400" kern="0" dirty="0"/>
              <a:t>Each graph has the same window with the test name and the pins configuration. </a:t>
            </a:r>
          </a:p>
          <a:p>
            <a:pPr marL="0" indent="0">
              <a:buNone/>
            </a:pPr>
            <a:r>
              <a:rPr lang="en-US" sz="1050" u="sng" kern="0" dirty="0"/>
              <a:t>Note :</a:t>
            </a:r>
            <a:r>
              <a:rPr lang="en-US" sz="1050" kern="0" dirty="0"/>
              <a:t> If there is a bias connected to a SMU, you can see the bias value bracketed.</a:t>
            </a:r>
          </a:p>
          <a:p>
            <a:pPr marL="0" indent="0">
              <a:buNone/>
            </a:pPr>
            <a:endParaRPr lang="en-US" sz="1400" b="1" kern="0" dirty="0"/>
          </a:p>
          <a:p>
            <a:pPr marL="0" indent="0">
              <a:buNone/>
            </a:pPr>
            <a:endParaRPr lang="en-US" sz="1400" b="1" kern="0" dirty="0"/>
          </a:p>
          <a:p>
            <a:pPr marL="0" indent="0">
              <a:buNone/>
            </a:pPr>
            <a:endParaRPr lang="en-US" sz="1400" b="1" kern="0" dirty="0"/>
          </a:p>
          <a:p>
            <a:pPr marL="0" indent="0">
              <a:buNone/>
            </a:pPr>
            <a:endParaRPr lang="en-US" sz="1400" b="1" kern="0" dirty="0"/>
          </a:p>
          <a:p>
            <a:pPr marL="0" indent="0">
              <a:buNone/>
            </a:pPr>
            <a:endParaRPr lang="en-US" sz="1400" b="1" kern="0" dirty="0"/>
          </a:p>
          <a:p>
            <a:pPr marL="0" indent="0">
              <a:buNone/>
            </a:pPr>
            <a:r>
              <a:rPr lang="en-US" sz="1400" kern="0" dirty="0"/>
              <a:t>Below the graph, there is a toolbar allowing some changes. </a:t>
            </a:r>
          </a:p>
          <a:p>
            <a:pPr marL="0" indent="0">
              <a:buNone/>
            </a:pPr>
            <a:endParaRPr lang="en-US" sz="1400" kern="0" dirty="0"/>
          </a:p>
          <a:p>
            <a:pPr marL="0" indent="0">
              <a:buNone/>
            </a:pPr>
            <a:endParaRPr lang="en-US" sz="1400" kern="0" dirty="0"/>
          </a:p>
          <a:p>
            <a:pPr marL="0" indent="0">
              <a:buNone/>
            </a:pPr>
            <a:endParaRPr lang="en-US" sz="1050" kern="0" dirty="0"/>
          </a:p>
          <a:p>
            <a:pPr marL="0" indent="0">
              <a:buNone/>
            </a:pPr>
            <a:endParaRPr lang="en-US" sz="1050" kern="0" dirty="0"/>
          </a:p>
          <a:p>
            <a:pPr marL="0" indent="0">
              <a:buNone/>
            </a:pPr>
            <a:endParaRPr lang="en-US" sz="1050" kern="0" dirty="0"/>
          </a:p>
          <a:p>
            <a:pPr marL="0" indent="0">
              <a:buNone/>
            </a:pPr>
            <a:endParaRPr lang="en-US" sz="1050" kern="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328" y="2276640"/>
            <a:ext cx="1829055" cy="438211"/>
          </a:xfrm>
          <a:prstGeom prst="rect">
            <a:avLst/>
          </a:prstGeom>
        </p:spPr>
      </p:pic>
      <p:cxnSp>
        <p:nvCxnSpPr>
          <p:cNvPr id="10" name="Straight Arrow Connector 9"/>
          <p:cNvCxnSpPr/>
          <p:nvPr/>
        </p:nvCxnSpPr>
        <p:spPr>
          <a:xfrm>
            <a:off x="3694267" y="4388790"/>
            <a:ext cx="406131" cy="285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965489" y="1516929"/>
            <a:ext cx="904974" cy="292231"/>
          </a:xfrm>
          <a:prstGeom prst="rect">
            <a:avLst/>
          </a:prstGeom>
          <a:noFill/>
        </p:spPr>
        <p:txBody>
          <a:bodyPr wrap="square" lIns="91440" tIns="45720" rIns="91440" rtlCol="0" anchor="t">
            <a:noAutofit/>
          </a:bodyPr>
          <a:lstStyle/>
          <a:p>
            <a:r>
              <a:rPr lang="en-US" sz="1200" dirty="0">
                <a:solidFill>
                  <a:schemeClr val="tx1"/>
                </a:solidFill>
              </a:rPr>
              <a:t>Test name</a:t>
            </a:r>
          </a:p>
          <a:p>
            <a:endParaRPr lang="en-US" sz="1200" dirty="0" err="1">
              <a:solidFill>
                <a:schemeClr val="tx1"/>
              </a:solidFill>
            </a:endParaRPr>
          </a:p>
        </p:txBody>
      </p:sp>
      <p:cxnSp>
        <p:nvCxnSpPr>
          <p:cNvPr id="12" name="Straight Arrow Connector 11"/>
          <p:cNvCxnSpPr/>
          <p:nvPr/>
        </p:nvCxnSpPr>
        <p:spPr>
          <a:xfrm flipV="1">
            <a:off x="3347768" y="2553815"/>
            <a:ext cx="1148818" cy="200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429633" y="2616925"/>
            <a:ext cx="2436471" cy="292231"/>
          </a:xfrm>
          <a:prstGeom prst="rect">
            <a:avLst/>
          </a:prstGeom>
          <a:noFill/>
        </p:spPr>
        <p:txBody>
          <a:bodyPr wrap="square" lIns="91440" tIns="45720" rIns="91440" rtlCol="0" anchor="t">
            <a:noAutofit/>
          </a:bodyPr>
          <a:lstStyle/>
          <a:p>
            <a:r>
              <a:rPr lang="en-US" sz="1200" dirty="0"/>
              <a:t>Connected pin(s) to SMU1</a:t>
            </a:r>
            <a:endParaRPr lang="en-US" sz="1200" dirty="0">
              <a:solidFill>
                <a:schemeClr val="tx1"/>
              </a:solidFill>
            </a:endParaRPr>
          </a:p>
          <a:p>
            <a:endParaRPr lang="en-US" sz="1200" dirty="0" err="1">
              <a:solidFill>
                <a:schemeClr val="tx1"/>
              </a:solidFill>
            </a:endParaRPr>
          </a:p>
        </p:txBody>
      </p:sp>
      <p:sp>
        <p:nvSpPr>
          <p:cNvPr id="16" name="TextBox 15"/>
          <p:cNvSpPr txBox="1"/>
          <p:nvPr/>
        </p:nvSpPr>
        <p:spPr>
          <a:xfrm>
            <a:off x="7005179" y="2261584"/>
            <a:ext cx="2436471" cy="492284"/>
          </a:xfrm>
          <a:prstGeom prst="rect">
            <a:avLst/>
          </a:prstGeom>
          <a:noFill/>
        </p:spPr>
        <p:txBody>
          <a:bodyPr wrap="square" lIns="91440" tIns="45720" rIns="91440" rtlCol="0" anchor="t">
            <a:noAutofit/>
          </a:bodyPr>
          <a:lstStyle/>
          <a:p>
            <a:r>
              <a:rPr lang="en-US" sz="1200" dirty="0"/>
              <a:t>Connected pin(s) to SMU2</a:t>
            </a:r>
          </a:p>
          <a:p>
            <a:r>
              <a:rPr lang="en-US" sz="1200" dirty="0">
                <a:solidFill>
                  <a:schemeClr val="tx1"/>
                </a:solidFill>
              </a:rPr>
              <a:t>3V-bias on SMU2</a:t>
            </a:r>
          </a:p>
          <a:p>
            <a:endParaRPr lang="en-US" sz="1200" dirty="0" err="1">
              <a:solidFill>
                <a:schemeClr val="tx1"/>
              </a:solidFill>
            </a:endParaRPr>
          </a:p>
        </p:txBody>
      </p:sp>
      <p:cxnSp>
        <p:nvCxnSpPr>
          <p:cNvPr id="17" name="Straight Arrow Connector 16"/>
          <p:cNvCxnSpPr>
            <a:stCxn id="16" idx="1"/>
          </p:cNvCxnSpPr>
          <p:nvPr/>
        </p:nvCxnSpPr>
        <p:spPr>
          <a:xfrm flipH="1">
            <a:off x="6183985" y="2507726"/>
            <a:ext cx="821194" cy="27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4996213" y="2714851"/>
            <a:ext cx="1" cy="273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3777977" y="2988493"/>
            <a:ext cx="2436471" cy="292231"/>
          </a:xfrm>
          <a:prstGeom prst="rect">
            <a:avLst/>
          </a:prstGeom>
          <a:noFill/>
        </p:spPr>
        <p:txBody>
          <a:bodyPr wrap="square" lIns="91440" tIns="45720" rIns="91440" rtlCol="0" anchor="t">
            <a:noAutofit/>
          </a:bodyPr>
          <a:lstStyle/>
          <a:p>
            <a:r>
              <a:rPr lang="en-US" sz="1200" dirty="0"/>
              <a:t>Connected pin(s) to GND</a:t>
            </a:r>
            <a:endParaRPr lang="en-US" sz="1200" dirty="0">
              <a:solidFill>
                <a:schemeClr val="tx1"/>
              </a:solidFill>
            </a:endParaRPr>
          </a:p>
          <a:p>
            <a:endParaRPr lang="en-US" sz="1200" dirty="0" err="1">
              <a:solidFill>
                <a:schemeClr val="tx1"/>
              </a:solidFill>
            </a:endParaRPr>
          </a:p>
        </p:txBody>
      </p:sp>
      <p:sp>
        <p:nvSpPr>
          <p:cNvPr id="26" name="TextBox 25"/>
          <p:cNvSpPr txBox="1"/>
          <p:nvPr/>
        </p:nvSpPr>
        <p:spPr>
          <a:xfrm>
            <a:off x="3380182" y="4132937"/>
            <a:ext cx="630343" cy="292231"/>
          </a:xfrm>
          <a:prstGeom prst="rect">
            <a:avLst/>
          </a:prstGeom>
          <a:noFill/>
        </p:spPr>
        <p:txBody>
          <a:bodyPr wrap="square" lIns="91440" tIns="45720" rIns="91440" rtlCol="0" anchor="t">
            <a:noAutofit/>
          </a:bodyPr>
          <a:lstStyle/>
          <a:p>
            <a:r>
              <a:rPr lang="en-US" sz="1200" dirty="0">
                <a:solidFill>
                  <a:schemeClr val="tx1"/>
                </a:solidFill>
              </a:rPr>
              <a:t>Home</a:t>
            </a:r>
          </a:p>
          <a:p>
            <a:endParaRPr lang="en-US" sz="1200" dirty="0" err="1">
              <a:solidFill>
                <a:schemeClr val="tx1"/>
              </a:solidFill>
            </a:endParaRPr>
          </a:p>
        </p:txBody>
      </p:sp>
      <p:cxnSp>
        <p:nvCxnSpPr>
          <p:cNvPr id="28" name="Straight Arrow Connector 27"/>
          <p:cNvCxnSpPr/>
          <p:nvPr/>
        </p:nvCxnSpPr>
        <p:spPr>
          <a:xfrm>
            <a:off x="4461901" y="4398853"/>
            <a:ext cx="366608" cy="240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4078195" y="4125405"/>
            <a:ext cx="784991" cy="292231"/>
          </a:xfrm>
          <a:prstGeom prst="rect">
            <a:avLst/>
          </a:prstGeom>
          <a:noFill/>
        </p:spPr>
        <p:txBody>
          <a:bodyPr wrap="square" lIns="91440" tIns="45720" rIns="91440" rtlCol="0" anchor="t">
            <a:noAutofit/>
          </a:bodyPr>
          <a:lstStyle/>
          <a:p>
            <a:r>
              <a:rPr lang="en-US" sz="1200" dirty="0">
                <a:solidFill>
                  <a:schemeClr val="tx1"/>
                </a:solidFill>
              </a:rPr>
              <a:t>Forward</a:t>
            </a:r>
          </a:p>
          <a:p>
            <a:endParaRPr lang="en-US" sz="1200" dirty="0" err="1">
              <a:solidFill>
                <a:schemeClr val="tx1"/>
              </a:solidFill>
            </a:endParaRPr>
          </a:p>
        </p:txBody>
      </p:sp>
      <p:cxnSp>
        <p:nvCxnSpPr>
          <p:cNvPr id="30" name="Straight Arrow Connector 29"/>
          <p:cNvCxnSpPr/>
          <p:nvPr/>
        </p:nvCxnSpPr>
        <p:spPr>
          <a:xfrm>
            <a:off x="5464276" y="4302658"/>
            <a:ext cx="63934" cy="349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4996212" y="3837846"/>
            <a:ext cx="1320796" cy="292231"/>
          </a:xfrm>
          <a:prstGeom prst="rect">
            <a:avLst/>
          </a:prstGeom>
          <a:noFill/>
        </p:spPr>
        <p:txBody>
          <a:bodyPr wrap="square" lIns="91440" tIns="45720" rIns="91440" rtlCol="0" anchor="t">
            <a:noAutofit/>
          </a:bodyPr>
          <a:lstStyle/>
          <a:p>
            <a:r>
              <a:rPr lang="en-US" sz="1200" dirty="0"/>
              <a:t>Zoom-to-rectangle</a:t>
            </a:r>
            <a:endParaRPr lang="en-US" sz="1200" dirty="0">
              <a:solidFill>
                <a:schemeClr val="tx1"/>
              </a:solidFill>
            </a:endParaRPr>
          </a:p>
          <a:p>
            <a:endParaRPr lang="en-US" sz="1200" dirty="0" err="1">
              <a:solidFill>
                <a:schemeClr val="tx1"/>
              </a:solidFill>
            </a:endParaRPr>
          </a:p>
        </p:txBody>
      </p:sp>
      <p:cxnSp>
        <p:nvCxnSpPr>
          <p:cNvPr id="32" name="Straight Arrow Connector 31"/>
          <p:cNvCxnSpPr/>
          <p:nvPr/>
        </p:nvCxnSpPr>
        <p:spPr>
          <a:xfrm flipH="1">
            <a:off x="6390535" y="4244545"/>
            <a:ext cx="676384" cy="364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850356" y="3990959"/>
            <a:ext cx="2859251" cy="292231"/>
          </a:xfrm>
          <a:prstGeom prst="rect">
            <a:avLst/>
          </a:prstGeom>
          <a:noFill/>
        </p:spPr>
        <p:txBody>
          <a:bodyPr wrap="square" lIns="91440" tIns="45720" rIns="91440" rtlCol="0" anchor="t">
            <a:noAutofit/>
          </a:bodyPr>
          <a:lstStyle/>
          <a:p>
            <a:r>
              <a:rPr lang="en-US" sz="1200" dirty="0">
                <a:solidFill>
                  <a:schemeClr val="tx1"/>
                </a:solidFill>
              </a:rPr>
              <a:t>Save the figure in another location</a:t>
            </a:r>
          </a:p>
          <a:p>
            <a:endParaRPr lang="en-US" sz="1200" dirty="0" err="1">
              <a:solidFill>
                <a:schemeClr val="tx1"/>
              </a:solidFill>
            </a:endParaRPr>
          </a:p>
        </p:txBody>
      </p:sp>
      <p:cxnSp>
        <p:nvCxnSpPr>
          <p:cNvPr id="39" name="Straight Arrow Connector 38"/>
          <p:cNvCxnSpPr/>
          <p:nvPr/>
        </p:nvCxnSpPr>
        <p:spPr>
          <a:xfrm flipV="1">
            <a:off x="4307236" y="4909505"/>
            <a:ext cx="187833" cy="300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3992064" y="5187897"/>
            <a:ext cx="630343" cy="292231"/>
          </a:xfrm>
          <a:prstGeom prst="rect">
            <a:avLst/>
          </a:prstGeom>
          <a:noFill/>
        </p:spPr>
        <p:txBody>
          <a:bodyPr wrap="square" lIns="91440" tIns="45720" rIns="91440" rtlCol="0" anchor="t">
            <a:noAutofit/>
          </a:bodyPr>
          <a:lstStyle/>
          <a:p>
            <a:r>
              <a:rPr lang="en-US" sz="1200" dirty="0">
                <a:solidFill>
                  <a:schemeClr val="tx1"/>
                </a:solidFill>
              </a:rPr>
              <a:t>Back</a:t>
            </a:r>
          </a:p>
          <a:p>
            <a:endParaRPr lang="en-US" sz="1200" dirty="0" err="1">
              <a:solidFill>
                <a:schemeClr val="tx1"/>
              </a:solidFill>
            </a:endParaRPr>
          </a:p>
        </p:txBody>
      </p:sp>
      <p:cxnSp>
        <p:nvCxnSpPr>
          <p:cNvPr id="42" name="Straight Arrow Connector 41"/>
          <p:cNvCxnSpPr/>
          <p:nvPr/>
        </p:nvCxnSpPr>
        <p:spPr>
          <a:xfrm flipV="1">
            <a:off x="5033005" y="4911100"/>
            <a:ext cx="187833" cy="300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4717833" y="5189492"/>
            <a:ext cx="900250" cy="292231"/>
          </a:xfrm>
          <a:prstGeom prst="rect">
            <a:avLst/>
          </a:prstGeom>
          <a:noFill/>
        </p:spPr>
        <p:txBody>
          <a:bodyPr wrap="square" lIns="91440" tIns="45720" rIns="91440" rtlCol="0" anchor="t">
            <a:noAutofit/>
          </a:bodyPr>
          <a:lstStyle/>
          <a:p>
            <a:r>
              <a:rPr lang="en-US" sz="1200" dirty="0">
                <a:solidFill>
                  <a:schemeClr val="tx1"/>
                </a:solidFill>
              </a:rPr>
              <a:t>Pan/Zoom</a:t>
            </a:r>
          </a:p>
          <a:p>
            <a:endParaRPr lang="en-US" sz="1200" dirty="0" err="1">
              <a:solidFill>
                <a:schemeClr val="tx1"/>
              </a:solidFill>
            </a:endParaRPr>
          </a:p>
        </p:txBody>
      </p:sp>
      <p:cxnSp>
        <p:nvCxnSpPr>
          <p:cNvPr id="47" name="Straight Arrow Connector 46"/>
          <p:cNvCxnSpPr/>
          <p:nvPr/>
        </p:nvCxnSpPr>
        <p:spPr>
          <a:xfrm flipH="1" flipV="1">
            <a:off x="6028681" y="4939707"/>
            <a:ext cx="217381" cy="300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930890" y="5218091"/>
            <a:ext cx="900250" cy="292231"/>
          </a:xfrm>
          <a:prstGeom prst="rect">
            <a:avLst/>
          </a:prstGeom>
          <a:noFill/>
        </p:spPr>
        <p:txBody>
          <a:bodyPr wrap="square" lIns="91440" tIns="45720" rIns="91440" rtlCol="0" anchor="t">
            <a:noAutofit/>
          </a:bodyPr>
          <a:lstStyle/>
          <a:p>
            <a:r>
              <a:rPr lang="en-US" sz="1200" dirty="0">
                <a:solidFill>
                  <a:schemeClr val="tx1"/>
                </a:solidFill>
              </a:rPr>
              <a:t>Layout</a:t>
            </a:r>
          </a:p>
        </p:txBody>
      </p:sp>
      <p:cxnSp>
        <p:nvCxnSpPr>
          <p:cNvPr id="50" name="Straight Arrow Connector 49"/>
          <p:cNvCxnSpPr>
            <a:stCxn id="51" idx="1"/>
          </p:cNvCxnSpPr>
          <p:nvPr/>
        </p:nvCxnSpPr>
        <p:spPr>
          <a:xfrm flipH="1" flipV="1">
            <a:off x="6728728" y="4797775"/>
            <a:ext cx="847400" cy="11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7576128" y="4763389"/>
            <a:ext cx="3415525" cy="292231"/>
          </a:xfrm>
          <a:prstGeom prst="rect">
            <a:avLst/>
          </a:prstGeom>
          <a:noFill/>
        </p:spPr>
        <p:txBody>
          <a:bodyPr wrap="square" lIns="91440" tIns="45720" rIns="91440" rtlCol="0" anchor="t">
            <a:noAutofit/>
          </a:bodyPr>
          <a:lstStyle/>
          <a:p>
            <a:r>
              <a:rPr lang="en-US" sz="1200" dirty="0">
                <a:solidFill>
                  <a:schemeClr val="tx1"/>
                </a:solidFill>
              </a:rPr>
              <a:t>Figure options (color, linewidth, draw style, …)</a:t>
            </a:r>
          </a:p>
        </p:txBody>
      </p:sp>
      <p:cxnSp>
        <p:nvCxnSpPr>
          <p:cNvPr id="57" name="Straight Arrow Connector 56"/>
          <p:cNvCxnSpPr>
            <a:stCxn id="11" idx="2"/>
          </p:cNvCxnSpPr>
          <p:nvPr/>
        </p:nvCxnSpPr>
        <p:spPr>
          <a:xfrm flipH="1">
            <a:off x="5618084" y="1809160"/>
            <a:ext cx="799892" cy="501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264760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Custom 46">
      <a:dk1>
        <a:srgbClr val="000000"/>
      </a:dk1>
      <a:lt1>
        <a:sysClr val="window" lastClr="FFFFFF"/>
      </a:lt1>
      <a:dk2>
        <a:srgbClr val="969696"/>
      </a:dk2>
      <a:lt2>
        <a:srgbClr val="FFFFFF"/>
      </a:lt2>
      <a:accent1>
        <a:srgbClr val="F9B500"/>
      </a:accent1>
      <a:accent2>
        <a:srgbClr val="7BB1DB"/>
      </a:accent2>
      <a:accent3>
        <a:srgbClr val="C9D200"/>
      </a:accent3>
      <a:accent4>
        <a:srgbClr val="D54E12"/>
      </a:accent4>
      <a:accent5>
        <a:srgbClr val="A40044"/>
      </a:accent5>
      <a:accent6>
        <a:srgbClr val="979200"/>
      </a:accent6>
      <a:hlink>
        <a:srgbClr val="FFCF00"/>
      </a:hlink>
      <a:folHlink>
        <a:srgbClr val="9ED3CA"/>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2200" dirty="0" err="1" smtClean="0">
            <a:solidFill>
              <a:schemeClr val="tx1"/>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NXP Logo Slide">
  <a:themeElements>
    <a:clrScheme name="Custom 46">
      <a:dk1>
        <a:srgbClr val="000000"/>
      </a:dk1>
      <a:lt1>
        <a:sysClr val="window" lastClr="FFFFFF"/>
      </a:lt1>
      <a:dk2>
        <a:srgbClr val="969696"/>
      </a:dk2>
      <a:lt2>
        <a:srgbClr val="FFFFFF"/>
      </a:lt2>
      <a:accent1>
        <a:srgbClr val="F9B500"/>
      </a:accent1>
      <a:accent2>
        <a:srgbClr val="7BB1DB"/>
      </a:accent2>
      <a:accent3>
        <a:srgbClr val="C9D200"/>
      </a:accent3>
      <a:accent4>
        <a:srgbClr val="D54E12"/>
      </a:accent4>
      <a:accent5>
        <a:srgbClr val="A40044"/>
      </a:accent5>
      <a:accent6>
        <a:srgbClr val="979200"/>
      </a:accent6>
      <a:hlink>
        <a:srgbClr val="FFCF00"/>
      </a:hlink>
      <a:folHlink>
        <a:srgbClr val="9ED3CA"/>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CreateDate xmlns="B726B980-9F48-4B62-B6DB-7257583548F3"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A1CF16D3F231F542B0C3BB7B3CE6AFA3" ma:contentTypeVersion="1" ma:contentTypeDescription="Upload an image." ma:contentTypeScope="" ma:versionID="e4138e7673ead783bfb3835beaf39bb5">
  <xsd:schema xmlns:xsd="http://www.w3.org/2001/XMLSchema" xmlns:xs="http://www.w3.org/2001/XMLSchema" xmlns:p="http://schemas.microsoft.com/office/2006/metadata/properties" xmlns:ns1="http://schemas.microsoft.com/sharepoint/v3" xmlns:ns2="B726B980-9F48-4B62-B6DB-7257583548F3" xmlns:ns3="http://schemas.microsoft.com/sharepoint/v3/fields" targetNamespace="http://schemas.microsoft.com/office/2006/metadata/properties" ma:root="true" ma:fieldsID="4fd720ace74b3a18ec92a999b47a8751" ns1:_="" ns2:_="" ns3:_="">
    <xsd:import namespace="http://schemas.microsoft.com/sharepoint/v3"/>
    <xsd:import namespace="B726B980-9F48-4B62-B6DB-7257583548F3"/>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26B980-9F48-4B62-B6DB-7257583548F3"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A5A0D7-D58C-4DBC-A286-93E58900EDD6}">
  <ds:schemaRefs>
    <ds:schemaRef ds:uri="http://www.w3.org/XML/1998/namespace"/>
    <ds:schemaRef ds:uri="http://purl.org/dc/dcmitype/"/>
    <ds:schemaRef ds:uri="http://schemas.microsoft.com/office/infopath/2007/PartnerControls"/>
    <ds:schemaRef ds:uri="http://purl.org/dc/terms/"/>
    <ds:schemaRef ds:uri="B726B980-9F48-4B62-B6DB-7257583548F3"/>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schemas.microsoft.com/sharepoint/v3/fields"/>
    <ds:schemaRef ds:uri="http://schemas.microsoft.com/sharepoint/v3"/>
  </ds:schemaRefs>
</ds:datastoreItem>
</file>

<file path=customXml/itemProps2.xml><?xml version="1.0" encoding="utf-8"?>
<ds:datastoreItem xmlns:ds="http://schemas.openxmlformats.org/officeDocument/2006/customXml" ds:itemID="{A232360B-3A38-47A1-94E0-423AEB815C03}">
  <ds:schemaRefs>
    <ds:schemaRef ds:uri="http://schemas.microsoft.com/sharepoint/v3/contenttype/forms"/>
  </ds:schemaRefs>
</ds:datastoreItem>
</file>

<file path=customXml/itemProps3.xml><?xml version="1.0" encoding="utf-8"?>
<ds:datastoreItem xmlns:ds="http://schemas.openxmlformats.org/officeDocument/2006/customXml" ds:itemID="{647E02DB-80EE-49D6-BDC2-5C090212ED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26B980-9F48-4B62-B6DB-7257583548F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7357</TotalTime>
  <Pages>0</Pages>
  <Words>1572</Words>
  <Characters>0</Characters>
  <Application>Microsoft Office PowerPoint</Application>
  <DocSecurity>0</DocSecurity>
  <PresentationFormat>Widescreen</PresentationFormat>
  <Lines>0</Lines>
  <Paragraphs>264</Paragraphs>
  <Slides>27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Arial</vt:lpstr>
      <vt:lpstr>Wingdings</vt:lpstr>
      <vt:lpstr>0_Master Content Slide</vt:lpstr>
      <vt:lpstr>10_ NXP Logo Slide</vt:lpstr>
      <vt:lpstr>How to USE the Curve trace reporting Tool ?</vt:lpstr>
      <vt:lpstr>SUMMARY</vt:lpstr>
      <vt:lpstr>Curve Trace Reporting Tool</vt:lpstr>
      <vt:lpstr>Installation</vt:lpstr>
      <vt:lpstr>Open an ACS BASIC Project </vt:lpstr>
      <vt:lpstr>Limits and reference curves calculations (Or Not)</vt:lpstr>
      <vt:lpstr>PowerPoint Presentation</vt:lpstr>
      <vt:lpstr>All Curves</vt:lpstr>
      <vt:lpstr>Legend &amp; Toolbar</vt:lpstr>
      <vt:lpstr>All curves with limits</vt:lpstr>
      <vt:lpstr>Reference curves with limits</vt:lpstr>
      <vt:lpstr>1 Device curves (1/2)</vt:lpstr>
      <vt:lpstr>1 Device curves (2/2)</vt:lpstr>
      <vt:lpstr>PowerPoint Presentation</vt:lpstr>
      <vt:lpstr>Failed curves (2/2)</vt:lpstr>
      <vt:lpstr>Printing interface (1/4)</vt:lpstr>
      <vt:lpstr>Printing interface (2/4)</vt:lpstr>
      <vt:lpstr>Printing interface (3/4)</vt:lpstr>
      <vt:lpstr>Printing Interface (4/4)</vt:lpstr>
      <vt:lpstr>COMMON ERRORS and INFORMATIVE WINDOWS (1/4)</vt:lpstr>
      <vt:lpstr>COMMON ERRORS and INFORMATIVE WINDOWS (1/6)</vt:lpstr>
      <vt:lpstr>COMMON ERRORS and INFORMATIVE WINDOWS (2/6)</vt:lpstr>
      <vt:lpstr>COMMON ERRORS and INFORMATIVE WINDOWS (3/6)</vt:lpstr>
      <vt:lpstr>COMMON ERRORS and INFORMATIVE WINDOWS (4/6)</vt:lpstr>
      <vt:lpstr>PowerPoint Presentation</vt:lpstr>
      <vt:lpstr>COMMON ERRORS and INFORMATIVE WINDOWS (6/6)</vt:lpstr>
      <vt:lpstr>PowerPoint Presentation</vt:lpstr>
    </vt:vector>
  </TitlesOfParts>
  <Company>Free Scale</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COMPANY INTERNAL PROPRIETARY_16X9</dc:title>
  <dc:creator>rls02c</dc:creator>
  <cp:lastModifiedBy>François Baumy</cp:lastModifiedBy>
  <cp:revision>461</cp:revision>
  <dcterms:created xsi:type="dcterms:W3CDTF">2012-11-14T23:25:03Z</dcterms:created>
  <dcterms:modified xsi:type="dcterms:W3CDTF">2017-07-11T15:32:50Z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0x0101009148F5A04DDD49CBA7127AADA5FB792B00AADE34325A8B49CDA8BB4DB53328F21400A1CF16D3F231F542B0C3BB7B3CE6AFA3</vt:lpwstr>
  </property>
</Properties>
</file>