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Lobster"/>
      <p:regular r:id="rId15"/>
    </p:embeddedFont>
    <p:embeddedFont>
      <p:font typeface="Barlow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obster-regular.fntdata"/><Relationship Id="rId14" Type="http://schemas.openxmlformats.org/officeDocument/2006/relationships/slide" Target="slides/slide10.xml"/><Relationship Id="rId17" Type="http://schemas.openxmlformats.org/officeDocument/2006/relationships/font" Target="fonts/Barlow-bold.fntdata"/><Relationship Id="rId16" Type="http://schemas.openxmlformats.org/officeDocument/2006/relationships/font" Target="fonts/Barlow-regular.fntdata"/><Relationship Id="rId5" Type="http://schemas.openxmlformats.org/officeDocument/2006/relationships/slide" Target="slides/slide1.xml"/><Relationship Id="rId19" Type="http://schemas.openxmlformats.org/officeDocument/2006/relationships/font" Target="fonts/Barlow-boldItalic.fntdata"/><Relationship Id="rId6" Type="http://schemas.openxmlformats.org/officeDocument/2006/relationships/slide" Target="slides/slide2.xml"/><Relationship Id="rId18" Type="http://schemas.openxmlformats.org/officeDocument/2006/relationships/font" Target="fonts/Barlow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021904926_2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021904926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00193cf92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00193cf9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00193cf92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00193cf9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021904926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02190492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021904926_2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021904926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00193cf92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00193cf9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241225" y="1310875"/>
            <a:ext cx="6509100" cy="25218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1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icon space">
  <p:cSld name="BLANK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2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2"/>
          <p:cNvSpPr/>
          <p:nvPr/>
        </p:nvSpPr>
        <p:spPr>
          <a:xfrm>
            <a:off x="867750" y="393425"/>
            <a:ext cx="8067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ll background image">
  <p:cSld name="BLANK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2241225" y="1770000"/>
            <a:ext cx="6509100" cy="16035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2645075" y="393425"/>
            <a:ext cx="8067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731575" y="393525"/>
            <a:ext cx="4713000" cy="4356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572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600"/>
              <a:buChar char="▪"/>
              <a:defRPr b="1" sz="3600"/>
            </a:lvl1pPr>
            <a:lvl2pPr indent="-457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b="1" sz="3600"/>
            </a:lvl2pPr>
            <a:lvl3pPr indent="-457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b="1" sz="3600"/>
            </a:lvl3pPr>
            <a:lvl4pPr indent="-457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b="1" sz="3600"/>
            </a:lvl4pPr>
            <a:lvl5pPr indent="-457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b="1" sz="3600"/>
            </a:lvl5pPr>
            <a:lvl6pPr indent="-457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b="1" sz="3600"/>
            </a:lvl6pPr>
            <a:lvl7pPr indent="-457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b="1" sz="3600"/>
            </a:lvl7pPr>
            <a:lvl8pPr indent="-457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b="1" sz="3600"/>
            </a:lvl8pPr>
            <a:lvl9pPr indent="-457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b="1" sz="3600"/>
            </a:lvl9pPr>
          </a:lstStyle>
          <a:p/>
        </p:txBody>
      </p:sp>
      <p:sp>
        <p:nvSpPr>
          <p:cNvPr id="23" name="Google Shape;23;p4"/>
          <p:cNvSpPr txBox="1"/>
          <p:nvPr/>
        </p:nvSpPr>
        <p:spPr>
          <a:xfrm>
            <a:off x="2654717" y="337850"/>
            <a:ext cx="78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FFFF"/>
                </a:solidFill>
              </a:rPr>
              <a:t>“</a:t>
            </a:r>
            <a:endParaRPr b="1" sz="7200">
              <a:solidFill>
                <a:srgbClr val="FFFFFF"/>
              </a:solidFill>
            </a:endParaRPr>
          </a:p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▪"/>
              <a:defRPr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half slide">
  <p:cSld name="TITLE_AND_BODY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4178396" y="393525"/>
            <a:ext cx="45720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4483099" y="393475"/>
            <a:ext cx="3460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68300" lvl="0" marL="4572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1576275" y="1367175"/>
            <a:ext cx="3482400" cy="3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5268071" y="1367175"/>
            <a:ext cx="3482400" cy="3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1560175" y="1375225"/>
            <a:ext cx="2317500" cy="3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3996525" y="1375225"/>
            <a:ext cx="2317500" cy="3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7" name="Google Shape;57;p8"/>
          <p:cNvSpPr txBox="1"/>
          <p:nvPr>
            <p:ph idx="3" type="body"/>
          </p:nvPr>
        </p:nvSpPr>
        <p:spPr>
          <a:xfrm>
            <a:off x="6432874" y="1375225"/>
            <a:ext cx="2317500" cy="3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8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9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9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0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/>
          <p:nvPr/>
        </p:nvSpPr>
        <p:spPr>
          <a:xfrm>
            <a:off x="877500" y="4356125"/>
            <a:ext cx="74793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0"/>
          <p:cNvSpPr/>
          <p:nvPr/>
        </p:nvSpPr>
        <p:spPr>
          <a:xfrm>
            <a:off x="7963200" y="4356125"/>
            <a:ext cx="393600" cy="3936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sz="24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sz="24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sz="24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sz="24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sz="24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sz="24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sz="24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sz="24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sz="24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▪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●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b="1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b="1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b="1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b="1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b="1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b="1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b="1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b="1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b="1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seeedstudio.com/Relay-Shield-v3-0-p-2440.html" TargetMode="External"/><Relationship Id="rId4" Type="http://schemas.openxmlformats.org/officeDocument/2006/relationships/hyperlink" Target="https://store.arduino.cc/usa/4-relays-shield" TargetMode="External"/><Relationship Id="rId5" Type="http://schemas.openxmlformats.org/officeDocument/2006/relationships/hyperlink" Target="https://www.arrow.com/en/research-and-events/articles/relays-vs-transistors-choosing-the-best-tool-for-the-job" TargetMode="External"/><Relationship Id="rId6" Type="http://schemas.openxmlformats.org/officeDocument/2006/relationships/hyperlink" Target="https://history-computer.com/ModernComputer/Basis/relay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9.png"/><Relationship Id="rId7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jpg"/><Relationship Id="rId4" Type="http://schemas.openxmlformats.org/officeDocument/2006/relationships/hyperlink" Target="http://drive.google.com/file/d/1vaFeGOqU39UBqPJ9WS3s4NBiCV-5vdLq/view" TargetMode="External"/><Relationship Id="rId5" Type="http://schemas.openxmlformats.org/officeDocument/2006/relationships/image" Target="../media/image3.jpg"/><Relationship Id="rId6" Type="http://schemas.openxmlformats.org/officeDocument/2006/relationships/hyperlink" Target="http://drive.google.com/file/d/14m_QTyiMvsuKE7QsJ0rZwOnwVFwWQked/view" TargetMode="External"/><Relationship Id="rId7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obster"/>
                <a:ea typeface="Lobster"/>
                <a:cs typeface="Lobster"/>
                <a:sym typeface="Lobster"/>
              </a:rPr>
              <a:t> Ricky L. Washington</a:t>
            </a:r>
            <a:endParaRPr sz="1800"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23"/>
          <p:cNvSpPr txBox="1"/>
          <p:nvPr/>
        </p:nvSpPr>
        <p:spPr>
          <a:xfrm>
            <a:off x="2916750" y="3297625"/>
            <a:ext cx="5634000" cy="11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7" name="Google Shape;197;p23"/>
          <p:cNvSpPr txBox="1"/>
          <p:nvPr>
            <p:ph idx="4294967295" type="ctrTitle"/>
          </p:nvPr>
        </p:nvSpPr>
        <p:spPr>
          <a:xfrm>
            <a:off x="517475" y="234900"/>
            <a:ext cx="8420700" cy="1159800"/>
          </a:xfrm>
          <a:prstGeom prst="rect">
            <a:avLst/>
          </a:prstGeom>
          <a:solidFill>
            <a:srgbClr val="FFB000"/>
          </a:solidFill>
          <a:ln cap="flat" cmpd="sng" w="9525">
            <a:solidFill>
              <a:srgbClr val="FFB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Sources</a:t>
            </a:r>
            <a:endParaRPr sz="3200">
              <a:solidFill>
                <a:srgbClr val="FFFFFF"/>
              </a:solidFill>
            </a:endParaRPr>
          </a:p>
        </p:txBody>
      </p:sp>
      <p:sp>
        <p:nvSpPr>
          <p:cNvPr id="198" name="Google Shape;198;p23"/>
          <p:cNvSpPr txBox="1"/>
          <p:nvPr/>
        </p:nvSpPr>
        <p:spPr>
          <a:xfrm>
            <a:off x="2210600" y="1904200"/>
            <a:ext cx="5634000" cy="30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  <a:hlinkClick r:id="rId3"/>
              </a:rPr>
              <a:t>https://www.seeedstudio.com/Relay-Shield-v3-0-p-2440.html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  <a:hlinkClick r:id="rId4"/>
              </a:rPr>
              <a:t>https://store.arduino.cc/usa/4-relays-shield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  <a:hlinkClick r:id="rId5"/>
              </a:rPr>
              <a:t>https://www.arrow.com/en/research-and-events/articles/relays-vs-transistors-choosing-the-best-tool-for-the-job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  <a:hlinkClick r:id="rId6"/>
              </a:rPr>
              <a:t>https://history-computer.com/ModernComputer/Basis/relay.html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idx="4294967295" type="ctrTitle"/>
          </p:nvPr>
        </p:nvSpPr>
        <p:spPr>
          <a:xfrm>
            <a:off x="1363225" y="907275"/>
            <a:ext cx="5455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B000"/>
                </a:solidFill>
              </a:rPr>
              <a:t>Possibilities</a:t>
            </a:r>
            <a:endParaRPr sz="7200">
              <a:solidFill>
                <a:srgbClr val="FFB000"/>
              </a:solidFill>
            </a:endParaRPr>
          </a:p>
        </p:txBody>
      </p:sp>
      <p:sp>
        <p:nvSpPr>
          <p:cNvPr id="97" name="Google Shape;97;p15"/>
          <p:cNvSpPr txBox="1"/>
          <p:nvPr>
            <p:ph idx="4294967295" type="subTitle"/>
          </p:nvPr>
        </p:nvSpPr>
        <p:spPr>
          <a:xfrm>
            <a:off x="1501850" y="2219322"/>
            <a:ext cx="5455500" cy="24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-Telegraph in case you want to practice morse code 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-From Cars to Rockets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-Plenty of other places with High Voltage</a:t>
            </a:r>
            <a:endParaRPr sz="2200"/>
          </a:p>
        </p:txBody>
      </p:sp>
      <p:sp>
        <p:nvSpPr>
          <p:cNvPr id="98" name="Google Shape;98;p15"/>
          <p:cNvSpPr/>
          <p:nvPr/>
        </p:nvSpPr>
        <p:spPr>
          <a:xfrm>
            <a:off x="7604765" y="1969264"/>
            <a:ext cx="261878" cy="25005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" name="Google Shape;99;p15"/>
          <p:cNvGrpSpPr/>
          <p:nvPr/>
        </p:nvGrpSpPr>
        <p:grpSpPr>
          <a:xfrm>
            <a:off x="7512528" y="594393"/>
            <a:ext cx="1121957" cy="1122271"/>
            <a:chOff x="6654650" y="3665275"/>
            <a:chExt cx="409100" cy="409125"/>
          </a:xfrm>
        </p:grpSpPr>
        <p:sp>
          <p:nvSpPr>
            <p:cNvPr id="100" name="Google Shape;100;p15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" name="Google Shape;102;p15"/>
          <p:cNvGrpSpPr/>
          <p:nvPr/>
        </p:nvGrpSpPr>
        <p:grpSpPr>
          <a:xfrm rot="1057075">
            <a:off x="6526722" y="1454886"/>
            <a:ext cx="741255" cy="741354"/>
            <a:chOff x="570875" y="4322250"/>
            <a:chExt cx="443300" cy="443325"/>
          </a:xfrm>
        </p:grpSpPr>
        <p:sp>
          <p:nvSpPr>
            <p:cNvPr id="103" name="Google Shape;103;p15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5"/>
          <p:cNvSpPr/>
          <p:nvPr/>
        </p:nvSpPr>
        <p:spPr>
          <a:xfrm rot="2466613">
            <a:off x="6281638" y="782546"/>
            <a:ext cx="363854" cy="34742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 rot="-1609020">
            <a:off x="6813749" y="1001170"/>
            <a:ext cx="261831" cy="25000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 rot="2926409">
            <a:off x="8306575" y="1393561"/>
            <a:ext cx="196068" cy="18721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 rot="-1609718">
            <a:off x="7598727" y="243996"/>
            <a:ext cx="176665" cy="16868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4616500" y="1425350"/>
            <a:ext cx="42552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-Control </a:t>
            </a:r>
            <a:r>
              <a:rPr lang="en" sz="3000"/>
              <a:t>HIGH POWER</a:t>
            </a:r>
            <a:r>
              <a:rPr lang="en" sz="2400"/>
              <a:t> with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low power 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-Yes, kind of like a transistor</a:t>
            </a:r>
            <a:endParaRPr sz="2400"/>
          </a:p>
        </p:txBody>
      </p:sp>
      <p:sp>
        <p:nvSpPr>
          <p:cNvPr id="117" name="Google Shape;117;p16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16"/>
          <p:cNvSpPr txBox="1"/>
          <p:nvPr>
            <p:ph type="title"/>
          </p:nvPr>
        </p:nvSpPr>
        <p:spPr>
          <a:xfrm>
            <a:off x="4483099" y="393475"/>
            <a:ext cx="3460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and How</a:t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8232466" y="591480"/>
            <a:ext cx="237044" cy="410683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075" y="105388"/>
            <a:ext cx="3776400" cy="138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875" y="1602712"/>
            <a:ext cx="2346924" cy="183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13275" y="2451350"/>
            <a:ext cx="2066750" cy="249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1487000" y="3355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Venn Diagram Slide</a:t>
            </a:r>
            <a:endParaRPr/>
          </a:p>
        </p:txBody>
      </p:sp>
      <p:sp>
        <p:nvSpPr>
          <p:cNvPr id="128" name="Google Shape;128;p17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9" name="Google Shape;129;p17"/>
          <p:cNvGrpSpPr/>
          <p:nvPr/>
        </p:nvGrpSpPr>
        <p:grpSpPr>
          <a:xfrm rot="-1641638">
            <a:off x="8160666" y="622955"/>
            <a:ext cx="390192" cy="329706"/>
            <a:chOff x="3918650" y="293075"/>
            <a:chExt cx="488500" cy="412775"/>
          </a:xfrm>
        </p:grpSpPr>
        <p:sp>
          <p:nvSpPr>
            <p:cNvPr id="130" name="Google Shape;130;p17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17"/>
          <p:cNvSpPr/>
          <p:nvPr/>
        </p:nvSpPr>
        <p:spPr>
          <a:xfrm>
            <a:off x="1377550" y="1488425"/>
            <a:ext cx="4947900" cy="3345600"/>
          </a:xfrm>
          <a:prstGeom prst="plaque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7"/>
          <p:cNvSpPr/>
          <p:nvPr/>
        </p:nvSpPr>
        <p:spPr>
          <a:xfrm rot="1331924">
            <a:off x="4387285" y="1391559"/>
            <a:ext cx="4241699" cy="3545381"/>
          </a:xfrm>
          <a:prstGeom prst="teardrop">
            <a:avLst>
              <a:gd fmla="val 9650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7"/>
          <p:cNvSpPr txBox="1"/>
          <p:nvPr/>
        </p:nvSpPr>
        <p:spPr>
          <a:xfrm>
            <a:off x="1926075" y="1667650"/>
            <a:ext cx="2458800" cy="29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Barlow"/>
                <a:ea typeface="Barlow"/>
                <a:cs typeface="Barlow"/>
                <a:sym typeface="Barlow"/>
              </a:rPr>
              <a:t>Relays</a:t>
            </a:r>
            <a:endParaRPr u="sng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-higher current/voltage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-can use with AC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-lower resistance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-galvanic isolation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4815200" y="2324275"/>
            <a:ext cx="1451700" cy="16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-Can use with DC loads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-switches current on/off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6471325" y="1851000"/>
            <a:ext cx="1838400" cy="26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latin typeface="Barlow"/>
                <a:ea typeface="Barlow"/>
                <a:cs typeface="Barlow"/>
                <a:sym typeface="Barlow"/>
              </a:rPr>
              <a:t>Transistors</a:t>
            </a:r>
            <a:endParaRPr sz="1600" u="sng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-faster switching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-analog, allowing for signal amplification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-smaller, cheaper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-can’t use with AC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DataSheet</a:t>
            </a:r>
            <a:endParaRPr/>
          </a:p>
        </p:txBody>
      </p:sp>
      <p:sp>
        <p:nvSpPr>
          <p:cNvPr id="143" name="Google Shape;143;p18"/>
          <p:cNvSpPr txBox="1"/>
          <p:nvPr>
            <p:ph idx="2" type="body"/>
          </p:nvPr>
        </p:nvSpPr>
        <p:spPr>
          <a:xfrm>
            <a:off x="5057550" y="1200175"/>
            <a:ext cx="3482400" cy="3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HiLetgo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144" name="Google Shape;144;p18"/>
          <p:cNvSpPr txBox="1"/>
          <p:nvPr>
            <p:ph idx="1" type="body"/>
          </p:nvPr>
        </p:nvSpPr>
        <p:spPr>
          <a:xfrm>
            <a:off x="1364700" y="1200175"/>
            <a:ext cx="3482400" cy="36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/>
              <a:t>Arduino</a:t>
            </a:r>
            <a:endParaRPr i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6" name="Google Shape;146;p18"/>
          <p:cNvGrpSpPr/>
          <p:nvPr/>
        </p:nvGrpSpPr>
        <p:grpSpPr>
          <a:xfrm>
            <a:off x="8160827" y="631951"/>
            <a:ext cx="390214" cy="329725"/>
            <a:chOff x="3918650" y="293075"/>
            <a:chExt cx="488500" cy="412775"/>
          </a:xfrm>
        </p:grpSpPr>
        <p:sp>
          <p:nvSpPr>
            <p:cNvPr id="147" name="Google Shape;147;p18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50" name="Google Shape;15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3225" y="3677050"/>
            <a:ext cx="3947174" cy="124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4788" y="3144450"/>
            <a:ext cx="2562220" cy="199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65952" y="1756225"/>
            <a:ext cx="1907025" cy="149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96524" y="1695875"/>
            <a:ext cx="1818775" cy="144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19"/>
          <p:cNvSpPr txBox="1"/>
          <p:nvPr/>
        </p:nvSpPr>
        <p:spPr>
          <a:xfrm>
            <a:off x="2916750" y="3297625"/>
            <a:ext cx="5634000" cy="11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60" name="Google Shape;16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7325" y="1108975"/>
            <a:ext cx="4301125" cy="374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9"/>
          <p:cNvSpPr txBox="1"/>
          <p:nvPr>
            <p:ph idx="4294967295" type="ctrTitle"/>
          </p:nvPr>
        </p:nvSpPr>
        <p:spPr>
          <a:xfrm>
            <a:off x="517475" y="234900"/>
            <a:ext cx="8420700" cy="1159800"/>
          </a:xfrm>
          <a:prstGeom prst="rect">
            <a:avLst/>
          </a:prstGeom>
          <a:solidFill>
            <a:srgbClr val="FFB000"/>
          </a:solidFill>
          <a:ln cap="flat" cmpd="sng" w="9525">
            <a:solidFill>
              <a:srgbClr val="FFB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</a:rPr>
              <a:t>The Schematic</a:t>
            </a:r>
            <a:endParaRPr sz="3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20"/>
          <p:cNvSpPr txBox="1"/>
          <p:nvPr/>
        </p:nvSpPr>
        <p:spPr>
          <a:xfrm>
            <a:off x="2916750" y="3297625"/>
            <a:ext cx="5634000" cy="11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68" name="Google Shape;168;p20"/>
          <p:cNvSpPr txBox="1"/>
          <p:nvPr>
            <p:ph idx="4294967295" type="ctrTitle"/>
          </p:nvPr>
        </p:nvSpPr>
        <p:spPr>
          <a:xfrm>
            <a:off x="524775" y="43775"/>
            <a:ext cx="8420700" cy="1159800"/>
          </a:xfrm>
          <a:prstGeom prst="rect">
            <a:avLst/>
          </a:prstGeom>
          <a:solidFill>
            <a:srgbClr val="FFB000"/>
          </a:solidFill>
          <a:ln cap="flat" cmpd="sng" w="9525">
            <a:solidFill>
              <a:srgbClr val="FFB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Code</a:t>
            </a:r>
            <a:endParaRPr sz="3200">
              <a:solidFill>
                <a:srgbClr val="FFFFFF"/>
              </a:solidFill>
            </a:endParaRPr>
          </a:p>
        </p:txBody>
      </p:sp>
      <p:pic>
        <p:nvPicPr>
          <p:cNvPr id="169" name="Google Shape;16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3063" y="1398900"/>
            <a:ext cx="1622112" cy="171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0"/>
          <p:cNvPicPr preferRelativeResize="0"/>
          <p:nvPr/>
        </p:nvPicPr>
        <p:blipFill rotWithShape="1">
          <a:blip r:embed="rId4">
            <a:alphaModFix/>
          </a:blip>
          <a:srcRect b="0" l="5847" r="6217" t="0"/>
          <a:stretch/>
        </p:blipFill>
        <p:spPr>
          <a:xfrm>
            <a:off x="4882399" y="1209250"/>
            <a:ext cx="1426450" cy="393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46700" y="1268425"/>
            <a:ext cx="2582700" cy="381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21"/>
          <p:cNvSpPr txBox="1"/>
          <p:nvPr/>
        </p:nvSpPr>
        <p:spPr>
          <a:xfrm>
            <a:off x="2916750" y="3297625"/>
            <a:ext cx="5634000" cy="11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78" name="Google Shape;178;p21"/>
          <p:cNvSpPr txBox="1"/>
          <p:nvPr>
            <p:ph idx="4294967295" type="ctrTitle"/>
          </p:nvPr>
        </p:nvSpPr>
        <p:spPr>
          <a:xfrm>
            <a:off x="524775" y="43775"/>
            <a:ext cx="8420700" cy="1159800"/>
          </a:xfrm>
          <a:prstGeom prst="rect">
            <a:avLst/>
          </a:prstGeom>
          <a:solidFill>
            <a:srgbClr val="FFB000"/>
          </a:solidFill>
          <a:ln cap="flat" cmpd="sng" w="9525">
            <a:solidFill>
              <a:srgbClr val="FFB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More </a:t>
            </a:r>
            <a:r>
              <a:rPr lang="en" sz="3200"/>
              <a:t>Code</a:t>
            </a:r>
            <a:endParaRPr sz="3200">
              <a:solidFill>
                <a:srgbClr val="FFFFFF"/>
              </a:solidFill>
            </a:endParaRPr>
          </a:p>
        </p:txBody>
      </p:sp>
      <p:pic>
        <p:nvPicPr>
          <p:cNvPr id="179" name="Google Shape;17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4175" y="1568626"/>
            <a:ext cx="2611950" cy="283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0100" y="1253050"/>
            <a:ext cx="3086100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idx="4294967295" type="ctrTitle"/>
          </p:nvPr>
        </p:nvSpPr>
        <p:spPr>
          <a:xfrm>
            <a:off x="58375" y="540675"/>
            <a:ext cx="9039300" cy="11598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rgbClr val="FFB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</a:rPr>
              <a:t>What I Did</a:t>
            </a:r>
            <a:endParaRPr sz="3200">
              <a:solidFill>
                <a:srgbClr val="FFFFFF"/>
              </a:solidFill>
            </a:endParaRPr>
          </a:p>
        </p:txBody>
      </p:sp>
      <p:sp>
        <p:nvSpPr>
          <p:cNvPr id="186" name="Google Shape;186;p22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" name="Google Shape;187;p22"/>
          <p:cNvSpPr txBox="1"/>
          <p:nvPr>
            <p:ph idx="4294967295" type="subTitle"/>
          </p:nvPr>
        </p:nvSpPr>
        <p:spPr>
          <a:xfrm>
            <a:off x="1834575" y="1641000"/>
            <a:ext cx="30675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Amplitude 4x Source 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Offset 2x Source 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1 Hz @ 75% Duty Cycle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/>
          </a:p>
        </p:txBody>
      </p:sp>
      <p:sp>
        <p:nvSpPr>
          <p:cNvPr id="188" name="Google Shape;188;p22"/>
          <p:cNvSpPr txBox="1"/>
          <p:nvPr>
            <p:ph idx="4294967295" type="subTitle"/>
          </p:nvPr>
        </p:nvSpPr>
        <p:spPr>
          <a:xfrm>
            <a:off x="5682900" y="1700475"/>
            <a:ext cx="30675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Amplitude 4x Source 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Offset 2x Source 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7Hz @ 75% Duty Cycle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/>
          </a:p>
        </p:txBody>
      </p:sp>
      <p:pic>
        <p:nvPicPr>
          <p:cNvPr id="189" name="Google Shape;189;p22" title="IMG_0685.MO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13100" y="2686312"/>
            <a:ext cx="2791450" cy="20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2" title="IMG_0687 (1).MOV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57775" y="2686325"/>
            <a:ext cx="2791450" cy="209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ss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