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1" autoAdjust="0"/>
    <p:restoredTop sz="94660"/>
  </p:normalViewPr>
  <p:slideViewPr>
    <p:cSldViewPr snapToGrid="0">
      <p:cViewPr>
        <p:scale>
          <a:sx n="200" d="100"/>
          <a:sy n="200" d="100"/>
        </p:scale>
        <p:origin x="144" y="-2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6CC08-167E-885C-0D93-9EAC9811D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A02DEB-9D63-6988-3416-2DBF2C61A1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9598B-57CD-7EA1-4871-E53DEE717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7757F-1187-C54D-D290-108083F99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3E50-5C24-0FB0-01B4-DB472A3B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7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9D37C-010D-0375-1DB6-13DD3B69A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73152-DBF6-DF32-485E-FE045E81C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AC17F-F4CF-0F60-866D-F91E1D01E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B4951-419C-B866-BDE9-F3AFB750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ABAA-2500-D18B-883F-2DFAB268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265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EF3A7-7847-BA3D-2C9F-02844B6BF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337E3A-6EE1-2A16-74D4-49C902FBAB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4AA0E-CE39-0C78-EE93-E4AA86EB6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2990A3-2D59-17BC-56EB-C5D0C34D0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75F43-F102-91C4-E19D-A8C6F7BA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83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32D8-6EB9-254E-BE25-98744BA2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D452F-D49F-8B5F-B794-56FEB0D31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D205A-B8D2-B370-33E1-F3560762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68D17-EE06-6982-7F3E-72A4D2FCA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DDCCF-61AC-2AF8-8488-9380BD994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905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880F-B213-540E-F0BB-64DEC6741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6AF5E3-9AD0-B974-48A9-3E9128C66F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67C49-D547-81F9-99B7-F6814DB7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63921-90E5-709B-332F-A2873C894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17371-1734-F302-A033-2EE230BEC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49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825C2-0FC0-D4F1-9B48-65B96C4F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940F-1A32-6801-B3B5-28C55BA1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515BF-9664-EDBC-A068-02C19404D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4A17F-5C18-BB53-C0F0-07F2F6E8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1BFB-7D41-81AC-2D40-2CB8231F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BD3FF-C1E9-3716-8CEE-59CBBCB48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99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19EC7-4922-C11D-2CE8-548E11987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BAF51-4783-08A0-45BB-E882EBB1B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6E85A-9F46-5EA2-0F96-C52CB806F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8BBDE0-9FE0-372D-BBF3-D4D443705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C152F8-7E3A-49A0-62F2-EE288E4A15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CE04C-2697-B7E4-A991-5867915F6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F17E90-6333-5653-F801-9A123FA4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01BD18-A635-9E23-5570-C9AFA6BF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9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63B1-ACBE-CD8C-15CC-96E35FD8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6C4E8-2C0F-B74B-A053-C7C93EB9A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8999A-0F3F-857B-F9C9-96C5CB9B3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6977E6-D1C5-43B8-A95B-8BD8B3B6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8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47B890-84F9-DD0B-B011-BACDF2D9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E7A5C6-C12F-4852-7D12-E788039C9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8158E1-9440-D6DA-A55A-DA2821968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07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86F95-A8CD-386C-0187-83169946D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A664-846D-7C8B-D102-ECFC25C4F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882609-363D-EE14-3DFB-D06BBEDE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F6894-7337-BC12-B75D-A07CE47C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E4FDA-A66D-7EC0-EA56-BFFC14B0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181120-5EBC-8B6D-7CA8-AE6793DB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72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0FC5-14AD-0116-179E-8F7F2B93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FEBD0-C482-D72D-A1E8-8F382140E0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9DA2C0-ADAF-5DA8-B7A9-A38897BE3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BCF691-BB32-3E7C-41EB-440B4EBE9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201392-1F9D-F18B-4F3C-FA1270D4A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594225-FBC0-B32A-1BD1-EA359D58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6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67ED22-2B6E-C4BE-2E26-3F5AAEB1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0D1F9-B67A-21F9-D62A-3DEEF7381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FF98E-196E-642B-A353-0AF4DCEB3C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F55FA-64E7-4018-B25F-3A64296E64EF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FF9BE-E3A8-43D8-DB67-B09961CC0A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8F570-3D9C-9BC9-F9A4-09C92444F7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6F4FC7-DA4E-4B71-A108-49ABFF4DDA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D609F0-E01B-929F-25F1-70F1446F954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779260"/>
            <a:ext cx="6350" cy="152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57493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bluetooth symbol in a blue circle&#10;&#10;AI-generated content may be incorrect.">
            <a:extLst>
              <a:ext uri="{FF2B5EF4-FFF2-40B4-BE49-F238E27FC236}">
                <a16:creationId xmlns:a16="http://schemas.microsoft.com/office/drawing/2014/main" id="{4823FA76-AD82-5F75-FAE2-2B571BC8A3A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868" y="3429000"/>
            <a:ext cx="626764" cy="5331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C73260-867B-831D-9BA6-D19B82C24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6899"/>
            <a:ext cx="9144000" cy="613447"/>
          </a:xfrm>
        </p:spPr>
        <p:txBody>
          <a:bodyPr anchor="t">
            <a:normAutofit fontScale="90000"/>
          </a:bodyPr>
          <a:lstStyle/>
          <a:p>
            <a:r>
              <a:rPr lang="en-GB" sz="4000" dirty="0"/>
              <a:t>Pedal Power and HRM Data Flow</a:t>
            </a:r>
            <a:endParaRPr lang="en-US" sz="4000" dirty="0"/>
          </a:p>
        </p:txBody>
      </p:sp>
      <p:pic>
        <p:nvPicPr>
          <p:cNvPr id="7" name="Picture 6" descr="A pair of black and silver pedals&#10;&#10;AI-generated content may be incorrect.">
            <a:extLst>
              <a:ext uri="{FF2B5EF4-FFF2-40B4-BE49-F238E27FC236}">
                <a16:creationId xmlns:a16="http://schemas.microsoft.com/office/drawing/2014/main" id="{C7EE31CF-5A7E-72A8-1824-DD5CA859C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00" b="26561"/>
          <a:stretch>
            <a:fillRect/>
          </a:stretch>
        </p:blipFill>
        <p:spPr>
          <a:xfrm>
            <a:off x="823692" y="2590800"/>
            <a:ext cx="1057715" cy="542925"/>
          </a:xfrm>
          <a:prstGeom prst="rect">
            <a:avLst/>
          </a:prstGeom>
        </p:spPr>
      </p:pic>
      <p:pic>
        <p:nvPicPr>
          <p:cNvPr id="9" name="Picture 8" descr="A black belt with a logo&#10;&#10;AI-generated content may be incorrect.">
            <a:extLst>
              <a:ext uri="{FF2B5EF4-FFF2-40B4-BE49-F238E27FC236}">
                <a16:creationId xmlns:a16="http://schemas.microsoft.com/office/drawing/2014/main" id="{3A084CA8-6244-3CCC-4DA0-96B82D144D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75" b="27198"/>
          <a:stretch>
            <a:fillRect/>
          </a:stretch>
        </p:blipFill>
        <p:spPr>
          <a:xfrm>
            <a:off x="823692" y="3838575"/>
            <a:ext cx="1057715" cy="472537"/>
          </a:xfrm>
          <a:prstGeom prst="rect">
            <a:avLst/>
          </a:prstGeom>
        </p:spPr>
      </p:pic>
      <p:pic>
        <p:nvPicPr>
          <p:cNvPr id="11" name="Picture 10" descr="A black wristband with a round light on it&#10;&#10;AI-generated content may be incorrect.">
            <a:extLst>
              <a:ext uri="{FF2B5EF4-FFF2-40B4-BE49-F238E27FC236}">
                <a16:creationId xmlns:a16="http://schemas.microsoft.com/office/drawing/2014/main" id="{FB100F46-76D8-B9EE-8A78-DF28556F8A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01" b="18206"/>
          <a:stretch>
            <a:fillRect/>
          </a:stretch>
        </p:blipFill>
        <p:spPr>
          <a:xfrm>
            <a:off x="800545" y="4335527"/>
            <a:ext cx="1057715" cy="68043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ECDD66C-2F7C-D264-DCD7-34C5451F7F43}"/>
              </a:ext>
            </a:extLst>
          </p:cNvPr>
          <p:cNvSpPr txBox="1"/>
          <p:nvPr/>
        </p:nvSpPr>
        <p:spPr>
          <a:xfrm>
            <a:off x="708078" y="3114564"/>
            <a:ext cx="12889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Power Meter Pedals</a:t>
            </a:r>
            <a:endParaRPr lang="en-US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33C8F4-B520-C84A-5456-B043A59D6961}"/>
              </a:ext>
            </a:extLst>
          </p:cNvPr>
          <p:cNvSpPr txBox="1"/>
          <p:nvPr/>
        </p:nvSpPr>
        <p:spPr>
          <a:xfrm>
            <a:off x="684931" y="5015962"/>
            <a:ext cx="1288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Multiple Heart Rate Monitors</a:t>
            </a:r>
            <a:endParaRPr lang="en-US" sz="1000" dirty="0"/>
          </a:p>
        </p:txBody>
      </p:sp>
      <p:pic>
        <p:nvPicPr>
          <p:cNvPr id="19" name="Picture 18" descr="A computer with a blue and green wave design&#10;&#10;AI-generated content may be incorrect.">
            <a:extLst>
              <a:ext uri="{FF2B5EF4-FFF2-40B4-BE49-F238E27FC236}">
                <a16:creationId xmlns:a16="http://schemas.microsoft.com/office/drawing/2014/main" id="{FB5BBFA1-C8D6-55E2-A227-D002E03F20C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01" y="3360785"/>
            <a:ext cx="1418904" cy="1214062"/>
          </a:xfrm>
          <a:prstGeom prst="rect">
            <a:avLst/>
          </a:prstGeom>
        </p:spPr>
      </p:pic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C65FF3-093D-5AE3-E75A-5F0AE0DBC6E0}"/>
              </a:ext>
            </a:extLst>
          </p:cNvPr>
          <p:cNvCxnSpPr/>
          <p:nvPr/>
        </p:nvCxnSpPr>
        <p:spPr>
          <a:xfrm>
            <a:off x="2069024" y="3133725"/>
            <a:ext cx="1200277" cy="704850"/>
          </a:xfrm>
          <a:prstGeom prst="straightConnector1">
            <a:avLst/>
          </a:prstGeom>
          <a:ln>
            <a:solidFill>
              <a:srgbClr val="2979FF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33C730-1FE9-2CEA-1778-5E83F3B5543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1997743" y="3967816"/>
            <a:ext cx="1271558" cy="23159"/>
          </a:xfrm>
          <a:prstGeom prst="straightConnector1">
            <a:avLst/>
          </a:prstGeom>
          <a:ln>
            <a:solidFill>
              <a:srgbClr val="2979FF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F6C364-C3D7-D8BC-7989-0484C784A4AF}"/>
              </a:ext>
            </a:extLst>
          </p:cNvPr>
          <p:cNvCxnSpPr>
            <a:cxnSpLocks/>
          </p:cNvCxnSpPr>
          <p:nvPr/>
        </p:nvCxnSpPr>
        <p:spPr>
          <a:xfrm flipV="1">
            <a:off x="1973873" y="4120216"/>
            <a:ext cx="1295428" cy="545692"/>
          </a:xfrm>
          <a:prstGeom prst="straightConnector1">
            <a:avLst/>
          </a:prstGeom>
          <a:ln>
            <a:solidFill>
              <a:srgbClr val="2979FF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CE0E6660-5165-C76D-8BE5-B10E87A4B24F}"/>
              </a:ext>
            </a:extLst>
          </p:cNvPr>
          <p:cNvSpPr/>
          <p:nvPr/>
        </p:nvSpPr>
        <p:spPr>
          <a:xfrm>
            <a:off x="3415425" y="3422708"/>
            <a:ext cx="1125433" cy="70484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/>
              <a:t>Python script</a:t>
            </a:r>
          </a:p>
          <a:p>
            <a:pPr algn="ctr"/>
            <a:r>
              <a:rPr lang="en-GB" sz="1000" dirty="0"/>
              <a:t>gym_collect.py</a:t>
            </a:r>
            <a:endParaRPr lang="en-US" sz="10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60A52B0-3082-5AD5-AAAD-11E7702F20CD}"/>
              </a:ext>
            </a:extLst>
          </p:cNvPr>
          <p:cNvSpPr/>
          <p:nvPr/>
        </p:nvSpPr>
        <p:spPr>
          <a:xfrm>
            <a:off x="3456920" y="3823997"/>
            <a:ext cx="513990" cy="276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bleak</a:t>
            </a:r>
            <a:endParaRPr lang="en-US" sz="10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C85D5-E2DD-FA18-FC2E-C829763AFFD7}"/>
              </a:ext>
            </a:extLst>
          </p:cNvPr>
          <p:cNvSpPr/>
          <p:nvPr/>
        </p:nvSpPr>
        <p:spPr>
          <a:xfrm>
            <a:off x="4007642" y="3822139"/>
            <a:ext cx="498763" cy="2762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 err="1"/>
              <a:t>otel</a:t>
            </a:r>
            <a:endParaRPr lang="en-US" sz="1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9EA85AB-AC51-7C27-590C-7D50D83B8314}"/>
              </a:ext>
            </a:extLst>
          </p:cNvPr>
          <p:cNvSpPr/>
          <p:nvPr/>
        </p:nvSpPr>
        <p:spPr>
          <a:xfrm>
            <a:off x="6072708" y="4189611"/>
            <a:ext cx="1847339" cy="90418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/>
              <a:t>O11y Cloud</a:t>
            </a:r>
            <a:endParaRPr lang="en-US" sz="1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E81C481-FD08-FA0A-3B09-347C19245F17}"/>
              </a:ext>
            </a:extLst>
          </p:cNvPr>
          <p:cNvSpPr/>
          <p:nvPr/>
        </p:nvSpPr>
        <p:spPr>
          <a:xfrm>
            <a:off x="6072708" y="2820089"/>
            <a:ext cx="1847340" cy="904186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1000" dirty="0"/>
              <a:t>Splunk Platform</a:t>
            </a:r>
            <a:endParaRPr lang="en-US" sz="10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1E894A7-8135-8970-3425-5BF4D712CB9A}"/>
              </a:ext>
            </a:extLst>
          </p:cNvPr>
          <p:cNvSpPr/>
          <p:nvPr/>
        </p:nvSpPr>
        <p:spPr>
          <a:xfrm>
            <a:off x="5879681" y="3360785"/>
            <a:ext cx="440157" cy="1825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HEC</a:t>
            </a:r>
            <a:endParaRPr lang="en-US" sz="10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FC2B3D1-04C9-CADC-6204-0F375F8A91A6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4506405" y="3452043"/>
            <a:ext cx="1373276" cy="20321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00D35FD-FB97-1B41-AC70-78FCFFD90CE5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>
            <a:off x="4506405" y="3960252"/>
            <a:ext cx="1566303" cy="681452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42" name="Picture 4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D0DD10-16B7-6B7D-714C-ED47936FA9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369" y="3023547"/>
            <a:ext cx="951866" cy="631711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A7EEF6E7-7632-7647-F217-2D3B77858A73}"/>
              </a:ext>
            </a:extLst>
          </p:cNvPr>
          <p:cNvSpPr/>
          <p:nvPr/>
        </p:nvSpPr>
        <p:spPr>
          <a:xfrm>
            <a:off x="6160710" y="3089667"/>
            <a:ext cx="630657" cy="182515"/>
          </a:xfrm>
          <a:prstGeom prst="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dirty="0"/>
              <a:t>lookups</a:t>
            </a:r>
            <a:endParaRPr lang="en-US" sz="1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C227942-4EE8-0700-73DA-DC9DCA22183E}"/>
              </a:ext>
            </a:extLst>
          </p:cNvPr>
          <p:cNvSpPr txBox="1"/>
          <p:nvPr/>
        </p:nvSpPr>
        <p:spPr>
          <a:xfrm>
            <a:off x="4589053" y="3638520"/>
            <a:ext cx="901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/>
              <a:t>Per-second</a:t>
            </a:r>
          </a:p>
          <a:p>
            <a:pPr algn="ctr"/>
            <a:r>
              <a:rPr lang="en-GB" sz="1000" dirty="0"/>
              <a:t>data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28183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Pedal Power and HRM Data 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Bailey (rbailey2)</dc:creator>
  <cp:lastModifiedBy>Richard Bailey (rbailey2)</cp:lastModifiedBy>
  <cp:revision>1</cp:revision>
  <dcterms:created xsi:type="dcterms:W3CDTF">2025-08-22T14:04:13Z</dcterms:created>
  <dcterms:modified xsi:type="dcterms:W3CDTF">2025-08-22T15:33:34Z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89e4fd-a2fa-47bf-9b21-17f706ee2968_Enabled">
    <vt:lpwstr>true</vt:lpwstr>
  </property>
  <property fmtid="{D5CDD505-2E9C-101B-9397-08002B2CF9AE}" pid="3" name="MSIP_Label_a189e4fd-a2fa-47bf-9b21-17f706ee2968_SetDate">
    <vt:lpwstr>2025-08-22T15:33:16Z</vt:lpwstr>
  </property>
  <property fmtid="{D5CDD505-2E9C-101B-9397-08002B2CF9AE}" pid="4" name="MSIP_Label_a189e4fd-a2fa-47bf-9b21-17f706ee2968_Method">
    <vt:lpwstr>Privileged</vt:lpwstr>
  </property>
  <property fmtid="{D5CDD505-2E9C-101B-9397-08002B2CF9AE}" pid="5" name="MSIP_Label_a189e4fd-a2fa-47bf-9b21-17f706ee2968_Name">
    <vt:lpwstr>Cisco Public Label</vt:lpwstr>
  </property>
  <property fmtid="{D5CDD505-2E9C-101B-9397-08002B2CF9AE}" pid="6" name="MSIP_Label_a189e4fd-a2fa-47bf-9b21-17f706ee2968_SiteId">
    <vt:lpwstr>5ae1af62-9505-4097-a69a-c1553ef7840e</vt:lpwstr>
  </property>
  <property fmtid="{D5CDD505-2E9C-101B-9397-08002B2CF9AE}" pid="7" name="MSIP_Label_a189e4fd-a2fa-47bf-9b21-17f706ee2968_ActionId">
    <vt:lpwstr>3517ae19-83ce-4688-b6a6-f51fd368f6d6</vt:lpwstr>
  </property>
  <property fmtid="{D5CDD505-2E9C-101B-9397-08002B2CF9AE}" pid="8" name="MSIP_Label_a189e4fd-a2fa-47bf-9b21-17f706ee2968_ContentBits">
    <vt:lpwstr>2</vt:lpwstr>
  </property>
  <property fmtid="{D5CDD505-2E9C-101B-9397-08002B2CF9AE}" pid="9" name="MSIP_Label_a189e4fd-a2fa-47bf-9b21-17f706ee2968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-</vt:lpwstr>
  </property>
</Properties>
</file>