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17"/>
  </p:notesMasterIdLst>
  <p:sldIdLst>
    <p:sldId id="260" r:id="rId5"/>
    <p:sldId id="269" r:id="rId6"/>
    <p:sldId id="259" r:id="rId7"/>
    <p:sldId id="264" r:id="rId8"/>
    <p:sldId id="270" r:id="rId9"/>
    <p:sldId id="271" r:id="rId10"/>
    <p:sldId id="279" r:id="rId11"/>
    <p:sldId id="266" r:id="rId12"/>
    <p:sldId id="276" r:id="rId13"/>
    <p:sldId id="275" r:id="rId14"/>
    <p:sldId id="274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548C9-FE52-4606-921B-1089ECAB9174}" type="datetimeFigureOut">
              <a:rPr lang="en-IE" smtClean="0"/>
              <a:t>16/11/2016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6FB4A-678B-46C8-BE4D-B7023C76C9C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876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120361-BA92-44DA-B514-B2AB45F2AB6B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018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illte_Logo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6001" y="647700"/>
            <a:ext cx="3062817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 descr="Coillte_Curve_3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99226"/>
            <a:ext cx="1219411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Coillte_Curve_37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"/>
            <a:ext cx="1219411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86051" y="2517776"/>
            <a:ext cx="9501716" cy="1800225"/>
          </a:xfrm>
        </p:spPr>
        <p:txBody>
          <a:bodyPr/>
          <a:lstStyle>
            <a:lvl1pPr>
              <a:defRPr sz="5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86051" y="4318000"/>
            <a:ext cx="9501716" cy="719138"/>
          </a:xfrm>
        </p:spPr>
        <p:txBody>
          <a:bodyPr/>
          <a:lstStyle>
            <a:lvl1pPr marL="0" indent="0">
              <a:buFont typeface="Wingdings" pitchFamily="84" charset="2"/>
              <a:buNone/>
              <a:defRPr sz="2800" b="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204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688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1251" y="719139"/>
            <a:ext cx="2590800" cy="503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8851" y="719139"/>
            <a:ext cx="7569200" cy="503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8213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51" y="719138"/>
            <a:ext cx="10363200" cy="107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58851" y="1798639"/>
            <a:ext cx="5080000" cy="3959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242051" y="1798639"/>
            <a:ext cx="5080000" cy="39592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IE" noProof="0" smtClean="0"/>
          </a:p>
        </p:txBody>
      </p:sp>
    </p:spTree>
    <p:extLst>
      <p:ext uri="{BB962C8B-B14F-4D97-AF65-F5344CB8AC3E}">
        <p14:creationId xmlns:p14="http://schemas.microsoft.com/office/powerpoint/2010/main" val="108083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51" y="719138"/>
            <a:ext cx="10363200" cy="107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58851" y="1798639"/>
            <a:ext cx="10363200" cy="39592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IE" noProof="0" smtClean="0"/>
          </a:p>
        </p:txBody>
      </p:sp>
    </p:spTree>
    <p:extLst>
      <p:ext uri="{BB962C8B-B14F-4D97-AF65-F5344CB8AC3E}">
        <p14:creationId xmlns:p14="http://schemas.microsoft.com/office/powerpoint/2010/main" val="1569185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51" y="719138"/>
            <a:ext cx="10363200" cy="107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58851" y="1798639"/>
            <a:ext cx="5080000" cy="39592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2051" y="1798639"/>
            <a:ext cx="5080000" cy="3959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6969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2"/>
            <a:ext cx="12192000" cy="6525345"/>
          </a:xfrm>
          <a:prstGeom prst="rect">
            <a:avLst/>
          </a:prstGeom>
          <a:gradFill>
            <a:gsLst>
              <a:gs pos="6000">
                <a:srgbClr val="399D47"/>
              </a:gs>
              <a:gs pos="100000">
                <a:schemeClr val="bg1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048" tIns="43527" rIns="87048" bIns="43527" rtlCol="0" anchor="ctr"/>
          <a:lstStyle/>
          <a:p>
            <a:pPr algn="ctr"/>
            <a:endParaRPr lang="en-GB" sz="1203"/>
          </a:p>
        </p:txBody>
      </p:sp>
      <p:sp>
        <p:nvSpPr>
          <p:cNvPr id="8" name="Rectangle 7"/>
          <p:cNvSpPr/>
          <p:nvPr userDrawn="1"/>
        </p:nvSpPr>
        <p:spPr>
          <a:xfrm>
            <a:off x="1" y="6525348"/>
            <a:ext cx="12192000" cy="360039"/>
          </a:xfrm>
          <a:prstGeom prst="rect">
            <a:avLst/>
          </a:prstGeom>
          <a:gradFill>
            <a:gsLst>
              <a:gs pos="24000">
                <a:schemeClr val="bg1">
                  <a:lumMod val="75000"/>
                </a:schemeClr>
              </a:gs>
              <a:gs pos="81000">
                <a:srgbClr val="EAEAEA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048" tIns="43527" rIns="87048" bIns="43527" rtlCol="0" anchor="ctr"/>
          <a:lstStyle/>
          <a:p>
            <a:pPr algn="ctr"/>
            <a:endParaRPr lang="en-GB" sz="1203"/>
          </a:p>
        </p:txBody>
      </p:sp>
      <p:sp>
        <p:nvSpPr>
          <p:cNvPr id="12" name="Rounded Rectangle 11"/>
          <p:cNvSpPr/>
          <p:nvPr userDrawn="1"/>
        </p:nvSpPr>
        <p:spPr>
          <a:xfrm>
            <a:off x="11444337" y="6597353"/>
            <a:ext cx="576064" cy="212864"/>
          </a:xfrm>
          <a:prstGeom prst="roundRect">
            <a:avLst/>
          </a:prstGeom>
          <a:solidFill>
            <a:srgbClr val="399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048" tIns="43527" rIns="87048" bIns="43527" rtlCol="0" anchor="ctr"/>
          <a:lstStyle/>
          <a:p>
            <a:pPr algn="ctr"/>
            <a:endParaRPr lang="en-GB" sz="1203"/>
          </a:p>
        </p:txBody>
      </p:sp>
      <p:sp>
        <p:nvSpPr>
          <p:cNvPr id="15" name="Rectangle 14"/>
          <p:cNvSpPr/>
          <p:nvPr userDrawn="1"/>
        </p:nvSpPr>
        <p:spPr>
          <a:xfrm>
            <a:off x="1" y="857292"/>
            <a:ext cx="11568607" cy="5668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048" tIns="43527" rIns="87048" bIns="43527" rtlCol="0" anchor="ctr"/>
          <a:lstStyle/>
          <a:p>
            <a:pPr algn="ctr"/>
            <a:endParaRPr lang="en-GB" sz="1203"/>
          </a:p>
        </p:txBody>
      </p:sp>
      <p:pic>
        <p:nvPicPr>
          <p:cNvPr id="1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21" y="38421"/>
            <a:ext cx="1577319" cy="5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25347"/>
            <a:ext cx="55675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092" y="6556689"/>
            <a:ext cx="2372030" cy="30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79117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791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655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8851" y="1798639"/>
            <a:ext cx="5080000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051" y="1798639"/>
            <a:ext cx="5080000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547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300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210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63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810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044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8851" y="719138"/>
            <a:ext cx="103632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1" y="1798639"/>
            <a:ext cx="10363200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3316" name="Picture 8" descr="Coillte_Curve_356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6499226"/>
            <a:ext cx="1219411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9" descr="Coillte_Curve_376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1"/>
            <a:ext cx="1219411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10" descr="Coillte_Logo_RGB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0242551" y="5938838"/>
            <a:ext cx="143721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23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7934"/>
          </a:solidFill>
          <a:latin typeface="+mj-lt"/>
          <a:ea typeface="+mj-ea"/>
          <a:cs typeface="ＭＳ Ｐゴシック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7934"/>
          </a:solidFill>
          <a:latin typeface="Verdana" pitchFamily="84" charset="0"/>
          <a:ea typeface="ＭＳ Ｐゴシック" pitchFamily="84" charset="-128"/>
          <a:cs typeface="ＭＳ Ｐゴシック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7934"/>
          </a:solidFill>
          <a:latin typeface="Verdana" pitchFamily="84" charset="0"/>
          <a:ea typeface="ＭＳ Ｐゴシック" pitchFamily="84" charset="-128"/>
          <a:cs typeface="ＭＳ Ｐゴシック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7934"/>
          </a:solidFill>
          <a:latin typeface="Verdana" pitchFamily="84" charset="0"/>
          <a:ea typeface="ＭＳ Ｐゴシック" pitchFamily="84" charset="-128"/>
          <a:cs typeface="ＭＳ Ｐゴシック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7934"/>
          </a:solidFill>
          <a:latin typeface="Verdana" pitchFamily="84" charset="0"/>
          <a:ea typeface="ＭＳ Ｐゴシック" pitchFamily="84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34"/>
          </a:solidFill>
          <a:latin typeface="Verdana" pitchFamily="84" charset="0"/>
          <a:ea typeface="ＭＳ Ｐゴシック" pitchFamily="8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34"/>
          </a:solidFill>
          <a:latin typeface="Verdana" pitchFamily="84" charset="0"/>
          <a:ea typeface="ＭＳ Ｐゴシック" pitchFamily="8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34"/>
          </a:solidFill>
          <a:latin typeface="Verdana" pitchFamily="84" charset="0"/>
          <a:ea typeface="ＭＳ Ｐゴシック" pitchFamily="8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34"/>
          </a:solidFill>
          <a:latin typeface="Verdana" pitchFamily="84" charset="0"/>
          <a:ea typeface="ＭＳ Ｐゴシック" pitchFamily="8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7AB800"/>
        </a:buClr>
        <a:buFont typeface="Wingdings" pitchFamily="2" charset="2"/>
        <a:buChar char="§"/>
        <a:defRPr sz="2400" b="1">
          <a:solidFill>
            <a:srgbClr val="007934"/>
          </a:solidFill>
          <a:latin typeface="+mn-lt"/>
          <a:ea typeface="+mn-ea"/>
          <a:cs typeface="ＭＳ Ｐゴシック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7AB800"/>
        </a:buClr>
        <a:buFont typeface="Wingdings" pitchFamily="2" charset="2"/>
        <a:buChar char="§"/>
        <a:defRPr sz="2200" b="1">
          <a:solidFill>
            <a:srgbClr val="007934"/>
          </a:solidFill>
          <a:latin typeface="+mn-lt"/>
          <a:ea typeface="+mn-ea"/>
          <a:cs typeface="ＭＳ Ｐゴシック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AB800"/>
        </a:buClr>
        <a:buFont typeface="Wingdings" pitchFamily="2" charset="2"/>
        <a:buChar char="§"/>
        <a:defRPr sz="2000" b="1">
          <a:solidFill>
            <a:srgbClr val="007934"/>
          </a:solidFill>
          <a:latin typeface="+mn-lt"/>
          <a:ea typeface="+mn-ea"/>
          <a:cs typeface="ＭＳ Ｐゴシック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7AB800"/>
        </a:buClr>
        <a:buFont typeface="Wingdings" pitchFamily="2" charset="2"/>
        <a:buChar char="§"/>
        <a:defRPr b="1">
          <a:solidFill>
            <a:srgbClr val="007934"/>
          </a:solidFill>
          <a:latin typeface="+mn-lt"/>
          <a:ea typeface="+mn-ea"/>
          <a:cs typeface="ＭＳ Ｐゴシック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AB800"/>
        </a:buClr>
        <a:buFont typeface="Wingdings" pitchFamily="2" charset="2"/>
        <a:buChar char="§"/>
        <a:defRPr sz="1600" b="1">
          <a:solidFill>
            <a:srgbClr val="007934"/>
          </a:solidFill>
          <a:latin typeface="+mn-lt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7AB800"/>
        </a:buClr>
        <a:buFont typeface="Wingdings" pitchFamily="84" charset="2"/>
        <a:buChar char="§"/>
        <a:defRPr sz="1600" b="1">
          <a:solidFill>
            <a:srgbClr val="007934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7AB800"/>
        </a:buClr>
        <a:buFont typeface="Wingdings" pitchFamily="84" charset="2"/>
        <a:buChar char="§"/>
        <a:defRPr sz="1600" b="1">
          <a:solidFill>
            <a:srgbClr val="007934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7AB800"/>
        </a:buClr>
        <a:buFont typeface="Wingdings" pitchFamily="84" charset="2"/>
        <a:buChar char="§"/>
        <a:defRPr sz="1600" b="1">
          <a:solidFill>
            <a:srgbClr val="007934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7AB800"/>
        </a:buClr>
        <a:buFont typeface="Wingdings" pitchFamily="84" charset="2"/>
        <a:buChar char="§"/>
        <a:defRPr sz="1600" b="1">
          <a:solidFill>
            <a:srgbClr val="00793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nnect/sc/prj/FOPS2/50%20Data%20Conversion%20%20Migration/Coillte%20Forest%20-%20Process%20Ownership%20Data%20Governance%20Framework%20v0.1.vsd" TargetMode="External"/><Relationship Id="rId2" Type="http://schemas.openxmlformats.org/officeDocument/2006/relationships/hyperlink" Target="http://iserv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nnect/sc/prj/FOPS2/System%20Use%20Cases/UC-18_Inventory_Survey_Data_Flow.vsdx" TargetMode="External"/><Relationship Id="rId4" Type="http://schemas.openxmlformats.org/officeDocument/2006/relationships/hyperlink" Target="http://connect/sc/prj/FOPS2/50%20Data%20Conversion%20%20Migration/Data%20Governance%20Framework%20-%20Business%20Journey%20Map%20v1.23.xlsx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" Target="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Data Architecture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4231" y="3845699"/>
            <a:ext cx="9501716" cy="719138"/>
          </a:xfrm>
        </p:spPr>
        <p:txBody>
          <a:bodyPr/>
          <a:lstStyle/>
          <a:p>
            <a:pPr algn="ctr"/>
            <a:r>
              <a:rPr lang="en-GB" smtClean="0"/>
              <a:t>An overview of the </a:t>
            </a:r>
            <a:r>
              <a:rPr lang="en-GB"/>
              <a:t>D</a:t>
            </a:r>
            <a:r>
              <a:rPr lang="en-GB" smtClean="0"/>
              <a:t>ata Architecture in the</a:t>
            </a:r>
          </a:p>
          <a:p>
            <a:pPr algn="ctr"/>
            <a:r>
              <a:rPr lang="en-GB" smtClean="0"/>
              <a:t>Enterprise Architecture Framework 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14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501" y="413048"/>
            <a:ext cx="7772400" cy="1079500"/>
          </a:xfrm>
        </p:spPr>
        <p:txBody>
          <a:bodyPr/>
          <a:lstStyle/>
          <a:p>
            <a:r>
              <a:rPr lang="en-IE" smtClean="0"/>
              <a:t>Data Governance Responsibilities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134" y="1293340"/>
            <a:ext cx="7772400" cy="5564659"/>
          </a:xfrm>
        </p:spPr>
        <p:txBody>
          <a:bodyPr/>
          <a:lstStyle/>
          <a:p>
            <a:r>
              <a:rPr lang="en-IE" sz="1400" u="sng"/>
              <a:t>Level 1</a:t>
            </a:r>
          </a:p>
          <a:p>
            <a:pPr lvl="1"/>
            <a:r>
              <a:rPr lang="en-IE" sz="1200"/>
              <a:t>Governance role</a:t>
            </a:r>
          </a:p>
          <a:p>
            <a:pPr lvl="1"/>
            <a:r>
              <a:rPr lang="en-IE" sz="1200"/>
              <a:t>Understands data at high level</a:t>
            </a:r>
          </a:p>
          <a:p>
            <a:pPr lvl="1"/>
            <a:r>
              <a:rPr lang="en-IE" sz="1200"/>
              <a:t>Assign data steward resources</a:t>
            </a:r>
          </a:p>
          <a:p>
            <a:pPr lvl="1"/>
            <a:r>
              <a:rPr lang="en-IE" sz="1200"/>
              <a:t>Advise on policy &amp; approves decisions from data stewards</a:t>
            </a:r>
          </a:p>
          <a:p>
            <a:pPr lvl="1"/>
            <a:r>
              <a:rPr lang="en-IE" sz="1200"/>
              <a:t>Level 1 escalation point for data issues</a:t>
            </a:r>
          </a:p>
          <a:p>
            <a:r>
              <a:rPr lang="en-IE" sz="1400" u="sng"/>
              <a:t>Level 2</a:t>
            </a:r>
          </a:p>
          <a:p>
            <a:pPr lvl="1"/>
            <a:r>
              <a:rPr lang="en-IE" sz="1200"/>
              <a:t>Stewardship role</a:t>
            </a:r>
          </a:p>
          <a:p>
            <a:pPr lvl="1"/>
            <a:r>
              <a:rPr lang="en-IE" sz="1200"/>
              <a:t>Understands data within their domain to entity level</a:t>
            </a:r>
          </a:p>
          <a:p>
            <a:pPr lvl="1"/>
            <a:r>
              <a:rPr lang="en-IE" sz="1200"/>
              <a:t>Assign data owner resources</a:t>
            </a:r>
          </a:p>
          <a:p>
            <a:pPr lvl="1"/>
            <a:r>
              <a:rPr lang="en-IE" sz="1200"/>
              <a:t>Devises &amp; Implements policy</a:t>
            </a:r>
          </a:p>
          <a:p>
            <a:pPr lvl="1"/>
            <a:r>
              <a:rPr lang="en-IE" sz="1200"/>
              <a:t>Level 2 escalation point for data issues</a:t>
            </a:r>
          </a:p>
          <a:p>
            <a:r>
              <a:rPr lang="en-IE" sz="1400" u="sng"/>
              <a:t>Level 3</a:t>
            </a:r>
          </a:p>
          <a:p>
            <a:pPr lvl="1"/>
            <a:r>
              <a:rPr lang="en-IE" sz="1200"/>
              <a:t>Ownership role</a:t>
            </a:r>
          </a:p>
          <a:p>
            <a:pPr lvl="1"/>
            <a:r>
              <a:rPr lang="en-IE" sz="1200"/>
              <a:t>Advises on policy</a:t>
            </a:r>
          </a:p>
          <a:p>
            <a:pPr lvl="1"/>
            <a:r>
              <a:rPr lang="en-IE" sz="1200"/>
              <a:t>Understands data to attribute level</a:t>
            </a:r>
          </a:p>
          <a:p>
            <a:r>
              <a:rPr lang="en-IE" sz="1400" u="sng"/>
              <a:t>ICT</a:t>
            </a:r>
          </a:p>
          <a:p>
            <a:pPr lvl="1"/>
            <a:r>
              <a:rPr lang="en-IE" sz="1200"/>
              <a:t>Data Manager role</a:t>
            </a:r>
          </a:p>
          <a:p>
            <a:pPr lvl="1"/>
            <a:r>
              <a:rPr lang="en-IE" sz="1200">
                <a:solidFill>
                  <a:schemeClr val="tx2"/>
                </a:solidFill>
              </a:rPr>
              <a:t>Designs technical infrastructure</a:t>
            </a:r>
          </a:p>
          <a:p>
            <a:pPr lvl="1"/>
            <a:r>
              <a:rPr lang="en-IE" sz="1200">
                <a:solidFill>
                  <a:schemeClr val="tx2"/>
                </a:solidFill>
              </a:rPr>
              <a:t>Responsible for safe custody, transport, storage of the data &amp; implementation of business rules</a:t>
            </a:r>
            <a:endParaRPr lang="en-IE" sz="1200"/>
          </a:p>
          <a:p>
            <a:endParaRPr lang="en-IE" sz="1400"/>
          </a:p>
        </p:txBody>
      </p:sp>
    </p:spTree>
    <p:extLst>
      <p:ext uri="{BB962C8B-B14F-4D97-AF65-F5344CB8AC3E}">
        <p14:creationId xmlns:p14="http://schemas.microsoft.com/office/powerpoint/2010/main" val="262536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1" y="1193261"/>
            <a:ext cx="10363200" cy="4655604"/>
          </a:xfrm>
        </p:spPr>
        <p:txBody>
          <a:bodyPr/>
          <a:lstStyle/>
          <a:p>
            <a:endParaRPr lang="en-GB" smtClean="0"/>
          </a:p>
          <a:p>
            <a:r>
              <a:rPr lang="en-GB">
                <a:hlinkClick r:id="rId2"/>
              </a:rPr>
              <a:t>Enterprise Architecture Portal</a:t>
            </a:r>
            <a:endParaRPr lang="en-GB"/>
          </a:p>
          <a:p>
            <a:endParaRPr lang="en-IE" smtClean="0">
              <a:hlinkClick r:id="rId3" action="ppaction://hlinkfile"/>
            </a:endParaRPr>
          </a:p>
          <a:p>
            <a:r>
              <a:rPr lang="en-IE" smtClean="0">
                <a:hlinkClick r:id="rId3" action="ppaction://hlinkfile"/>
              </a:rPr>
              <a:t>Coillte </a:t>
            </a:r>
            <a:r>
              <a:rPr lang="en-IE">
                <a:hlinkClick r:id="rId3" action="ppaction://hlinkfile"/>
              </a:rPr>
              <a:t>Forest - Process Ownership Data Governance Framework </a:t>
            </a:r>
            <a:r>
              <a:rPr lang="en-IE" smtClean="0">
                <a:hlinkClick r:id="rId3" action="ppaction://hlinkfile"/>
              </a:rPr>
              <a:t>v0.1.vsd</a:t>
            </a:r>
            <a:endParaRPr lang="en-IE" smtClean="0"/>
          </a:p>
          <a:p>
            <a:endParaRPr lang="en-IE" smtClean="0"/>
          </a:p>
          <a:p>
            <a:r>
              <a:rPr lang="en-IE" smtClean="0">
                <a:hlinkClick r:id="rId4" action="ppaction://hlinkfile"/>
              </a:rPr>
              <a:t>Data </a:t>
            </a:r>
            <a:r>
              <a:rPr lang="en-IE">
                <a:hlinkClick r:id="rId4" action="ppaction://hlinkfile"/>
              </a:rPr>
              <a:t>Governance Framework - Business Journey Map </a:t>
            </a:r>
            <a:r>
              <a:rPr lang="en-IE" smtClean="0">
                <a:hlinkClick r:id="rId4" action="ppaction://hlinkfile"/>
              </a:rPr>
              <a:t>v1.23.xlsx</a:t>
            </a:r>
            <a:endParaRPr lang="en-IE" smtClean="0"/>
          </a:p>
          <a:p>
            <a:endParaRPr lang="en-GB"/>
          </a:p>
          <a:p>
            <a:r>
              <a:rPr lang="en-IE" smtClean="0">
                <a:hlinkClick r:id="rId5" action="ppaction://hlinkfile"/>
              </a:rPr>
              <a:t>UC-18_Inventory_Survey_Data_Flow.vsdx</a:t>
            </a:r>
            <a:endParaRPr lang="en-IE" smtClean="0"/>
          </a:p>
          <a:p>
            <a:endParaRPr lang="en-GB" smtClean="0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IE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8851" y="459751"/>
            <a:ext cx="7772400" cy="1079500"/>
          </a:xfrm>
        </p:spPr>
        <p:txBody>
          <a:bodyPr/>
          <a:lstStyle/>
          <a:p>
            <a:r>
              <a:rPr lang="en-IE" smtClean="0"/>
              <a:t>Further Data Links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17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Questions</a:t>
            </a:r>
            <a:endParaRPr lang="en-I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640" y="1798638"/>
            <a:ext cx="3610202" cy="3959225"/>
          </a:xfrm>
        </p:spPr>
      </p:pic>
    </p:spTree>
    <p:extLst>
      <p:ext uri="{BB962C8B-B14F-4D97-AF65-F5344CB8AC3E}">
        <p14:creationId xmlns:p14="http://schemas.microsoft.com/office/powerpoint/2010/main" val="14835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93293" y="6598934"/>
            <a:ext cx="460438" cy="211336"/>
          </a:xfrm>
          <a:prstGeom prst="rect">
            <a:avLst/>
          </a:prstGeom>
          <a:noFill/>
        </p:spPr>
        <p:txBody>
          <a:bodyPr wrap="square" lIns="87048" tIns="43527" rIns="87048" bIns="43527" rtlCol="0">
            <a:spAutoFit/>
          </a:bodyPr>
          <a:lstStyle/>
          <a:p>
            <a:pPr algn="ctr"/>
            <a:r>
              <a:rPr lang="en-GB" sz="802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Rounded Rectangle 6">
            <a:hlinkClick r:id="" action="ppaction://hlinkshowjump?jump=firstslide"/>
          </p:cNvPr>
          <p:cNvSpPr/>
          <p:nvPr/>
        </p:nvSpPr>
        <p:spPr>
          <a:xfrm>
            <a:off x="9141977" y="6597353"/>
            <a:ext cx="672948" cy="212864"/>
          </a:xfrm>
          <a:prstGeom prst="roundRect">
            <a:avLst/>
          </a:prstGeom>
          <a:solidFill>
            <a:srgbClr val="399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048" tIns="43527" rIns="87048" bIns="43527" rtlCol="0" anchor="ctr"/>
          <a:lstStyle/>
          <a:p>
            <a:pPr algn="ctr"/>
            <a:r>
              <a:rPr lang="en-GB" sz="1002" b="1" cap="small" dirty="0"/>
              <a:t>Front</a:t>
            </a:r>
          </a:p>
        </p:txBody>
      </p:sp>
      <p:sp>
        <p:nvSpPr>
          <p:cNvPr id="8" name="Right Arrow 7">
            <a:hlinkClick r:id="" action="ppaction://hlinkshowjump?jump=nextslide"/>
          </p:cNvPr>
          <p:cNvSpPr/>
          <p:nvPr/>
        </p:nvSpPr>
        <p:spPr>
          <a:xfrm>
            <a:off x="10133688" y="6597353"/>
            <a:ext cx="177092" cy="212864"/>
          </a:xfrm>
          <a:prstGeom prst="rightArrow">
            <a:avLst/>
          </a:prstGeom>
          <a:solidFill>
            <a:srgbClr val="399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048" tIns="43527" rIns="87048" bIns="43527" rtlCol="0" anchor="ctr"/>
          <a:lstStyle/>
          <a:p>
            <a:pPr algn="ctr"/>
            <a:endParaRPr lang="en-GB" sz="1002" b="1" cap="small"/>
          </a:p>
        </p:txBody>
      </p:sp>
      <p:sp>
        <p:nvSpPr>
          <p:cNvPr id="9" name="Right Arrow 8">
            <a:hlinkClick r:id="" action="ppaction://hlinkshowjump?jump=previousslide"/>
          </p:cNvPr>
          <p:cNvSpPr/>
          <p:nvPr/>
        </p:nvSpPr>
        <p:spPr>
          <a:xfrm rot="10800000">
            <a:off x="9885759" y="6597353"/>
            <a:ext cx="177092" cy="212864"/>
          </a:xfrm>
          <a:prstGeom prst="rightArrow">
            <a:avLst/>
          </a:prstGeom>
          <a:solidFill>
            <a:srgbClr val="399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048" tIns="43527" rIns="87048" bIns="43527" rtlCol="0" anchor="ctr"/>
          <a:lstStyle/>
          <a:p>
            <a:pPr algn="ctr"/>
            <a:endParaRPr lang="en-GB" sz="1002" b="1" cap="small"/>
          </a:p>
        </p:txBody>
      </p:sp>
      <p:sp>
        <p:nvSpPr>
          <p:cNvPr id="14" name="TextBox 13"/>
          <p:cNvSpPr txBox="1"/>
          <p:nvPr/>
        </p:nvSpPr>
        <p:spPr>
          <a:xfrm>
            <a:off x="1272369" y="116634"/>
            <a:ext cx="7869608" cy="273019"/>
          </a:xfrm>
          <a:prstGeom prst="rect">
            <a:avLst/>
          </a:prstGeom>
          <a:noFill/>
        </p:spPr>
        <p:txBody>
          <a:bodyPr wrap="square" lIns="87048" tIns="43527" rIns="87048" bIns="43527" rtlCol="0">
            <a:spAutoFit/>
          </a:bodyPr>
          <a:lstStyle/>
          <a:p>
            <a:r>
              <a:rPr lang="en-GB" sz="1203" cap="small" dirty="0" err="1">
                <a:solidFill>
                  <a:schemeClr val="bg1"/>
                </a:solidFill>
                <a:latin typeface="Arial Black" pitchFamily="34" charset="0"/>
              </a:rPr>
              <a:t>Coillte</a:t>
            </a:r>
            <a:r>
              <a:rPr lang="en-GB" sz="1203" cap="small" dirty="0">
                <a:solidFill>
                  <a:schemeClr val="bg1"/>
                </a:solidFill>
                <a:latin typeface="Arial Black" pitchFamily="34" charset="0"/>
              </a:rPr>
              <a:t> Architecture – Meta-Model</a:t>
            </a:r>
            <a:endParaRPr lang="en-GB" sz="1470" cap="small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73011" y="6552149"/>
            <a:ext cx="524170" cy="230451"/>
          </a:xfrm>
          <a:prstGeom prst="rect">
            <a:avLst/>
          </a:prstGeom>
          <a:noFill/>
        </p:spPr>
        <p:txBody>
          <a:bodyPr wrap="square" lIns="65153" tIns="32577" rIns="65153" bIns="32577" rtlCol="0">
            <a:spAutoFit/>
          </a:bodyPr>
          <a:lstStyle/>
          <a:p>
            <a:pPr>
              <a:tabLst>
                <a:tab pos="572545" algn="l"/>
              </a:tabLst>
            </a:pPr>
            <a:r>
              <a:rPr lang="en-US" sz="535" b="1" dirty="0">
                <a:solidFill>
                  <a:srgbClr val="004200"/>
                </a:solidFill>
              </a:rPr>
              <a:t>Description:</a:t>
            </a:r>
            <a:endParaRPr lang="en-GB" sz="535" dirty="0">
              <a:solidFill>
                <a:srgbClr val="0042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50817" y="6552149"/>
            <a:ext cx="2411818" cy="230451"/>
          </a:xfrm>
          <a:prstGeom prst="rect">
            <a:avLst/>
          </a:prstGeom>
          <a:noFill/>
        </p:spPr>
        <p:txBody>
          <a:bodyPr wrap="square" lIns="65153" tIns="32577" rIns="65153" bIns="32577" rtlCol="0">
            <a:spAutoFit/>
          </a:bodyPr>
          <a:lstStyle/>
          <a:p>
            <a:pPr>
              <a:tabLst>
                <a:tab pos="572545" algn="l"/>
              </a:tabLst>
            </a:pPr>
            <a:r>
              <a:rPr lang="en-US" sz="535" dirty="0">
                <a:solidFill>
                  <a:srgbClr val="004200"/>
                </a:solidFill>
              </a:rPr>
              <a:t>This model summaries the phases and core activities of implementing an Enterprise Architecture practice. </a:t>
            </a:r>
            <a:endParaRPr lang="en-GB" sz="535" dirty="0">
              <a:solidFill>
                <a:srgbClr val="0042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724505" y="112653"/>
            <a:ext cx="1090421" cy="273019"/>
          </a:xfrm>
          <a:prstGeom prst="rect">
            <a:avLst/>
          </a:prstGeom>
          <a:noFill/>
        </p:spPr>
        <p:txBody>
          <a:bodyPr wrap="square" lIns="87048" tIns="43527" rIns="87048" bIns="43527" rtlCol="0">
            <a:spAutoFit/>
          </a:bodyPr>
          <a:lstStyle/>
          <a:p>
            <a:r>
              <a:rPr lang="en-GB" sz="1203" cap="small" dirty="0">
                <a:solidFill>
                  <a:srgbClr val="C00000"/>
                </a:solidFill>
                <a:latin typeface="Arial Black" pitchFamily="34" charset="0"/>
              </a:rPr>
              <a:t>Draft</a:t>
            </a:r>
            <a:endParaRPr lang="en-GB" sz="1470" cap="small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54" name="AutoShape 10">
            <a:hlinkClick r:id="" action="ppaction://noaction"/>
          </p:cNvPr>
          <p:cNvSpPr>
            <a:spLocks noChangeArrowheads="1"/>
          </p:cNvSpPr>
          <p:nvPr/>
        </p:nvSpPr>
        <p:spPr bwMode="auto">
          <a:xfrm rot="5400000">
            <a:off x="10152339" y="1241722"/>
            <a:ext cx="1093550" cy="427552"/>
          </a:xfrm>
          <a:prstGeom prst="roundRect">
            <a:avLst>
              <a:gd name="adj" fmla="val 8189"/>
            </a:avLst>
          </a:prstGeom>
          <a:solidFill>
            <a:srgbClr val="D3F1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87048" tIns="43527" rIns="87048" bIns="43527" anchor="ctr"/>
          <a:lstStyle/>
          <a:p>
            <a:pPr algn="ctr">
              <a:lnSpc>
                <a:spcPts val="1203"/>
              </a:lnSpc>
            </a:pPr>
            <a:r>
              <a:rPr lang="en-GB" sz="1200" b="1" cap="small" dirty="0">
                <a:solidFill>
                  <a:schemeClr val="bg1"/>
                </a:solidFill>
              </a:rPr>
              <a:t>Architecture</a:t>
            </a:r>
          </a:p>
          <a:p>
            <a:pPr algn="ctr">
              <a:lnSpc>
                <a:spcPts val="1203"/>
              </a:lnSpc>
            </a:pPr>
            <a:r>
              <a:rPr lang="en-GB" sz="1200" b="1" cap="small" dirty="0">
                <a:solidFill>
                  <a:schemeClr val="bg1"/>
                </a:solidFill>
              </a:rPr>
              <a:t>Practice</a:t>
            </a:r>
          </a:p>
          <a:p>
            <a:pPr algn="ctr">
              <a:lnSpc>
                <a:spcPts val="1203"/>
              </a:lnSpc>
            </a:pPr>
            <a:r>
              <a:rPr lang="en-GB" sz="1200" b="1" cap="small" dirty="0">
                <a:solidFill>
                  <a:schemeClr val="bg1"/>
                </a:solidFill>
              </a:rPr>
              <a:t> Overview</a:t>
            </a:r>
          </a:p>
        </p:txBody>
      </p:sp>
      <p:sp>
        <p:nvSpPr>
          <p:cNvPr id="55" name="AutoShape 10">
            <a:hlinkClick r:id="" action="ppaction://noaction"/>
          </p:cNvPr>
          <p:cNvSpPr>
            <a:spLocks noChangeArrowheads="1"/>
          </p:cNvSpPr>
          <p:nvPr/>
        </p:nvSpPr>
        <p:spPr bwMode="auto">
          <a:xfrm rot="5400000">
            <a:off x="10152339" y="3483107"/>
            <a:ext cx="1093550" cy="427552"/>
          </a:xfrm>
          <a:prstGeom prst="roundRect">
            <a:avLst>
              <a:gd name="adj" fmla="val 8189"/>
            </a:avLst>
          </a:prstGeom>
          <a:solidFill>
            <a:srgbClr val="399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87048" tIns="43527" rIns="87048" bIns="43527" anchor="ctr"/>
          <a:lstStyle/>
          <a:p>
            <a:pPr algn="ctr">
              <a:lnSpc>
                <a:spcPts val="1203"/>
              </a:lnSpc>
            </a:pPr>
            <a:r>
              <a:rPr lang="en-GB" sz="1200" b="1" cap="small">
                <a:solidFill>
                  <a:schemeClr val="bg1"/>
                </a:solidFill>
              </a:rPr>
              <a:t>Framework </a:t>
            </a:r>
            <a:endParaRPr lang="en-GB" sz="1200" b="1" cap="small" smtClean="0">
              <a:solidFill>
                <a:schemeClr val="bg1"/>
              </a:solidFill>
            </a:endParaRPr>
          </a:p>
          <a:p>
            <a:pPr algn="ctr">
              <a:lnSpc>
                <a:spcPts val="1203"/>
              </a:lnSpc>
            </a:pPr>
            <a:r>
              <a:rPr lang="en-GB" sz="1200" b="1" cap="small" smtClean="0">
                <a:solidFill>
                  <a:schemeClr val="bg1"/>
                </a:solidFill>
              </a:rPr>
              <a:t>&amp; Process</a:t>
            </a:r>
            <a:endParaRPr lang="en-GB" sz="1200" b="1" cap="small" dirty="0">
              <a:solidFill>
                <a:schemeClr val="bg1"/>
              </a:solidFill>
            </a:endParaRPr>
          </a:p>
        </p:txBody>
      </p:sp>
      <p:sp>
        <p:nvSpPr>
          <p:cNvPr id="59" name="AutoShape 10">
            <a:hlinkClick r:id="" action="ppaction://noaction"/>
          </p:cNvPr>
          <p:cNvSpPr>
            <a:spLocks noChangeArrowheads="1"/>
          </p:cNvSpPr>
          <p:nvPr/>
        </p:nvSpPr>
        <p:spPr bwMode="auto">
          <a:xfrm rot="5400000">
            <a:off x="10152339" y="4603799"/>
            <a:ext cx="1093550" cy="427552"/>
          </a:xfrm>
          <a:prstGeom prst="roundRect">
            <a:avLst>
              <a:gd name="adj" fmla="val 8189"/>
            </a:avLst>
          </a:prstGeom>
          <a:solidFill>
            <a:srgbClr val="D3F1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87048" tIns="43527" rIns="87048" bIns="43527" anchor="ctr"/>
          <a:lstStyle/>
          <a:p>
            <a:pPr algn="ctr">
              <a:lnSpc>
                <a:spcPts val="1203"/>
              </a:lnSpc>
            </a:pPr>
            <a:r>
              <a:rPr lang="en-GB" sz="1200" b="1" cap="small" dirty="0">
                <a:solidFill>
                  <a:schemeClr val="bg1"/>
                </a:solidFill>
              </a:rPr>
              <a:t>Architecture </a:t>
            </a:r>
          </a:p>
          <a:p>
            <a:pPr algn="ctr">
              <a:lnSpc>
                <a:spcPts val="1203"/>
              </a:lnSpc>
            </a:pPr>
            <a:r>
              <a:rPr lang="en-GB" sz="1200" b="1" cap="small" dirty="0">
                <a:solidFill>
                  <a:schemeClr val="bg1"/>
                </a:solidFill>
              </a:rPr>
              <a:t>Governance</a:t>
            </a:r>
          </a:p>
        </p:txBody>
      </p:sp>
      <p:sp>
        <p:nvSpPr>
          <p:cNvPr id="60" name="AutoShape 10">
            <a:hlinkClick r:id="" action="ppaction://noaction"/>
          </p:cNvPr>
          <p:cNvSpPr>
            <a:spLocks noChangeArrowheads="1"/>
          </p:cNvSpPr>
          <p:nvPr/>
        </p:nvSpPr>
        <p:spPr bwMode="auto">
          <a:xfrm rot="5400000">
            <a:off x="10152339" y="2362414"/>
            <a:ext cx="1093550" cy="427552"/>
          </a:xfrm>
          <a:prstGeom prst="roundRect">
            <a:avLst>
              <a:gd name="adj" fmla="val 8189"/>
            </a:avLst>
          </a:prstGeom>
          <a:solidFill>
            <a:srgbClr val="D3F1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87048" tIns="43527" rIns="87048" bIns="43527" anchor="ctr"/>
          <a:lstStyle/>
          <a:p>
            <a:pPr algn="ctr">
              <a:lnSpc>
                <a:spcPts val="1203"/>
              </a:lnSpc>
            </a:pPr>
            <a:r>
              <a:rPr lang="en-US" sz="1200" b="1" cap="small" dirty="0">
                <a:solidFill>
                  <a:schemeClr val="bg1"/>
                </a:solidFill>
              </a:rPr>
              <a:t>EA Practice</a:t>
            </a:r>
          </a:p>
          <a:p>
            <a:pPr algn="ctr">
              <a:lnSpc>
                <a:spcPts val="1203"/>
              </a:lnSpc>
            </a:pPr>
            <a:r>
              <a:rPr lang="en-US" sz="1200" b="1" cap="small" dirty="0">
                <a:solidFill>
                  <a:schemeClr val="bg1"/>
                </a:solidFill>
              </a:rPr>
              <a:t>Development</a:t>
            </a:r>
            <a:endParaRPr lang="en-GB" sz="1200" b="1" cap="small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57698" y="6566491"/>
            <a:ext cx="2008937" cy="312781"/>
          </a:xfrm>
          <a:prstGeom prst="rect">
            <a:avLst/>
          </a:prstGeom>
          <a:noFill/>
        </p:spPr>
        <p:txBody>
          <a:bodyPr wrap="square" lIns="65153" tIns="32577" rIns="65153" bIns="32577" rtlCol="0">
            <a:spAutoFit/>
          </a:bodyPr>
          <a:lstStyle/>
          <a:p>
            <a:pPr>
              <a:tabLst>
                <a:tab pos="572545" algn="l"/>
              </a:tabLst>
            </a:pPr>
            <a:r>
              <a:rPr lang="en-US" sz="535" b="1" dirty="0">
                <a:solidFill>
                  <a:srgbClr val="004200"/>
                </a:solidFill>
              </a:rPr>
              <a:t>Prepared by:	</a:t>
            </a:r>
            <a:r>
              <a:rPr lang="en-GB" sz="535" dirty="0">
                <a:solidFill>
                  <a:srgbClr val="004200"/>
                </a:solidFill>
              </a:rPr>
              <a:t>Brendon O’Brien</a:t>
            </a:r>
            <a:endParaRPr lang="en-US" sz="535" b="1" dirty="0">
              <a:solidFill>
                <a:srgbClr val="004200"/>
              </a:solidFill>
            </a:endParaRPr>
          </a:p>
          <a:p>
            <a:pPr>
              <a:tabLst>
                <a:tab pos="572545" algn="l"/>
              </a:tabLst>
            </a:pPr>
            <a:r>
              <a:rPr lang="en-US" sz="535" b="1" dirty="0">
                <a:solidFill>
                  <a:srgbClr val="004200"/>
                </a:solidFill>
              </a:rPr>
              <a:t>Date:</a:t>
            </a:r>
            <a:r>
              <a:rPr lang="en-US" sz="535" dirty="0">
                <a:solidFill>
                  <a:srgbClr val="004200"/>
                </a:solidFill>
              </a:rPr>
              <a:t>	23</a:t>
            </a:r>
            <a:r>
              <a:rPr lang="en-US" sz="535" baseline="30000" dirty="0">
                <a:solidFill>
                  <a:srgbClr val="004200"/>
                </a:solidFill>
              </a:rPr>
              <a:t>rd</a:t>
            </a:r>
            <a:r>
              <a:rPr lang="en-US" sz="535" dirty="0">
                <a:solidFill>
                  <a:srgbClr val="004200"/>
                </a:solidFill>
              </a:rPr>
              <a:t>  January  2013</a:t>
            </a:r>
          </a:p>
          <a:p>
            <a:pPr>
              <a:tabLst>
                <a:tab pos="572545" algn="l"/>
              </a:tabLst>
            </a:pPr>
            <a:r>
              <a:rPr lang="en-US" sz="535" b="1" dirty="0">
                <a:solidFill>
                  <a:srgbClr val="004200"/>
                </a:solidFill>
              </a:rPr>
              <a:t>Version:</a:t>
            </a:r>
            <a:r>
              <a:rPr lang="en-US" sz="535" dirty="0">
                <a:solidFill>
                  <a:srgbClr val="004200"/>
                </a:solidFill>
              </a:rPr>
              <a:t>	0.3. (Draft)</a:t>
            </a:r>
            <a:endParaRPr lang="en-GB" sz="535" dirty="0">
              <a:solidFill>
                <a:srgbClr val="004200"/>
              </a:solidFill>
            </a:endParaRPr>
          </a:p>
        </p:txBody>
      </p:sp>
      <p:sp>
        <p:nvSpPr>
          <p:cNvPr id="50" name="AutoShape 1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272369" y="485916"/>
            <a:ext cx="1243071" cy="350797"/>
          </a:xfrm>
          <a:prstGeom prst="roundRect">
            <a:avLst>
              <a:gd name="adj" fmla="val 8189"/>
            </a:avLst>
          </a:prstGeom>
          <a:solidFill>
            <a:srgbClr val="D3F1D3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87048" tIns="43527" rIns="87048" bIns="43527" anchor="ctr"/>
          <a:lstStyle/>
          <a:p>
            <a:pPr algn="ctr">
              <a:lnSpc>
                <a:spcPts val="1203"/>
              </a:lnSpc>
            </a:pPr>
            <a:r>
              <a:rPr lang="en-GB" sz="1200" b="1" cap="small" dirty="0">
                <a:solidFill>
                  <a:schemeClr val="bg1"/>
                </a:solidFill>
              </a:rPr>
              <a:t>Architecture </a:t>
            </a:r>
          </a:p>
          <a:p>
            <a:pPr algn="ctr">
              <a:lnSpc>
                <a:spcPts val="1203"/>
              </a:lnSpc>
            </a:pPr>
            <a:r>
              <a:rPr lang="en-GB" sz="1200" b="1" cap="small" dirty="0">
                <a:solidFill>
                  <a:schemeClr val="bg1"/>
                </a:solidFill>
              </a:rPr>
              <a:t>Framework</a:t>
            </a:r>
          </a:p>
        </p:txBody>
      </p:sp>
      <p:sp>
        <p:nvSpPr>
          <p:cNvPr id="51" name="AutoShape 1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070463" y="485916"/>
            <a:ext cx="1243071" cy="350797"/>
          </a:xfrm>
          <a:prstGeom prst="roundRect">
            <a:avLst>
              <a:gd name="adj" fmla="val 8189"/>
            </a:avLst>
          </a:prstGeom>
          <a:solidFill>
            <a:srgbClr val="D3F1D3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87048" tIns="43527" rIns="87048" bIns="43527" anchor="ctr" anchorCtr="0"/>
          <a:lstStyle/>
          <a:p>
            <a:pPr algn="ctr">
              <a:lnSpc>
                <a:spcPts val="936"/>
              </a:lnSpc>
            </a:pPr>
            <a:r>
              <a:rPr lang="en-US" sz="1200" b="1" cap="small" dirty="0">
                <a:solidFill>
                  <a:schemeClr val="bg1"/>
                </a:solidFill>
              </a:rPr>
              <a:t>Enterprise </a:t>
            </a:r>
          </a:p>
          <a:p>
            <a:pPr algn="ctr">
              <a:lnSpc>
                <a:spcPts val="936"/>
              </a:lnSpc>
            </a:pPr>
            <a:r>
              <a:rPr lang="en-US" sz="1200" b="1" cap="small" dirty="0">
                <a:solidFill>
                  <a:schemeClr val="bg1"/>
                </a:solidFill>
              </a:rPr>
              <a:t>Architecture </a:t>
            </a:r>
          </a:p>
          <a:p>
            <a:pPr algn="ctr">
              <a:lnSpc>
                <a:spcPts val="936"/>
              </a:lnSpc>
            </a:pPr>
            <a:r>
              <a:rPr lang="en-US" sz="1200" b="1" cap="small" dirty="0">
                <a:solidFill>
                  <a:schemeClr val="bg1"/>
                </a:solidFill>
              </a:rPr>
              <a:t>Process</a:t>
            </a:r>
            <a:endParaRPr lang="en-GB" sz="1200" b="1" cap="small" dirty="0">
              <a:solidFill>
                <a:schemeClr val="bg1"/>
              </a:solidFill>
            </a:endParaRPr>
          </a:p>
        </p:txBody>
      </p:sp>
      <p:sp>
        <p:nvSpPr>
          <p:cNvPr id="52" name="AutoShape 1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538400" y="485916"/>
            <a:ext cx="1243071" cy="350797"/>
          </a:xfrm>
          <a:prstGeom prst="roundRect">
            <a:avLst>
              <a:gd name="adj" fmla="val 8189"/>
            </a:avLst>
          </a:prstGeom>
          <a:solidFill>
            <a:srgbClr val="399D47"/>
          </a:solidFill>
          <a:ln w="3175">
            <a:solidFill>
              <a:srgbClr val="F2F2F2">
                <a:alpha val="34118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87048" tIns="43527" rIns="87048" bIns="43527" anchor="ctr"/>
          <a:lstStyle/>
          <a:p>
            <a:pPr algn="ctr">
              <a:lnSpc>
                <a:spcPts val="1203"/>
              </a:lnSpc>
            </a:pPr>
            <a:r>
              <a:rPr lang="en-GB" sz="1200" b="1" cap="small" dirty="0">
                <a:solidFill>
                  <a:schemeClr val="bg1"/>
                </a:solidFill>
                <a:latin typeface="+mj-lt"/>
              </a:rPr>
              <a:t>Architecture </a:t>
            </a:r>
          </a:p>
          <a:p>
            <a:pPr algn="ctr">
              <a:lnSpc>
                <a:spcPts val="1203"/>
              </a:lnSpc>
            </a:pPr>
            <a:r>
              <a:rPr lang="en-GB" sz="1200" b="1" cap="small" dirty="0">
                <a:solidFill>
                  <a:schemeClr val="bg1"/>
                </a:solidFill>
                <a:latin typeface="+mj-lt"/>
              </a:rPr>
              <a:t>Meta-model</a:t>
            </a:r>
          </a:p>
        </p:txBody>
      </p:sp>
      <p:sp>
        <p:nvSpPr>
          <p:cNvPr id="53" name="AutoShape 1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804432" y="485916"/>
            <a:ext cx="1243071" cy="350797"/>
          </a:xfrm>
          <a:prstGeom prst="roundRect">
            <a:avLst>
              <a:gd name="adj" fmla="val 8189"/>
            </a:avLst>
          </a:prstGeom>
          <a:solidFill>
            <a:srgbClr val="D3F1D3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87048" tIns="43527" rIns="87048" bIns="43527" anchor="ctr"/>
          <a:lstStyle/>
          <a:p>
            <a:pPr algn="ctr">
              <a:lnSpc>
                <a:spcPts val="1203"/>
              </a:lnSpc>
            </a:pPr>
            <a:r>
              <a:rPr lang="en-US" sz="1200" b="1" cap="small" dirty="0">
                <a:solidFill>
                  <a:schemeClr val="bg1"/>
                </a:solidFill>
              </a:rPr>
              <a:t>Architecture</a:t>
            </a:r>
          </a:p>
          <a:p>
            <a:pPr algn="ctr">
              <a:lnSpc>
                <a:spcPts val="1203"/>
              </a:lnSpc>
            </a:pPr>
            <a:r>
              <a:rPr lang="en-US" sz="1200" b="1" cap="small" dirty="0">
                <a:solidFill>
                  <a:schemeClr val="bg1"/>
                </a:solidFill>
              </a:rPr>
              <a:t>Viewpoints</a:t>
            </a:r>
            <a:endParaRPr lang="en-GB" sz="1200" b="1" cap="small" dirty="0">
              <a:solidFill>
                <a:schemeClr val="bg1"/>
              </a:solidFill>
            </a:endParaRPr>
          </a:p>
        </p:txBody>
      </p:sp>
      <p:sp>
        <p:nvSpPr>
          <p:cNvPr id="56" name="AutoShape 1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336494" y="485916"/>
            <a:ext cx="1243071" cy="350797"/>
          </a:xfrm>
          <a:prstGeom prst="roundRect">
            <a:avLst>
              <a:gd name="adj" fmla="val 8189"/>
            </a:avLst>
          </a:prstGeom>
          <a:solidFill>
            <a:srgbClr val="D3F1D3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87048" tIns="43527" rIns="87048" bIns="43527" anchor="ctr" anchorCtr="0"/>
          <a:lstStyle/>
          <a:p>
            <a:pPr algn="ctr">
              <a:lnSpc>
                <a:spcPts val="936"/>
              </a:lnSpc>
            </a:pPr>
            <a:r>
              <a:rPr lang="en-US" sz="1200" b="1" cap="small" dirty="0">
                <a:solidFill>
                  <a:schemeClr val="bg1"/>
                </a:solidFill>
              </a:rPr>
              <a:t>Solution</a:t>
            </a:r>
          </a:p>
          <a:p>
            <a:pPr algn="ctr">
              <a:lnSpc>
                <a:spcPts val="936"/>
              </a:lnSpc>
            </a:pPr>
            <a:r>
              <a:rPr lang="en-US" sz="1200" b="1" cap="small" dirty="0">
                <a:solidFill>
                  <a:schemeClr val="bg1"/>
                </a:solidFill>
              </a:rPr>
              <a:t>Architecture</a:t>
            </a:r>
          </a:p>
          <a:p>
            <a:pPr algn="ctr">
              <a:lnSpc>
                <a:spcPts val="936"/>
              </a:lnSpc>
            </a:pPr>
            <a:r>
              <a:rPr lang="en-US" sz="1200" b="1" cap="small" dirty="0">
                <a:solidFill>
                  <a:schemeClr val="bg1"/>
                </a:solidFill>
              </a:rPr>
              <a:t>process</a:t>
            </a:r>
            <a:endParaRPr lang="en-GB" sz="1200" b="1" cap="small" dirty="0">
              <a:solidFill>
                <a:schemeClr val="bg1"/>
              </a:solidFill>
            </a:endParaRPr>
          </a:p>
        </p:txBody>
      </p:sp>
      <p:sp>
        <p:nvSpPr>
          <p:cNvPr id="62" name="AutoShape 1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02526" y="485916"/>
            <a:ext cx="1243071" cy="350797"/>
          </a:xfrm>
          <a:prstGeom prst="roundRect">
            <a:avLst>
              <a:gd name="adj" fmla="val 8189"/>
            </a:avLst>
          </a:prstGeom>
          <a:solidFill>
            <a:srgbClr val="D3F1D3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87048" tIns="43527" rIns="87048" bIns="43527" anchor="ctr"/>
          <a:lstStyle/>
          <a:p>
            <a:pPr algn="ctr">
              <a:lnSpc>
                <a:spcPts val="1203"/>
              </a:lnSpc>
            </a:pPr>
            <a:r>
              <a:rPr lang="en-US" sz="1200" b="1" cap="small" dirty="0">
                <a:solidFill>
                  <a:schemeClr val="bg1"/>
                </a:solidFill>
              </a:rPr>
              <a:t>Architect</a:t>
            </a:r>
          </a:p>
          <a:p>
            <a:pPr algn="ctr">
              <a:lnSpc>
                <a:spcPts val="1203"/>
              </a:lnSpc>
            </a:pPr>
            <a:r>
              <a:rPr lang="en-US" sz="1200" b="1" cap="small" dirty="0">
                <a:solidFill>
                  <a:schemeClr val="bg1"/>
                </a:solidFill>
              </a:rPr>
              <a:t>Roles</a:t>
            </a:r>
            <a:endParaRPr lang="en-GB" sz="1200" b="1" cap="small" dirty="0">
              <a:solidFill>
                <a:schemeClr val="bg1"/>
              </a:solidFill>
            </a:endParaRPr>
          </a:p>
        </p:txBody>
      </p:sp>
      <p:sp>
        <p:nvSpPr>
          <p:cNvPr id="63" name="AutoShape 1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868559" y="485916"/>
            <a:ext cx="1243071" cy="350797"/>
          </a:xfrm>
          <a:prstGeom prst="roundRect">
            <a:avLst>
              <a:gd name="adj" fmla="val 8189"/>
            </a:avLst>
          </a:prstGeom>
          <a:solidFill>
            <a:srgbClr val="D3F1D3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87048" tIns="43527" rIns="87048" bIns="43527" anchor="ctr"/>
          <a:lstStyle/>
          <a:p>
            <a:pPr algn="ctr">
              <a:lnSpc>
                <a:spcPts val="1203"/>
              </a:lnSpc>
            </a:pPr>
            <a:endParaRPr lang="en-GB" sz="1270" b="1" cap="small" dirty="0">
              <a:solidFill>
                <a:schemeClr val="bg1"/>
              </a:solidFill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574" y="1648408"/>
            <a:ext cx="7224614" cy="403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1454268" y="1883244"/>
            <a:ext cx="978305" cy="900477"/>
            <a:chOff x="2898106" y="2826544"/>
            <a:chExt cx="1296144" cy="1347381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2898106" y="2826545"/>
              <a:ext cx="1296144" cy="1347380"/>
            </a:xfrm>
            <a:prstGeom prst="roundRect">
              <a:avLst>
                <a:gd name="adj" fmla="val 3333"/>
              </a:avLst>
            </a:prstGeom>
            <a:solidFill>
              <a:srgbClr val="E8F8E8"/>
            </a:solidFill>
            <a:ln>
              <a:noFill/>
            </a:ln>
            <a:extLst/>
          </p:spPr>
          <p:txBody>
            <a:bodyPr lIns="24059" tIns="43527" rIns="24059" bIns="43527"/>
            <a:lstStyle/>
            <a:p>
              <a:endParaRPr lang="en-GB" sz="468" dirty="0"/>
            </a:p>
            <a:p>
              <a:endParaRPr lang="en-GB" sz="468" dirty="0"/>
            </a:p>
            <a:p>
              <a:r>
                <a:rPr lang="en-GB" sz="468" dirty="0"/>
                <a:t>Defines key architecture enablers strategically aligned to the business strategy. Can be defined at various levels: Organisation, Unit, Business function, Technology (E.g. CRM, Server, Networks, </a:t>
              </a:r>
              <a:r>
                <a:rPr lang="en-GB" sz="468" dirty="0" err="1"/>
                <a:t>etc</a:t>
              </a:r>
              <a:r>
                <a:rPr lang="en-GB" sz="468" dirty="0"/>
                <a:t>). Uses the Roadmap Architecture Landscapes to illustrate the transitions.</a:t>
              </a:r>
            </a:p>
          </p:txBody>
        </p:sp>
        <p:sp>
          <p:nvSpPr>
            <p:cNvPr id="26" name="AutoShape 10"/>
            <p:cNvSpPr>
              <a:spLocks noChangeArrowheads="1"/>
            </p:cNvSpPr>
            <p:nvPr/>
          </p:nvSpPr>
          <p:spPr bwMode="auto">
            <a:xfrm>
              <a:off x="2898106" y="2826544"/>
              <a:ext cx="1296144" cy="288000"/>
            </a:xfrm>
            <a:prstGeom prst="roundRect">
              <a:avLst>
                <a:gd name="adj" fmla="val 19718"/>
              </a:avLst>
            </a:prstGeom>
            <a:solidFill>
              <a:srgbClr val="39A971"/>
            </a:solidFill>
            <a:ln>
              <a:noFill/>
            </a:ln>
          </p:spPr>
          <p:txBody>
            <a:bodyPr wrap="none" lIns="87048" tIns="43527" rIns="87048" bIns="43527" anchor="ctr"/>
            <a:lstStyle/>
            <a:p>
              <a:pPr algn="ctr"/>
              <a:r>
                <a:rPr lang="en-GB" sz="702" b="1" cap="small" dirty="0">
                  <a:solidFill>
                    <a:schemeClr val="bg1"/>
                  </a:solidFill>
                </a:rPr>
                <a:t>Architecture </a:t>
              </a:r>
            </a:p>
            <a:p>
              <a:pPr algn="ctr"/>
              <a:r>
                <a:rPr lang="en-GB" sz="702" b="1" cap="small" dirty="0">
                  <a:solidFill>
                    <a:schemeClr val="bg1"/>
                  </a:solidFill>
                </a:rPr>
                <a:t>Strategy</a:t>
              </a:r>
              <a:endParaRPr lang="en-GB" sz="702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454268" y="940426"/>
            <a:ext cx="978306" cy="852353"/>
            <a:chOff x="2898106" y="1407155"/>
            <a:chExt cx="1296144" cy="1347381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2898106" y="1407156"/>
              <a:ext cx="1296144" cy="1347380"/>
            </a:xfrm>
            <a:prstGeom prst="roundRect">
              <a:avLst>
                <a:gd name="adj" fmla="val 3333"/>
              </a:avLst>
            </a:prstGeom>
            <a:solidFill>
              <a:srgbClr val="E8F8E8"/>
            </a:solidFill>
            <a:ln>
              <a:noFill/>
            </a:ln>
            <a:extLst/>
          </p:spPr>
          <p:txBody>
            <a:bodyPr lIns="24059" tIns="43527" rIns="24059" bIns="43527"/>
            <a:lstStyle/>
            <a:p>
              <a:endParaRPr lang="en-GB" sz="468" dirty="0"/>
            </a:p>
            <a:p>
              <a:endParaRPr lang="en-GB" sz="468" dirty="0"/>
            </a:p>
            <a:p>
              <a:r>
                <a:rPr lang="en-GB" sz="468" dirty="0"/>
                <a:t>This realises an Architecture Strategy by defining the what architecture changes are required in each phase of the transitions. These illustrates multiple architecture views, such as: Business, Applications, Data and technology.</a:t>
              </a:r>
            </a:p>
          </p:txBody>
        </p:sp>
        <p:sp>
          <p:nvSpPr>
            <p:cNvPr id="29" name="AutoShape 10"/>
            <p:cNvSpPr>
              <a:spLocks noChangeArrowheads="1"/>
            </p:cNvSpPr>
            <p:nvPr/>
          </p:nvSpPr>
          <p:spPr bwMode="auto">
            <a:xfrm>
              <a:off x="2898106" y="1407155"/>
              <a:ext cx="1296144" cy="288000"/>
            </a:xfrm>
            <a:prstGeom prst="roundRect">
              <a:avLst>
                <a:gd name="adj" fmla="val 19718"/>
              </a:avLst>
            </a:prstGeom>
            <a:solidFill>
              <a:srgbClr val="39A971"/>
            </a:solidFill>
            <a:ln>
              <a:noFill/>
            </a:ln>
          </p:spPr>
          <p:txBody>
            <a:bodyPr wrap="none" lIns="87048" tIns="43527" rIns="87048" bIns="43527" anchor="ctr"/>
            <a:lstStyle/>
            <a:p>
              <a:pPr algn="ctr"/>
              <a:r>
                <a:rPr lang="en-GB" sz="702" b="1" cap="small" dirty="0">
                  <a:solidFill>
                    <a:schemeClr val="bg1"/>
                  </a:solidFill>
                </a:rPr>
                <a:t>Roadmap &amp; </a:t>
              </a:r>
            </a:p>
            <a:p>
              <a:pPr algn="ctr"/>
              <a:r>
                <a:rPr lang="en-GB" sz="702" b="1" cap="small" dirty="0">
                  <a:solidFill>
                    <a:schemeClr val="bg1"/>
                  </a:solidFill>
                </a:rPr>
                <a:t>Migration Planning</a:t>
              </a:r>
              <a:endParaRPr lang="en-GB" sz="702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2463973" y="940427"/>
            <a:ext cx="969779" cy="756104"/>
          </a:xfrm>
          <a:prstGeom prst="roundRect">
            <a:avLst>
              <a:gd name="adj" fmla="val 3333"/>
            </a:avLst>
          </a:prstGeom>
          <a:solidFill>
            <a:srgbClr val="E8F8E8"/>
          </a:solidFill>
          <a:ln>
            <a:noFill/>
          </a:ln>
          <a:extLst/>
        </p:spPr>
        <p:txBody>
          <a:bodyPr lIns="24059" tIns="43527" rIns="24059" bIns="43527"/>
          <a:lstStyle/>
          <a:p>
            <a:endParaRPr lang="en-GB" sz="468" dirty="0"/>
          </a:p>
          <a:p>
            <a:endParaRPr lang="en-GB" sz="468" dirty="0"/>
          </a:p>
          <a:p>
            <a:r>
              <a:rPr lang="en-GB" sz="468" dirty="0"/>
              <a:t>Are used to illustrate various architecture states in time. They are aligned to the Architecture Roadmap and are a viewpoint for each phase within the roadmap. Used to show both the current and target (Visionary) Architectures.</a:t>
            </a:r>
          </a:p>
        </p:txBody>
      </p:sp>
      <p:sp>
        <p:nvSpPr>
          <p:cNvPr id="31" name="AutoShape 10"/>
          <p:cNvSpPr>
            <a:spLocks noChangeArrowheads="1"/>
          </p:cNvSpPr>
          <p:nvPr/>
        </p:nvSpPr>
        <p:spPr bwMode="auto">
          <a:xfrm>
            <a:off x="2463973" y="940426"/>
            <a:ext cx="969779" cy="192475"/>
          </a:xfrm>
          <a:prstGeom prst="roundRect">
            <a:avLst>
              <a:gd name="adj" fmla="val 19718"/>
            </a:avLst>
          </a:prstGeom>
          <a:solidFill>
            <a:srgbClr val="39A971"/>
          </a:solidFill>
          <a:ln>
            <a:noFill/>
          </a:ln>
        </p:spPr>
        <p:txBody>
          <a:bodyPr wrap="none" lIns="87048" tIns="43527" rIns="87048" bIns="43527" anchor="ctr"/>
          <a:lstStyle/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Architecture</a:t>
            </a:r>
          </a:p>
          <a:p>
            <a:pPr algn="ctr"/>
            <a:r>
              <a:rPr lang="en-GB" sz="702" b="1" cap="small" dirty="0">
                <a:solidFill>
                  <a:schemeClr val="bg1"/>
                </a:solidFill>
                <a:latin typeface="+mj-lt"/>
              </a:rPr>
              <a:t>Landscapes</a:t>
            </a: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3458193" y="940426"/>
            <a:ext cx="969779" cy="707978"/>
          </a:xfrm>
          <a:prstGeom prst="roundRect">
            <a:avLst>
              <a:gd name="adj" fmla="val 3333"/>
            </a:avLst>
          </a:prstGeom>
          <a:solidFill>
            <a:srgbClr val="E8F8E8"/>
          </a:solidFill>
          <a:ln>
            <a:noFill/>
          </a:ln>
          <a:extLst/>
        </p:spPr>
        <p:txBody>
          <a:bodyPr lIns="24059" tIns="43527" rIns="24059" bIns="43527"/>
          <a:lstStyle/>
          <a:p>
            <a:endParaRPr lang="en-GB" sz="468" dirty="0"/>
          </a:p>
          <a:p>
            <a:endParaRPr lang="en-GB" sz="468" dirty="0"/>
          </a:p>
          <a:p>
            <a:r>
              <a:rPr lang="en-GB" sz="468" dirty="0"/>
              <a:t>Used to capture specific known issues or constraints relating to a specific architecture component or technology. </a:t>
            </a:r>
          </a:p>
        </p:txBody>
      </p:sp>
      <p:sp>
        <p:nvSpPr>
          <p:cNvPr id="33" name="AutoShape 10"/>
          <p:cNvSpPr>
            <a:spLocks noChangeArrowheads="1"/>
          </p:cNvSpPr>
          <p:nvPr/>
        </p:nvSpPr>
        <p:spPr bwMode="auto">
          <a:xfrm>
            <a:off x="3458193" y="940425"/>
            <a:ext cx="969779" cy="192475"/>
          </a:xfrm>
          <a:prstGeom prst="roundRect">
            <a:avLst>
              <a:gd name="adj" fmla="val 19718"/>
            </a:avLst>
          </a:prstGeom>
          <a:solidFill>
            <a:srgbClr val="39A971"/>
          </a:solidFill>
          <a:ln>
            <a:noFill/>
          </a:ln>
        </p:spPr>
        <p:txBody>
          <a:bodyPr wrap="none" lIns="87048" tIns="43527" rIns="87048" bIns="43527" anchor="ctr"/>
          <a:lstStyle/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Architecture Issues</a:t>
            </a:r>
          </a:p>
          <a:p>
            <a:pPr algn="ctr"/>
            <a:r>
              <a:rPr lang="en-GB" sz="702" b="1" cap="small" dirty="0">
                <a:solidFill>
                  <a:schemeClr val="bg1"/>
                </a:solidFill>
                <a:latin typeface="+mj-lt"/>
              </a:rPr>
              <a:t> &amp; Constraints</a:t>
            </a: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4452414" y="940428"/>
            <a:ext cx="969779" cy="707978"/>
          </a:xfrm>
          <a:prstGeom prst="roundRect">
            <a:avLst>
              <a:gd name="adj" fmla="val 3333"/>
            </a:avLst>
          </a:prstGeom>
          <a:solidFill>
            <a:srgbClr val="E8F8E8"/>
          </a:solidFill>
          <a:ln>
            <a:noFill/>
          </a:ln>
          <a:extLst/>
        </p:spPr>
        <p:txBody>
          <a:bodyPr lIns="24059" tIns="43527" rIns="24059" bIns="43527"/>
          <a:lstStyle/>
          <a:p>
            <a:endParaRPr lang="en-GB" sz="468" dirty="0"/>
          </a:p>
          <a:p>
            <a:endParaRPr lang="en-GB" sz="468" dirty="0"/>
          </a:p>
          <a:p>
            <a:r>
              <a:rPr lang="en-GB" sz="468" dirty="0"/>
              <a:t>A defined statement of intent aligned to the IT Architecture Strategy. Used to help steer IT decision making. Includes a supporting rational and measure of importance.</a:t>
            </a:r>
          </a:p>
        </p:txBody>
      </p:sp>
      <p:sp>
        <p:nvSpPr>
          <p:cNvPr id="35" name="AutoShape 10"/>
          <p:cNvSpPr>
            <a:spLocks noChangeArrowheads="1"/>
          </p:cNvSpPr>
          <p:nvPr/>
        </p:nvSpPr>
        <p:spPr bwMode="auto">
          <a:xfrm>
            <a:off x="4452414" y="940427"/>
            <a:ext cx="969779" cy="192475"/>
          </a:xfrm>
          <a:prstGeom prst="roundRect">
            <a:avLst>
              <a:gd name="adj" fmla="val 19718"/>
            </a:avLst>
          </a:prstGeom>
          <a:solidFill>
            <a:srgbClr val="39A971"/>
          </a:solidFill>
          <a:ln>
            <a:noFill/>
          </a:ln>
        </p:spPr>
        <p:txBody>
          <a:bodyPr wrap="none" lIns="87048" tIns="43527" rIns="87048" bIns="43527" anchor="ctr"/>
          <a:lstStyle/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Principles &amp; </a:t>
            </a:r>
          </a:p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Standards</a:t>
            </a:r>
            <a:endParaRPr lang="en-GB" sz="702" b="1" cap="smal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5446634" y="940428"/>
            <a:ext cx="969779" cy="707978"/>
          </a:xfrm>
          <a:prstGeom prst="roundRect">
            <a:avLst>
              <a:gd name="adj" fmla="val 3333"/>
            </a:avLst>
          </a:prstGeom>
          <a:solidFill>
            <a:srgbClr val="E8F8E8"/>
          </a:solidFill>
          <a:ln>
            <a:noFill/>
          </a:ln>
          <a:extLst/>
        </p:spPr>
        <p:txBody>
          <a:bodyPr lIns="24059" tIns="43527" rIns="24059" bIns="43527"/>
          <a:lstStyle/>
          <a:p>
            <a:endParaRPr lang="en-GB" sz="468" dirty="0"/>
          </a:p>
          <a:p>
            <a:endParaRPr lang="en-GB" sz="468" dirty="0"/>
          </a:p>
          <a:p>
            <a:r>
              <a:rPr lang="en-GB" sz="468" dirty="0"/>
              <a:t>Top level representation of the </a:t>
            </a:r>
            <a:r>
              <a:rPr lang="en-GB" sz="468" dirty="0" err="1"/>
              <a:t>Coillte</a:t>
            </a:r>
            <a:r>
              <a:rPr lang="en-GB" sz="468" dirty="0"/>
              <a:t> Business . Links to Organisation Unit representing the various </a:t>
            </a:r>
            <a:r>
              <a:rPr lang="en-GB" sz="468" dirty="0" err="1"/>
              <a:t>Collite</a:t>
            </a:r>
            <a:r>
              <a:rPr lang="en-GB" sz="468" dirty="0"/>
              <a:t> Divisions (E.g. </a:t>
            </a:r>
            <a:r>
              <a:rPr lang="en-GB" sz="468" dirty="0" err="1"/>
              <a:t>Coillte</a:t>
            </a:r>
            <a:r>
              <a:rPr lang="en-GB" sz="468" dirty="0"/>
              <a:t> Forest, Enterprise </a:t>
            </a:r>
            <a:r>
              <a:rPr lang="en-GB" sz="468" dirty="0" err="1"/>
              <a:t>etc</a:t>
            </a:r>
            <a:r>
              <a:rPr lang="en-GB" sz="468" dirty="0"/>
              <a:t>).</a:t>
            </a:r>
          </a:p>
        </p:txBody>
      </p:sp>
      <p:sp>
        <p:nvSpPr>
          <p:cNvPr id="37" name="AutoShape 10"/>
          <p:cNvSpPr>
            <a:spLocks noChangeArrowheads="1"/>
          </p:cNvSpPr>
          <p:nvPr/>
        </p:nvSpPr>
        <p:spPr bwMode="auto">
          <a:xfrm>
            <a:off x="5446634" y="940428"/>
            <a:ext cx="969779" cy="192475"/>
          </a:xfrm>
          <a:prstGeom prst="roundRect">
            <a:avLst>
              <a:gd name="adj" fmla="val 19718"/>
            </a:avLst>
          </a:prstGeom>
          <a:solidFill>
            <a:srgbClr val="39A971"/>
          </a:solidFill>
          <a:ln>
            <a:noFill/>
          </a:ln>
        </p:spPr>
        <p:txBody>
          <a:bodyPr wrap="none" lIns="87048" tIns="43527" rIns="87048" bIns="43527" anchor="ctr"/>
          <a:lstStyle/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Organisation</a:t>
            </a:r>
            <a:endParaRPr lang="en-GB" sz="702" b="1" cap="smal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6440854" y="940429"/>
            <a:ext cx="969779" cy="707978"/>
          </a:xfrm>
          <a:prstGeom prst="roundRect">
            <a:avLst>
              <a:gd name="adj" fmla="val 3333"/>
            </a:avLst>
          </a:prstGeom>
          <a:solidFill>
            <a:srgbClr val="E8F8E8"/>
          </a:solidFill>
          <a:ln>
            <a:noFill/>
          </a:ln>
          <a:extLst/>
        </p:spPr>
        <p:txBody>
          <a:bodyPr lIns="24059" tIns="43527" rIns="24059" bIns="43527"/>
          <a:lstStyle/>
          <a:p>
            <a:endParaRPr lang="en-GB" sz="468" dirty="0"/>
          </a:p>
          <a:p>
            <a:endParaRPr lang="en-GB" sz="468" dirty="0"/>
          </a:p>
          <a:p>
            <a:r>
              <a:rPr lang="en-GB" sz="468" dirty="0"/>
              <a:t>A self-contained unit of resources with line management</a:t>
            </a:r>
          </a:p>
          <a:p>
            <a:r>
              <a:rPr lang="en-GB" sz="468" dirty="0"/>
              <a:t>responsibility, goals, objectives, and measures. Organizations may</a:t>
            </a:r>
          </a:p>
          <a:p>
            <a:r>
              <a:rPr lang="en-GB" sz="468" dirty="0"/>
              <a:t>include external par ties and business partner organizations.</a:t>
            </a:r>
          </a:p>
        </p:txBody>
      </p:sp>
      <p:sp>
        <p:nvSpPr>
          <p:cNvPr id="39" name="AutoShape 10"/>
          <p:cNvSpPr>
            <a:spLocks noChangeArrowheads="1"/>
          </p:cNvSpPr>
          <p:nvPr/>
        </p:nvSpPr>
        <p:spPr bwMode="auto">
          <a:xfrm>
            <a:off x="6440854" y="940428"/>
            <a:ext cx="969779" cy="192475"/>
          </a:xfrm>
          <a:prstGeom prst="roundRect">
            <a:avLst>
              <a:gd name="adj" fmla="val 19718"/>
            </a:avLst>
          </a:prstGeom>
          <a:solidFill>
            <a:srgbClr val="39A971"/>
          </a:solidFill>
          <a:ln>
            <a:noFill/>
          </a:ln>
        </p:spPr>
        <p:txBody>
          <a:bodyPr wrap="none" lIns="87048" tIns="43527" rIns="87048" bIns="43527" anchor="ctr"/>
          <a:lstStyle/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Organisation </a:t>
            </a:r>
          </a:p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Unit</a:t>
            </a:r>
            <a:endParaRPr lang="en-GB" sz="702" b="1" cap="smal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7435073" y="940430"/>
            <a:ext cx="969779" cy="707978"/>
          </a:xfrm>
          <a:prstGeom prst="roundRect">
            <a:avLst>
              <a:gd name="adj" fmla="val 3333"/>
            </a:avLst>
          </a:prstGeom>
          <a:solidFill>
            <a:srgbClr val="E8F8E8"/>
          </a:solidFill>
          <a:ln>
            <a:noFill/>
          </a:ln>
          <a:extLst/>
        </p:spPr>
        <p:txBody>
          <a:bodyPr lIns="24059" tIns="43527" rIns="24059" bIns="43527"/>
          <a:lstStyle/>
          <a:p>
            <a:endParaRPr lang="en-GB" sz="468" dirty="0"/>
          </a:p>
          <a:p>
            <a:endParaRPr lang="en-GB" sz="468" dirty="0"/>
          </a:p>
          <a:p>
            <a:r>
              <a:rPr lang="en-GB" sz="468" dirty="0"/>
              <a:t>A person, organization, or system that has a role that initiates or interacts with activities; for example, a BUA Manager reviews Production plans. Actors may be internal or external to an organization.</a:t>
            </a:r>
          </a:p>
        </p:txBody>
      </p:sp>
      <p:sp>
        <p:nvSpPr>
          <p:cNvPr id="41" name="AutoShape 10"/>
          <p:cNvSpPr>
            <a:spLocks noChangeArrowheads="1"/>
          </p:cNvSpPr>
          <p:nvPr/>
        </p:nvSpPr>
        <p:spPr bwMode="auto">
          <a:xfrm>
            <a:off x="7435073" y="940429"/>
            <a:ext cx="969779" cy="192475"/>
          </a:xfrm>
          <a:prstGeom prst="roundRect">
            <a:avLst>
              <a:gd name="adj" fmla="val 19718"/>
            </a:avLst>
          </a:prstGeom>
          <a:solidFill>
            <a:srgbClr val="39A971"/>
          </a:solidFill>
          <a:ln>
            <a:noFill/>
          </a:ln>
        </p:spPr>
        <p:txBody>
          <a:bodyPr wrap="none" lIns="87048" tIns="43527" rIns="87048" bIns="43527" anchor="ctr"/>
          <a:lstStyle/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Actor</a:t>
            </a:r>
            <a:endParaRPr lang="en-GB" sz="702" b="1" cap="smal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29294" y="940426"/>
            <a:ext cx="969779" cy="707978"/>
          </a:xfrm>
          <a:prstGeom prst="roundRect">
            <a:avLst>
              <a:gd name="adj" fmla="val 3333"/>
            </a:avLst>
          </a:prstGeom>
          <a:solidFill>
            <a:srgbClr val="E8F8E8"/>
          </a:solidFill>
          <a:ln>
            <a:noFill/>
          </a:ln>
          <a:extLst/>
        </p:spPr>
        <p:txBody>
          <a:bodyPr lIns="24059" tIns="43527" rIns="24059" bIns="43527"/>
          <a:lstStyle/>
          <a:p>
            <a:endParaRPr lang="en-GB" sz="468" dirty="0"/>
          </a:p>
          <a:p>
            <a:endParaRPr lang="en-GB" sz="468" dirty="0"/>
          </a:p>
          <a:p>
            <a:r>
              <a:rPr lang="en-GB" sz="468" dirty="0"/>
              <a:t>The usual or expected function of an actor, or the part somebody or</a:t>
            </a:r>
          </a:p>
          <a:p>
            <a:r>
              <a:rPr lang="en-GB" sz="468" dirty="0"/>
              <a:t>something plays in a particular action or event. An actor may have a</a:t>
            </a:r>
          </a:p>
          <a:p>
            <a:r>
              <a:rPr lang="en-GB" sz="468" dirty="0"/>
              <a:t>number of roles.</a:t>
            </a:r>
          </a:p>
        </p:txBody>
      </p:sp>
      <p:sp>
        <p:nvSpPr>
          <p:cNvPr id="43" name="AutoShape 10"/>
          <p:cNvSpPr>
            <a:spLocks noChangeArrowheads="1"/>
          </p:cNvSpPr>
          <p:nvPr/>
        </p:nvSpPr>
        <p:spPr bwMode="auto">
          <a:xfrm>
            <a:off x="8429294" y="940425"/>
            <a:ext cx="969779" cy="192475"/>
          </a:xfrm>
          <a:prstGeom prst="roundRect">
            <a:avLst>
              <a:gd name="adj" fmla="val 19718"/>
            </a:avLst>
          </a:prstGeom>
          <a:solidFill>
            <a:srgbClr val="39A971"/>
          </a:solidFill>
          <a:ln>
            <a:noFill/>
          </a:ln>
        </p:spPr>
        <p:txBody>
          <a:bodyPr wrap="none" lIns="87048" tIns="43527" rIns="87048" bIns="43527" anchor="ctr"/>
          <a:lstStyle/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Role</a:t>
            </a:r>
            <a:endParaRPr lang="en-GB" sz="702" b="1" cap="smal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AutoShape 5"/>
          <p:cNvSpPr>
            <a:spLocks noChangeArrowheads="1"/>
          </p:cNvSpPr>
          <p:nvPr/>
        </p:nvSpPr>
        <p:spPr bwMode="auto">
          <a:xfrm>
            <a:off x="9423515" y="940430"/>
            <a:ext cx="969779" cy="707978"/>
          </a:xfrm>
          <a:prstGeom prst="roundRect">
            <a:avLst>
              <a:gd name="adj" fmla="val 3333"/>
            </a:avLst>
          </a:prstGeom>
          <a:solidFill>
            <a:srgbClr val="E8F8E8"/>
          </a:solidFill>
          <a:ln>
            <a:noFill/>
          </a:ln>
          <a:extLst/>
        </p:spPr>
        <p:txBody>
          <a:bodyPr lIns="24059" tIns="43527" rIns="24059" bIns="43527"/>
          <a:lstStyle/>
          <a:p>
            <a:endParaRPr lang="en-GB" sz="468" dirty="0"/>
          </a:p>
          <a:p>
            <a:endParaRPr lang="en-GB" sz="468" dirty="0"/>
          </a:p>
          <a:p>
            <a:r>
              <a:rPr lang="en-GB" sz="468" dirty="0"/>
              <a:t>Delivers business capabilities closely aligned to an organization, but</a:t>
            </a:r>
          </a:p>
          <a:p>
            <a:r>
              <a:rPr lang="en-GB" sz="468" dirty="0"/>
              <a:t>not necessarily explicitly governed by the organization. Also referred</a:t>
            </a:r>
          </a:p>
          <a:p>
            <a:r>
              <a:rPr lang="en-GB" sz="468" dirty="0"/>
              <a:t>to as ‘‘business function’’.</a:t>
            </a:r>
          </a:p>
        </p:txBody>
      </p:sp>
      <p:sp>
        <p:nvSpPr>
          <p:cNvPr id="45" name="AutoShape 10"/>
          <p:cNvSpPr>
            <a:spLocks noChangeArrowheads="1"/>
          </p:cNvSpPr>
          <p:nvPr/>
        </p:nvSpPr>
        <p:spPr bwMode="auto">
          <a:xfrm>
            <a:off x="9423515" y="940430"/>
            <a:ext cx="969779" cy="192475"/>
          </a:xfrm>
          <a:prstGeom prst="roundRect">
            <a:avLst>
              <a:gd name="adj" fmla="val 19718"/>
            </a:avLst>
          </a:prstGeom>
          <a:solidFill>
            <a:srgbClr val="39A971"/>
          </a:solidFill>
          <a:ln>
            <a:noFill/>
          </a:ln>
        </p:spPr>
        <p:txBody>
          <a:bodyPr wrap="none" lIns="87048" tIns="43527" rIns="87048" bIns="43527" anchor="ctr"/>
          <a:lstStyle/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Function</a:t>
            </a:r>
            <a:endParaRPr lang="en-GB" sz="702" b="1" cap="smal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9385066" y="2081524"/>
            <a:ext cx="1008227" cy="1089566"/>
          </a:xfrm>
          <a:prstGeom prst="roundRect">
            <a:avLst>
              <a:gd name="adj" fmla="val 3333"/>
            </a:avLst>
          </a:prstGeom>
          <a:solidFill>
            <a:srgbClr val="E8F8E8"/>
          </a:solidFill>
          <a:ln>
            <a:noFill/>
          </a:ln>
          <a:extLst/>
        </p:spPr>
        <p:txBody>
          <a:bodyPr lIns="24059" tIns="43527" rIns="24059" bIns="43527"/>
          <a:lstStyle/>
          <a:p>
            <a:endParaRPr lang="en-GB" sz="468" dirty="0"/>
          </a:p>
          <a:p>
            <a:endParaRPr lang="en-GB" sz="468" dirty="0"/>
          </a:p>
          <a:p>
            <a:r>
              <a:rPr lang="en-GB" sz="468" dirty="0"/>
              <a:t>A process represents flow of control between or within functions and/or services (depends on the granularity of definition).  Processes represent a sequence of activities that together achieve a specified outcome, can be decomposed into sub-processes, and can show operation of a function or service (at next level of detail). Processes may also be used to link or compose organizations, functions, services, and processes.</a:t>
            </a:r>
          </a:p>
        </p:txBody>
      </p:sp>
      <p:sp>
        <p:nvSpPr>
          <p:cNvPr id="47" name="AutoShape 10"/>
          <p:cNvSpPr>
            <a:spLocks noChangeArrowheads="1"/>
          </p:cNvSpPr>
          <p:nvPr/>
        </p:nvSpPr>
        <p:spPr bwMode="auto">
          <a:xfrm>
            <a:off x="9385066" y="2081524"/>
            <a:ext cx="1008227" cy="177879"/>
          </a:xfrm>
          <a:prstGeom prst="roundRect">
            <a:avLst>
              <a:gd name="adj" fmla="val 19718"/>
            </a:avLst>
          </a:prstGeom>
          <a:solidFill>
            <a:srgbClr val="39A971"/>
          </a:solidFill>
          <a:ln>
            <a:noFill/>
          </a:ln>
        </p:spPr>
        <p:txBody>
          <a:bodyPr wrap="none" lIns="87048" tIns="43527" rIns="87048" bIns="43527" anchor="ctr"/>
          <a:lstStyle/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Process</a:t>
            </a:r>
            <a:endParaRPr lang="en-GB" sz="702" b="1" cap="smal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9385066" y="3229026"/>
            <a:ext cx="1008226" cy="633091"/>
          </a:xfrm>
          <a:prstGeom prst="roundRect">
            <a:avLst>
              <a:gd name="adj" fmla="val 3333"/>
            </a:avLst>
          </a:prstGeom>
          <a:solidFill>
            <a:srgbClr val="E8F8E8"/>
          </a:solidFill>
          <a:ln>
            <a:noFill/>
          </a:ln>
          <a:extLst/>
        </p:spPr>
        <p:txBody>
          <a:bodyPr lIns="24059" tIns="43527" rIns="24059" bIns="43527"/>
          <a:lstStyle/>
          <a:p>
            <a:endParaRPr lang="en-GB" sz="468" dirty="0"/>
          </a:p>
          <a:p>
            <a:endParaRPr lang="en-GB" sz="468" dirty="0"/>
          </a:p>
          <a:p>
            <a:r>
              <a:rPr lang="en-GB" sz="468" dirty="0"/>
              <a:t>A Process is made up of one or more steps. A Step represents a finite activity that can be performed by a person, and systems or both. Steps can be either activities or decision points.</a:t>
            </a:r>
          </a:p>
        </p:txBody>
      </p:sp>
      <p:sp>
        <p:nvSpPr>
          <p:cNvPr id="49" name="AutoShape 10"/>
          <p:cNvSpPr>
            <a:spLocks noChangeArrowheads="1"/>
          </p:cNvSpPr>
          <p:nvPr/>
        </p:nvSpPr>
        <p:spPr bwMode="auto">
          <a:xfrm>
            <a:off x="9385066" y="3229026"/>
            <a:ext cx="1008226" cy="177879"/>
          </a:xfrm>
          <a:prstGeom prst="roundRect">
            <a:avLst>
              <a:gd name="adj" fmla="val 19718"/>
            </a:avLst>
          </a:prstGeom>
          <a:solidFill>
            <a:srgbClr val="39A971"/>
          </a:solidFill>
          <a:ln>
            <a:noFill/>
          </a:ln>
        </p:spPr>
        <p:txBody>
          <a:bodyPr wrap="none" lIns="87048" tIns="43527" rIns="87048" bIns="43527" anchor="ctr"/>
          <a:lstStyle/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9385066" y="3910242"/>
            <a:ext cx="1008226" cy="510349"/>
          </a:xfrm>
          <a:prstGeom prst="roundRect">
            <a:avLst>
              <a:gd name="adj" fmla="val 3333"/>
            </a:avLst>
          </a:prstGeom>
          <a:solidFill>
            <a:srgbClr val="E8F8E8"/>
          </a:solidFill>
          <a:ln>
            <a:noFill/>
          </a:ln>
          <a:extLst/>
        </p:spPr>
        <p:txBody>
          <a:bodyPr lIns="24059" tIns="43527" rIns="24059" bIns="43527"/>
          <a:lstStyle/>
          <a:p>
            <a:endParaRPr lang="en-GB" sz="468" dirty="0"/>
          </a:p>
          <a:p>
            <a:endParaRPr lang="en-GB" sz="468" dirty="0"/>
          </a:p>
          <a:p>
            <a:r>
              <a:rPr lang="en-GB" sz="468" dirty="0"/>
              <a:t>Supports business capabilities through an explicitly defined interface and is explicitly governed by an organization.</a:t>
            </a:r>
          </a:p>
        </p:txBody>
      </p:sp>
      <p:sp>
        <p:nvSpPr>
          <p:cNvPr id="66" name="AutoShape 10"/>
          <p:cNvSpPr>
            <a:spLocks noChangeArrowheads="1"/>
          </p:cNvSpPr>
          <p:nvPr/>
        </p:nvSpPr>
        <p:spPr bwMode="auto">
          <a:xfrm>
            <a:off x="9385066" y="3910242"/>
            <a:ext cx="1008226" cy="177879"/>
          </a:xfrm>
          <a:prstGeom prst="roundRect">
            <a:avLst>
              <a:gd name="adj" fmla="val 19718"/>
            </a:avLst>
          </a:prstGeom>
          <a:solidFill>
            <a:srgbClr val="39A971"/>
          </a:solidFill>
          <a:ln>
            <a:noFill/>
          </a:ln>
        </p:spPr>
        <p:txBody>
          <a:bodyPr wrap="none" lIns="87048" tIns="43527" rIns="87048" bIns="43527" anchor="ctr"/>
          <a:lstStyle/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Business Service</a:t>
            </a:r>
          </a:p>
        </p:txBody>
      </p: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9385066" y="4456327"/>
            <a:ext cx="1008226" cy="1090136"/>
          </a:xfrm>
          <a:prstGeom prst="roundRect">
            <a:avLst>
              <a:gd name="adj" fmla="val 3333"/>
            </a:avLst>
          </a:prstGeom>
          <a:solidFill>
            <a:srgbClr val="E8F8E8"/>
          </a:solidFill>
          <a:ln>
            <a:noFill/>
          </a:ln>
          <a:extLst/>
        </p:spPr>
        <p:txBody>
          <a:bodyPr lIns="24059" tIns="43527" rIns="24059" bIns="43527"/>
          <a:lstStyle/>
          <a:p>
            <a:endParaRPr lang="en-GB" sz="468" dirty="0"/>
          </a:p>
          <a:p>
            <a:endParaRPr lang="en-GB" sz="468" dirty="0"/>
          </a:p>
          <a:p>
            <a:r>
              <a:rPr lang="en-GB" sz="468" dirty="0"/>
              <a:t>An encapsulation of application functionality that is independent of a particular implementation. For example, the classification of all purchase request processing applications implemented in an</a:t>
            </a:r>
          </a:p>
          <a:p>
            <a:r>
              <a:rPr lang="en-GB" sz="468" dirty="0"/>
              <a:t>enterprise. This can hierarchical where you have Financial Management  and its sub-components are: Reporting, AR, AP, Budgeting &amp; Forecasting and Credit Control etc.</a:t>
            </a:r>
          </a:p>
        </p:txBody>
      </p:sp>
      <p:sp>
        <p:nvSpPr>
          <p:cNvPr id="68" name="AutoShape 10"/>
          <p:cNvSpPr>
            <a:spLocks noChangeArrowheads="1"/>
          </p:cNvSpPr>
          <p:nvPr/>
        </p:nvSpPr>
        <p:spPr bwMode="auto">
          <a:xfrm>
            <a:off x="9385066" y="4448315"/>
            <a:ext cx="1008226" cy="177879"/>
          </a:xfrm>
          <a:prstGeom prst="roundRect">
            <a:avLst>
              <a:gd name="adj" fmla="val 19718"/>
            </a:avLst>
          </a:prstGeom>
          <a:solidFill>
            <a:srgbClr val="39A971"/>
          </a:solidFill>
          <a:ln>
            <a:noFill/>
          </a:ln>
        </p:spPr>
        <p:txBody>
          <a:bodyPr wrap="none" lIns="87048" tIns="43527" rIns="87048" bIns="43527" anchor="ctr"/>
          <a:lstStyle/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Logical Technology </a:t>
            </a:r>
          </a:p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Component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1454268" y="4981950"/>
            <a:ext cx="954891" cy="639724"/>
            <a:chOff x="2898105" y="7557959"/>
            <a:chExt cx="1156091" cy="957217"/>
          </a:xfrm>
        </p:grpSpPr>
        <p:sp>
          <p:nvSpPr>
            <p:cNvPr id="70" name="AutoShape 5"/>
            <p:cNvSpPr>
              <a:spLocks noChangeArrowheads="1"/>
            </p:cNvSpPr>
            <p:nvPr/>
          </p:nvSpPr>
          <p:spPr bwMode="auto">
            <a:xfrm>
              <a:off x="2898106" y="7557959"/>
              <a:ext cx="1156090" cy="957217"/>
            </a:xfrm>
            <a:prstGeom prst="roundRect">
              <a:avLst>
                <a:gd name="adj" fmla="val 3333"/>
              </a:avLst>
            </a:prstGeom>
            <a:solidFill>
              <a:srgbClr val="E8F8E8"/>
            </a:solidFill>
            <a:ln>
              <a:noFill/>
            </a:ln>
            <a:extLst/>
          </p:spPr>
          <p:txBody>
            <a:bodyPr lIns="24059" tIns="43527" rIns="24059" bIns="43527"/>
            <a:lstStyle/>
            <a:p>
              <a:endParaRPr lang="en-GB" sz="468" dirty="0"/>
            </a:p>
            <a:p>
              <a:endParaRPr lang="en-GB" sz="468" dirty="0"/>
            </a:p>
            <a:p>
              <a:r>
                <a:rPr lang="en-GB" sz="468" dirty="0"/>
                <a:t>A proposed architecture for a specified project or change. This includes all four architecture views: Business, Applications, Data and Technology.</a:t>
              </a:r>
            </a:p>
          </p:txBody>
        </p:sp>
        <p:sp>
          <p:nvSpPr>
            <p:cNvPr id="71" name="AutoShape 10"/>
            <p:cNvSpPr>
              <a:spLocks noChangeArrowheads="1"/>
            </p:cNvSpPr>
            <p:nvPr/>
          </p:nvSpPr>
          <p:spPr bwMode="auto">
            <a:xfrm>
              <a:off x="2898105" y="7557959"/>
              <a:ext cx="1156091" cy="266160"/>
            </a:xfrm>
            <a:prstGeom prst="roundRect">
              <a:avLst>
                <a:gd name="adj" fmla="val 19718"/>
              </a:avLst>
            </a:prstGeom>
            <a:solidFill>
              <a:srgbClr val="39A971"/>
            </a:solidFill>
            <a:ln>
              <a:noFill/>
            </a:ln>
          </p:spPr>
          <p:txBody>
            <a:bodyPr wrap="none" lIns="87048" tIns="43527" rIns="87048" bIns="43527" anchor="ctr"/>
            <a:lstStyle/>
            <a:p>
              <a:pPr algn="ctr"/>
              <a:r>
                <a:rPr lang="en-GB" sz="702" b="1" cap="small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GB" sz="702" b="1" cap="small" dirty="0">
                  <a:solidFill>
                    <a:schemeClr val="bg1"/>
                  </a:solidFill>
                </a:rPr>
                <a:t>Architecture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54269" y="3697443"/>
            <a:ext cx="954890" cy="632684"/>
            <a:chOff x="2898106" y="5552270"/>
            <a:chExt cx="1156090" cy="946682"/>
          </a:xfrm>
        </p:grpSpPr>
        <p:sp>
          <p:nvSpPr>
            <p:cNvPr id="73" name="AutoShape 5"/>
            <p:cNvSpPr>
              <a:spLocks noChangeArrowheads="1"/>
            </p:cNvSpPr>
            <p:nvPr/>
          </p:nvSpPr>
          <p:spPr bwMode="auto">
            <a:xfrm>
              <a:off x="2898106" y="5552271"/>
              <a:ext cx="1156090" cy="946681"/>
            </a:xfrm>
            <a:prstGeom prst="roundRect">
              <a:avLst>
                <a:gd name="adj" fmla="val 3333"/>
              </a:avLst>
            </a:prstGeom>
            <a:solidFill>
              <a:srgbClr val="E8F8E8"/>
            </a:solidFill>
            <a:ln>
              <a:noFill/>
            </a:ln>
            <a:extLst/>
          </p:spPr>
          <p:txBody>
            <a:bodyPr lIns="24059" tIns="43527" rIns="24059" bIns="43527"/>
            <a:lstStyle/>
            <a:p>
              <a:endParaRPr lang="en-GB" sz="468" dirty="0"/>
            </a:p>
            <a:p>
              <a:endParaRPr lang="en-GB" sz="468" dirty="0"/>
            </a:p>
            <a:p>
              <a:r>
                <a:rPr lang="en-GB" sz="468" dirty="0"/>
                <a:t>Captures the Architecture Compliance decisions for both proposed Strategies and project architectures. Also includes any actions, recommendations.</a:t>
              </a:r>
            </a:p>
            <a:p>
              <a:endParaRPr lang="en-GB" sz="468" dirty="0"/>
            </a:p>
          </p:txBody>
        </p:sp>
        <p:sp>
          <p:nvSpPr>
            <p:cNvPr id="74" name="AutoShape 10"/>
            <p:cNvSpPr>
              <a:spLocks noChangeArrowheads="1"/>
            </p:cNvSpPr>
            <p:nvPr/>
          </p:nvSpPr>
          <p:spPr bwMode="auto">
            <a:xfrm>
              <a:off x="2898106" y="5552270"/>
              <a:ext cx="1156090" cy="266160"/>
            </a:xfrm>
            <a:prstGeom prst="roundRect">
              <a:avLst>
                <a:gd name="adj" fmla="val 19718"/>
              </a:avLst>
            </a:prstGeom>
            <a:solidFill>
              <a:srgbClr val="39A971"/>
            </a:solidFill>
            <a:ln>
              <a:noFill/>
            </a:ln>
          </p:spPr>
          <p:txBody>
            <a:bodyPr wrap="none" lIns="87048" tIns="43527" rIns="87048" bIns="43527" anchor="ctr"/>
            <a:lstStyle/>
            <a:p>
              <a:pPr algn="ctr"/>
              <a:r>
                <a:rPr lang="en-GB" sz="702" b="1" cap="small" dirty="0">
                  <a:solidFill>
                    <a:schemeClr val="bg1"/>
                  </a:solidFill>
                </a:rPr>
                <a:t>Governance </a:t>
              </a:r>
            </a:p>
            <a:p>
              <a:pPr algn="ctr"/>
              <a:r>
                <a:rPr lang="en-GB" sz="702" b="1" cap="small" dirty="0">
                  <a:solidFill>
                    <a:schemeClr val="bg1"/>
                  </a:solidFill>
                </a:rPr>
                <a:t>Decision Log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454269" y="4372467"/>
            <a:ext cx="954890" cy="567142"/>
            <a:chOff x="2898106" y="6586443"/>
            <a:chExt cx="1156090" cy="848613"/>
          </a:xfrm>
        </p:grpSpPr>
        <p:sp>
          <p:nvSpPr>
            <p:cNvPr id="76" name="AutoShape 5"/>
            <p:cNvSpPr>
              <a:spLocks noChangeArrowheads="1"/>
            </p:cNvSpPr>
            <p:nvPr/>
          </p:nvSpPr>
          <p:spPr bwMode="auto">
            <a:xfrm>
              <a:off x="2898106" y="6586443"/>
              <a:ext cx="1156090" cy="848613"/>
            </a:xfrm>
            <a:prstGeom prst="roundRect">
              <a:avLst>
                <a:gd name="adj" fmla="val 3333"/>
              </a:avLst>
            </a:prstGeom>
            <a:solidFill>
              <a:srgbClr val="E8F8E8"/>
            </a:solidFill>
            <a:ln>
              <a:noFill/>
            </a:ln>
            <a:extLst/>
          </p:spPr>
          <p:txBody>
            <a:bodyPr lIns="24059" tIns="43527" rIns="24059" bIns="43527"/>
            <a:lstStyle/>
            <a:p>
              <a:endParaRPr lang="en-GB" sz="468" dirty="0"/>
            </a:p>
            <a:p>
              <a:endParaRPr lang="en-GB" sz="468" dirty="0"/>
            </a:p>
            <a:p>
              <a:r>
                <a:rPr lang="en-GB" sz="468" dirty="0"/>
                <a:t>Holds the results of the assessment criteria for a given review. Includes specific information on the proposals compliance.</a:t>
              </a:r>
            </a:p>
          </p:txBody>
        </p:sp>
        <p:sp>
          <p:nvSpPr>
            <p:cNvPr id="77" name="AutoShape 10"/>
            <p:cNvSpPr>
              <a:spLocks noChangeArrowheads="1"/>
            </p:cNvSpPr>
            <p:nvPr/>
          </p:nvSpPr>
          <p:spPr bwMode="auto">
            <a:xfrm>
              <a:off x="2898106" y="6586443"/>
              <a:ext cx="1156090" cy="266160"/>
            </a:xfrm>
            <a:prstGeom prst="roundRect">
              <a:avLst>
                <a:gd name="adj" fmla="val 19718"/>
              </a:avLst>
            </a:prstGeom>
            <a:solidFill>
              <a:srgbClr val="39A971"/>
            </a:solidFill>
            <a:ln>
              <a:noFill/>
            </a:ln>
          </p:spPr>
          <p:txBody>
            <a:bodyPr wrap="none" lIns="87048" tIns="43527" rIns="87048" bIns="43527" anchor="ctr"/>
            <a:lstStyle/>
            <a:p>
              <a:pPr algn="ctr"/>
              <a:r>
                <a:rPr lang="en-GB" sz="702" b="1" cap="small" dirty="0">
                  <a:solidFill>
                    <a:schemeClr val="bg1"/>
                  </a:solidFill>
                </a:rPr>
                <a:t>Compliance </a:t>
              </a:r>
            </a:p>
            <a:p>
              <a:pPr algn="ctr"/>
              <a:r>
                <a:rPr lang="en-GB" sz="702" b="1" cap="small" dirty="0">
                  <a:solidFill>
                    <a:schemeClr val="bg1"/>
                  </a:solidFill>
                </a:rPr>
                <a:t>Assessments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441948" y="5712138"/>
            <a:ext cx="990625" cy="748684"/>
            <a:chOff x="2883190" y="8475043"/>
            <a:chExt cx="1199353" cy="1240491"/>
          </a:xfrm>
        </p:grpSpPr>
        <p:sp>
          <p:nvSpPr>
            <p:cNvPr id="79" name="AutoShape 5"/>
            <p:cNvSpPr>
              <a:spLocks noChangeArrowheads="1"/>
            </p:cNvSpPr>
            <p:nvPr/>
          </p:nvSpPr>
          <p:spPr bwMode="auto">
            <a:xfrm>
              <a:off x="2883190" y="8475043"/>
              <a:ext cx="1199353" cy="1240491"/>
            </a:xfrm>
            <a:prstGeom prst="roundRect">
              <a:avLst>
                <a:gd name="adj" fmla="val 3333"/>
              </a:avLst>
            </a:prstGeom>
            <a:solidFill>
              <a:srgbClr val="E8F8E8"/>
            </a:solidFill>
            <a:ln>
              <a:noFill/>
            </a:ln>
            <a:extLst/>
          </p:spPr>
          <p:txBody>
            <a:bodyPr lIns="24059" tIns="43527" rIns="24059" bIns="43527"/>
            <a:lstStyle/>
            <a:p>
              <a:endParaRPr lang="en-GB" sz="468" dirty="0"/>
            </a:p>
            <a:p>
              <a:endParaRPr lang="en-GB" sz="468" dirty="0"/>
            </a:p>
            <a:p>
              <a:r>
                <a:rPr lang="en-GB" sz="468" dirty="0"/>
                <a:t>A boundary zone that encapsulates related data entities to for m a physical location to be held. E.g.  example, a purchase order business object, comprising purchase order header and item business object nodes.</a:t>
              </a:r>
            </a:p>
          </p:txBody>
        </p:sp>
        <p:sp>
          <p:nvSpPr>
            <p:cNvPr id="80" name="AutoShape 10"/>
            <p:cNvSpPr>
              <a:spLocks noChangeArrowheads="1"/>
            </p:cNvSpPr>
            <p:nvPr/>
          </p:nvSpPr>
          <p:spPr bwMode="auto">
            <a:xfrm>
              <a:off x="2883190" y="8475043"/>
              <a:ext cx="1199353" cy="266160"/>
            </a:xfrm>
            <a:prstGeom prst="roundRect">
              <a:avLst>
                <a:gd name="adj" fmla="val 19718"/>
              </a:avLst>
            </a:prstGeom>
            <a:solidFill>
              <a:srgbClr val="39A971"/>
            </a:solidFill>
            <a:ln>
              <a:noFill/>
            </a:ln>
          </p:spPr>
          <p:txBody>
            <a:bodyPr wrap="none" lIns="87048" tIns="43527" rIns="87048" bIns="43527" anchor="ctr"/>
            <a:lstStyle/>
            <a:p>
              <a:pPr algn="ctr"/>
              <a:r>
                <a:rPr lang="en-GB" sz="702" b="1" cap="small" dirty="0">
                  <a:solidFill>
                    <a:schemeClr val="bg1"/>
                  </a:solidFill>
                </a:rPr>
                <a:t>Physical Data</a:t>
              </a:r>
            </a:p>
            <a:p>
              <a:pPr algn="ctr"/>
              <a:r>
                <a:rPr lang="en-GB" sz="702" b="1" cap="small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sp>
        <p:nvSpPr>
          <p:cNvPr id="81" name="AutoShape 5"/>
          <p:cNvSpPr>
            <a:spLocks noChangeArrowheads="1"/>
          </p:cNvSpPr>
          <p:nvPr/>
        </p:nvSpPr>
        <p:spPr bwMode="auto">
          <a:xfrm>
            <a:off x="2463973" y="5712138"/>
            <a:ext cx="990625" cy="748684"/>
          </a:xfrm>
          <a:prstGeom prst="roundRect">
            <a:avLst>
              <a:gd name="adj" fmla="val 3333"/>
            </a:avLst>
          </a:prstGeom>
          <a:solidFill>
            <a:srgbClr val="E8F8E8"/>
          </a:solidFill>
          <a:ln>
            <a:noFill/>
          </a:ln>
          <a:extLst/>
        </p:spPr>
        <p:txBody>
          <a:bodyPr lIns="24059" tIns="43527" rIns="24059" bIns="43527"/>
          <a:lstStyle/>
          <a:p>
            <a:endParaRPr lang="en-GB" sz="468" dirty="0"/>
          </a:p>
          <a:p>
            <a:endParaRPr lang="en-GB" sz="468" dirty="0"/>
          </a:p>
          <a:p>
            <a:r>
              <a:rPr lang="en-GB" sz="468" dirty="0"/>
              <a:t>A boundary zone that encapsulates related data entities to for m a logical location to be held; for example, external procurement information.</a:t>
            </a:r>
          </a:p>
        </p:txBody>
      </p:sp>
      <p:sp>
        <p:nvSpPr>
          <p:cNvPr id="82" name="AutoShape 10"/>
          <p:cNvSpPr>
            <a:spLocks noChangeArrowheads="1"/>
          </p:cNvSpPr>
          <p:nvPr/>
        </p:nvSpPr>
        <p:spPr bwMode="auto">
          <a:xfrm>
            <a:off x="2463973" y="5712138"/>
            <a:ext cx="990625" cy="177879"/>
          </a:xfrm>
          <a:prstGeom prst="roundRect">
            <a:avLst>
              <a:gd name="adj" fmla="val 19718"/>
            </a:avLst>
          </a:prstGeom>
          <a:solidFill>
            <a:srgbClr val="39A971"/>
          </a:solidFill>
          <a:ln>
            <a:noFill/>
          </a:ln>
        </p:spPr>
        <p:txBody>
          <a:bodyPr wrap="none" lIns="87048" tIns="43527" rIns="87048" bIns="43527" anchor="ctr"/>
          <a:lstStyle/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Logical Data</a:t>
            </a:r>
          </a:p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83" name="AutoShape 5"/>
          <p:cNvSpPr>
            <a:spLocks noChangeArrowheads="1"/>
          </p:cNvSpPr>
          <p:nvPr/>
        </p:nvSpPr>
        <p:spPr bwMode="auto">
          <a:xfrm>
            <a:off x="3485998" y="5712138"/>
            <a:ext cx="1057621" cy="748684"/>
          </a:xfrm>
          <a:prstGeom prst="roundRect">
            <a:avLst>
              <a:gd name="adj" fmla="val 3333"/>
            </a:avLst>
          </a:prstGeom>
          <a:solidFill>
            <a:srgbClr val="E8F8E8"/>
          </a:solidFill>
          <a:ln>
            <a:noFill/>
          </a:ln>
          <a:extLst/>
        </p:spPr>
        <p:txBody>
          <a:bodyPr lIns="24059" tIns="43527" rIns="24059" bIns="43527"/>
          <a:lstStyle/>
          <a:p>
            <a:endParaRPr lang="en-GB" sz="468" dirty="0"/>
          </a:p>
          <a:p>
            <a:endParaRPr lang="en-GB" sz="468" dirty="0"/>
          </a:p>
          <a:p>
            <a:r>
              <a:rPr lang="en-GB" sz="468" dirty="0"/>
              <a:t>An encapsulation of data that is recognized by a business domain expert as a thing. Logical data entities can be tied to applications, repositories, and services and may be structured according to implementation considerations.</a:t>
            </a:r>
          </a:p>
        </p:txBody>
      </p:sp>
      <p:sp>
        <p:nvSpPr>
          <p:cNvPr id="84" name="AutoShape 10"/>
          <p:cNvSpPr>
            <a:spLocks noChangeArrowheads="1"/>
          </p:cNvSpPr>
          <p:nvPr/>
        </p:nvSpPr>
        <p:spPr bwMode="auto">
          <a:xfrm>
            <a:off x="3485998" y="5712138"/>
            <a:ext cx="1057621" cy="177879"/>
          </a:xfrm>
          <a:prstGeom prst="roundRect">
            <a:avLst>
              <a:gd name="adj" fmla="val 19718"/>
            </a:avLst>
          </a:prstGeom>
          <a:solidFill>
            <a:srgbClr val="39A971"/>
          </a:solidFill>
          <a:ln>
            <a:noFill/>
          </a:ln>
        </p:spPr>
        <p:txBody>
          <a:bodyPr wrap="none" lIns="87048" tIns="43527" rIns="87048" bIns="43527" anchor="ctr"/>
          <a:lstStyle/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Data Entity</a:t>
            </a:r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4600954" y="5712138"/>
            <a:ext cx="990625" cy="748684"/>
          </a:xfrm>
          <a:prstGeom prst="roundRect">
            <a:avLst>
              <a:gd name="adj" fmla="val 3333"/>
            </a:avLst>
          </a:prstGeom>
          <a:solidFill>
            <a:srgbClr val="E8F8E8"/>
          </a:solidFill>
          <a:ln>
            <a:noFill/>
          </a:ln>
          <a:extLst/>
        </p:spPr>
        <p:txBody>
          <a:bodyPr lIns="24059" tIns="43527" rIns="24059" bIns="43527"/>
          <a:lstStyle/>
          <a:p>
            <a:endParaRPr lang="en-GB" sz="468" dirty="0"/>
          </a:p>
          <a:p>
            <a:endParaRPr lang="en-GB" sz="468" dirty="0"/>
          </a:p>
          <a:p>
            <a:r>
              <a:rPr lang="en-GB" sz="468" dirty="0"/>
              <a:t>Describes an information flow between one or more logical applications. The information is classified into a high level data set such as: Sales Plan, Production Schedule etc.</a:t>
            </a:r>
          </a:p>
          <a:p>
            <a:endParaRPr lang="en-GB" sz="468" dirty="0"/>
          </a:p>
          <a:p>
            <a:endParaRPr lang="en-GB" sz="468" dirty="0"/>
          </a:p>
        </p:txBody>
      </p:sp>
      <p:sp>
        <p:nvSpPr>
          <p:cNvPr id="86" name="AutoShape 10"/>
          <p:cNvSpPr>
            <a:spLocks noChangeArrowheads="1"/>
          </p:cNvSpPr>
          <p:nvPr/>
        </p:nvSpPr>
        <p:spPr bwMode="auto">
          <a:xfrm>
            <a:off x="4600954" y="5712138"/>
            <a:ext cx="990625" cy="177879"/>
          </a:xfrm>
          <a:prstGeom prst="roundRect">
            <a:avLst>
              <a:gd name="adj" fmla="val 19718"/>
            </a:avLst>
          </a:prstGeom>
          <a:solidFill>
            <a:srgbClr val="39A971"/>
          </a:solidFill>
          <a:ln>
            <a:noFill/>
          </a:ln>
        </p:spPr>
        <p:txBody>
          <a:bodyPr wrap="none" lIns="87048" tIns="43527" rIns="87048" bIns="43527" anchor="ctr"/>
          <a:lstStyle/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Logical</a:t>
            </a:r>
          </a:p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Integration</a:t>
            </a:r>
          </a:p>
        </p:txBody>
      </p:sp>
      <p:sp>
        <p:nvSpPr>
          <p:cNvPr id="87" name="AutoShape 5"/>
          <p:cNvSpPr>
            <a:spLocks noChangeArrowheads="1"/>
          </p:cNvSpPr>
          <p:nvPr/>
        </p:nvSpPr>
        <p:spPr bwMode="auto">
          <a:xfrm>
            <a:off x="5615506" y="5712138"/>
            <a:ext cx="765017" cy="748684"/>
          </a:xfrm>
          <a:prstGeom prst="roundRect">
            <a:avLst>
              <a:gd name="adj" fmla="val 3333"/>
            </a:avLst>
          </a:prstGeom>
          <a:solidFill>
            <a:srgbClr val="E8F8E8"/>
          </a:solidFill>
          <a:ln>
            <a:noFill/>
          </a:ln>
          <a:extLst/>
        </p:spPr>
        <p:txBody>
          <a:bodyPr lIns="24059" tIns="43527" rIns="24059" bIns="43527"/>
          <a:lstStyle/>
          <a:p>
            <a:endParaRPr lang="en-GB" sz="468" dirty="0"/>
          </a:p>
          <a:p>
            <a:endParaRPr lang="en-GB" sz="468" dirty="0"/>
          </a:p>
          <a:p>
            <a:r>
              <a:rPr lang="en-GB" sz="468" dirty="0"/>
              <a:t>Describes a physical interface between one or more physical applications. </a:t>
            </a:r>
          </a:p>
        </p:txBody>
      </p:sp>
      <p:sp>
        <p:nvSpPr>
          <p:cNvPr id="88" name="AutoShape 10"/>
          <p:cNvSpPr>
            <a:spLocks noChangeArrowheads="1"/>
          </p:cNvSpPr>
          <p:nvPr/>
        </p:nvSpPr>
        <p:spPr bwMode="auto">
          <a:xfrm>
            <a:off x="5615506" y="5712138"/>
            <a:ext cx="765017" cy="177879"/>
          </a:xfrm>
          <a:prstGeom prst="roundRect">
            <a:avLst>
              <a:gd name="adj" fmla="val 19718"/>
            </a:avLst>
          </a:prstGeom>
          <a:solidFill>
            <a:srgbClr val="39A971"/>
          </a:solidFill>
          <a:ln>
            <a:noFill/>
          </a:ln>
        </p:spPr>
        <p:txBody>
          <a:bodyPr wrap="none" lIns="87048" tIns="43527" rIns="87048" bIns="43527" anchor="ctr"/>
          <a:lstStyle/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Physical </a:t>
            </a:r>
          </a:p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Integration</a:t>
            </a:r>
          </a:p>
        </p:txBody>
      </p:sp>
      <p:sp>
        <p:nvSpPr>
          <p:cNvPr id="89" name="AutoShape 5"/>
          <p:cNvSpPr>
            <a:spLocks noChangeArrowheads="1"/>
          </p:cNvSpPr>
          <p:nvPr/>
        </p:nvSpPr>
        <p:spPr bwMode="auto">
          <a:xfrm>
            <a:off x="6411925" y="5712138"/>
            <a:ext cx="990625" cy="748684"/>
          </a:xfrm>
          <a:prstGeom prst="roundRect">
            <a:avLst>
              <a:gd name="adj" fmla="val 3333"/>
            </a:avLst>
          </a:prstGeom>
          <a:solidFill>
            <a:srgbClr val="E8F8E8"/>
          </a:solidFill>
          <a:ln>
            <a:noFill/>
          </a:ln>
          <a:extLst/>
        </p:spPr>
        <p:txBody>
          <a:bodyPr lIns="24059" tIns="43527" rIns="24059" bIns="43527"/>
          <a:lstStyle/>
          <a:p>
            <a:endParaRPr lang="en-GB" sz="468" dirty="0"/>
          </a:p>
          <a:p>
            <a:endParaRPr lang="en-GB" sz="468" dirty="0"/>
          </a:p>
          <a:p>
            <a:r>
              <a:rPr lang="en-GB" sz="468" dirty="0"/>
              <a:t>An encapsulation of  application functionality that is independent of a particular implementation. For example, the classification of all purchase request processing applications implemented in an enterprise.</a:t>
            </a:r>
          </a:p>
        </p:txBody>
      </p:sp>
      <p:sp>
        <p:nvSpPr>
          <p:cNvPr id="90" name="AutoShape 10"/>
          <p:cNvSpPr>
            <a:spLocks noChangeArrowheads="1"/>
          </p:cNvSpPr>
          <p:nvPr/>
        </p:nvSpPr>
        <p:spPr bwMode="auto">
          <a:xfrm>
            <a:off x="6411925" y="5712138"/>
            <a:ext cx="990625" cy="177879"/>
          </a:xfrm>
          <a:prstGeom prst="roundRect">
            <a:avLst>
              <a:gd name="adj" fmla="val 19718"/>
            </a:avLst>
          </a:prstGeom>
          <a:solidFill>
            <a:srgbClr val="39A971"/>
          </a:solidFill>
          <a:ln>
            <a:noFill/>
          </a:ln>
        </p:spPr>
        <p:txBody>
          <a:bodyPr wrap="none" lIns="87048" tIns="43527" rIns="87048" bIns="43527" anchor="ctr"/>
          <a:lstStyle/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Logical Application </a:t>
            </a:r>
          </a:p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91" name="AutoShape 5"/>
          <p:cNvSpPr>
            <a:spLocks noChangeArrowheads="1"/>
          </p:cNvSpPr>
          <p:nvPr/>
        </p:nvSpPr>
        <p:spPr bwMode="auto">
          <a:xfrm>
            <a:off x="7433948" y="5712138"/>
            <a:ext cx="990625" cy="748684"/>
          </a:xfrm>
          <a:prstGeom prst="roundRect">
            <a:avLst>
              <a:gd name="adj" fmla="val 3333"/>
            </a:avLst>
          </a:prstGeom>
          <a:solidFill>
            <a:srgbClr val="E8F8E8"/>
          </a:solidFill>
          <a:ln>
            <a:noFill/>
          </a:ln>
          <a:extLst/>
        </p:spPr>
        <p:txBody>
          <a:bodyPr lIns="24059" tIns="43527" rIns="24059" bIns="43527"/>
          <a:lstStyle/>
          <a:p>
            <a:endParaRPr lang="en-GB" sz="468" dirty="0"/>
          </a:p>
          <a:p>
            <a:endParaRPr lang="en-GB" sz="468" dirty="0"/>
          </a:p>
          <a:p>
            <a:r>
              <a:rPr lang="en-GB" sz="468" dirty="0"/>
              <a:t>An application, application module, application service, or other deployable component of functionality. E.g. a configured &amp; deployed instance of a Commercial Off-The-Shelf (COTS) Enterprise Resource Planning (ERP) application.</a:t>
            </a:r>
          </a:p>
        </p:txBody>
      </p:sp>
      <p:sp>
        <p:nvSpPr>
          <p:cNvPr id="92" name="AutoShape 10"/>
          <p:cNvSpPr>
            <a:spLocks noChangeArrowheads="1"/>
          </p:cNvSpPr>
          <p:nvPr/>
        </p:nvSpPr>
        <p:spPr bwMode="auto">
          <a:xfrm>
            <a:off x="7433948" y="5712138"/>
            <a:ext cx="990625" cy="177879"/>
          </a:xfrm>
          <a:prstGeom prst="roundRect">
            <a:avLst>
              <a:gd name="adj" fmla="val 19718"/>
            </a:avLst>
          </a:prstGeom>
          <a:solidFill>
            <a:srgbClr val="39A971"/>
          </a:solidFill>
          <a:ln>
            <a:noFill/>
          </a:ln>
        </p:spPr>
        <p:txBody>
          <a:bodyPr wrap="none" lIns="87048" tIns="43527" rIns="87048" bIns="43527" anchor="ctr"/>
          <a:lstStyle/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Physical Application</a:t>
            </a:r>
          </a:p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93" name="AutoShape 5"/>
          <p:cNvSpPr>
            <a:spLocks noChangeArrowheads="1"/>
          </p:cNvSpPr>
          <p:nvPr/>
        </p:nvSpPr>
        <p:spPr bwMode="auto">
          <a:xfrm>
            <a:off x="8459445" y="5712138"/>
            <a:ext cx="894222" cy="748684"/>
          </a:xfrm>
          <a:prstGeom prst="roundRect">
            <a:avLst>
              <a:gd name="adj" fmla="val 3333"/>
            </a:avLst>
          </a:prstGeom>
          <a:solidFill>
            <a:srgbClr val="E8F8E8"/>
          </a:solidFill>
          <a:ln>
            <a:noFill/>
          </a:ln>
          <a:extLst/>
        </p:spPr>
        <p:txBody>
          <a:bodyPr lIns="24059" tIns="43527" rIns="24059" bIns="43527"/>
          <a:lstStyle/>
          <a:p>
            <a:endParaRPr lang="en-GB" sz="468" dirty="0"/>
          </a:p>
          <a:p>
            <a:endParaRPr lang="en-GB" sz="468" dirty="0"/>
          </a:p>
          <a:p>
            <a:r>
              <a:rPr lang="en-GB" sz="468" dirty="0"/>
              <a:t>The automated elements of a business service. An information system service may deliver or support part or all of one or more business services.</a:t>
            </a:r>
          </a:p>
        </p:txBody>
      </p:sp>
      <p:sp>
        <p:nvSpPr>
          <p:cNvPr id="94" name="AutoShape 10"/>
          <p:cNvSpPr>
            <a:spLocks noChangeArrowheads="1"/>
          </p:cNvSpPr>
          <p:nvPr/>
        </p:nvSpPr>
        <p:spPr bwMode="auto">
          <a:xfrm>
            <a:off x="8459445" y="5712138"/>
            <a:ext cx="894222" cy="177879"/>
          </a:xfrm>
          <a:prstGeom prst="roundRect">
            <a:avLst>
              <a:gd name="adj" fmla="val 19718"/>
            </a:avLst>
          </a:prstGeom>
          <a:solidFill>
            <a:srgbClr val="39A971"/>
          </a:solidFill>
          <a:ln>
            <a:noFill/>
          </a:ln>
        </p:spPr>
        <p:txBody>
          <a:bodyPr wrap="none" lIns="87048" tIns="43527" rIns="87048" bIns="43527" anchor="ctr"/>
          <a:lstStyle/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Information </a:t>
            </a:r>
          </a:p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System Service</a:t>
            </a:r>
          </a:p>
        </p:txBody>
      </p:sp>
      <p:sp>
        <p:nvSpPr>
          <p:cNvPr id="95" name="AutoShape 5"/>
          <p:cNvSpPr>
            <a:spLocks noChangeArrowheads="1"/>
          </p:cNvSpPr>
          <p:nvPr/>
        </p:nvSpPr>
        <p:spPr bwMode="auto">
          <a:xfrm>
            <a:off x="9385066" y="5613217"/>
            <a:ext cx="990625" cy="847606"/>
          </a:xfrm>
          <a:prstGeom prst="roundRect">
            <a:avLst>
              <a:gd name="adj" fmla="val 3333"/>
            </a:avLst>
          </a:prstGeom>
          <a:solidFill>
            <a:srgbClr val="E8F8E8"/>
          </a:solidFill>
          <a:ln>
            <a:noFill/>
          </a:ln>
          <a:extLst/>
        </p:spPr>
        <p:txBody>
          <a:bodyPr lIns="24059" tIns="43527" rIns="24059" bIns="43527"/>
          <a:lstStyle/>
          <a:p>
            <a:endParaRPr lang="en-GB" sz="468" dirty="0"/>
          </a:p>
          <a:p>
            <a:endParaRPr lang="en-GB" sz="468" dirty="0"/>
          </a:p>
          <a:p>
            <a:r>
              <a:rPr lang="en-GB" sz="468" dirty="0"/>
              <a:t>A specific technology infrastructure product or technology infrastructure product instance. For example, a particular product</a:t>
            </a:r>
          </a:p>
          <a:p>
            <a:r>
              <a:rPr lang="en-GB" sz="468" dirty="0"/>
              <a:t>version of a Commercial Off-The-Shelf (COTS) solution, or a specific brand and version of server.</a:t>
            </a:r>
          </a:p>
        </p:txBody>
      </p:sp>
      <p:sp>
        <p:nvSpPr>
          <p:cNvPr id="96" name="AutoShape 10"/>
          <p:cNvSpPr>
            <a:spLocks noChangeArrowheads="1"/>
          </p:cNvSpPr>
          <p:nvPr/>
        </p:nvSpPr>
        <p:spPr bwMode="auto">
          <a:xfrm>
            <a:off x="9385066" y="5594587"/>
            <a:ext cx="990625" cy="177879"/>
          </a:xfrm>
          <a:prstGeom prst="roundRect">
            <a:avLst>
              <a:gd name="adj" fmla="val 19718"/>
            </a:avLst>
          </a:prstGeom>
          <a:solidFill>
            <a:srgbClr val="39A971"/>
          </a:solidFill>
          <a:ln>
            <a:noFill/>
          </a:ln>
        </p:spPr>
        <p:txBody>
          <a:bodyPr wrap="none" lIns="87048" tIns="43527" rIns="87048" bIns="43527" anchor="ctr"/>
          <a:lstStyle/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Physical Technology </a:t>
            </a:r>
          </a:p>
          <a:p>
            <a:pPr algn="ctr"/>
            <a:r>
              <a:rPr lang="en-GB" sz="702" b="1" cap="small" dirty="0">
                <a:solidFill>
                  <a:schemeClr val="bg1"/>
                </a:solidFill>
              </a:rPr>
              <a:t>Component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1454269" y="2826062"/>
            <a:ext cx="954890" cy="829041"/>
            <a:chOff x="2898106" y="4250349"/>
            <a:chExt cx="1296144" cy="1240491"/>
          </a:xfrm>
        </p:grpSpPr>
        <p:sp>
          <p:nvSpPr>
            <p:cNvPr id="98" name="AutoShape 5"/>
            <p:cNvSpPr>
              <a:spLocks noChangeArrowheads="1"/>
            </p:cNvSpPr>
            <p:nvPr/>
          </p:nvSpPr>
          <p:spPr bwMode="auto">
            <a:xfrm>
              <a:off x="2898106" y="4250349"/>
              <a:ext cx="1296144" cy="1240491"/>
            </a:xfrm>
            <a:prstGeom prst="roundRect">
              <a:avLst>
                <a:gd name="adj" fmla="val 3333"/>
              </a:avLst>
            </a:prstGeom>
            <a:solidFill>
              <a:srgbClr val="E8F8E8"/>
            </a:solidFill>
            <a:ln>
              <a:noFill/>
            </a:ln>
            <a:extLst/>
          </p:spPr>
          <p:txBody>
            <a:bodyPr lIns="24059" tIns="43527" rIns="24059" bIns="43527"/>
            <a:lstStyle/>
            <a:p>
              <a:endParaRPr lang="en-GB" sz="468" dirty="0"/>
            </a:p>
            <a:p>
              <a:endParaRPr lang="en-GB" sz="468" dirty="0"/>
            </a:p>
            <a:p>
              <a:r>
                <a:rPr lang="en-GB" sz="468" dirty="0"/>
                <a:t>Defines the Architecture Governance method and associated compliance KPIs. Links to both Architecture Strategy  to review proposed strategies and Project Architecture for review of project based solutions.</a:t>
              </a:r>
            </a:p>
          </p:txBody>
        </p:sp>
        <p:sp>
          <p:nvSpPr>
            <p:cNvPr id="99" name="AutoShape 10"/>
            <p:cNvSpPr>
              <a:spLocks noChangeArrowheads="1"/>
            </p:cNvSpPr>
            <p:nvPr/>
          </p:nvSpPr>
          <p:spPr bwMode="auto">
            <a:xfrm>
              <a:off x="2898106" y="4250349"/>
              <a:ext cx="1296144" cy="266160"/>
            </a:xfrm>
            <a:prstGeom prst="roundRect">
              <a:avLst>
                <a:gd name="adj" fmla="val 19718"/>
              </a:avLst>
            </a:prstGeom>
            <a:solidFill>
              <a:srgbClr val="39A971"/>
            </a:solidFill>
            <a:ln>
              <a:noFill/>
            </a:ln>
          </p:spPr>
          <p:txBody>
            <a:bodyPr wrap="none" lIns="87048" tIns="43527" rIns="87048" bIns="43527" anchor="ctr"/>
            <a:lstStyle/>
            <a:p>
              <a:pPr algn="ctr"/>
              <a:r>
                <a:rPr lang="en-GB" sz="702" b="1" cap="small" dirty="0">
                  <a:solidFill>
                    <a:schemeClr val="bg1"/>
                  </a:solidFill>
                </a:rPr>
                <a:t>Architecture </a:t>
              </a:r>
            </a:p>
            <a:p>
              <a:pPr algn="ctr"/>
              <a:r>
                <a:rPr lang="en-GB" sz="702" b="1" cap="small" dirty="0">
                  <a:solidFill>
                    <a:schemeClr val="bg1"/>
                  </a:solidFill>
                </a:rPr>
                <a:t>Governance &amp; KPIs</a:t>
              </a:r>
              <a:endParaRPr lang="en-GB" sz="702" b="1" cap="small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00" name="AutoShape 10"/>
          <p:cNvSpPr>
            <a:spLocks noChangeArrowheads="1"/>
          </p:cNvSpPr>
          <p:nvPr/>
        </p:nvSpPr>
        <p:spPr bwMode="auto">
          <a:xfrm rot="16200000">
            <a:off x="-1427709" y="3640508"/>
            <a:ext cx="5546532" cy="146376"/>
          </a:xfrm>
          <a:prstGeom prst="roundRect">
            <a:avLst>
              <a:gd name="adj" fmla="val 19718"/>
            </a:avLst>
          </a:prstGeom>
          <a:solidFill>
            <a:srgbClr val="39A971"/>
          </a:solidFill>
          <a:ln>
            <a:noFill/>
          </a:ln>
        </p:spPr>
        <p:txBody>
          <a:bodyPr wrap="none" lIns="87048" tIns="43527" rIns="87048" bIns="43527" anchor="ctr"/>
          <a:lstStyle/>
          <a:p>
            <a:pPr algn="ctr"/>
            <a:r>
              <a:rPr lang="en-GB" sz="1069" b="1" cap="small" dirty="0">
                <a:solidFill>
                  <a:schemeClr val="bg1"/>
                </a:solidFill>
              </a:rPr>
              <a:t>Enterprise   Architecture   Meta-Model</a:t>
            </a:r>
          </a:p>
        </p:txBody>
      </p:sp>
      <p:sp>
        <p:nvSpPr>
          <p:cNvPr id="101" name="AutoShape 10">
            <a:hlinkClick r:id="" action="ppaction://noaction"/>
          </p:cNvPr>
          <p:cNvSpPr>
            <a:spLocks noChangeArrowheads="1"/>
          </p:cNvSpPr>
          <p:nvPr/>
        </p:nvSpPr>
        <p:spPr bwMode="auto">
          <a:xfrm rot="5400000">
            <a:off x="10152339" y="5724492"/>
            <a:ext cx="1093550" cy="427552"/>
          </a:xfrm>
          <a:prstGeom prst="roundRect">
            <a:avLst>
              <a:gd name="adj" fmla="val 8189"/>
            </a:avLst>
          </a:prstGeom>
          <a:solidFill>
            <a:srgbClr val="D3F1D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87048" tIns="43527" rIns="87048" bIns="43527" anchor="ctr"/>
          <a:lstStyle/>
          <a:p>
            <a:pPr algn="ctr">
              <a:lnSpc>
                <a:spcPts val="1203"/>
              </a:lnSpc>
            </a:pPr>
            <a:r>
              <a:rPr lang="en-GB" sz="1200" b="1" cap="small" dirty="0">
                <a:solidFill>
                  <a:schemeClr val="bg1"/>
                </a:solidFill>
              </a:rPr>
              <a:t>Architecture </a:t>
            </a:r>
          </a:p>
          <a:p>
            <a:pPr algn="ctr">
              <a:lnSpc>
                <a:spcPts val="1203"/>
              </a:lnSpc>
            </a:pPr>
            <a:r>
              <a:rPr lang="en-GB" sz="1200" b="1" cap="small" dirty="0">
                <a:solidFill>
                  <a:schemeClr val="bg1"/>
                </a:solidFill>
              </a:rPr>
              <a:t>Artefacts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575017" y="4243658"/>
            <a:ext cx="1756951" cy="1501666"/>
          </a:xfrm>
          <a:prstGeom prst="ellips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377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Data Architecture – Stored in iServer</a:t>
            </a:r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472" y="4538275"/>
            <a:ext cx="5953956" cy="1648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449" y="1541207"/>
            <a:ext cx="3964002" cy="238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9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16001" y="404813"/>
            <a:ext cx="10363200" cy="1079500"/>
          </a:xfrm>
        </p:spPr>
        <p:txBody>
          <a:bodyPr/>
          <a:lstStyle/>
          <a:p>
            <a:pPr algn="ctr"/>
            <a:r>
              <a:rPr lang="en-GB" smtClean="0"/>
              <a:t>Data – Conceptual Model</a:t>
            </a:r>
            <a:endParaRPr lang="en-I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15" y="868742"/>
            <a:ext cx="9074972" cy="511475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>
            <a:off x="2608976" y="721453"/>
            <a:ext cx="906011" cy="931178"/>
          </a:xfrm>
          <a:prstGeom prst="ellipse">
            <a:avLst/>
          </a:prstGeom>
          <a:solidFill>
            <a:srgbClr val="FFC000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027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Forest Structure </a:t>
            </a:r>
            <a:r>
              <a:rPr lang="en-GB" smtClean="0"/>
              <a:t> - Logical Data </a:t>
            </a:r>
            <a:r>
              <a:rPr lang="en-GB" smtClean="0"/>
              <a:t>Component</a:t>
            </a:r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18" y="1258888"/>
            <a:ext cx="6483465" cy="520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8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Forest Structure – Data Entities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1" y="1394985"/>
            <a:ext cx="10363200" cy="3959225"/>
          </a:xfrm>
        </p:spPr>
        <p:txBody>
          <a:bodyPr/>
          <a:lstStyle/>
          <a:p>
            <a:r>
              <a:rPr lang="en-GB" smtClean="0"/>
              <a:t>Forest </a:t>
            </a:r>
            <a:endParaRPr lang="en-GB" smtClean="0"/>
          </a:p>
          <a:p>
            <a:pPr lvl="1"/>
            <a:r>
              <a:rPr lang="en-IE" sz="2000" smtClean="0"/>
              <a:t>A </a:t>
            </a:r>
            <a:r>
              <a:rPr lang="en-IE" sz="2000"/>
              <a:t>large area dominated by trees, both conifers and broad-leaved, either planted or natural. </a:t>
            </a:r>
            <a:endParaRPr lang="en-IE" sz="2000" smtClean="0"/>
          </a:p>
          <a:p>
            <a:r>
              <a:rPr lang="en-GB" smtClean="0"/>
              <a:t>Property</a:t>
            </a:r>
            <a:endParaRPr lang="en-GB"/>
          </a:p>
          <a:p>
            <a:pPr lvl="1"/>
            <a:r>
              <a:rPr lang="en-GB" sz="1800" smtClean="0"/>
              <a:t>A </a:t>
            </a:r>
            <a:r>
              <a:rPr lang="en-GB" sz="1800" smtClean="0"/>
              <a:t>block within a forest usually defined by the local townland </a:t>
            </a:r>
            <a:r>
              <a:rPr lang="en-GB" sz="1800" smtClean="0"/>
              <a:t>name.</a:t>
            </a:r>
            <a:endParaRPr lang="en-GB" smtClean="0"/>
          </a:p>
          <a:p>
            <a:r>
              <a:rPr lang="en-GB" smtClean="0"/>
              <a:t>Compartment</a:t>
            </a:r>
            <a:endParaRPr lang="en-GB"/>
          </a:p>
          <a:p>
            <a:pPr lvl="1"/>
            <a:r>
              <a:rPr lang="en-GB" sz="2000"/>
              <a:t>A land unit which, as far as possible, is based on well defined features such as rivers, roads or other well defined features. </a:t>
            </a:r>
          </a:p>
          <a:p>
            <a:r>
              <a:rPr lang="en-GB"/>
              <a:t>Sub-Compartment </a:t>
            </a:r>
          </a:p>
          <a:p>
            <a:pPr lvl="1"/>
            <a:r>
              <a:rPr lang="en-GB" sz="2000"/>
              <a:t>An area within a compartment comprising of a homogenous crop in terms of species, age and composition.</a:t>
            </a:r>
          </a:p>
        </p:txBody>
      </p:sp>
    </p:spTree>
    <p:extLst>
      <p:ext uri="{BB962C8B-B14F-4D97-AF65-F5344CB8AC3E}">
        <p14:creationId xmlns:p14="http://schemas.microsoft.com/office/powerpoint/2010/main" val="9983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444972"/>
            <a:ext cx="9193347" cy="584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490538"/>
            <a:ext cx="10363200" cy="1079500"/>
          </a:xfrm>
        </p:spPr>
        <p:txBody>
          <a:bodyPr/>
          <a:lstStyle/>
          <a:p>
            <a:r>
              <a:rPr lang="en-GB" smtClean="0"/>
              <a:t>Forest Structure  - Physical Tables</a:t>
            </a:r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02" y="1030288"/>
            <a:ext cx="7600263" cy="53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548680"/>
            <a:ext cx="7772400" cy="549622"/>
          </a:xfrm>
        </p:spPr>
        <p:txBody>
          <a:bodyPr/>
          <a:lstStyle/>
          <a:p>
            <a:r>
              <a:rPr lang="en-IE" dirty="0" smtClean="0"/>
              <a:t>Data </a:t>
            </a:r>
            <a:r>
              <a:rPr lang="en-IE" sz="2800" dirty="0"/>
              <a:t>Governance</a:t>
            </a:r>
            <a:r>
              <a:rPr lang="en-IE" dirty="0" smtClean="0"/>
              <a:t> Roles</a:t>
            </a:r>
            <a:endParaRPr lang="en-IE" dirty="0"/>
          </a:p>
        </p:txBody>
      </p:sp>
      <p:pic>
        <p:nvPicPr>
          <p:cNvPr id="7" name="Picture 6" descr="http://cdn.information-management.com/media/assets/article/1057220/Cohen_fig1_600px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268760"/>
            <a:ext cx="7056784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780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illteTheme">
  <a:themeElements>
    <a:clrScheme name="Blank Presentation 1">
      <a:dk1>
        <a:srgbClr val="000000"/>
      </a:dk1>
      <a:lt1>
        <a:srgbClr val="FFFFFF"/>
      </a:lt1>
      <a:dk2>
        <a:srgbClr val="007934"/>
      </a:dk2>
      <a:lt2>
        <a:srgbClr val="FFFFFF"/>
      </a:lt2>
      <a:accent1>
        <a:srgbClr val="69923A"/>
      </a:accent1>
      <a:accent2>
        <a:srgbClr val="8E258D"/>
      </a:accent2>
      <a:accent3>
        <a:srgbClr val="FFFFFF"/>
      </a:accent3>
      <a:accent4>
        <a:srgbClr val="000000"/>
      </a:accent4>
      <a:accent5>
        <a:srgbClr val="B9C7AE"/>
      </a:accent5>
      <a:accent6>
        <a:srgbClr val="80207F"/>
      </a:accent6>
      <a:hlink>
        <a:srgbClr val="EBB700"/>
      </a:hlink>
      <a:folHlink>
        <a:srgbClr val="DC5034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7934"/>
        </a:dk2>
        <a:lt2>
          <a:srgbClr val="FFFFFF"/>
        </a:lt2>
        <a:accent1>
          <a:srgbClr val="69923A"/>
        </a:accent1>
        <a:accent2>
          <a:srgbClr val="8E258D"/>
        </a:accent2>
        <a:accent3>
          <a:srgbClr val="FFFFFF"/>
        </a:accent3>
        <a:accent4>
          <a:srgbClr val="000000"/>
        </a:accent4>
        <a:accent5>
          <a:srgbClr val="B9C7AE"/>
        </a:accent5>
        <a:accent6>
          <a:srgbClr val="80207F"/>
        </a:accent6>
        <a:hlink>
          <a:srgbClr val="EBB700"/>
        </a:hlink>
        <a:folHlink>
          <a:srgbClr val="DC50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DCB621031D244A68F6A55E0B4D935" ma:contentTypeVersion="3" ma:contentTypeDescription="Create a new document." ma:contentTypeScope="" ma:versionID="dd57ca27bb0a3530cf0fd3e48979024e">
  <xsd:schema xmlns:xsd="http://www.w3.org/2001/XMLSchema" xmlns:xs="http://www.w3.org/2001/XMLSchema" xmlns:p="http://schemas.microsoft.com/office/2006/metadata/properties" xmlns:ns2="cd86eb6f-8269-425c-bb77-a5cdf2b64dc4" targetNamespace="http://schemas.microsoft.com/office/2006/metadata/properties" ma:root="true" ma:fieldsID="9b4e1d0d4deb3515e2ee184d15ca73f3" ns2:_="">
    <xsd:import namespace="cd86eb6f-8269-425c-bb77-a5cdf2b64dc4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Phase" minOccurs="0"/>
                <xsd:element ref="ns2:Use_x0020_Cas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6eb6f-8269-425c-bb77-a5cdf2b64dc4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default="Select&gt;&gt;&gt;" ma:description="Select appropriate folder" ma:format="Dropdown" ma:internalName="Category">
      <xsd:simpleType>
        <xsd:restriction base="dms:Choice">
          <xsd:enumeration value="Select&gt;&gt;&gt;"/>
          <xsd:enumeration value="4.1 Planning"/>
          <xsd:enumeration value="4.2 Analysis"/>
          <xsd:enumeration value="4.3 Design"/>
          <xsd:enumeration value="4.4 Build &amp; Test"/>
          <xsd:enumeration value="4.5 Transition"/>
          <xsd:enumeration value="4.6 Post Implementation Support"/>
        </xsd:restriction>
      </xsd:simpleType>
    </xsd:element>
    <xsd:element name="Phase" ma:index="9" nillable="true" ma:displayName="Phase" ma:default="Select&gt;&gt;&gt;" ma:format="Dropdown" ma:internalName="Phase">
      <xsd:simpleType>
        <xsd:restriction base="dms:Choice">
          <xsd:enumeration value="Select&gt;&gt;&gt;"/>
          <xsd:enumeration value="Phase I"/>
          <xsd:enumeration value="Phase II"/>
          <xsd:enumeration value="Phase III"/>
          <xsd:enumeration value="Phase IV"/>
        </xsd:restriction>
      </xsd:simpleType>
    </xsd:element>
    <xsd:element name="Use_x0020_Case" ma:index="10" nillable="true" ma:displayName="Use Case" ma:default="Select&gt;&gt;&gt;" ma:format="Dropdown" ma:internalName="Use_x0020_Case">
      <xsd:simpleType>
        <xsd:restriction base="dms:Choice">
          <xsd:enumeration value="Select&gt;&gt;&gt;"/>
          <xsd:enumeration value="UC-00"/>
          <xsd:enumeration value="UC-03"/>
          <xsd:enumeration value="UC-04"/>
          <xsd:enumeration value="UC-05"/>
          <xsd:enumeration value="UC-06"/>
          <xsd:enumeration value="UC-10"/>
          <xsd:enumeration value="UC-11"/>
          <xsd:enumeration value="UC-12"/>
          <xsd:enumeration value="UC-12.1"/>
          <xsd:enumeration value="UC-18"/>
          <xsd:enumeration value="UC-22"/>
          <xsd:enumeration value="UC-24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Category xmlns="cd86eb6f-8269-425c-bb77-a5cdf2b64dc4">4.1 Planning</Category>
    <Use_x0020_Case xmlns="cd86eb6f-8269-425c-bb77-a5cdf2b64dc4">Select&gt;&gt;&gt;</Use_x0020_Case>
    <Phase xmlns="cd86eb6f-8269-425c-bb77-a5cdf2b64dc4">Phase II</Phase>
  </documentManagement>
</p:properties>
</file>

<file path=customXml/itemProps1.xml><?xml version="1.0" encoding="utf-8"?>
<ds:datastoreItem xmlns:ds="http://schemas.openxmlformats.org/officeDocument/2006/customXml" ds:itemID="{C409D982-5AF2-4485-9960-B6B6045E05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55E252-2488-4256-BE5D-D73A9D6319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86eb6f-8269-425c-bb77-a5cdf2b64d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83E86D-D158-4ACE-8BD2-1B7387984EBF}">
  <ds:schemaRefs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cd86eb6f-8269-425c-bb77-a5cdf2b64dc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1235</Words>
  <Application>Microsoft Office PowerPoint</Application>
  <PresentationFormat>Widescreen</PresentationFormat>
  <Paragraphs>220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Arial Black</vt:lpstr>
      <vt:lpstr>Calibri</vt:lpstr>
      <vt:lpstr>Verdana</vt:lpstr>
      <vt:lpstr>Wingdings</vt:lpstr>
      <vt:lpstr>1_CoillteTheme</vt:lpstr>
      <vt:lpstr>Data Architecture</vt:lpstr>
      <vt:lpstr>PowerPoint Presentation</vt:lpstr>
      <vt:lpstr>Data Architecture – Stored in iServer</vt:lpstr>
      <vt:lpstr>Data – Conceptual Model</vt:lpstr>
      <vt:lpstr>Forest Structure  - Logical Data Component</vt:lpstr>
      <vt:lpstr>Forest Structure – Data Entities</vt:lpstr>
      <vt:lpstr>PowerPoint Presentation</vt:lpstr>
      <vt:lpstr>Forest Structure  - Physical Tables</vt:lpstr>
      <vt:lpstr>Data Governance Roles</vt:lpstr>
      <vt:lpstr>Data Governance Responsibilities</vt:lpstr>
      <vt:lpstr>Further Data Links</vt:lpstr>
      <vt:lpstr>Questions</vt:lpstr>
    </vt:vector>
  </TitlesOfParts>
  <Company>Coillte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FOPS DM - Progress Report</dc:title>
  <dc:creator>Ciaran Doyle</dc:creator>
  <cp:lastModifiedBy>Ricky Barry</cp:lastModifiedBy>
  <cp:revision>102</cp:revision>
  <dcterms:created xsi:type="dcterms:W3CDTF">2014-03-24T11:52:20Z</dcterms:created>
  <dcterms:modified xsi:type="dcterms:W3CDTF">2016-11-16T12:09:44Z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0x01010054ADCB621031D244A68F6A55E0B4D935</vt:lpwstr>
  </property>
</Properties>
</file>