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PTSansNarrow-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Narr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f4cfe1ca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f4cfe1ca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f4cfe1ca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f4cfe1ca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b6897a529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b6897a529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f4cfe1ca0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f4cfe1ca0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f4cfe1ca0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f4cfe1ca0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c5ca5f0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c5ca5f0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f4cfe1ca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f4cfe1ca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c5ca5f0f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c5ca5f0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f4cfe1ca0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f4cfe1ca0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f4cfe1ca0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f4cfe1ca0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f4cfe1ca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f4cfe1ca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f4cfe1ca0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f4cfe1ca0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c5ca5f0f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c5ca5f0f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d875c2d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d875c2d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d875c2d8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d875c2d8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d875c2d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d875c2d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f4cfe1ca0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f4cfe1ca0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f4cfe1ca0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f4cfe1ca0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c5ca5f0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c5ca5f0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c5ca5f0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c5ca5f0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d875c2d8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d875c2d8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d875c2d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d875c2d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f4cfe1c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f4cfe1c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f4cfe1ca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f4cfe1ca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c5ca5f0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c5ca5f0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f4cfe1ca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f4cfe1ca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33850" y="1415375"/>
            <a:ext cx="8676300" cy="653100"/>
          </a:xfrm>
          <a:prstGeom prst="rect">
            <a:avLst/>
          </a:prstGeom>
        </p:spPr>
        <p:txBody>
          <a:bodyPr anchorCtr="0" anchor="b" bIns="91425" lIns="91425" spcFirstLastPara="1" rIns="91425" wrap="square" tIns="91425">
            <a:noAutofit/>
          </a:bodyPr>
          <a:lstStyle/>
          <a:p>
            <a:pPr indent="0" lvl="0" marL="0" marR="76200" rtl="0" algn="ctr">
              <a:lnSpc>
                <a:spcPct val="160000"/>
              </a:lnSpc>
              <a:spcBef>
                <a:spcPts val="1600"/>
              </a:spcBef>
              <a:spcAft>
                <a:spcPts val="1500"/>
              </a:spcAft>
              <a:buSzPts val="990"/>
              <a:buNone/>
            </a:pPr>
            <a:r>
              <a:rPr lang="es" sz="3085">
                <a:solidFill>
                  <a:srgbClr val="666666"/>
                </a:solidFill>
                <a:latin typeface="Open Sans"/>
                <a:ea typeface="Open Sans"/>
                <a:cs typeface="Open Sans"/>
                <a:sym typeface="Open Sans"/>
              </a:rPr>
              <a:t>Proyecto Final</a:t>
            </a:r>
            <a:endParaRPr sz="4480">
              <a:solidFill>
                <a:srgbClr val="666666"/>
              </a:solidFill>
              <a:latin typeface="Open Sans"/>
              <a:ea typeface="Open Sans"/>
              <a:cs typeface="Open Sans"/>
              <a:sym typeface="Open Sans"/>
            </a:endParaRPr>
          </a:p>
        </p:txBody>
      </p:sp>
      <p:sp>
        <p:nvSpPr>
          <p:cNvPr id="67" name="Google Shape;67;p13"/>
          <p:cNvSpPr txBox="1"/>
          <p:nvPr>
            <p:ph idx="1" type="subTitle"/>
          </p:nvPr>
        </p:nvSpPr>
        <p:spPr>
          <a:xfrm>
            <a:off x="311700" y="2229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666666"/>
                </a:solidFill>
              </a:rPr>
              <a:t>¿Los precios de las viviendas responden a algún patrón? </a:t>
            </a:r>
            <a:endParaRPr>
              <a:solidFill>
                <a:srgbClr val="666666"/>
              </a:solidFill>
            </a:endParaRPr>
          </a:p>
        </p:txBody>
      </p:sp>
      <p:sp>
        <p:nvSpPr>
          <p:cNvPr id="68" name="Google Shape;68;p13"/>
          <p:cNvSpPr txBox="1"/>
          <p:nvPr>
            <p:ph idx="1" type="subTitle"/>
          </p:nvPr>
        </p:nvSpPr>
        <p:spPr>
          <a:xfrm>
            <a:off x="1396675" y="3478250"/>
            <a:ext cx="6661200" cy="4350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solidFill>
                  <a:srgbClr val="666666"/>
                </a:solidFill>
              </a:rPr>
              <a:t>Autores: Giannina Callegari y Dari Julian</a:t>
            </a:r>
            <a:endParaRPr>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63800" y="4310875"/>
            <a:ext cx="8368500" cy="7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300">
                <a:solidFill>
                  <a:srgbClr val="666666"/>
                </a:solidFill>
              </a:rPr>
              <a:t>La cantidad de publicaciones mensuales va en aumento desde el 2015 hasta llegada la pandemia con ciertos picos erráticos en medio de la tendencia.</a:t>
            </a:r>
            <a:endParaRPr sz="1500">
              <a:solidFill>
                <a:srgbClr val="666666"/>
              </a:solidFill>
            </a:endParaRPr>
          </a:p>
        </p:txBody>
      </p:sp>
      <p:pic>
        <p:nvPicPr>
          <p:cNvPr id="133" name="Google Shape;133;p22"/>
          <p:cNvPicPr preferRelativeResize="0"/>
          <p:nvPr/>
        </p:nvPicPr>
        <p:blipFill>
          <a:blip r:embed="rId3">
            <a:alphaModFix/>
          </a:blip>
          <a:stretch>
            <a:fillRect/>
          </a:stretch>
        </p:blipFill>
        <p:spPr>
          <a:xfrm>
            <a:off x="152400" y="152400"/>
            <a:ext cx="8839201" cy="3840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311700" y="1152475"/>
            <a:ext cx="8645700" cy="3355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3429">
              <a:solidFill>
                <a:schemeClr val="dk1"/>
              </a:solidFill>
              <a:latin typeface="Roboto"/>
              <a:ea typeface="Roboto"/>
              <a:cs typeface="Roboto"/>
              <a:sym typeface="Roboto"/>
            </a:endParaRPr>
          </a:p>
          <a:p>
            <a:pPr indent="0" lvl="0" marL="0" rtl="0" algn="l">
              <a:spcBef>
                <a:spcPts val="1200"/>
              </a:spcBef>
              <a:spcAft>
                <a:spcPts val="0"/>
              </a:spcAft>
              <a:buNone/>
            </a:pPr>
            <a:r>
              <a:t/>
            </a:r>
            <a:endParaRPr sz="2291">
              <a:solidFill>
                <a:schemeClr val="dk1"/>
              </a:solidFill>
              <a:latin typeface="Roboto"/>
              <a:ea typeface="Roboto"/>
              <a:cs typeface="Roboto"/>
              <a:sym typeface="Roboto"/>
            </a:endParaRPr>
          </a:p>
          <a:p>
            <a:pPr indent="0" lvl="0" marL="0" rtl="0" algn="l">
              <a:spcBef>
                <a:spcPts val="1200"/>
              </a:spcBef>
              <a:spcAft>
                <a:spcPts val="1200"/>
              </a:spcAft>
              <a:buNone/>
            </a:pPr>
            <a:r>
              <a:t/>
            </a:r>
            <a:endParaRPr sz="1600">
              <a:solidFill>
                <a:schemeClr val="dk1"/>
              </a:solidFill>
            </a:endParaRPr>
          </a:p>
        </p:txBody>
      </p:sp>
      <p:sp>
        <p:nvSpPr>
          <p:cNvPr id="139" name="Google Shape;139;p23"/>
          <p:cNvSpPr txBox="1"/>
          <p:nvPr>
            <p:ph idx="1" type="body"/>
          </p:nvPr>
        </p:nvSpPr>
        <p:spPr>
          <a:xfrm>
            <a:off x="463800" y="4310875"/>
            <a:ext cx="8368500" cy="7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300">
                <a:solidFill>
                  <a:srgbClr val="666666"/>
                </a:solidFill>
              </a:rPr>
              <a:t>La cantidad de publicaciones a nivel trimestral, de igual manera, presentan aumentos desde el 2015 hasta llegada la pandemia con ciertos picos erráticos en medio de la tendencia.</a:t>
            </a:r>
            <a:endParaRPr sz="1500">
              <a:solidFill>
                <a:srgbClr val="666666"/>
              </a:solidFill>
            </a:endParaRPr>
          </a:p>
        </p:txBody>
      </p:sp>
      <p:pic>
        <p:nvPicPr>
          <p:cNvPr id="140" name="Google Shape;140;p23"/>
          <p:cNvPicPr preferRelativeResize="0"/>
          <p:nvPr/>
        </p:nvPicPr>
        <p:blipFill>
          <a:blip r:embed="rId3">
            <a:alphaModFix/>
          </a:blip>
          <a:stretch>
            <a:fillRect/>
          </a:stretch>
        </p:blipFill>
        <p:spPr>
          <a:xfrm>
            <a:off x="460850" y="702374"/>
            <a:ext cx="8222299" cy="3572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311700" y="1748550"/>
            <a:ext cx="8520600" cy="2591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250">
                <a:solidFill>
                  <a:srgbClr val="666666"/>
                </a:solidFill>
                <a:highlight>
                  <a:srgbClr val="FFFFFE"/>
                </a:highlight>
              </a:rPr>
              <a:t>Se decide incorporar al análisis diversos datos relacionados con la política y </a:t>
            </a:r>
            <a:r>
              <a:rPr lang="es" sz="1250">
                <a:solidFill>
                  <a:srgbClr val="666666"/>
                </a:solidFill>
                <a:highlight>
                  <a:srgbClr val="FFFFFE"/>
                </a:highlight>
              </a:rPr>
              <a:t>economía</a:t>
            </a:r>
            <a:r>
              <a:rPr lang="es" sz="1250">
                <a:solidFill>
                  <a:srgbClr val="666666"/>
                </a:solidFill>
                <a:highlight>
                  <a:srgbClr val="FFFFFE"/>
                </a:highlight>
              </a:rPr>
              <a:t> monetaria del </a:t>
            </a:r>
            <a:r>
              <a:rPr lang="es" sz="1250">
                <a:solidFill>
                  <a:srgbClr val="666666"/>
                </a:solidFill>
                <a:highlight>
                  <a:srgbClr val="FFFFFE"/>
                </a:highlight>
              </a:rPr>
              <a:t>país</a:t>
            </a:r>
            <a:r>
              <a:rPr lang="es" sz="1250">
                <a:solidFill>
                  <a:srgbClr val="666666"/>
                </a:solidFill>
                <a:highlight>
                  <a:srgbClr val="FFFFFE"/>
                </a:highlight>
              </a:rPr>
              <a:t> por considerarse apropiados para determinar la existencia de alguna </a:t>
            </a:r>
            <a:r>
              <a:rPr lang="es" sz="1250">
                <a:solidFill>
                  <a:srgbClr val="666666"/>
                </a:solidFill>
                <a:highlight>
                  <a:srgbClr val="FFFFFE"/>
                </a:highlight>
              </a:rPr>
              <a:t>relación</a:t>
            </a:r>
            <a:r>
              <a:rPr lang="es" sz="1250">
                <a:solidFill>
                  <a:srgbClr val="666666"/>
                </a:solidFill>
                <a:highlight>
                  <a:srgbClr val="FFFFFE"/>
                </a:highlight>
              </a:rPr>
              <a:t> con la </a:t>
            </a:r>
            <a:r>
              <a:rPr lang="es" sz="1250">
                <a:solidFill>
                  <a:srgbClr val="666666"/>
                </a:solidFill>
                <a:highlight>
                  <a:srgbClr val="FFFFFE"/>
                </a:highlight>
              </a:rPr>
              <a:t>variación</a:t>
            </a:r>
            <a:r>
              <a:rPr lang="es" sz="1250">
                <a:solidFill>
                  <a:srgbClr val="666666"/>
                </a:solidFill>
                <a:highlight>
                  <a:srgbClr val="FFFFFE"/>
                </a:highlight>
              </a:rPr>
              <a:t> de los precios de la viviendas:</a:t>
            </a:r>
            <a:endParaRPr sz="1250">
              <a:solidFill>
                <a:srgbClr val="666666"/>
              </a:solidFill>
              <a:highlight>
                <a:srgbClr val="FFFFFE"/>
              </a:highlight>
            </a:endParaRPr>
          </a:p>
          <a:p>
            <a:pPr indent="0" lvl="0" marL="0" rtl="0" algn="l">
              <a:lnSpc>
                <a:spcPct val="135714"/>
              </a:lnSpc>
              <a:spcBef>
                <a:spcPts val="0"/>
              </a:spcBef>
              <a:spcAft>
                <a:spcPts val="0"/>
              </a:spcAft>
              <a:buNone/>
            </a:pPr>
            <a:r>
              <a:t/>
            </a:r>
            <a:endParaRPr sz="1250">
              <a:solidFill>
                <a:srgbClr val="666666"/>
              </a:solidFill>
              <a:highlight>
                <a:srgbClr val="FFFFFE"/>
              </a:highlight>
            </a:endParaRPr>
          </a:p>
          <a:p>
            <a:pPr indent="-307975" lvl="0" marL="457200" rtl="0" algn="l">
              <a:lnSpc>
                <a:spcPct val="135714"/>
              </a:lnSpc>
              <a:spcBef>
                <a:spcPts val="0"/>
              </a:spcBef>
              <a:spcAft>
                <a:spcPts val="0"/>
              </a:spcAft>
              <a:buClr>
                <a:srgbClr val="666666"/>
              </a:buClr>
              <a:buSzPts val="1250"/>
              <a:buChar char="➔"/>
            </a:pPr>
            <a:r>
              <a:rPr lang="es" sz="1250">
                <a:solidFill>
                  <a:srgbClr val="666666"/>
                </a:solidFill>
                <a:highlight>
                  <a:srgbClr val="FFFFFE"/>
                </a:highlight>
              </a:rPr>
              <a:t>Tipo de Cambio Oficial</a:t>
            </a:r>
            <a:endParaRPr sz="1250">
              <a:solidFill>
                <a:srgbClr val="666666"/>
              </a:solidFill>
              <a:highlight>
                <a:srgbClr val="FFFFFE"/>
              </a:highlight>
            </a:endParaRPr>
          </a:p>
          <a:p>
            <a:pPr indent="-307975" lvl="0" marL="457200" rtl="0" algn="l">
              <a:lnSpc>
                <a:spcPct val="135714"/>
              </a:lnSpc>
              <a:spcBef>
                <a:spcPts val="0"/>
              </a:spcBef>
              <a:spcAft>
                <a:spcPts val="0"/>
              </a:spcAft>
              <a:buClr>
                <a:srgbClr val="666666"/>
              </a:buClr>
              <a:buSzPts val="1250"/>
              <a:buChar char="➔"/>
            </a:pPr>
            <a:r>
              <a:rPr lang="es" sz="1250">
                <a:solidFill>
                  <a:srgbClr val="666666"/>
                </a:solidFill>
                <a:highlight>
                  <a:srgbClr val="FFFFFE"/>
                </a:highlight>
              </a:rPr>
              <a:t>Tipo de Cambio No Oficial</a:t>
            </a:r>
            <a:endParaRPr sz="1250">
              <a:solidFill>
                <a:srgbClr val="666666"/>
              </a:solidFill>
              <a:highlight>
                <a:srgbClr val="FFFFFE"/>
              </a:highlight>
            </a:endParaRPr>
          </a:p>
          <a:p>
            <a:pPr indent="-307975" lvl="0" marL="457200" rtl="0" algn="l">
              <a:lnSpc>
                <a:spcPct val="135714"/>
              </a:lnSpc>
              <a:spcBef>
                <a:spcPts val="0"/>
              </a:spcBef>
              <a:spcAft>
                <a:spcPts val="0"/>
              </a:spcAft>
              <a:buClr>
                <a:srgbClr val="666666"/>
              </a:buClr>
              <a:buSzPts val="1250"/>
              <a:buChar char="➔"/>
            </a:pPr>
            <a:r>
              <a:rPr lang="es" sz="1250">
                <a:solidFill>
                  <a:srgbClr val="666666"/>
                </a:solidFill>
                <a:highlight>
                  <a:srgbClr val="FFFFFE"/>
                </a:highlight>
              </a:rPr>
              <a:t>Inflación Mensual Oficial</a:t>
            </a:r>
            <a:endParaRPr sz="1250">
              <a:solidFill>
                <a:srgbClr val="666666"/>
              </a:solidFill>
              <a:highlight>
                <a:srgbClr val="FFFFFE"/>
              </a:highlight>
            </a:endParaRPr>
          </a:p>
          <a:p>
            <a:pPr indent="0" lvl="0" marL="0" rtl="0" algn="l">
              <a:spcBef>
                <a:spcPts val="0"/>
              </a:spcBef>
              <a:spcAft>
                <a:spcPts val="1200"/>
              </a:spcAft>
              <a:buNone/>
            </a:pPr>
            <a:r>
              <a:t/>
            </a:r>
            <a:endParaRPr/>
          </a:p>
        </p:txBody>
      </p:sp>
      <p:sp>
        <p:nvSpPr>
          <p:cNvPr id="146" name="Google Shape;146;p24"/>
          <p:cNvSpPr txBox="1"/>
          <p:nvPr>
            <p:ph type="title"/>
          </p:nvPr>
        </p:nvSpPr>
        <p:spPr>
          <a:xfrm>
            <a:off x="158075" y="933675"/>
            <a:ext cx="76629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s" sz="1800">
                <a:solidFill>
                  <a:srgbClr val="666666"/>
                </a:solidFill>
                <a:latin typeface="Open Sans"/>
                <a:ea typeface="Open Sans"/>
                <a:cs typeface="Open Sans"/>
                <a:sym typeface="Open Sans"/>
              </a:rPr>
              <a:t>Descarga de datos desde una API </a:t>
            </a:r>
            <a:r>
              <a:rPr b="0" lang="es" sz="1400">
                <a:solidFill>
                  <a:srgbClr val="666666"/>
                </a:solidFill>
                <a:latin typeface="Open Sans"/>
                <a:ea typeface="Open Sans"/>
                <a:cs typeface="Open Sans"/>
                <a:sym typeface="Open Sans"/>
              </a:rPr>
              <a:t>(</a:t>
            </a:r>
            <a:r>
              <a:rPr b="0" lang="es" sz="1400">
                <a:solidFill>
                  <a:srgbClr val="666666"/>
                </a:solidFill>
                <a:highlight>
                  <a:srgbClr val="FFFFFE"/>
                </a:highlight>
                <a:latin typeface="Open Sans"/>
                <a:ea typeface="Open Sans"/>
                <a:cs typeface="Open Sans"/>
                <a:sym typeface="Open Sans"/>
              </a:rPr>
              <a:t>Banco Central de la República Argentina)</a:t>
            </a:r>
            <a:endParaRPr sz="1400">
              <a:solidFill>
                <a:srgbClr val="666666"/>
              </a:solidFill>
              <a:latin typeface="Open Sans"/>
              <a:ea typeface="Open Sans"/>
              <a:cs typeface="Open Sans"/>
              <a:sym typeface="Open Sans"/>
            </a:endParaRPr>
          </a:p>
          <a:p>
            <a:pPr indent="0" lvl="0" marL="0" rtl="0" algn="ctr">
              <a:lnSpc>
                <a:spcPct val="115000"/>
              </a:lnSpc>
              <a:spcBef>
                <a:spcPts val="1200"/>
              </a:spcBef>
              <a:spcAft>
                <a:spcPts val="1200"/>
              </a:spcAft>
              <a:buSzPts val="990"/>
              <a:buNone/>
            </a:pPr>
            <a:r>
              <a:t/>
            </a:r>
            <a:endParaRPr sz="18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6690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s" sz="2440">
                <a:solidFill>
                  <a:schemeClr val="accent3"/>
                </a:solidFill>
              </a:rPr>
              <a:t>Política</a:t>
            </a:r>
            <a:r>
              <a:rPr b="1" lang="es" sz="2440">
                <a:solidFill>
                  <a:schemeClr val="accent3"/>
                </a:solidFill>
              </a:rPr>
              <a:t> Monetaria</a:t>
            </a:r>
            <a:endParaRPr b="1" sz="2440">
              <a:solidFill>
                <a:schemeClr val="accent3"/>
              </a:solidFill>
            </a:endParaRPr>
          </a:p>
        </p:txBody>
      </p:sp>
      <p:sp>
        <p:nvSpPr>
          <p:cNvPr id="152" name="Google Shape;152;p25"/>
          <p:cNvSpPr txBox="1"/>
          <p:nvPr/>
        </p:nvSpPr>
        <p:spPr>
          <a:xfrm>
            <a:off x="1057638" y="4189125"/>
            <a:ext cx="718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666666"/>
                </a:solidFill>
                <a:latin typeface="Open Sans"/>
                <a:ea typeface="Open Sans"/>
                <a:cs typeface="Open Sans"/>
                <a:sym typeface="Open Sans"/>
              </a:rPr>
              <a:t>A mediados del 2018 se visualiza un primer salto brusco, anunciando una crisis económica a causa de la crisis de deuda.</a:t>
            </a:r>
            <a:endParaRPr sz="1600">
              <a:solidFill>
                <a:srgbClr val="666666"/>
              </a:solidFill>
              <a:latin typeface="Open Sans"/>
              <a:ea typeface="Open Sans"/>
              <a:cs typeface="Open Sans"/>
              <a:sym typeface="Open Sans"/>
            </a:endParaRPr>
          </a:p>
        </p:txBody>
      </p:sp>
      <p:pic>
        <p:nvPicPr>
          <p:cNvPr id="153" name="Google Shape;153;p25"/>
          <p:cNvPicPr preferRelativeResize="0"/>
          <p:nvPr/>
        </p:nvPicPr>
        <p:blipFill>
          <a:blip r:embed="rId3">
            <a:alphaModFix/>
          </a:blip>
          <a:stretch>
            <a:fillRect/>
          </a:stretch>
        </p:blipFill>
        <p:spPr>
          <a:xfrm>
            <a:off x="736213" y="968788"/>
            <a:ext cx="7671567" cy="320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s" sz="2440">
                <a:solidFill>
                  <a:schemeClr val="accent3"/>
                </a:solidFill>
              </a:rPr>
              <a:t>Política Monetaria </a:t>
            </a:r>
            <a:endParaRPr b="1" sz="2440">
              <a:solidFill>
                <a:schemeClr val="accent3"/>
              </a:solidFill>
            </a:endParaRPr>
          </a:p>
        </p:txBody>
      </p:sp>
      <p:sp>
        <p:nvSpPr>
          <p:cNvPr id="159" name="Google Shape;159;p26"/>
          <p:cNvSpPr txBox="1"/>
          <p:nvPr/>
        </p:nvSpPr>
        <p:spPr>
          <a:xfrm>
            <a:off x="1166100" y="4251925"/>
            <a:ext cx="6811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666666"/>
                </a:solidFill>
                <a:latin typeface="Open Sans"/>
                <a:ea typeface="Open Sans"/>
                <a:cs typeface="Open Sans"/>
                <a:sym typeface="Open Sans"/>
              </a:rPr>
              <a:t>A</a:t>
            </a:r>
            <a:r>
              <a:rPr lang="es" sz="1500">
                <a:solidFill>
                  <a:srgbClr val="666666"/>
                </a:solidFill>
                <a:latin typeface="Open Sans"/>
                <a:ea typeface="Open Sans"/>
                <a:cs typeface="Open Sans"/>
                <a:sym typeface="Open Sans"/>
              </a:rPr>
              <a:t> partir del año 2016 comienza un período de volatilidad, llegando a un pico a mediados del 2018 a causa de la descoordinación macroeconómica.</a:t>
            </a:r>
            <a:r>
              <a:rPr lang="es" sz="1500">
                <a:solidFill>
                  <a:schemeClr val="dk1"/>
                </a:solidFill>
                <a:latin typeface="Open Sans"/>
                <a:ea typeface="Open Sans"/>
                <a:cs typeface="Open Sans"/>
                <a:sym typeface="Open Sans"/>
              </a:rPr>
              <a:t> </a:t>
            </a:r>
            <a:endParaRPr>
              <a:latin typeface="Open Sans"/>
              <a:ea typeface="Open Sans"/>
              <a:cs typeface="Open Sans"/>
              <a:sym typeface="Open Sans"/>
            </a:endParaRPr>
          </a:p>
        </p:txBody>
      </p:sp>
      <p:pic>
        <p:nvPicPr>
          <p:cNvPr id="160" name="Google Shape;160;p26"/>
          <p:cNvPicPr preferRelativeResize="0"/>
          <p:nvPr/>
        </p:nvPicPr>
        <p:blipFill>
          <a:blip r:embed="rId3">
            <a:alphaModFix/>
          </a:blip>
          <a:stretch>
            <a:fillRect/>
          </a:stretch>
        </p:blipFill>
        <p:spPr>
          <a:xfrm>
            <a:off x="1206864" y="1005675"/>
            <a:ext cx="6730275" cy="306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1841700"/>
            <a:ext cx="8520600" cy="1460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990"/>
              <a:buNone/>
            </a:pPr>
            <a:r>
              <a:rPr lang="es" sz="4000">
                <a:solidFill>
                  <a:schemeClr val="accent3"/>
                </a:solidFill>
              </a:rPr>
              <a:t>04 - HIPÓTESIS O PREGUNTAS DE INTERÉS</a:t>
            </a:r>
            <a:endParaRPr b="1" sz="40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97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990"/>
              <a:buNone/>
            </a:pPr>
            <a:r>
              <a:rPr lang="es" sz="2700">
                <a:solidFill>
                  <a:schemeClr val="accent3"/>
                </a:solidFill>
              </a:rPr>
              <a:t>HIPÓTESIS</a:t>
            </a:r>
            <a:r>
              <a:rPr lang="es" sz="2700">
                <a:solidFill>
                  <a:schemeClr val="accent3"/>
                </a:solidFill>
              </a:rPr>
              <a:t> O PREGUNTAS DE </a:t>
            </a:r>
            <a:r>
              <a:rPr lang="es" sz="2700">
                <a:solidFill>
                  <a:schemeClr val="accent3"/>
                </a:solidFill>
              </a:rPr>
              <a:t>INTERÉS</a:t>
            </a:r>
            <a:endParaRPr b="1" sz="3420">
              <a:solidFill>
                <a:schemeClr val="accent3"/>
              </a:solidFill>
            </a:endParaRPr>
          </a:p>
        </p:txBody>
      </p:sp>
      <p:sp>
        <p:nvSpPr>
          <p:cNvPr id="171" name="Google Shape;171;p28"/>
          <p:cNvSpPr txBox="1"/>
          <p:nvPr>
            <p:ph idx="1" type="body"/>
          </p:nvPr>
        </p:nvSpPr>
        <p:spPr>
          <a:xfrm>
            <a:off x="445050" y="1533475"/>
            <a:ext cx="3769800" cy="23859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b="1" lang="es" sz="1800">
                <a:solidFill>
                  <a:srgbClr val="666666"/>
                </a:solidFill>
              </a:rPr>
              <a:t>Preguntas principales:</a:t>
            </a:r>
            <a:endParaRPr b="1" sz="1800">
              <a:solidFill>
                <a:srgbClr val="666666"/>
              </a:solidFill>
            </a:endParaRPr>
          </a:p>
          <a:p>
            <a:pPr indent="-330200" lvl="0" marL="457200" rtl="0" algn="l">
              <a:spcBef>
                <a:spcPts val="1200"/>
              </a:spcBef>
              <a:spcAft>
                <a:spcPts val="0"/>
              </a:spcAft>
              <a:buClr>
                <a:srgbClr val="666666"/>
              </a:buClr>
              <a:buSzPts val="1600"/>
              <a:buChar char="➔"/>
            </a:pPr>
            <a:r>
              <a:rPr lang="es" sz="1600">
                <a:solidFill>
                  <a:srgbClr val="666666"/>
                </a:solidFill>
              </a:rPr>
              <a:t>¿Cómo varían los precios de la vivienda a lo largo del tiempo?</a:t>
            </a:r>
            <a:br>
              <a:rPr lang="es" sz="1600">
                <a:solidFill>
                  <a:srgbClr val="666666"/>
                </a:solidFill>
              </a:rPr>
            </a:br>
            <a:endParaRPr sz="1600">
              <a:solidFill>
                <a:srgbClr val="666666"/>
              </a:solidFill>
            </a:endParaRPr>
          </a:p>
          <a:p>
            <a:pPr indent="-330200" lvl="0" marL="457200" rtl="0" algn="l">
              <a:spcBef>
                <a:spcPts val="0"/>
              </a:spcBef>
              <a:spcAft>
                <a:spcPts val="0"/>
              </a:spcAft>
              <a:buClr>
                <a:srgbClr val="666666"/>
              </a:buClr>
              <a:buSzPts val="1600"/>
              <a:buChar char="➔"/>
            </a:pPr>
            <a:r>
              <a:rPr lang="es" sz="1600">
                <a:solidFill>
                  <a:srgbClr val="666666"/>
                </a:solidFill>
              </a:rPr>
              <a:t>¿Hay zonas con precios más elevados que otras ?</a:t>
            </a:r>
            <a:endParaRPr sz="1600">
              <a:solidFill>
                <a:srgbClr val="666666"/>
              </a:solidFill>
            </a:endParaRPr>
          </a:p>
        </p:txBody>
      </p:sp>
      <p:sp>
        <p:nvSpPr>
          <p:cNvPr id="172" name="Google Shape;172;p28"/>
          <p:cNvSpPr txBox="1"/>
          <p:nvPr>
            <p:ph idx="2" type="body"/>
          </p:nvPr>
        </p:nvSpPr>
        <p:spPr>
          <a:xfrm>
            <a:off x="4875975" y="1533475"/>
            <a:ext cx="3687000" cy="24555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b="1" lang="es" sz="1800">
                <a:solidFill>
                  <a:srgbClr val="666666"/>
                </a:solidFill>
              </a:rPr>
              <a:t>Preguntas secundarias:</a:t>
            </a:r>
            <a:endParaRPr sz="1800">
              <a:solidFill>
                <a:srgbClr val="666666"/>
              </a:solidFill>
            </a:endParaRPr>
          </a:p>
          <a:p>
            <a:pPr indent="-330200" lvl="0" marL="457200" rtl="0" algn="l">
              <a:spcBef>
                <a:spcPts val="1200"/>
              </a:spcBef>
              <a:spcAft>
                <a:spcPts val="0"/>
              </a:spcAft>
              <a:buClr>
                <a:srgbClr val="666666"/>
              </a:buClr>
              <a:buSzPts val="1600"/>
              <a:buChar char="➔"/>
            </a:pPr>
            <a:r>
              <a:rPr lang="es" sz="1600">
                <a:solidFill>
                  <a:srgbClr val="666666"/>
                </a:solidFill>
              </a:rPr>
              <a:t>¿Cuáles son las viviendas más caras?</a:t>
            </a:r>
            <a:br>
              <a:rPr lang="es" sz="1600">
                <a:solidFill>
                  <a:srgbClr val="666666"/>
                </a:solidFill>
              </a:rPr>
            </a:br>
            <a:endParaRPr sz="1600">
              <a:solidFill>
                <a:srgbClr val="666666"/>
              </a:solidFill>
            </a:endParaRPr>
          </a:p>
          <a:p>
            <a:pPr indent="-330200" lvl="0" marL="457200" rtl="0" algn="l">
              <a:spcBef>
                <a:spcPts val="0"/>
              </a:spcBef>
              <a:spcAft>
                <a:spcPts val="0"/>
              </a:spcAft>
              <a:buClr>
                <a:srgbClr val="666666"/>
              </a:buClr>
              <a:buSzPts val="1600"/>
              <a:buChar char="➔"/>
            </a:pPr>
            <a:r>
              <a:rPr lang="es" sz="1600">
                <a:solidFill>
                  <a:srgbClr val="666666"/>
                </a:solidFill>
              </a:rPr>
              <a:t>¿Qué factores influyen en el precio?</a:t>
            </a:r>
            <a:endParaRPr sz="160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1989000"/>
            <a:ext cx="8520600" cy="1165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4000">
                <a:solidFill>
                  <a:schemeClr val="accent3"/>
                </a:solidFill>
              </a:rPr>
              <a:t>05 - ANÁLISIS EXPLORATORIO DE DATOS</a:t>
            </a:r>
            <a:endParaRPr sz="4000">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1" type="body"/>
          </p:nvPr>
        </p:nvSpPr>
        <p:spPr>
          <a:xfrm>
            <a:off x="311700" y="2998550"/>
            <a:ext cx="8645700" cy="1997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3429">
              <a:solidFill>
                <a:schemeClr val="dk1"/>
              </a:solidFill>
              <a:latin typeface="Roboto"/>
              <a:ea typeface="Roboto"/>
              <a:cs typeface="Roboto"/>
              <a:sym typeface="Roboto"/>
            </a:endParaRPr>
          </a:p>
          <a:p>
            <a:pPr indent="0" lvl="0" marL="0" rtl="0" algn="l">
              <a:spcBef>
                <a:spcPts val="1200"/>
              </a:spcBef>
              <a:spcAft>
                <a:spcPts val="0"/>
              </a:spcAft>
              <a:buNone/>
            </a:pPr>
            <a:r>
              <a:t/>
            </a:r>
            <a:endParaRPr sz="2291">
              <a:solidFill>
                <a:schemeClr val="dk1"/>
              </a:solidFill>
              <a:latin typeface="Roboto"/>
              <a:ea typeface="Roboto"/>
              <a:cs typeface="Roboto"/>
              <a:sym typeface="Roboto"/>
            </a:endParaRPr>
          </a:p>
          <a:p>
            <a:pPr indent="0" lvl="0" marL="0" rtl="0" algn="l">
              <a:spcBef>
                <a:spcPts val="1200"/>
              </a:spcBef>
              <a:spcAft>
                <a:spcPts val="1200"/>
              </a:spcAft>
              <a:buNone/>
            </a:pPr>
            <a:r>
              <a:t/>
            </a:r>
            <a:endParaRPr sz="1600">
              <a:solidFill>
                <a:schemeClr val="dk1"/>
              </a:solidFill>
            </a:endParaRPr>
          </a:p>
        </p:txBody>
      </p:sp>
      <p:sp>
        <p:nvSpPr>
          <p:cNvPr id="183" name="Google Shape;183;p30"/>
          <p:cNvSpPr txBox="1"/>
          <p:nvPr>
            <p:ph idx="1" type="body"/>
          </p:nvPr>
        </p:nvSpPr>
        <p:spPr>
          <a:xfrm>
            <a:off x="6172200" y="1307375"/>
            <a:ext cx="2971800" cy="24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666666"/>
                </a:solidFill>
              </a:rPr>
              <a:t>G</a:t>
            </a:r>
            <a:r>
              <a:rPr lang="es" sz="1200">
                <a:solidFill>
                  <a:srgbClr val="666666"/>
                </a:solidFill>
              </a:rPr>
              <a:t>ráfico en forma de “U” invertida, </a:t>
            </a:r>
            <a:r>
              <a:rPr lang="es" sz="1200">
                <a:solidFill>
                  <a:srgbClr val="666666"/>
                </a:solidFill>
              </a:rPr>
              <a:t>haciendo </a:t>
            </a:r>
            <a:r>
              <a:rPr lang="es" sz="1200">
                <a:solidFill>
                  <a:srgbClr val="666666"/>
                </a:solidFill>
              </a:rPr>
              <a:t>pico en el primer trimestre del 2018, coincidente </a:t>
            </a:r>
            <a:r>
              <a:rPr lang="es" sz="1200">
                <a:solidFill>
                  <a:srgbClr val="666666"/>
                </a:solidFill>
              </a:rPr>
              <a:t>con la crisis</a:t>
            </a:r>
            <a:r>
              <a:rPr lang="es" sz="1200">
                <a:solidFill>
                  <a:srgbClr val="666666"/>
                </a:solidFill>
              </a:rPr>
              <a:t> económica en Argentina.</a:t>
            </a:r>
            <a:endParaRPr sz="1200">
              <a:solidFill>
                <a:srgbClr val="666666"/>
              </a:solidFill>
            </a:endParaRPr>
          </a:p>
          <a:p>
            <a:pPr indent="-304800" lvl="0" marL="457200" rtl="0" algn="l">
              <a:spcBef>
                <a:spcPts val="1200"/>
              </a:spcBef>
              <a:spcAft>
                <a:spcPts val="0"/>
              </a:spcAft>
              <a:buClr>
                <a:srgbClr val="666666"/>
              </a:buClr>
              <a:buSzPts val="1200"/>
              <a:buChar char="●"/>
            </a:pPr>
            <a:r>
              <a:rPr lang="es" sz="1200">
                <a:solidFill>
                  <a:srgbClr val="666666"/>
                </a:solidFill>
              </a:rPr>
              <a:t>Devaluación</a:t>
            </a:r>
            <a:r>
              <a:rPr lang="es" sz="1200">
                <a:solidFill>
                  <a:srgbClr val="666666"/>
                </a:solidFill>
              </a:rPr>
              <a:t> de la moneda a ritmos más acelerados </a:t>
            </a:r>
            <a:endParaRPr sz="1200">
              <a:solidFill>
                <a:srgbClr val="666666"/>
              </a:solidFill>
            </a:endParaRPr>
          </a:p>
          <a:p>
            <a:pPr indent="-304800" lvl="0" marL="457200" rtl="0" algn="l">
              <a:spcBef>
                <a:spcPts val="0"/>
              </a:spcBef>
              <a:spcAft>
                <a:spcPts val="0"/>
              </a:spcAft>
              <a:buClr>
                <a:srgbClr val="666666"/>
              </a:buClr>
              <a:buSzPts val="1200"/>
              <a:buChar char="●"/>
            </a:pPr>
            <a:r>
              <a:rPr lang="es" sz="1200">
                <a:solidFill>
                  <a:srgbClr val="666666"/>
                </a:solidFill>
              </a:rPr>
              <a:t>Acceso restringido al crédito hipotecario  </a:t>
            </a:r>
            <a:endParaRPr sz="1200">
              <a:solidFill>
                <a:srgbClr val="666666"/>
              </a:solidFill>
            </a:endParaRPr>
          </a:p>
          <a:p>
            <a:pPr indent="-304800" lvl="0" marL="457200" rtl="0" algn="l">
              <a:spcBef>
                <a:spcPts val="0"/>
              </a:spcBef>
              <a:spcAft>
                <a:spcPts val="0"/>
              </a:spcAft>
              <a:buClr>
                <a:srgbClr val="666666"/>
              </a:buClr>
              <a:buSzPts val="1200"/>
              <a:buChar char="●"/>
            </a:pPr>
            <a:r>
              <a:rPr lang="es" sz="1200">
                <a:solidFill>
                  <a:srgbClr val="666666"/>
                </a:solidFill>
              </a:rPr>
              <a:t>Caída de los salarios reales o medidos en dólares</a:t>
            </a:r>
            <a:endParaRPr sz="1200">
              <a:solidFill>
                <a:srgbClr val="666666"/>
              </a:solidFill>
            </a:endParaRPr>
          </a:p>
          <a:p>
            <a:pPr indent="0" lvl="0" marL="0" rtl="0" algn="l">
              <a:spcBef>
                <a:spcPts val="1200"/>
              </a:spcBef>
              <a:spcAft>
                <a:spcPts val="0"/>
              </a:spcAft>
              <a:buNone/>
            </a:pPr>
            <a:r>
              <a:t/>
            </a:r>
            <a:endParaRPr sz="1200">
              <a:solidFill>
                <a:srgbClr val="666666"/>
              </a:solidFill>
            </a:endParaRPr>
          </a:p>
          <a:p>
            <a:pPr indent="0" lvl="0" marL="0" rtl="0" algn="l">
              <a:spcBef>
                <a:spcPts val="1200"/>
              </a:spcBef>
              <a:spcAft>
                <a:spcPts val="1200"/>
              </a:spcAft>
              <a:buNone/>
            </a:pPr>
            <a:r>
              <a:t/>
            </a:r>
            <a:endParaRPr i="1" sz="1200">
              <a:solidFill>
                <a:srgbClr val="666666"/>
              </a:solidFill>
            </a:endParaRPr>
          </a:p>
        </p:txBody>
      </p:sp>
      <p:sp>
        <p:nvSpPr>
          <p:cNvPr id="184" name="Google Shape;184;p30"/>
          <p:cNvSpPr txBox="1"/>
          <p:nvPr>
            <p:ph type="title"/>
          </p:nvPr>
        </p:nvSpPr>
        <p:spPr>
          <a:xfrm>
            <a:off x="178275" y="629675"/>
            <a:ext cx="47901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s" sz="2300">
                <a:solidFill>
                  <a:srgbClr val="666666"/>
                </a:solidFill>
              </a:rPr>
              <a:t>Evolución del nivel de precios (2015-2022)</a:t>
            </a:r>
            <a:endParaRPr b="1" sz="2300">
              <a:solidFill>
                <a:srgbClr val="666666"/>
              </a:solidFill>
            </a:endParaRPr>
          </a:p>
        </p:txBody>
      </p:sp>
      <p:sp>
        <p:nvSpPr>
          <p:cNvPr id="185" name="Google Shape;185;p30"/>
          <p:cNvSpPr txBox="1"/>
          <p:nvPr/>
        </p:nvSpPr>
        <p:spPr>
          <a:xfrm>
            <a:off x="6453500" y="3844875"/>
            <a:ext cx="23274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s" sz="1100">
                <a:solidFill>
                  <a:srgbClr val="666666"/>
                </a:solidFill>
                <a:latin typeface="Open Sans"/>
                <a:ea typeface="Open Sans"/>
                <a:cs typeface="Open Sans"/>
                <a:sym typeface="Open Sans"/>
              </a:rPr>
              <a:t>Según la literatura especializada, los precios de las viviendas, se correlacionan con los ciclos económicos.</a:t>
            </a:r>
            <a:endParaRPr sz="1300">
              <a:latin typeface="Open Sans"/>
              <a:ea typeface="Open Sans"/>
              <a:cs typeface="Open Sans"/>
              <a:sym typeface="Open Sans"/>
            </a:endParaRPr>
          </a:p>
        </p:txBody>
      </p:sp>
      <p:pic>
        <p:nvPicPr>
          <p:cNvPr id="186" name="Google Shape;186;p30"/>
          <p:cNvPicPr preferRelativeResize="0"/>
          <p:nvPr/>
        </p:nvPicPr>
        <p:blipFill>
          <a:blip r:embed="rId3">
            <a:alphaModFix/>
          </a:blip>
          <a:stretch>
            <a:fillRect/>
          </a:stretch>
        </p:blipFill>
        <p:spPr>
          <a:xfrm>
            <a:off x="139150" y="1772877"/>
            <a:ext cx="6033051" cy="260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400725" y="4076700"/>
            <a:ext cx="854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666666"/>
                </a:solidFill>
                <a:latin typeface="Roboto"/>
                <a:ea typeface="Roboto"/>
                <a:cs typeface="Roboto"/>
                <a:sym typeface="Roboto"/>
              </a:rPr>
              <a:t>Si bien </a:t>
            </a:r>
            <a:r>
              <a:rPr lang="es" sz="1300">
                <a:solidFill>
                  <a:srgbClr val="666666"/>
                </a:solidFill>
                <a:latin typeface="Roboto"/>
                <a:ea typeface="Roboto"/>
                <a:cs typeface="Roboto"/>
                <a:sym typeface="Roboto"/>
              </a:rPr>
              <a:t>no se capta</a:t>
            </a:r>
            <a:r>
              <a:rPr lang="es" sz="1300">
                <a:solidFill>
                  <a:srgbClr val="666666"/>
                </a:solidFill>
                <a:latin typeface="Roboto"/>
                <a:ea typeface="Roboto"/>
                <a:cs typeface="Roboto"/>
                <a:sym typeface="Roboto"/>
              </a:rPr>
              <a:t> el efecto intertemporal de una variable sobre la otra, si obtenemos su relación instantánea.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s" sz="1300">
                <a:solidFill>
                  <a:srgbClr val="666666"/>
                </a:solidFill>
                <a:latin typeface="Roboto"/>
                <a:ea typeface="Roboto"/>
                <a:cs typeface="Roboto"/>
                <a:sym typeface="Roboto"/>
              </a:rPr>
              <a:t>En viviendas tipo ‘Casa’, existe una relación negativa entre las variables de </a:t>
            </a:r>
            <a:r>
              <a:rPr lang="es" sz="1300">
                <a:solidFill>
                  <a:srgbClr val="666666"/>
                </a:solidFill>
                <a:latin typeface="Roboto"/>
                <a:ea typeface="Roboto"/>
                <a:cs typeface="Roboto"/>
                <a:sym typeface="Roboto"/>
              </a:rPr>
              <a:t>análisis</a:t>
            </a:r>
            <a:r>
              <a:rPr lang="es" sz="1300">
                <a:solidFill>
                  <a:srgbClr val="666666"/>
                </a:solidFill>
                <a:latin typeface="Roboto"/>
                <a:ea typeface="Roboto"/>
                <a:cs typeface="Roboto"/>
                <a:sym typeface="Roboto"/>
              </a:rPr>
              <a:t>.</a:t>
            </a:r>
            <a:endParaRPr sz="1500">
              <a:solidFill>
                <a:srgbClr val="666666"/>
              </a:solidFill>
            </a:endParaRPr>
          </a:p>
        </p:txBody>
      </p:sp>
      <p:sp>
        <p:nvSpPr>
          <p:cNvPr id="192" name="Google Shape;192;p31"/>
          <p:cNvSpPr txBox="1"/>
          <p:nvPr/>
        </p:nvSpPr>
        <p:spPr>
          <a:xfrm>
            <a:off x="2393000" y="153200"/>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93" name="Google Shape;193;p31"/>
          <p:cNvSpPr txBox="1"/>
          <p:nvPr>
            <p:ph type="title"/>
          </p:nvPr>
        </p:nvSpPr>
        <p:spPr>
          <a:xfrm>
            <a:off x="158075" y="628875"/>
            <a:ext cx="6010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s" sz="2300">
                <a:solidFill>
                  <a:srgbClr val="666666"/>
                </a:solidFill>
              </a:rPr>
              <a:t>Existencia de Relación Precio ~ Cantidades Publicadas</a:t>
            </a:r>
            <a:endParaRPr sz="2300">
              <a:solidFill>
                <a:srgbClr val="666666"/>
              </a:solidFill>
            </a:endParaRPr>
          </a:p>
          <a:p>
            <a:pPr indent="0" lvl="0" marL="0" rtl="0" algn="ctr">
              <a:lnSpc>
                <a:spcPct val="115000"/>
              </a:lnSpc>
              <a:spcBef>
                <a:spcPts val="1200"/>
              </a:spcBef>
              <a:spcAft>
                <a:spcPts val="1200"/>
              </a:spcAft>
              <a:buSzPts val="990"/>
              <a:buNone/>
            </a:pPr>
            <a:r>
              <a:t/>
            </a:r>
            <a:endParaRPr sz="1800">
              <a:solidFill>
                <a:srgbClr val="666666"/>
              </a:solidFill>
            </a:endParaRPr>
          </a:p>
        </p:txBody>
      </p:sp>
      <p:sp>
        <p:nvSpPr>
          <p:cNvPr id="194" name="Google Shape;194;p31"/>
          <p:cNvSpPr txBox="1"/>
          <p:nvPr/>
        </p:nvSpPr>
        <p:spPr>
          <a:xfrm>
            <a:off x="911975" y="1543450"/>
            <a:ext cx="15801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s" sz="1050">
                <a:solidFill>
                  <a:srgbClr val="666666"/>
                </a:solidFill>
                <a:highlight>
                  <a:srgbClr val="FFFFFE"/>
                </a:highlight>
                <a:latin typeface="Open Sans"/>
                <a:ea typeface="Open Sans"/>
                <a:cs typeface="Open Sans"/>
                <a:sym typeface="Open Sans"/>
              </a:rPr>
              <a:t>Tipo: Departamento</a:t>
            </a:r>
            <a:endParaRPr b="1" sz="1050">
              <a:solidFill>
                <a:srgbClr val="666666"/>
              </a:solidFill>
              <a:highlight>
                <a:srgbClr val="FFFFFE"/>
              </a:highlight>
              <a:latin typeface="Open Sans"/>
              <a:ea typeface="Open Sans"/>
              <a:cs typeface="Open Sans"/>
              <a:sym typeface="Open Sans"/>
            </a:endParaRPr>
          </a:p>
          <a:p>
            <a:pPr indent="0" lvl="0" marL="0" rtl="0" algn="l">
              <a:spcBef>
                <a:spcPts val="0"/>
              </a:spcBef>
              <a:spcAft>
                <a:spcPts val="0"/>
              </a:spcAft>
              <a:buNone/>
            </a:pPr>
            <a:r>
              <a:t/>
            </a:r>
            <a:endParaRPr>
              <a:solidFill>
                <a:srgbClr val="666666"/>
              </a:solidFill>
              <a:latin typeface="Open Sans"/>
              <a:ea typeface="Open Sans"/>
              <a:cs typeface="Open Sans"/>
              <a:sym typeface="Open Sans"/>
            </a:endParaRPr>
          </a:p>
        </p:txBody>
      </p:sp>
      <p:sp>
        <p:nvSpPr>
          <p:cNvPr id="195" name="Google Shape;195;p31"/>
          <p:cNvSpPr txBox="1"/>
          <p:nvPr/>
        </p:nvSpPr>
        <p:spPr>
          <a:xfrm>
            <a:off x="4135175" y="1550000"/>
            <a:ext cx="9183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s" sz="1050">
                <a:solidFill>
                  <a:srgbClr val="666666"/>
                </a:solidFill>
                <a:highlight>
                  <a:srgbClr val="FFFFFE"/>
                </a:highlight>
                <a:latin typeface="Open Sans"/>
                <a:ea typeface="Open Sans"/>
                <a:cs typeface="Open Sans"/>
                <a:sym typeface="Open Sans"/>
              </a:rPr>
              <a:t>Tipo: Casa</a:t>
            </a:r>
            <a:endParaRPr b="1" sz="1050">
              <a:solidFill>
                <a:srgbClr val="666666"/>
              </a:solidFill>
              <a:highlight>
                <a:srgbClr val="FFFFFE"/>
              </a:highlight>
              <a:latin typeface="Open Sans"/>
              <a:ea typeface="Open Sans"/>
              <a:cs typeface="Open Sans"/>
              <a:sym typeface="Open Sans"/>
            </a:endParaRPr>
          </a:p>
          <a:p>
            <a:pPr indent="0" lvl="0" marL="0" rtl="0" algn="l">
              <a:spcBef>
                <a:spcPts val="0"/>
              </a:spcBef>
              <a:spcAft>
                <a:spcPts val="0"/>
              </a:spcAft>
              <a:buNone/>
            </a:pPr>
            <a:r>
              <a:t/>
            </a:r>
            <a:endParaRPr>
              <a:solidFill>
                <a:srgbClr val="666666"/>
              </a:solidFill>
              <a:latin typeface="Open Sans"/>
              <a:ea typeface="Open Sans"/>
              <a:cs typeface="Open Sans"/>
              <a:sym typeface="Open Sans"/>
            </a:endParaRPr>
          </a:p>
        </p:txBody>
      </p:sp>
      <p:sp>
        <p:nvSpPr>
          <p:cNvPr id="196" name="Google Shape;196;p31"/>
          <p:cNvSpPr txBox="1"/>
          <p:nvPr/>
        </p:nvSpPr>
        <p:spPr>
          <a:xfrm>
            <a:off x="7239900" y="1550000"/>
            <a:ext cx="7563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s" sz="1050">
                <a:solidFill>
                  <a:srgbClr val="666666"/>
                </a:solidFill>
                <a:highlight>
                  <a:srgbClr val="FFFFFE"/>
                </a:highlight>
                <a:latin typeface="Open Sans"/>
                <a:ea typeface="Open Sans"/>
                <a:cs typeface="Open Sans"/>
                <a:sym typeface="Open Sans"/>
              </a:rPr>
              <a:t>Tipo: PH</a:t>
            </a:r>
            <a:endParaRPr b="1" sz="1050">
              <a:solidFill>
                <a:srgbClr val="666666"/>
              </a:solidFill>
              <a:highlight>
                <a:srgbClr val="FFFFFE"/>
              </a:highlight>
              <a:latin typeface="Open Sans"/>
              <a:ea typeface="Open Sans"/>
              <a:cs typeface="Open Sans"/>
              <a:sym typeface="Open Sans"/>
            </a:endParaRPr>
          </a:p>
          <a:p>
            <a:pPr indent="0" lvl="0" marL="0" rtl="0" algn="l">
              <a:spcBef>
                <a:spcPts val="0"/>
              </a:spcBef>
              <a:spcAft>
                <a:spcPts val="0"/>
              </a:spcAft>
              <a:buNone/>
            </a:pPr>
            <a:r>
              <a:t/>
            </a:r>
            <a:endParaRPr>
              <a:solidFill>
                <a:srgbClr val="666666"/>
              </a:solidFill>
              <a:latin typeface="Open Sans"/>
              <a:ea typeface="Open Sans"/>
              <a:cs typeface="Open Sans"/>
              <a:sym typeface="Open Sans"/>
            </a:endParaRPr>
          </a:p>
        </p:txBody>
      </p:sp>
      <p:pic>
        <p:nvPicPr>
          <p:cNvPr id="197" name="Google Shape;197;p31"/>
          <p:cNvPicPr preferRelativeResize="0"/>
          <p:nvPr/>
        </p:nvPicPr>
        <p:blipFill>
          <a:blip r:embed="rId3">
            <a:alphaModFix/>
          </a:blip>
          <a:stretch>
            <a:fillRect/>
          </a:stretch>
        </p:blipFill>
        <p:spPr>
          <a:xfrm>
            <a:off x="155422" y="1810550"/>
            <a:ext cx="2864250" cy="1825872"/>
          </a:xfrm>
          <a:prstGeom prst="rect">
            <a:avLst/>
          </a:prstGeom>
          <a:noFill/>
          <a:ln>
            <a:noFill/>
          </a:ln>
        </p:spPr>
      </p:pic>
      <p:pic>
        <p:nvPicPr>
          <p:cNvPr id="198" name="Google Shape;198;p31"/>
          <p:cNvPicPr preferRelativeResize="0"/>
          <p:nvPr/>
        </p:nvPicPr>
        <p:blipFill>
          <a:blip r:embed="rId4">
            <a:alphaModFix/>
          </a:blip>
          <a:stretch>
            <a:fillRect/>
          </a:stretch>
        </p:blipFill>
        <p:spPr>
          <a:xfrm>
            <a:off x="3181725" y="1801338"/>
            <a:ext cx="2780550" cy="1844302"/>
          </a:xfrm>
          <a:prstGeom prst="rect">
            <a:avLst/>
          </a:prstGeom>
          <a:noFill/>
          <a:ln>
            <a:noFill/>
          </a:ln>
        </p:spPr>
      </p:pic>
      <p:pic>
        <p:nvPicPr>
          <p:cNvPr id="199" name="Google Shape;199;p31"/>
          <p:cNvPicPr preferRelativeResize="0"/>
          <p:nvPr/>
        </p:nvPicPr>
        <p:blipFill>
          <a:blip r:embed="rId5">
            <a:alphaModFix/>
          </a:blip>
          <a:stretch>
            <a:fillRect/>
          </a:stretch>
        </p:blipFill>
        <p:spPr>
          <a:xfrm>
            <a:off x="6168975" y="1810600"/>
            <a:ext cx="2780550" cy="18258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61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620">
                <a:solidFill>
                  <a:schemeClr val="accent3"/>
                </a:solidFill>
              </a:rPr>
              <a:t>AGENDA</a:t>
            </a:r>
            <a:endParaRPr b="1" sz="2620">
              <a:solidFill>
                <a:schemeClr val="accent3"/>
              </a:solidFill>
            </a:endParaRPr>
          </a:p>
        </p:txBody>
      </p:sp>
      <p:sp>
        <p:nvSpPr>
          <p:cNvPr id="74" name="Google Shape;74;p14"/>
          <p:cNvSpPr txBox="1"/>
          <p:nvPr>
            <p:ph idx="1" type="body"/>
          </p:nvPr>
        </p:nvSpPr>
        <p:spPr>
          <a:xfrm>
            <a:off x="1406225" y="1228625"/>
            <a:ext cx="6699300" cy="47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Motivación</a:t>
            </a:r>
            <a:endParaRPr>
              <a:solidFill>
                <a:srgbClr val="666666"/>
              </a:solidFill>
            </a:endParaRPr>
          </a:p>
        </p:txBody>
      </p:sp>
      <p:sp>
        <p:nvSpPr>
          <p:cNvPr id="75" name="Google Shape;75;p14"/>
          <p:cNvSpPr txBox="1"/>
          <p:nvPr>
            <p:ph idx="1" type="body"/>
          </p:nvPr>
        </p:nvSpPr>
        <p:spPr>
          <a:xfrm>
            <a:off x="564900" y="1228625"/>
            <a:ext cx="841200" cy="4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s" sz="2400">
                <a:solidFill>
                  <a:srgbClr val="666666"/>
                </a:solidFill>
              </a:rPr>
              <a:t>  0</a:t>
            </a:r>
            <a:r>
              <a:rPr b="1" lang="es" sz="2400">
                <a:solidFill>
                  <a:srgbClr val="666666"/>
                </a:solidFill>
              </a:rPr>
              <a:t>1</a:t>
            </a:r>
            <a:endParaRPr b="1" sz="2400">
              <a:solidFill>
                <a:srgbClr val="666666"/>
              </a:solidFill>
            </a:endParaRPr>
          </a:p>
        </p:txBody>
      </p:sp>
      <p:sp>
        <p:nvSpPr>
          <p:cNvPr id="76" name="Google Shape;76;p14"/>
          <p:cNvSpPr txBox="1"/>
          <p:nvPr>
            <p:ph idx="1" type="body"/>
          </p:nvPr>
        </p:nvSpPr>
        <p:spPr>
          <a:xfrm>
            <a:off x="1412600" y="1715550"/>
            <a:ext cx="6699300" cy="47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Contexto y Audiencia</a:t>
            </a:r>
            <a:endParaRPr>
              <a:solidFill>
                <a:srgbClr val="666666"/>
              </a:solidFill>
            </a:endParaRPr>
          </a:p>
        </p:txBody>
      </p:sp>
      <p:sp>
        <p:nvSpPr>
          <p:cNvPr id="77" name="Google Shape;77;p14"/>
          <p:cNvSpPr txBox="1"/>
          <p:nvPr>
            <p:ph idx="1" type="body"/>
          </p:nvPr>
        </p:nvSpPr>
        <p:spPr>
          <a:xfrm>
            <a:off x="564900" y="1715550"/>
            <a:ext cx="847800" cy="4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s" sz="2400">
                <a:solidFill>
                  <a:srgbClr val="666666"/>
                </a:solidFill>
              </a:rPr>
              <a:t>  02</a:t>
            </a:r>
            <a:endParaRPr b="1" sz="2400">
              <a:solidFill>
                <a:srgbClr val="666666"/>
              </a:solidFill>
            </a:endParaRPr>
          </a:p>
        </p:txBody>
      </p:sp>
      <p:sp>
        <p:nvSpPr>
          <p:cNvPr id="78" name="Google Shape;78;p14"/>
          <p:cNvSpPr txBox="1"/>
          <p:nvPr>
            <p:ph idx="1" type="body"/>
          </p:nvPr>
        </p:nvSpPr>
        <p:spPr>
          <a:xfrm>
            <a:off x="1416325" y="2202475"/>
            <a:ext cx="6699300" cy="47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Metadata</a:t>
            </a:r>
            <a:endParaRPr/>
          </a:p>
        </p:txBody>
      </p:sp>
      <p:sp>
        <p:nvSpPr>
          <p:cNvPr id="79" name="Google Shape;79;p14"/>
          <p:cNvSpPr txBox="1"/>
          <p:nvPr>
            <p:ph idx="1" type="body"/>
          </p:nvPr>
        </p:nvSpPr>
        <p:spPr>
          <a:xfrm>
            <a:off x="564900" y="2202473"/>
            <a:ext cx="861600" cy="4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s" sz="2400">
                <a:solidFill>
                  <a:srgbClr val="666666"/>
                </a:solidFill>
              </a:rPr>
              <a:t>  03</a:t>
            </a:r>
            <a:endParaRPr b="1" sz="2400">
              <a:solidFill>
                <a:srgbClr val="666666"/>
              </a:solidFill>
            </a:endParaRPr>
          </a:p>
        </p:txBody>
      </p:sp>
      <p:sp>
        <p:nvSpPr>
          <p:cNvPr id="80" name="Google Shape;80;p14"/>
          <p:cNvSpPr txBox="1"/>
          <p:nvPr>
            <p:ph idx="1" type="body"/>
          </p:nvPr>
        </p:nvSpPr>
        <p:spPr>
          <a:xfrm>
            <a:off x="1426525" y="2689400"/>
            <a:ext cx="6678900" cy="47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Hipótesis o Preguntas de Interés</a:t>
            </a:r>
            <a:endParaRPr>
              <a:solidFill>
                <a:srgbClr val="666666"/>
              </a:solidFill>
            </a:endParaRPr>
          </a:p>
        </p:txBody>
      </p:sp>
      <p:sp>
        <p:nvSpPr>
          <p:cNvPr id="81" name="Google Shape;81;p14"/>
          <p:cNvSpPr txBox="1"/>
          <p:nvPr>
            <p:ph idx="1" type="body"/>
          </p:nvPr>
        </p:nvSpPr>
        <p:spPr>
          <a:xfrm>
            <a:off x="564900" y="2689399"/>
            <a:ext cx="861600" cy="4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s" sz="2400">
                <a:solidFill>
                  <a:srgbClr val="666666"/>
                </a:solidFill>
              </a:rPr>
              <a:t>  04</a:t>
            </a:r>
            <a:endParaRPr b="1" sz="2400">
              <a:solidFill>
                <a:srgbClr val="666666"/>
              </a:solidFill>
            </a:endParaRPr>
          </a:p>
        </p:txBody>
      </p:sp>
      <p:sp>
        <p:nvSpPr>
          <p:cNvPr id="82" name="Google Shape;82;p14"/>
          <p:cNvSpPr txBox="1"/>
          <p:nvPr>
            <p:ph idx="1" type="body"/>
          </p:nvPr>
        </p:nvSpPr>
        <p:spPr>
          <a:xfrm>
            <a:off x="1426525" y="3176325"/>
            <a:ext cx="6678900" cy="47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Análisis Exploratorio</a:t>
            </a:r>
            <a:endParaRPr/>
          </a:p>
        </p:txBody>
      </p:sp>
      <p:sp>
        <p:nvSpPr>
          <p:cNvPr id="83" name="Google Shape;83;p14"/>
          <p:cNvSpPr txBox="1"/>
          <p:nvPr>
            <p:ph idx="1" type="body"/>
          </p:nvPr>
        </p:nvSpPr>
        <p:spPr>
          <a:xfrm>
            <a:off x="564900" y="3176326"/>
            <a:ext cx="861600" cy="4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s" sz="2400">
                <a:solidFill>
                  <a:srgbClr val="666666"/>
                </a:solidFill>
              </a:rPr>
              <a:t>  05</a:t>
            </a:r>
            <a:endParaRPr b="1" sz="2400">
              <a:solidFill>
                <a:srgbClr val="666666"/>
              </a:solidFill>
            </a:endParaRPr>
          </a:p>
        </p:txBody>
      </p:sp>
      <p:sp>
        <p:nvSpPr>
          <p:cNvPr id="84" name="Google Shape;84;p14"/>
          <p:cNvSpPr txBox="1"/>
          <p:nvPr>
            <p:ph idx="1" type="body"/>
          </p:nvPr>
        </p:nvSpPr>
        <p:spPr>
          <a:xfrm>
            <a:off x="1426525" y="3651525"/>
            <a:ext cx="66789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 de Modelos</a:t>
            </a:r>
            <a:endParaRPr/>
          </a:p>
          <a:p>
            <a:pPr indent="0" lvl="0" marL="0" rtl="0" algn="l">
              <a:spcBef>
                <a:spcPts val="1200"/>
              </a:spcBef>
              <a:spcAft>
                <a:spcPts val="1200"/>
              </a:spcAft>
              <a:buNone/>
            </a:pPr>
            <a:r>
              <a:t/>
            </a:r>
            <a:endParaRPr>
              <a:solidFill>
                <a:srgbClr val="666666"/>
              </a:solidFill>
            </a:endParaRPr>
          </a:p>
        </p:txBody>
      </p:sp>
      <p:sp>
        <p:nvSpPr>
          <p:cNvPr id="85" name="Google Shape;85;p14"/>
          <p:cNvSpPr txBox="1"/>
          <p:nvPr>
            <p:ph idx="1" type="body"/>
          </p:nvPr>
        </p:nvSpPr>
        <p:spPr>
          <a:xfrm>
            <a:off x="564900" y="3651526"/>
            <a:ext cx="861600" cy="4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s" sz="2400">
                <a:solidFill>
                  <a:srgbClr val="666666"/>
                </a:solidFill>
              </a:rPr>
              <a:t>  06</a:t>
            </a:r>
            <a:endParaRPr b="1" sz="2400">
              <a:solidFill>
                <a:srgbClr val="666666"/>
              </a:solidFill>
            </a:endParaRPr>
          </a:p>
        </p:txBody>
      </p:sp>
      <p:sp>
        <p:nvSpPr>
          <p:cNvPr id="86" name="Google Shape;86;p14"/>
          <p:cNvSpPr txBox="1"/>
          <p:nvPr>
            <p:ph idx="1" type="body"/>
          </p:nvPr>
        </p:nvSpPr>
        <p:spPr>
          <a:xfrm>
            <a:off x="1426525" y="4150175"/>
            <a:ext cx="66789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0" rtl="0" algn="l">
              <a:spcBef>
                <a:spcPts val="0"/>
              </a:spcBef>
              <a:spcAft>
                <a:spcPts val="1200"/>
              </a:spcAft>
              <a:buNone/>
            </a:pPr>
            <a:r>
              <a:t/>
            </a:r>
            <a:endParaRPr>
              <a:solidFill>
                <a:srgbClr val="666666"/>
              </a:solidFill>
            </a:endParaRPr>
          </a:p>
        </p:txBody>
      </p:sp>
      <p:sp>
        <p:nvSpPr>
          <p:cNvPr id="87" name="Google Shape;87;p14"/>
          <p:cNvSpPr txBox="1"/>
          <p:nvPr>
            <p:ph idx="1" type="body"/>
          </p:nvPr>
        </p:nvSpPr>
        <p:spPr>
          <a:xfrm>
            <a:off x="564900" y="4150176"/>
            <a:ext cx="861600" cy="4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s" sz="2400">
                <a:solidFill>
                  <a:srgbClr val="666666"/>
                </a:solidFill>
              </a:rPr>
              <a:t>  07</a:t>
            </a:r>
            <a:endParaRPr b="1" sz="2400">
              <a:solidFill>
                <a:srgbClr val="666666"/>
              </a:solidFill>
            </a:endParaRPr>
          </a:p>
        </p:txBody>
      </p:sp>
      <p:sp>
        <p:nvSpPr>
          <p:cNvPr id="88" name="Google Shape;88;p14"/>
          <p:cNvSpPr txBox="1"/>
          <p:nvPr>
            <p:ph idx="1" type="body"/>
          </p:nvPr>
        </p:nvSpPr>
        <p:spPr>
          <a:xfrm>
            <a:off x="1406100" y="4150175"/>
            <a:ext cx="66789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Insights y Recomendaciones</a:t>
            </a:r>
            <a:endParaRPr/>
          </a:p>
          <a:p>
            <a:pPr indent="0" lvl="0" marL="0" rtl="0" algn="l">
              <a:spcBef>
                <a:spcPts val="1200"/>
              </a:spcBef>
              <a:spcAft>
                <a:spcPts val="1200"/>
              </a:spcAft>
              <a:buNone/>
            </a:pPr>
            <a:r>
              <a:t/>
            </a:r>
            <a:endParaRPr>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nvSpPr>
        <p:spPr>
          <a:xfrm>
            <a:off x="6246225" y="2796100"/>
            <a:ext cx="2523300" cy="1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rgbClr val="666666"/>
              </a:buClr>
              <a:buSzPts val="1300"/>
              <a:buFont typeface="Open Sans"/>
              <a:buChar char="❖"/>
            </a:pPr>
            <a:r>
              <a:rPr lang="es" sz="1300">
                <a:solidFill>
                  <a:srgbClr val="666666"/>
                </a:solidFill>
                <a:latin typeface="Open Sans"/>
                <a:ea typeface="Open Sans"/>
                <a:cs typeface="Open Sans"/>
                <a:sym typeface="Open Sans"/>
              </a:rPr>
              <a:t>Alta heterogeneidad entre los diferentes barrios, tanto en la media y mediana como en la variabilidad de los precios.</a:t>
            </a:r>
            <a:endParaRPr>
              <a:solidFill>
                <a:srgbClr val="666666"/>
              </a:solidFill>
              <a:latin typeface="Roboto"/>
              <a:ea typeface="Roboto"/>
              <a:cs typeface="Roboto"/>
              <a:sym typeface="Roboto"/>
            </a:endParaRPr>
          </a:p>
        </p:txBody>
      </p:sp>
      <p:sp>
        <p:nvSpPr>
          <p:cNvPr id="205" name="Google Shape;205;p32"/>
          <p:cNvSpPr txBox="1"/>
          <p:nvPr/>
        </p:nvSpPr>
        <p:spPr>
          <a:xfrm>
            <a:off x="6323025" y="1290525"/>
            <a:ext cx="2369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b="1" lang="es">
                <a:solidFill>
                  <a:srgbClr val="666666"/>
                </a:solidFill>
                <a:latin typeface="Open Sans"/>
                <a:ea typeface="Open Sans"/>
                <a:cs typeface="Open Sans"/>
                <a:sym typeface="Open Sans"/>
              </a:rPr>
              <a:t>¿E</a:t>
            </a:r>
            <a:r>
              <a:rPr b="1" lang="es">
                <a:solidFill>
                  <a:srgbClr val="666666"/>
                </a:solidFill>
                <a:latin typeface="Open Sans"/>
                <a:ea typeface="Open Sans"/>
                <a:cs typeface="Open Sans"/>
                <a:sym typeface="Open Sans"/>
              </a:rPr>
              <a:t>l precio está relacionado con la localidad de la Ciudad de Buenos Aires?</a:t>
            </a:r>
            <a:endParaRPr b="1">
              <a:latin typeface="Open Sans"/>
              <a:ea typeface="Open Sans"/>
              <a:cs typeface="Open Sans"/>
              <a:sym typeface="Open Sans"/>
            </a:endParaRPr>
          </a:p>
        </p:txBody>
      </p:sp>
      <p:sp>
        <p:nvSpPr>
          <p:cNvPr id="206" name="Google Shape;206;p32"/>
          <p:cNvSpPr txBox="1"/>
          <p:nvPr/>
        </p:nvSpPr>
        <p:spPr>
          <a:xfrm>
            <a:off x="656100" y="4661075"/>
            <a:ext cx="44298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es" sz="600">
                <a:solidFill>
                  <a:srgbClr val="666666"/>
                </a:solidFill>
                <a:latin typeface="Open Sans"/>
                <a:ea typeface="Open Sans"/>
                <a:cs typeface="Open Sans"/>
                <a:sym typeface="Open Sans"/>
              </a:rPr>
              <a:t>* </a:t>
            </a:r>
            <a:r>
              <a:rPr lang="es" sz="600">
                <a:solidFill>
                  <a:srgbClr val="666666"/>
                </a:solidFill>
                <a:latin typeface="Open Sans"/>
                <a:ea typeface="Open Sans"/>
                <a:cs typeface="Open Sans"/>
                <a:sym typeface="Open Sans"/>
              </a:rPr>
              <a:t>P</a:t>
            </a:r>
            <a:r>
              <a:rPr lang="es" sz="600">
                <a:solidFill>
                  <a:srgbClr val="666666"/>
                </a:solidFill>
                <a:latin typeface="Open Sans"/>
                <a:ea typeface="Open Sans"/>
                <a:cs typeface="Open Sans"/>
                <a:sym typeface="Open Sans"/>
              </a:rPr>
              <a:t>recios agrupados por barrio, excluyendo localidad Puerto Madero</a:t>
            </a:r>
            <a:endParaRPr sz="600">
              <a:latin typeface="Open Sans"/>
              <a:ea typeface="Open Sans"/>
              <a:cs typeface="Open Sans"/>
              <a:sym typeface="Open Sans"/>
            </a:endParaRPr>
          </a:p>
        </p:txBody>
      </p:sp>
      <p:sp>
        <p:nvSpPr>
          <p:cNvPr id="207" name="Google Shape;207;p32"/>
          <p:cNvSpPr txBox="1"/>
          <p:nvPr>
            <p:ph type="title"/>
          </p:nvPr>
        </p:nvSpPr>
        <p:spPr>
          <a:xfrm>
            <a:off x="158075" y="628875"/>
            <a:ext cx="6010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s" sz="2300">
                <a:solidFill>
                  <a:srgbClr val="666666"/>
                </a:solidFill>
              </a:rPr>
              <a:t>Existencia de Relación Precio ~ Ubicación</a:t>
            </a:r>
            <a:endParaRPr sz="1800">
              <a:solidFill>
                <a:srgbClr val="666666"/>
              </a:solidFill>
            </a:endParaRPr>
          </a:p>
        </p:txBody>
      </p:sp>
      <p:pic>
        <p:nvPicPr>
          <p:cNvPr id="208" name="Google Shape;208;p32"/>
          <p:cNvPicPr preferRelativeResize="0"/>
          <p:nvPr/>
        </p:nvPicPr>
        <p:blipFill>
          <a:blip r:embed="rId3">
            <a:alphaModFix/>
          </a:blip>
          <a:stretch>
            <a:fillRect/>
          </a:stretch>
        </p:blipFill>
        <p:spPr>
          <a:xfrm>
            <a:off x="413725" y="1121925"/>
            <a:ext cx="5418000" cy="3613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1864350"/>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4000">
                <a:solidFill>
                  <a:schemeClr val="accent3"/>
                </a:solidFill>
              </a:rPr>
              <a:t>06 - </a:t>
            </a:r>
            <a:r>
              <a:rPr lang="es" sz="4000">
                <a:solidFill>
                  <a:schemeClr val="accent3"/>
                </a:solidFill>
              </a:rPr>
              <a:t>APLICACIÓN</a:t>
            </a:r>
            <a:r>
              <a:rPr lang="es" sz="4000">
                <a:solidFill>
                  <a:schemeClr val="accent3"/>
                </a:solidFill>
              </a:rPr>
              <a:t> DE MODELOS</a:t>
            </a:r>
            <a:endParaRPr sz="4000">
              <a:solidFill>
                <a:schemeClr val="accent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5783100" y="1750975"/>
            <a:ext cx="2714100" cy="2035500"/>
          </a:xfrm>
          <a:prstGeom prst="rect">
            <a:avLst/>
          </a:prstGeom>
        </p:spPr>
        <p:txBody>
          <a:bodyPr anchorCtr="0" anchor="t" bIns="91425" lIns="91425" spcFirstLastPara="1" rIns="91425" wrap="square" tIns="91425">
            <a:noAutofit/>
          </a:bodyPr>
          <a:lstStyle/>
          <a:p>
            <a:pPr indent="-314325" lvl="0" marL="457200" rtl="0" algn="l">
              <a:lnSpc>
                <a:spcPct val="100000"/>
              </a:lnSpc>
              <a:spcBef>
                <a:spcPts val="0"/>
              </a:spcBef>
              <a:spcAft>
                <a:spcPts val="0"/>
              </a:spcAft>
              <a:buClr>
                <a:srgbClr val="666666"/>
              </a:buClr>
              <a:buSzPts val="1350"/>
              <a:buChar char="●"/>
            </a:pPr>
            <a:r>
              <a:rPr lang="es" sz="1350">
                <a:solidFill>
                  <a:srgbClr val="666666"/>
                </a:solidFill>
              </a:rPr>
              <a:t>Coeficiente R2</a:t>
            </a:r>
            <a:r>
              <a:rPr lang="es" sz="1350">
                <a:solidFill>
                  <a:srgbClr val="666666"/>
                </a:solidFill>
              </a:rPr>
              <a:t>: 0.665 es relativamente alto. </a:t>
            </a:r>
            <a:br>
              <a:rPr lang="es" sz="1350">
                <a:solidFill>
                  <a:srgbClr val="666666"/>
                </a:solidFill>
              </a:rPr>
            </a:br>
            <a:r>
              <a:rPr lang="es" sz="1350">
                <a:solidFill>
                  <a:srgbClr val="666666"/>
                </a:solidFill>
              </a:rPr>
              <a:t>El 66.5% de la variabilidad es explicada por el modelo lineal.</a:t>
            </a:r>
            <a:endParaRPr sz="1200">
              <a:solidFill>
                <a:srgbClr val="666666"/>
              </a:solidFill>
            </a:endParaRPr>
          </a:p>
          <a:p>
            <a:pPr indent="0" lvl="0" marL="0" rtl="0" algn="l">
              <a:spcBef>
                <a:spcPts val="0"/>
              </a:spcBef>
              <a:spcAft>
                <a:spcPts val="1200"/>
              </a:spcAft>
              <a:buNone/>
            </a:pPr>
            <a:r>
              <a:t/>
            </a:r>
            <a:endParaRPr i="1" sz="1200">
              <a:solidFill>
                <a:srgbClr val="666666"/>
              </a:solidFill>
            </a:endParaRPr>
          </a:p>
        </p:txBody>
      </p:sp>
      <p:sp>
        <p:nvSpPr>
          <p:cNvPr id="219" name="Google Shape;219;p34"/>
          <p:cNvSpPr txBox="1"/>
          <p:nvPr>
            <p:ph type="title"/>
          </p:nvPr>
        </p:nvSpPr>
        <p:spPr>
          <a:xfrm>
            <a:off x="178275" y="248675"/>
            <a:ext cx="5556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s" sz="2300">
                <a:solidFill>
                  <a:srgbClr val="666666"/>
                </a:solidFill>
              </a:rPr>
              <a:t>Modelo </a:t>
            </a:r>
            <a:r>
              <a:rPr lang="es" sz="2300">
                <a:solidFill>
                  <a:srgbClr val="666666"/>
                </a:solidFill>
              </a:rPr>
              <a:t>Regresión</a:t>
            </a:r>
            <a:r>
              <a:rPr lang="es" sz="2300">
                <a:solidFill>
                  <a:srgbClr val="666666"/>
                </a:solidFill>
              </a:rPr>
              <a:t> Lineal: precio ~ superficie total</a:t>
            </a:r>
            <a:endParaRPr b="1" sz="2300">
              <a:solidFill>
                <a:srgbClr val="666666"/>
              </a:solidFill>
            </a:endParaRPr>
          </a:p>
        </p:txBody>
      </p:sp>
      <p:pic>
        <p:nvPicPr>
          <p:cNvPr id="220" name="Google Shape;220;p34"/>
          <p:cNvPicPr preferRelativeResize="0"/>
          <p:nvPr/>
        </p:nvPicPr>
        <p:blipFill>
          <a:blip r:embed="rId3">
            <a:alphaModFix/>
          </a:blip>
          <a:stretch>
            <a:fillRect/>
          </a:stretch>
        </p:blipFill>
        <p:spPr>
          <a:xfrm>
            <a:off x="483063" y="1430963"/>
            <a:ext cx="5191125" cy="2981325"/>
          </a:xfrm>
          <a:prstGeom prst="rect">
            <a:avLst/>
          </a:prstGeom>
          <a:noFill/>
          <a:ln>
            <a:noFill/>
          </a:ln>
        </p:spPr>
      </p:pic>
      <p:sp>
        <p:nvSpPr>
          <p:cNvPr id="221" name="Google Shape;221;p34"/>
          <p:cNvSpPr txBox="1"/>
          <p:nvPr/>
        </p:nvSpPr>
        <p:spPr>
          <a:xfrm>
            <a:off x="178275" y="821375"/>
            <a:ext cx="6660900" cy="36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Clr>
                <a:srgbClr val="000000"/>
              </a:buClr>
              <a:buSzPts val="1350"/>
              <a:buFont typeface="Arial"/>
              <a:buNone/>
            </a:pPr>
            <a:r>
              <a:rPr lang="es" sz="1150">
                <a:solidFill>
                  <a:srgbClr val="666666"/>
                </a:solidFill>
                <a:latin typeface="Open Sans"/>
                <a:ea typeface="Open Sans"/>
                <a:cs typeface="Open Sans"/>
                <a:sym typeface="Open Sans"/>
              </a:rPr>
              <a:t>Creamos un modelo lineal simple por medio de la librería statsmodels cuyo resultado fue:</a:t>
            </a:r>
            <a:endParaRPr sz="1200">
              <a:solidFill>
                <a:srgbClr val="666666"/>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1" type="body"/>
          </p:nvPr>
        </p:nvSpPr>
        <p:spPr>
          <a:xfrm>
            <a:off x="921300" y="3227150"/>
            <a:ext cx="8645700" cy="1997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3429">
              <a:solidFill>
                <a:schemeClr val="dk1"/>
              </a:solidFill>
              <a:latin typeface="Roboto"/>
              <a:ea typeface="Roboto"/>
              <a:cs typeface="Roboto"/>
              <a:sym typeface="Roboto"/>
            </a:endParaRPr>
          </a:p>
          <a:p>
            <a:pPr indent="0" lvl="0" marL="0" rtl="0" algn="l">
              <a:spcBef>
                <a:spcPts val="1200"/>
              </a:spcBef>
              <a:spcAft>
                <a:spcPts val="0"/>
              </a:spcAft>
              <a:buNone/>
            </a:pPr>
            <a:r>
              <a:t/>
            </a:r>
            <a:endParaRPr sz="2291">
              <a:solidFill>
                <a:schemeClr val="dk1"/>
              </a:solidFill>
              <a:latin typeface="Roboto"/>
              <a:ea typeface="Roboto"/>
              <a:cs typeface="Roboto"/>
              <a:sym typeface="Roboto"/>
            </a:endParaRPr>
          </a:p>
          <a:p>
            <a:pPr indent="0" lvl="0" marL="0" rtl="0" algn="l">
              <a:spcBef>
                <a:spcPts val="1200"/>
              </a:spcBef>
              <a:spcAft>
                <a:spcPts val="1200"/>
              </a:spcAft>
              <a:buNone/>
            </a:pPr>
            <a:r>
              <a:t/>
            </a:r>
            <a:endParaRPr sz="1600">
              <a:solidFill>
                <a:schemeClr val="dk1"/>
              </a:solidFill>
            </a:endParaRPr>
          </a:p>
        </p:txBody>
      </p:sp>
      <p:sp>
        <p:nvSpPr>
          <p:cNvPr id="227" name="Google Shape;227;p35"/>
          <p:cNvSpPr txBox="1"/>
          <p:nvPr>
            <p:ph type="title"/>
          </p:nvPr>
        </p:nvSpPr>
        <p:spPr>
          <a:xfrm>
            <a:off x="831650" y="547000"/>
            <a:ext cx="5556300" cy="572700"/>
          </a:xfrm>
          <a:prstGeom prst="rect">
            <a:avLst/>
          </a:prstGeom>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666666"/>
              </a:buClr>
              <a:buSzPts val="2300"/>
              <a:buChar char="❖"/>
            </a:pPr>
            <a:r>
              <a:rPr lang="es" sz="2300">
                <a:solidFill>
                  <a:srgbClr val="666666"/>
                </a:solidFill>
              </a:rPr>
              <a:t>Modelo Gradient Boosting</a:t>
            </a:r>
            <a:endParaRPr b="1" sz="2300">
              <a:solidFill>
                <a:srgbClr val="666666"/>
              </a:solidFill>
            </a:endParaRPr>
          </a:p>
        </p:txBody>
      </p:sp>
      <p:sp>
        <p:nvSpPr>
          <p:cNvPr id="228" name="Google Shape;228;p35"/>
          <p:cNvSpPr txBox="1"/>
          <p:nvPr>
            <p:ph type="title"/>
          </p:nvPr>
        </p:nvSpPr>
        <p:spPr>
          <a:xfrm>
            <a:off x="831650" y="1869975"/>
            <a:ext cx="5556300" cy="572700"/>
          </a:xfrm>
          <a:prstGeom prst="rect">
            <a:avLst/>
          </a:prstGeom>
        </p:spPr>
        <p:txBody>
          <a:bodyPr anchorCtr="0" anchor="t" bIns="91425" lIns="91425" spcFirstLastPara="1" rIns="91425" wrap="square" tIns="91425">
            <a:noAutofit/>
          </a:bodyPr>
          <a:lstStyle/>
          <a:p>
            <a:pPr indent="-374650" lvl="0" marL="457200" rtl="0" algn="l">
              <a:lnSpc>
                <a:spcPct val="135714"/>
              </a:lnSpc>
              <a:spcBef>
                <a:spcPts val="0"/>
              </a:spcBef>
              <a:spcAft>
                <a:spcPts val="0"/>
              </a:spcAft>
              <a:buClr>
                <a:srgbClr val="666666"/>
              </a:buClr>
              <a:buSzPts val="2300"/>
              <a:buChar char="❖"/>
            </a:pPr>
            <a:r>
              <a:rPr lang="es" sz="2300">
                <a:solidFill>
                  <a:srgbClr val="666666"/>
                </a:solidFill>
              </a:rPr>
              <a:t>Modelo </a:t>
            </a:r>
            <a:r>
              <a:rPr lang="es" sz="2300">
                <a:solidFill>
                  <a:srgbClr val="666666"/>
                </a:solidFill>
              </a:rPr>
              <a:t>XG Boost</a:t>
            </a:r>
            <a:endParaRPr b="0" sz="1050">
              <a:solidFill>
                <a:srgbClr val="0000FF"/>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1200"/>
              </a:spcAft>
              <a:buSzPts val="990"/>
              <a:buNone/>
            </a:pPr>
            <a:r>
              <a:t/>
            </a:r>
            <a:endParaRPr sz="2300">
              <a:solidFill>
                <a:srgbClr val="666666"/>
              </a:solidFill>
            </a:endParaRPr>
          </a:p>
        </p:txBody>
      </p:sp>
      <p:sp>
        <p:nvSpPr>
          <p:cNvPr id="229" name="Google Shape;229;p35"/>
          <p:cNvSpPr txBox="1"/>
          <p:nvPr>
            <p:ph type="title"/>
          </p:nvPr>
        </p:nvSpPr>
        <p:spPr>
          <a:xfrm>
            <a:off x="831650" y="3227150"/>
            <a:ext cx="5556300" cy="572700"/>
          </a:xfrm>
          <a:prstGeom prst="rect">
            <a:avLst/>
          </a:prstGeom>
        </p:spPr>
        <p:txBody>
          <a:bodyPr anchorCtr="0" anchor="t" bIns="91425" lIns="91425" spcFirstLastPara="1" rIns="91425" wrap="square" tIns="91425">
            <a:noAutofit/>
          </a:bodyPr>
          <a:lstStyle/>
          <a:p>
            <a:pPr indent="-374650" lvl="0" marL="457200" rtl="0" algn="l">
              <a:lnSpc>
                <a:spcPct val="135714"/>
              </a:lnSpc>
              <a:spcBef>
                <a:spcPts val="0"/>
              </a:spcBef>
              <a:spcAft>
                <a:spcPts val="0"/>
              </a:spcAft>
              <a:buClr>
                <a:srgbClr val="666666"/>
              </a:buClr>
              <a:buSzPts val="2300"/>
              <a:buChar char="❖"/>
            </a:pPr>
            <a:r>
              <a:rPr lang="es" sz="2300">
                <a:solidFill>
                  <a:srgbClr val="666666"/>
                </a:solidFill>
              </a:rPr>
              <a:t>Modelo LightGBM</a:t>
            </a:r>
            <a:endParaRPr b="0" sz="1050">
              <a:solidFill>
                <a:srgbClr val="0000FF"/>
              </a:solidFill>
              <a:highlight>
                <a:srgbClr val="FFFFFE"/>
              </a:highlight>
              <a:latin typeface="Courier New"/>
              <a:ea typeface="Courier New"/>
              <a:cs typeface="Courier New"/>
              <a:sym typeface="Courier New"/>
            </a:endParaRPr>
          </a:p>
          <a:p>
            <a:pPr indent="0" lvl="0" marL="0" rtl="0" algn="l">
              <a:lnSpc>
                <a:spcPct val="115000"/>
              </a:lnSpc>
              <a:spcBef>
                <a:spcPts val="0"/>
              </a:spcBef>
              <a:spcAft>
                <a:spcPts val="1200"/>
              </a:spcAft>
              <a:buSzPts val="990"/>
              <a:buNone/>
            </a:pPr>
            <a:r>
              <a:t/>
            </a:r>
            <a:endParaRPr sz="2300">
              <a:solidFill>
                <a:srgbClr val="666666"/>
              </a:solidFill>
            </a:endParaRPr>
          </a:p>
        </p:txBody>
      </p:sp>
      <p:sp>
        <p:nvSpPr>
          <p:cNvPr id="230" name="Google Shape;230;p35"/>
          <p:cNvSpPr txBox="1"/>
          <p:nvPr/>
        </p:nvSpPr>
        <p:spPr>
          <a:xfrm>
            <a:off x="5070550" y="1191650"/>
            <a:ext cx="2699400" cy="2955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Font typeface="Open Sans"/>
              <a:buChar char="●"/>
            </a:pPr>
            <a:r>
              <a:rPr lang="es" sz="1200">
                <a:solidFill>
                  <a:srgbClr val="666666"/>
                </a:solidFill>
                <a:highlight>
                  <a:srgbClr val="FFFFFF"/>
                </a:highlight>
                <a:latin typeface="Open Sans"/>
                <a:ea typeface="Open Sans"/>
                <a:cs typeface="Open Sans"/>
                <a:sym typeface="Open Sans"/>
              </a:rPr>
              <a:t>El Modelo XG Boost es el que mejor explica.</a:t>
            </a:r>
            <a:br>
              <a:rPr lang="es" sz="1200">
                <a:solidFill>
                  <a:srgbClr val="666666"/>
                </a:solidFill>
                <a:highlight>
                  <a:srgbClr val="FFFFFF"/>
                </a:highlight>
                <a:latin typeface="Open Sans"/>
                <a:ea typeface="Open Sans"/>
                <a:cs typeface="Open Sans"/>
                <a:sym typeface="Open Sans"/>
              </a:rPr>
            </a:br>
            <a:endParaRPr sz="1200">
              <a:solidFill>
                <a:srgbClr val="666666"/>
              </a:solidFill>
              <a:highlight>
                <a:srgbClr val="FFFFFF"/>
              </a:highlight>
              <a:latin typeface="Open Sans"/>
              <a:ea typeface="Open Sans"/>
              <a:cs typeface="Open Sans"/>
              <a:sym typeface="Open Sans"/>
            </a:endParaRPr>
          </a:p>
          <a:p>
            <a:pPr indent="-304800" lvl="0" marL="457200" rtl="0" algn="l">
              <a:spcBef>
                <a:spcPts val="0"/>
              </a:spcBef>
              <a:spcAft>
                <a:spcPts val="0"/>
              </a:spcAft>
              <a:buClr>
                <a:srgbClr val="666666"/>
              </a:buClr>
              <a:buSzPts val="1200"/>
              <a:buFont typeface="Open Sans"/>
              <a:buChar char="●"/>
            </a:pPr>
            <a:r>
              <a:rPr lang="es" sz="1200">
                <a:solidFill>
                  <a:srgbClr val="666666"/>
                </a:solidFill>
                <a:highlight>
                  <a:srgbClr val="FFFFFF"/>
                </a:highlight>
                <a:latin typeface="Open Sans"/>
                <a:ea typeface="Open Sans"/>
                <a:cs typeface="Open Sans"/>
                <a:sym typeface="Open Sans"/>
              </a:rPr>
              <a:t>Bajo los resultados obtenidos, el 88% de la variable dependiente es predicha por la variable independiente.</a:t>
            </a:r>
            <a:br>
              <a:rPr lang="es" sz="1200">
                <a:solidFill>
                  <a:srgbClr val="666666"/>
                </a:solidFill>
                <a:highlight>
                  <a:srgbClr val="FFFFFF"/>
                </a:highlight>
                <a:latin typeface="Open Sans"/>
                <a:ea typeface="Open Sans"/>
                <a:cs typeface="Open Sans"/>
                <a:sym typeface="Open Sans"/>
              </a:rPr>
            </a:br>
            <a:r>
              <a:rPr lang="es" sz="1200">
                <a:solidFill>
                  <a:srgbClr val="666666"/>
                </a:solidFill>
                <a:highlight>
                  <a:srgbClr val="FFFFFF"/>
                </a:highlight>
                <a:latin typeface="Open Sans"/>
                <a:ea typeface="Open Sans"/>
                <a:cs typeface="Open Sans"/>
                <a:sym typeface="Open Sans"/>
              </a:rPr>
              <a:t> </a:t>
            </a:r>
            <a:endParaRPr sz="1200">
              <a:solidFill>
                <a:srgbClr val="666666"/>
              </a:solidFill>
              <a:highlight>
                <a:srgbClr val="FFFFFF"/>
              </a:highlight>
              <a:latin typeface="Open Sans"/>
              <a:ea typeface="Open Sans"/>
              <a:cs typeface="Open Sans"/>
              <a:sym typeface="Open Sans"/>
            </a:endParaRPr>
          </a:p>
          <a:p>
            <a:pPr indent="-304800" lvl="0" marL="457200" rtl="0" algn="l">
              <a:spcBef>
                <a:spcPts val="0"/>
              </a:spcBef>
              <a:spcAft>
                <a:spcPts val="0"/>
              </a:spcAft>
              <a:buClr>
                <a:srgbClr val="666666"/>
              </a:buClr>
              <a:buSzPts val="1200"/>
              <a:buFont typeface="Open Sans"/>
              <a:buChar char="●"/>
            </a:pPr>
            <a:r>
              <a:rPr lang="es" sz="1200">
                <a:solidFill>
                  <a:srgbClr val="666666"/>
                </a:solidFill>
                <a:highlight>
                  <a:srgbClr val="FFFFFF"/>
                </a:highlight>
                <a:latin typeface="Open Sans"/>
                <a:ea typeface="Open Sans"/>
                <a:cs typeface="Open Sans"/>
                <a:sym typeface="Open Sans"/>
              </a:rPr>
              <a:t>Un MSE de 0.10 indica que el error en la </a:t>
            </a:r>
            <a:r>
              <a:rPr lang="es" sz="1200">
                <a:solidFill>
                  <a:srgbClr val="666666"/>
                </a:solidFill>
                <a:highlight>
                  <a:srgbClr val="FFFFFF"/>
                </a:highlight>
                <a:latin typeface="Open Sans"/>
                <a:ea typeface="Open Sans"/>
                <a:cs typeface="Open Sans"/>
                <a:sym typeface="Open Sans"/>
              </a:rPr>
              <a:t>predicción</a:t>
            </a:r>
            <a:r>
              <a:rPr lang="es" sz="1200">
                <a:solidFill>
                  <a:srgbClr val="666666"/>
                </a:solidFill>
                <a:highlight>
                  <a:srgbClr val="FFFFFF"/>
                </a:highlight>
                <a:latin typeface="Open Sans"/>
                <a:ea typeface="Open Sans"/>
                <a:cs typeface="Open Sans"/>
                <a:sym typeface="Open Sans"/>
              </a:rPr>
              <a:t> del modelo, es bajo, por tanto el modelo tiene cierta precisión al predecir el resultado.</a:t>
            </a:r>
            <a:endParaRPr>
              <a:solidFill>
                <a:srgbClr val="666666"/>
              </a:solidFill>
              <a:latin typeface="Open Sans"/>
              <a:ea typeface="Open Sans"/>
              <a:cs typeface="Open Sans"/>
              <a:sym typeface="Open Sans"/>
            </a:endParaRPr>
          </a:p>
        </p:txBody>
      </p:sp>
      <p:pic>
        <p:nvPicPr>
          <p:cNvPr id="231" name="Google Shape;231;p35"/>
          <p:cNvPicPr preferRelativeResize="0"/>
          <p:nvPr/>
        </p:nvPicPr>
        <p:blipFill>
          <a:blip r:embed="rId3">
            <a:alphaModFix/>
          </a:blip>
          <a:stretch>
            <a:fillRect/>
          </a:stretch>
        </p:blipFill>
        <p:spPr>
          <a:xfrm>
            <a:off x="1494475" y="1120648"/>
            <a:ext cx="1569683" cy="471850"/>
          </a:xfrm>
          <a:prstGeom prst="rect">
            <a:avLst/>
          </a:prstGeom>
          <a:noFill/>
          <a:ln>
            <a:noFill/>
          </a:ln>
        </p:spPr>
      </p:pic>
      <p:pic>
        <p:nvPicPr>
          <p:cNvPr id="232" name="Google Shape;232;p35"/>
          <p:cNvPicPr preferRelativeResize="0"/>
          <p:nvPr/>
        </p:nvPicPr>
        <p:blipFill>
          <a:blip r:embed="rId4">
            <a:alphaModFix/>
          </a:blip>
          <a:stretch>
            <a:fillRect/>
          </a:stretch>
        </p:blipFill>
        <p:spPr>
          <a:xfrm>
            <a:off x="1494451" y="2503675"/>
            <a:ext cx="1600200" cy="424747"/>
          </a:xfrm>
          <a:prstGeom prst="rect">
            <a:avLst/>
          </a:prstGeom>
          <a:noFill/>
          <a:ln>
            <a:noFill/>
          </a:ln>
        </p:spPr>
      </p:pic>
      <p:pic>
        <p:nvPicPr>
          <p:cNvPr id="233" name="Google Shape;233;p35"/>
          <p:cNvPicPr preferRelativeResize="0"/>
          <p:nvPr/>
        </p:nvPicPr>
        <p:blipFill>
          <a:blip r:embed="rId5">
            <a:alphaModFix/>
          </a:blip>
          <a:stretch>
            <a:fillRect/>
          </a:stretch>
        </p:blipFill>
        <p:spPr>
          <a:xfrm>
            <a:off x="1524400" y="3788300"/>
            <a:ext cx="1600200" cy="4718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1864350"/>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4000">
                <a:solidFill>
                  <a:schemeClr val="accent3"/>
                </a:solidFill>
              </a:rPr>
              <a:t>07 - </a:t>
            </a:r>
            <a:r>
              <a:rPr b="1" lang="es" sz="4000">
                <a:solidFill>
                  <a:schemeClr val="accent3"/>
                </a:solidFill>
              </a:rPr>
              <a:t>INSIGHTS </a:t>
            </a:r>
            <a:r>
              <a:rPr lang="es" sz="4000">
                <a:solidFill>
                  <a:schemeClr val="accent3"/>
                </a:solidFill>
              </a:rPr>
              <a:t>Y</a:t>
            </a:r>
            <a:r>
              <a:rPr b="1" lang="es" sz="4000">
                <a:solidFill>
                  <a:schemeClr val="accent3"/>
                </a:solidFill>
              </a:rPr>
              <a:t> RECOMENDACIONES</a:t>
            </a:r>
            <a:endParaRPr sz="4000">
              <a:solidFill>
                <a:schemeClr val="accent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idx="1" type="body"/>
          </p:nvPr>
        </p:nvSpPr>
        <p:spPr>
          <a:xfrm>
            <a:off x="470700" y="893700"/>
            <a:ext cx="8202600" cy="33561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s" sz="1900">
                <a:solidFill>
                  <a:srgbClr val="666666"/>
                </a:solidFill>
              </a:rPr>
              <a:t>Insights</a:t>
            </a:r>
            <a:r>
              <a:rPr lang="es" sz="1900">
                <a:solidFill>
                  <a:srgbClr val="666666"/>
                </a:solidFill>
              </a:rPr>
              <a:t>:</a:t>
            </a:r>
            <a:br>
              <a:rPr lang="es" sz="2000">
                <a:solidFill>
                  <a:srgbClr val="666666"/>
                </a:solidFill>
              </a:rPr>
            </a:br>
            <a:endParaRPr sz="2000">
              <a:solidFill>
                <a:srgbClr val="666666"/>
              </a:solidFill>
            </a:endParaRPr>
          </a:p>
          <a:p>
            <a:pPr indent="-328453" lvl="0" marL="457200" rtl="0" algn="l">
              <a:lnSpc>
                <a:spcPct val="115000"/>
              </a:lnSpc>
              <a:spcBef>
                <a:spcPts val="1200"/>
              </a:spcBef>
              <a:spcAft>
                <a:spcPts val="0"/>
              </a:spcAft>
              <a:buClr>
                <a:srgbClr val="666666"/>
              </a:buClr>
              <a:buSzPct val="100000"/>
              <a:buChar char="❖"/>
            </a:pPr>
            <a:r>
              <a:rPr lang="es" sz="1700">
                <a:solidFill>
                  <a:srgbClr val="666666"/>
                </a:solidFill>
              </a:rPr>
              <a:t>Los datos macroeconómicos explorados parecen atestiguar </a:t>
            </a:r>
            <a:r>
              <a:rPr lang="es" sz="1700">
                <a:solidFill>
                  <a:srgbClr val="666666"/>
                </a:solidFill>
              </a:rPr>
              <a:t>que la</a:t>
            </a:r>
            <a:r>
              <a:rPr lang="es" sz="1700">
                <a:solidFill>
                  <a:srgbClr val="666666"/>
                </a:solidFill>
              </a:rPr>
              <a:t> entrada de crisis económica de argentina es coincidente con la caída de los precios de las viviendas.</a:t>
            </a:r>
            <a:br>
              <a:rPr lang="es" sz="1700">
                <a:solidFill>
                  <a:srgbClr val="666666"/>
                </a:solidFill>
              </a:rPr>
            </a:br>
            <a:endParaRPr sz="1700">
              <a:solidFill>
                <a:srgbClr val="666666"/>
              </a:solidFill>
            </a:endParaRPr>
          </a:p>
          <a:p>
            <a:pPr indent="-328453" lvl="0" marL="457200" rtl="0" algn="l">
              <a:lnSpc>
                <a:spcPct val="115000"/>
              </a:lnSpc>
              <a:spcBef>
                <a:spcPts val="0"/>
              </a:spcBef>
              <a:spcAft>
                <a:spcPts val="0"/>
              </a:spcAft>
              <a:buClr>
                <a:srgbClr val="666666"/>
              </a:buClr>
              <a:buSzPct val="100000"/>
              <a:buChar char="❖"/>
            </a:pPr>
            <a:r>
              <a:rPr lang="es" sz="1700">
                <a:solidFill>
                  <a:srgbClr val="666666"/>
                </a:solidFill>
              </a:rPr>
              <a:t>Una creciente </a:t>
            </a:r>
            <a:r>
              <a:rPr lang="es" sz="1700">
                <a:solidFill>
                  <a:srgbClr val="666666"/>
                </a:solidFill>
              </a:rPr>
              <a:t>adopción</a:t>
            </a:r>
            <a:r>
              <a:rPr lang="es" sz="1700">
                <a:solidFill>
                  <a:srgbClr val="666666"/>
                </a:solidFill>
              </a:rPr>
              <a:t> de plataforma para la </a:t>
            </a:r>
            <a:r>
              <a:rPr lang="es" sz="1700">
                <a:solidFill>
                  <a:srgbClr val="666666"/>
                </a:solidFill>
              </a:rPr>
              <a:t>publicación</a:t>
            </a:r>
            <a:r>
              <a:rPr lang="es" sz="1700">
                <a:solidFill>
                  <a:srgbClr val="666666"/>
                </a:solidFill>
              </a:rPr>
              <a:t> de ventas y alquileres de viviendas.</a:t>
            </a:r>
            <a:br>
              <a:rPr lang="es" sz="1700">
                <a:solidFill>
                  <a:srgbClr val="666666"/>
                </a:solidFill>
              </a:rPr>
            </a:br>
            <a:endParaRPr sz="1700">
              <a:solidFill>
                <a:srgbClr val="666666"/>
              </a:solidFill>
            </a:endParaRPr>
          </a:p>
          <a:p>
            <a:pPr indent="-328453" lvl="0" marL="457200" rtl="0" algn="l">
              <a:lnSpc>
                <a:spcPct val="115000"/>
              </a:lnSpc>
              <a:spcBef>
                <a:spcPts val="0"/>
              </a:spcBef>
              <a:spcAft>
                <a:spcPts val="0"/>
              </a:spcAft>
              <a:buClr>
                <a:srgbClr val="666666"/>
              </a:buClr>
              <a:buSzPct val="100000"/>
              <a:buChar char="❖"/>
            </a:pPr>
            <a:r>
              <a:rPr lang="es" sz="1700">
                <a:solidFill>
                  <a:srgbClr val="666666"/>
                </a:solidFill>
              </a:rPr>
              <a:t>Heterogeneidad</a:t>
            </a:r>
            <a:r>
              <a:rPr lang="es" sz="1700">
                <a:solidFill>
                  <a:srgbClr val="666666"/>
                </a:solidFill>
              </a:rPr>
              <a:t> </a:t>
            </a:r>
            <a:r>
              <a:rPr lang="es" sz="1700">
                <a:solidFill>
                  <a:srgbClr val="666666"/>
                </a:solidFill>
              </a:rPr>
              <a:t>geográfica</a:t>
            </a:r>
            <a:r>
              <a:rPr lang="es" sz="1700">
                <a:solidFill>
                  <a:srgbClr val="666666"/>
                </a:solidFill>
              </a:rPr>
              <a:t> en los precios de las viviendas dentro de la ciudad de Buenos Aires , no </a:t>
            </a:r>
            <a:r>
              <a:rPr lang="es" sz="1700">
                <a:solidFill>
                  <a:srgbClr val="666666"/>
                </a:solidFill>
              </a:rPr>
              <a:t>así</a:t>
            </a:r>
            <a:r>
              <a:rPr lang="es" sz="1700">
                <a:solidFill>
                  <a:srgbClr val="666666"/>
                </a:solidFill>
              </a:rPr>
              <a:t> entre la ciudad de buenos aires y otras ciudades.</a:t>
            </a:r>
            <a:endParaRPr sz="1700">
              <a:solidFill>
                <a:srgbClr val="666666"/>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idx="2" type="body"/>
          </p:nvPr>
        </p:nvSpPr>
        <p:spPr>
          <a:xfrm>
            <a:off x="364050" y="771150"/>
            <a:ext cx="8415900" cy="3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750">
                <a:solidFill>
                  <a:srgbClr val="666666"/>
                </a:solidFill>
              </a:rPr>
              <a:t>Recomendaciones:</a:t>
            </a:r>
            <a:endParaRPr b="1" sz="1800">
              <a:solidFill>
                <a:srgbClr val="666666"/>
              </a:solidFill>
            </a:endParaRPr>
          </a:p>
          <a:p>
            <a:pPr indent="-317500" lvl="0" marL="457200" rtl="0" algn="l">
              <a:spcBef>
                <a:spcPts val="1200"/>
              </a:spcBef>
              <a:spcAft>
                <a:spcPts val="0"/>
              </a:spcAft>
              <a:buClr>
                <a:srgbClr val="666666"/>
              </a:buClr>
              <a:buSzPts val="1400"/>
              <a:buChar char="❖"/>
            </a:pPr>
            <a:r>
              <a:rPr lang="es">
                <a:solidFill>
                  <a:srgbClr val="666666"/>
                </a:solidFill>
              </a:rPr>
              <a:t>Para los hacedores de políticas públicas es importante disponer de un índice de precios de viviendas ya que como vimos su variación está muy relacionada con las coyuntura del país. </a:t>
            </a:r>
            <a:br>
              <a:rPr lang="es">
                <a:solidFill>
                  <a:srgbClr val="666666"/>
                </a:solidFill>
              </a:rPr>
            </a:br>
            <a:endParaRPr>
              <a:solidFill>
                <a:srgbClr val="666666"/>
              </a:solidFill>
            </a:endParaRPr>
          </a:p>
          <a:p>
            <a:pPr indent="-317500" lvl="0" marL="457200" rtl="0" algn="l">
              <a:spcBef>
                <a:spcPts val="0"/>
              </a:spcBef>
              <a:spcAft>
                <a:spcPts val="0"/>
              </a:spcAft>
              <a:buClr>
                <a:srgbClr val="666666"/>
              </a:buClr>
              <a:buSzPts val="1400"/>
              <a:buChar char="❖"/>
            </a:pPr>
            <a:r>
              <a:rPr lang="es">
                <a:solidFill>
                  <a:srgbClr val="666666"/>
                </a:solidFill>
              </a:rPr>
              <a:t>Para los inversores que buscan captar algún tipo de rentabilidad en el sector, es muy importante entender la estrecha relación que tiene con las políticas monetarias y económicas del país.</a:t>
            </a:r>
            <a:br>
              <a:rPr lang="es">
                <a:solidFill>
                  <a:srgbClr val="666666"/>
                </a:solidFill>
              </a:rPr>
            </a:br>
            <a:endParaRPr>
              <a:solidFill>
                <a:srgbClr val="666666"/>
              </a:solidFill>
            </a:endParaRPr>
          </a:p>
          <a:p>
            <a:pPr indent="-317500" lvl="0" marL="457200" rtl="0" algn="l">
              <a:spcBef>
                <a:spcPts val="0"/>
              </a:spcBef>
              <a:spcAft>
                <a:spcPts val="0"/>
              </a:spcAft>
              <a:buClr>
                <a:srgbClr val="666666"/>
              </a:buClr>
              <a:buSzPts val="1400"/>
              <a:buChar char="❖"/>
            </a:pPr>
            <a:r>
              <a:rPr lang="es">
                <a:solidFill>
                  <a:srgbClr val="666666"/>
                </a:solidFill>
              </a:rPr>
              <a:t>Para poder abordar un estudio de los determinantes de los precios, es preciso disponer de datos externos a la del sector inmobiliarios y buscar  características de las viviendas más allá de los metros cuadrados y cantidad de habitaciones.</a:t>
            </a:r>
            <a:endParaRPr>
              <a:solidFill>
                <a:srgbClr val="666666"/>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3739800"/>
            <a:ext cx="8520600" cy="707400"/>
          </a:xfrm>
          <a:prstGeom prst="rect">
            <a:avLst/>
          </a:prstGeom>
        </p:spPr>
        <p:txBody>
          <a:bodyPr anchorCtr="0" anchor="t" bIns="91425" lIns="91425" spcFirstLastPara="1" rIns="91425" wrap="square" tIns="91425">
            <a:normAutofit/>
          </a:bodyPr>
          <a:lstStyle/>
          <a:p>
            <a:pPr indent="0" lvl="0" marL="0" rtl="0" algn="r">
              <a:lnSpc>
                <a:spcPct val="115000"/>
              </a:lnSpc>
              <a:spcBef>
                <a:spcPts val="0"/>
              </a:spcBef>
              <a:spcAft>
                <a:spcPts val="0"/>
              </a:spcAft>
              <a:buNone/>
            </a:pPr>
            <a:r>
              <a:rPr lang="es" sz="3300">
                <a:solidFill>
                  <a:schemeClr val="accent3"/>
                </a:solidFill>
              </a:rPr>
              <a:t>GRACIAS</a:t>
            </a:r>
            <a:r>
              <a:rPr lang="es" sz="2400">
                <a:solidFill>
                  <a:schemeClr val="accent3"/>
                </a:solidFill>
              </a:rPr>
              <a:t>.</a:t>
            </a:r>
            <a:endParaRPr sz="2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311700" y="1940700"/>
            <a:ext cx="8520600" cy="1262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rgbClr val="000000"/>
              </a:buClr>
              <a:buSzPts val="990"/>
              <a:buFont typeface="Arial"/>
              <a:buNone/>
            </a:pPr>
            <a:r>
              <a:rPr lang="es" sz="4000">
                <a:solidFill>
                  <a:schemeClr val="accent3"/>
                </a:solidFill>
              </a:rPr>
              <a:t>01 - MOTIVACIÓN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idx="1" type="body"/>
          </p:nvPr>
        </p:nvSpPr>
        <p:spPr>
          <a:xfrm>
            <a:off x="544500" y="928550"/>
            <a:ext cx="8055000" cy="3149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2050">
              <a:solidFill>
                <a:srgbClr val="666666"/>
              </a:solidFill>
              <a:highlight>
                <a:srgbClr val="FFFFFE"/>
              </a:highlight>
            </a:endParaRPr>
          </a:p>
          <a:p>
            <a:pPr indent="0" lvl="0" marL="0" rtl="0" algn="l">
              <a:lnSpc>
                <a:spcPct val="135714"/>
              </a:lnSpc>
              <a:spcBef>
                <a:spcPts val="0"/>
              </a:spcBef>
              <a:spcAft>
                <a:spcPts val="0"/>
              </a:spcAft>
              <a:buNone/>
            </a:pPr>
            <a:r>
              <a:rPr lang="es" sz="2050">
                <a:solidFill>
                  <a:srgbClr val="666666"/>
                </a:solidFill>
                <a:highlight>
                  <a:srgbClr val="FFFFFE"/>
                </a:highlight>
              </a:rPr>
              <a:t>El objetivo de este análisis es entender la variación de los precios en el mercado inmobiliario de Argentina.</a:t>
            </a:r>
            <a:endParaRPr sz="2050">
              <a:solidFill>
                <a:srgbClr val="666666"/>
              </a:solidFill>
              <a:highlight>
                <a:srgbClr val="FFFFFE"/>
              </a:highlight>
            </a:endParaRPr>
          </a:p>
          <a:p>
            <a:pPr indent="0" lvl="0" marL="0" rtl="0" algn="l">
              <a:lnSpc>
                <a:spcPct val="135714"/>
              </a:lnSpc>
              <a:spcBef>
                <a:spcPts val="0"/>
              </a:spcBef>
              <a:spcAft>
                <a:spcPts val="0"/>
              </a:spcAft>
              <a:buNone/>
            </a:pPr>
            <a:r>
              <a:rPr lang="es" sz="2050">
                <a:solidFill>
                  <a:srgbClr val="666666"/>
                </a:solidFill>
                <a:highlight>
                  <a:srgbClr val="FFFFFE"/>
                </a:highlight>
              </a:rPr>
              <a:t>Mediante el uso de diferentes librerías y bases de datos </a:t>
            </a:r>
            <a:r>
              <a:rPr lang="es" sz="2050">
                <a:solidFill>
                  <a:srgbClr val="666666"/>
                </a:solidFill>
                <a:highlight>
                  <a:srgbClr val="FFFFFE"/>
                </a:highlight>
              </a:rPr>
              <a:t>extraídas</a:t>
            </a:r>
            <a:r>
              <a:rPr lang="es" sz="2050">
                <a:solidFill>
                  <a:srgbClr val="666666"/>
                </a:solidFill>
                <a:highlight>
                  <a:srgbClr val="FFFFFE"/>
                </a:highlight>
              </a:rPr>
              <a:t> de diferentes sitios de internet, se </a:t>
            </a:r>
            <a:r>
              <a:rPr lang="es" sz="2050">
                <a:solidFill>
                  <a:srgbClr val="666666"/>
                </a:solidFill>
                <a:highlight>
                  <a:srgbClr val="FFFFFE"/>
                </a:highlight>
              </a:rPr>
              <a:t>intentará</a:t>
            </a:r>
            <a:r>
              <a:rPr lang="es" sz="2050">
                <a:solidFill>
                  <a:srgbClr val="666666"/>
                </a:solidFill>
                <a:highlight>
                  <a:srgbClr val="FFFFFE"/>
                </a:highlight>
              </a:rPr>
              <a:t> descubrir la existencia de una relación entre los precios de las viviendas y otras variables determinadas.</a:t>
            </a:r>
            <a:endParaRPr sz="2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1940700"/>
            <a:ext cx="8520600" cy="1262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rgbClr val="000000"/>
              </a:buClr>
              <a:buSzPts val="990"/>
              <a:buFont typeface="Arial"/>
              <a:buNone/>
            </a:pPr>
            <a:r>
              <a:rPr lang="es" sz="4000">
                <a:solidFill>
                  <a:schemeClr val="accent3"/>
                </a:solidFill>
              </a:rPr>
              <a:t>02 - CONTEXTO Y AUDIENCIA</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97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990"/>
              <a:buNone/>
            </a:pPr>
            <a:r>
              <a:rPr b="1" lang="es" sz="2700">
                <a:solidFill>
                  <a:schemeClr val="accent3"/>
                </a:solidFill>
              </a:rPr>
              <a:t>CONTEXTO Y AUDIENCIA</a:t>
            </a:r>
            <a:endParaRPr b="1" sz="3420">
              <a:solidFill>
                <a:schemeClr val="accent3"/>
              </a:solidFill>
            </a:endParaRPr>
          </a:p>
        </p:txBody>
      </p:sp>
      <p:sp>
        <p:nvSpPr>
          <p:cNvPr id="109" name="Google Shape;109;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1600">
                <a:solidFill>
                  <a:srgbClr val="666666"/>
                </a:solidFill>
              </a:rPr>
              <a:t>Contexto: </a:t>
            </a:r>
            <a:endParaRPr b="1" sz="1600">
              <a:solidFill>
                <a:srgbClr val="666666"/>
              </a:solidFill>
            </a:endParaRPr>
          </a:p>
          <a:p>
            <a:pPr indent="0" lvl="0" marL="0" rtl="0" algn="l">
              <a:spcBef>
                <a:spcPts val="1200"/>
              </a:spcBef>
              <a:spcAft>
                <a:spcPts val="1200"/>
              </a:spcAft>
              <a:buNone/>
            </a:pPr>
            <a:r>
              <a:rPr lang="es" sz="1600">
                <a:solidFill>
                  <a:srgbClr val="666666"/>
                </a:solidFill>
              </a:rPr>
              <a:t>Disponer de información general y precisa del nivel de precios de las viviendas residenciales y de la evolución de este, es relevante tanto para las familias y las empresas que operan en el mercado inmobiliario, como así también para los gobiernos y hacedores de políticas públicas e investigación macroeconómica.</a:t>
            </a:r>
            <a:endParaRPr sz="1900">
              <a:solidFill>
                <a:srgbClr val="666666"/>
              </a:solidFill>
            </a:endParaRPr>
          </a:p>
        </p:txBody>
      </p:sp>
      <p:sp>
        <p:nvSpPr>
          <p:cNvPr id="110" name="Google Shape;110;p18"/>
          <p:cNvSpPr txBox="1"/>
          <p:nvPr>
            <p:ph idx="2" type="body"/>
          </p:nvPr>
        </p:nvSpPr>
        <p:spPr>
          <a:xfrm>
            <a:off x="4431725" y="1152475"/>
            <a:ext cx="44007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s" sz="1500">
                <a:solidFill>
                  <a:srgbClr val="666666"/>
                </a:solidFill>
              </a:rPr>
              <a:t>Audiencia:</a:t>
            </a:r>
            <a:r>
              <a:rPr lang="es" sz="1500">
                <a:solidFill>
                  <a:srgbClr val="666666"/>
                </a:solidFill>
              </a:rPr>
              <a:t> </a:t>
            </a:r>
            <a:endParaRPr sz="1500">
              <a:solidFill>
                <a:srgbClr val="666666"/>
              </a:solidFill>
            </a:endParaRPr>
          </a:p>
          <a:p>
            <a:pPr indent="0" lvl="0" marL="0" rtl="0" algn="l">
              <a:spcBef>
                <a:spcPts val="1200"/>
              </a:spcBef>
              <a:spcAft>
                <a:spcPts val="0"/>
              </a:spcAft>
              <a:buNone/>
            </a:pPr>
            <a:r>
              <a:rPr lang="es" sz="1500">
                <a:solidFill>
                  <a:srgbClr val="666666"/>
                </a:solidFill>
              </a:rPr>
              <a:t>Que los individuos cuenten con información de calidad sobre los precios de las viviendas le brinda competitividad al mercado inmobiliario a causa de lograr así una disminución en la asimetría de la información.</a:t>
            </a:r>
            <a:endParaRPr sz="1500">
              <a:solidFill>
                <a:srgbClr val="666666"/>
              </a:solidFill>
            </a:endParaRPr>
          </a:p>
          <a:p>
            <a:pPr indent="0" lvl="0" marL="0" rtl="0" algn="l">
              <a:spcBef>
                <a:spcPts val="1200"/>
              </a:spcBef>
              <a:spcAft>
                <a:spcPts val="1200"/>
              </a:spcAft>
              <a:buNone/>
            </a:pPr>
            <a:r>
              <a:rPr lang="es" sz="1500">
                <a:solidFill>
                  <a:srgbClr val="666666"/>
                </a:solidFill>
              </a:rPr>
              <a:t>Para los hacedores de políticas públicas funciona como indicador en el análisis de políticas de estabilidad financiera y medidas macroprudenciales y en ocasiones como predictor de crisis económicas o de desempleo.</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349800" y="928550"/>
            <a:ext cx="8444400" cy="915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s" sz="1600">
                <a:solidFill>
                  <a:srgbClr val="666666"/>
                </a:solidFill>
              </a:rPr>
              <a:t>Limitaciones: </a:t>
            </a:r>
            <a:r>
              <a:rPr lang="es" sz="1600">
                <a:solidFill>
                  <a:srgbClr val="666666"/>
                </a:solidFill>
              </a:rPr>
              <a:t> </a:t>
            </a:r>
            <a:endParaRPr sz="1600">
              <a:solidFill>
                <a:srgbClr val="666666"/>
              </a:solidFill>
            </a:endParaRPr>
          </a:p>
          <a:p>
            <a:pPr indent="0" lvl="0" marL="0" rtl="0" algn="l">
              <a:spcBef>
                <a:spcPts val="1200"/>
              </a:spcBef>
              <a:spcAft>
                <a:spcPts val="1200"/>
              </a:spcAft>
              <a:buNone/>
            </a:pPr>
            <a:r>
              <a:rPr lang="es" sz="1600">
                <a:solidFill>
                  <a:srgbClr val="666666"/>
                </a:solidFill>
              </a:rPr>
              <a:t>Existen diversos inconvenientes generalmente ligados con el proceso de construcción de índices de precios de viviendas. Entre los principales se destacan los siguientes:</a:t>
            </a:r>
            <a:endParaRPr sz="2400">
              <a:solidFill>
                <a:srgbClr val="666666"/>
              </a:solidFill>
            </a:endParaRPr>
          </a:p>
        </p:txBody>
      </p:sp>
      <p:sp>
        <p:nvSpPr>
          <p:cNvPr id="116" name="Google Shape;116;p19"/>
          <p:cNvSpPr txBox="1"/>
          <p:nvPr>
            <p:ph idx="2" type="body"/>
          </p:nvPr>
        </p:nvSpPr>
        <p:spPr>
          <a:xfrm>
            <a:off x="311700" y="2270750"/>
            <a:ext cx="8520600" cy="24039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666666"/>
              </a:buClr>
              <a:buSzPts val="1600"/>
              <a:buChar char="❖"/>
            </a:pPr>
            <a:r>
              <a:rPr lang="es" sz="1600">
                <a:solidFill>
                  <a:srgbClr val="666666"/>
                </a:solidFill>
              </a:rPr>
              <a:t>La recopilación</a:t>
            </a:r>
            <a:r>
              <a:rPr lang="es" sz="1600">
                <a:solidFill>
                  <a:srgbClr val="666666"/>
                </a:solidFill>
              </a:rPr>
              <a:t> de índices de precios típicamente está vinculada con la comparación de precios de bienes y/o servicios idénticos a través del tiempo. Sin embargo, en el ámbito del mercado inmobiliario ligado con las propiedades residenciales, debe observarse que cada propiedad posee una única ubicación y, usualmente, un determinado conjunto de características estructurales.</a:t>
            </a:r>
            <a:endParaRPr sz="1600">
              <a:solidFill>
                <a:srgbClr val="666666"/>
              </a:solidFill>
            </a:endParaRPr>
          </a:p>
          <a:p>
            <a:pPr indent="0" lvl="0" marL="0" rtl="0" algn="just">
              <a:lnSpc>
                <a:spcPct val="115000"/>
              </a:lnSpc>
              <a:spcBef>
                <a:spcPts val="0"/>
              </a:spcBef>
              <a:spcAft>
                <a:spcPts val="0"/>
              </a:spcAft>
              <a:buNone/>
            </a:pPr>
            <a:r>
              <a:t/>
            </a:r>
            <a:endParaRPr sz="1600">
              <a:solidFill>
                <a:srgbClr val="666666"/>
              </a:solidFill>
            </a:endParaRPr>
          </a:p>
          <a:p>
            <a:pPr indent="-330200" lvl="0" marL="457200" rtl="0" algn="just">
              <a:lnSpc>
                <a:spcPct val="150000"/>
              </a:lnSpc>
              <a:spcBef>
                <a:spcPts val="0"/>
              </a:spcBef>
              <a:spcAft>
                <a:spcPts val="0"/>
              </a:spcAft>
              <a:buClr>
                <a:srgbClr val="666666"/>
              </a:buClr>
              <a:buSzPts val="1600"/>
              <a:buChar char="❖"/>
            </a:pPr>
            <a:r>
              <a:rPr lang="es" sz="1600">
                <a:solidFill>
                  <a:srgbClr val="666666"/>
                </a:solidFill>
              </a:rPr>
              <a:t>Las</a:t>
            </a:r>
            <a:r>
              <a:rPr lang="es" sz="1600">
                <a:solidFill>
                  <a:srgbClr val="666666"/>
                </a:solidFill>
              </a:rPr>
              <a:t> transacciones ligadas con el mercado inmobiliario son esporádicas.</a:t>
            </a:r>
            <a:endParaRPr sz="16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1940700"/>
            <a:ext cx="8520600" cy="1262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4000">
                <a:solidFill>
                  <a:schemeClr val="accent3"/>
                </a:solidFill>
              </a:rPr>
              <a:t>03 - METADATA</a:t>
            </a:r>
            <a:endParaRPr sz="40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235500" y="1185975"/>
            <a:ext cx="8645700" cy="3535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2000">
                <a:solidFill>
                  <a:srgbClr val="666666"/>
                </a:solidFill>
              </a:rPr>
              <a:t>Base de Datos Ampliadas</a:t>
            </a:r>
            <a:endParaRPr b="1" sz="2000">
              <a:solidFill>
                <a:srgbClr val="666666"/>
              </a:solidFill>
            </a:endParaRPr>
          </a:p>
          <a:p>
            <a:pPr indent="0" lvl="0" marL="0" rtl="0" algn="l">
              <a:lnSpc>
                <a:spcPct val="115000"/>
              </a:lnSpc>
              <a:spcBef>
                <a:spcPts val="1200"/>
              </a:spcBef>
              <a:spcAft>
                <a:spcPts val="0"/>
              </a:spcAft>
              <a:buNone/>
            </a:pPr>
            <a:r>
              <a:rPr lang="es">
                <a:solidFill>
                  <a:srgbClr val="666666"/>
                </a:solidFill>
              </a:rPr>
              <a:t>Se le solicita a Properati ampliar el rango de tiempo de los datos, en la </a:t>
            </a:r>
            <a:r>
              <a:rPr lang="es">
                <a:solidFill>
                  <a:srgbClr val="666666"/>
                </a:solidFill>
              </a:rPr>
              <a:t>página</a:t>
            </a:r>
            <a:r>
              <a:rPr lang="es">
                <a:solidFill>
                  <a:srgbClr val="666666"/>
                </a:solidFill>
              </a:rPr>
              <a:t> </a:t>
            </a:r>
            <a:r>
              <a:rPr lang="es">
                <a:solidFill>
                  <a:srgbClr val="666666"/>
                </a:solidFill>
              </a:rPr>
              <a:t>sólo</a:t>
            </a:r>
            <a:r>
              <a:rPr lang="es">
                <a:solidFill>
                  <a:srgbClr val="666666"/>
                </a:solidFill>
              </a:rPr>
              <a:t> se encuentra un periodo de 12 meses que va desde el segundo semestre del 2020 al primer semestre de 2021. Al ser tan corto el periodo y sobre un año atípico a causa del confinamiento por la pandemia </a:t>
            </a:r>
            <a:r>
              <a:rPr lang="es">
                <a:solidFill>
                  <a:srgbClr val="666666"/>
                </a:solidFill>
              </a:rPr>
              <a:t>Covid 19</a:t>
            </a:r>
            <a:r>
              <a:rPr lang="es">
                <a:solidFill>
                  <a:srgbClr val="666666"/>
                </a:solidFill>
              </a:rPr>
              <a:t>, se dificulta cualquier análisis de mercado.</a:t>
            </a:r>
            <a:endParaRPr>
              <a:solidFill>
                <a:srgbClr val="666666"/>
              </a:solidFill>
            </a:endParaRPr>
          </a:p>
          <a:p>
            <a:pPr indent="0" lvl="0" marL="0" rtl="0" algn="l">
              <a:lnSpc>
                <a:spcPct val="115000"/>
              </a:lnSpc>
              <a:spcBef>
                <a:spcPts val="600"/>
              </a:spcBef>
              <a:spcAft>
                <a:spcPts val="0"/>
              </a:spcAft>
              <a:buNone/>
            </a:pPr>
            <a:r>
              <a:rPr lang="es">
                <a:solidFill>
                  <a:srgbClr val="666666"/>
                </a:solidFill>
              </a:rPr>
              <a:t>Los datos proporcionados corresponden a las publicaciones de ventas de inmuebles desde el 1 de enero de 2015 hasta el 30 de junio de 2022.</a:t>
            </a:r>
            <a:endParaRPr>
              <a:solidFill>
                <a:srgbClr val="666666"/>
              </a:solidFill>
            </a:endParaRPr>
          </a:p>
          <a:p>
            <a:pPr indent="0" lvl="0" marL="0" rtl="0" algn="l">
              <a:lnSpc>
                <a:spcPct val="115000"/>
              </a:lnSpc>
              <a:spcBef>
                <a:spcPts val="600"/>
              </a:spcBef>
              <a:spcAft>
                <a:spcPts val="0"/>
              </a:spcAft>
              <a:buNone/>
            </a:pPr>
            <a:r>
              <a:rPr lang="es">
                <a:solidFill>
                  <a:srgbClr val="666666"/>
                </a:solidFill>
              </a:rPr>
              <a:t>Los posteriores análisis se </a:t>
            </a:r>
            <a:r>
              <a:rPr lang="es">
                <a:solidFill>
                  <a:srgbClr val="666666"/>
                </a:solidFill>
              </a:rPr>
              <a:t>realizarán</a:t>
            </a:r>
            <a:r>
              <a:rPr lang="es">
                <a:solidFill>
                  <a:srgbClr val="666666"/>
                </a:solidFill>
              </a:rPr>
              <a:t> sobre las publicaciones de ventas de inmuebles residenciales, pero para ello debemos importar </a:t>
            </a:r>
            <a:r>
              <a:rPr lang="es">
                <a:solidFill>
                  <a:srgbClr val="666666"/>
                </a:solidFill>
              </a:rPr>
              <a:t>todos</a:t>
            </a:r>
            <a:r>
              <a:rPr lang="es">
                <a:solidFill>
                  <a:srgbClr val="666666"/>
                </a:solidFill>
              </a:rPr>
              <a:t> los dataset disponibles y juntarlos en un solo </a:t>
            </a:r>
            <a:r>
              <a:rPr lang="es">
                <a:solidFill>
                  <a:srgbClr val="666666"/>
                </a:solidFill>
              </a:rPr>
              <a:t>data frame</a:t>
            </a:r>
            <a:r>
              <a:rPr lang="es">
                <a:solidFill>
                  <a:srgbClr val="666666"/>
                </a:solidFill>
              </a:rPr>
              <a:t> para poder realizar la posterior limpieza.</a:t>
            </a:r>
            <a:endParaRPr>
              <a:solidFill>
                <a:srgbClr val="666666"/>
              </a:solidFill>
            </a:endParaRPr>
          </a:p>
          <a:p>
            <a:pPr indent="0" lvl="0" marL="0" rtl="0" algn="l">
              <a:spcBef>
                <a:spcPts val="1200"/>
              </a:spcBef>
              <a:spcAft>
                <a:spcPts val="1200"/>
              </a:spcAft>
              <a:buNone/>
            </a:pPr>
            <a:r>
              <a:t/>
            </a:r>
            <a:endParaRPr sz="1600">
              <a:solidFill>
                <a:schemeClr val="dk1"/>
              </a:solidFill>
            </a:endParaRPr>
          </a:p>
        </p:txBody>
      </p:sp>
      <p:sp>
        <p:nvSpPr>
          <p:cNvPr id="127" name="Google Shape;127;p21"/>
          <p:cNvSpPr txBox="1"/>
          <p:nvPr>
            <p:ph type="title"/>
          </p:nvPr>
        </p:nvSpPr>
        <p:spPr>
          <a:xfrm>
            <a:off x="311700" y="4497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s" sz="2700">
                <a:solidFill>
                  <a:schemeClr val="accent3"/>
                </a:solidFill>
              </a:rPr>
              <a:t>METADATA</a:t>
            </a:r>
            <a:endParaRPr sz="2700">
              <a:solidFill>
                <a:schemeClr val="accent3"/>
              </a:solidFill>
            </a:endParaRPr>
          </a:p>
          <a:p>
            <a:pPr indent="0" lvl="0" marL="0" rtl="0" algn="ctr">
              <a:lnSpc>
                <a:spcPct val="115000"/>
              </a:lnSpc>
              <a:spcBef>
                <a:spcPts val="1200"/>
              </a:spcBef>
              <a:spcAft>
                <a:spcPts val="1200"/>
              </a:spcAft>
              <a:buSzPts val="990"/>
              <a:buNone/>
            </a:pPr>
            <a:r>
              <a:t/>
            </a:r>
            <a:endParaRPr sz="2700">
              <a:solidFill>
                <a:schemeClr val="accent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