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i41+eE2XlX0lTZbOCfwIYEeh9z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E95FBF-D76F-4A2C-9AF2-2D166E2FDBB7}">
  <a:tblStyle styleId="{DCE95FBF-D76F-4A2C-9AF2-2D166E2FDBB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f671db3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af671db3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f671db3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f671db3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f671db3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af671db3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f671db3b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af671db3b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f671db3b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af671db3b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af671db3b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af671db3b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af671db3b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af671db3b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af671db3b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af671db3b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af671db3b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af671db3b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af671db3b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af671db3b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af671db3b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af671db3b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595775"/>
            <a:ext cx="8520600" cy="3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s-419" sz="5000">
                <a:solidFill>
                  <a:srgbClr val="0B5394"/>
                </a:solidFill>
                <a:latin typeface="Cambria"/>
                <a:ea typeface="Cambria"/>
                <a:cs typeface="Cambria"/>
                <a:sym typeface="Cambria"/>
              </a:rPr>
              <a:t>PREVENCIÓN </a:t>
            </a:r>
            <a:endParaRPr b="1" sz="5000">
              <a:solidFill>
                <a:srgbClr val="0B5394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s-419" sz="5000">
                <a:solidFill>
                  <a:srgbClr val="0B5394"/>
                </a:solidFill>
                <a:latin typeface="Cambria"/>
                <a:ea typeface="Cambria"/>
                <a:cs typeface="Cambria"/>
                <a:sym typeface="Cambria"/>
              </a:rPr>
              <a:t>DE MUERTE </a:t>
            </a:r>
            <a:endParaRPr b="1" sz="5000">
              <a:solidFill>
                <a:srgbClr val="0B5394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s-419" sz="5000">
                <a:solidFill>
                  <a:srgbClr val="0B5394"/>
                </a:solidFill>
                <a:latin typeface="Cambria"/>
                <a:ea typeface="Cambria"/>
                <a:cs typeface="Cambria"/>
                <a:sym typeface="Cambria"/>
              </a:rPr>
              <a:t>EN ENFERMEDADES DEL CORAZÓN</a:t>
            </a:r>
            <a:endParaRPr b="1" sz="5000">
              <a:solidFill>
                <a:srgbClr val="0B539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723375" y="4450300"/>
            <a:ext cx="62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419" sz="1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Javier Aramayo - Comision Data Science 29790 - CoderHouse</a:t>
            </a:r>
            <a:endParaRPr b="0" i="1" sz="14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789025" y="195575"/>
            <a:ext cx="62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/>
              <a:t>TRABAJO FINAL - Proyecto DATA SCIENCE</a:t>
            </a:r>
            <a:endParaRPr b="1" sz="1400" u="none" cap="none" strike="noStrike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209425" y="288350"/>
            <a:ext cx="85206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641"/>
              <a:buNone/>
            </a:pPr>
            <a:r>
              <a:rPr b="1" lang="es-419" sz="2244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Analisis Exploratorio de Datos - Pregunta 2- Respuesta</a:t>
            </a:r>
            <a:endParaRPr b="1" sz="2244">
              <a:solidFill>
                <a:srgbClr val="0C343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999"/>
              <a:buFont typeface="Arial"/>
              <a:buNone/>
            </a:pPr>
            <a:r>
              <a:rPr lang="es-419" sz="1466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¿Que tendencia existe a la muerte del paciente, cuando hay valores fuera de rango en análisis clínicos, como Nivel de enzima CPK, Fracción de eyección de sangre, Nivel de plaquetas, nivel de creatinina y nivel de sodio en sangre?. </a:t>
            </a:r>
            <a:endParaRPr sz="1466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72839"/>
              <a:buNone/>
            </a:pPr>
            <a:r>
              <a:t/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311700" y="1273325"/>
            <a:ext cx="8520600" cy="3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000" u="sng">
                <a:latin typeface="Cambria"/>
                <a:ea typeface="Cambria"/>
                <a:cs typeface="Cambria"/>
                <a:sym typeface="Cambria"/>
              </a:rPr>
              <a:t>Relacion Eventos de Muertes con </a:t>
            </a:r>
            <a:endParaRPr b="1" sz="1000" u="sng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000" u="sng">
                <a:latin typeface="Cambria"/>
                <a:ea typeface="Cambria"/>
                <a:cs typeface="Cambria"/>
                <a:sym typeface="Cambria"/>
              </a:rPr>
              <a:t>% Eyeccion sangre										Nivel de Creatinina  en sangre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5" name="Google Shape;1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850" y="1953425"/>
            <a:ext cx="3255200" cy="22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325" y="1868850"/>
            <a:ext cx="3486901" cy="237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0"/>
          <p:cNvSpPr txBox="1"/>
          <p:nvPr/>
        </p:nvSpPr>
        <p:spPr>
          <a:xfrm>
            <a:off x="911250" y="4118650"/>
            <a:ext cx="732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419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 observa que el % (fraccion) de Eyeccion y el nivel de Creatinina en sangre tienen una cierta tendencia a estar mas concentrados y fuera del limite correspondiente cuando desencadenaron la muerte del paciente, a comparacion de pacientes sobrevivientes.</a:t>
            </a:r>
            <a:endParaRPr b="0" i="1" sz="1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419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 puede establecer que hay cierta relacion de estas variables con el evento muerte, pero faltaria analizar si se potencian combinando con otra variable o no. </a:t>
            </a:r>
            <a:endParaRPr b="0" i="1" sz="1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Google Shape;138;p10"/>
          <p:cNvSpPr txBox="1"/>
          <p:nvPr>
            <p:ph type="title"/>
          </p:nvPr>
        </p:nvSpPr>
        <p:spPr>
          <a:xfrm>
            <a:off x="460450" y="0"/>
            <a:ext cx="8520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110"/>
              <a:buNone/>
            </a:pPr>
            <a:r>
              <a:rPr lang="es-419" sz="162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62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239850" y="227950"/>
            <a:ext cx="85206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641"/>
              <a:buNone/>
            </a:pPr>
            <a:r>
              <a:rPr b="1" lang="es-419" sz="2244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Analisis Exploratorio de Datos - Pregunta 2- Respuesta</a:t>
            </a:r>
            <a:endParaRPr b="1" sz="2244">
              <a:solidFill>
                <a:srgbClr val="0C343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092"/>
              <a:buFont typeface="Arial"/>
              <a:buNone/>
            </a:pPr>
            <a:r>
              <a:rPr lang="es-419" sz="1687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¿Que tendencia existe a la muerte del paciente, cuando hay valores fuera de rango en análisis clínicos, como Nivel de enzima CPK, Fracción de eyección de sangre, Nivel de plaquetas, nivel de creatinina y nivel de sodio en sangre?. </a:t>
            </a:r>
            <a:endParaRPr sz="1687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72839"/>
              <a:buNone/>
            </a:pPr>
            <a:r>
              <a:t/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311700" y="1431075"/>
            <a:ext cx="8520600" cy="3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 sz="1000" u="sng">
                <a:latin typeface="Cambria"/>
                <a:ea typeface="Cambria"/>
                <a:cs typeface="Cambria"/>
                <a:sym typeface="Cambria"/>
              </a:rPr>
              <a:t>Relacion Eventos de Muertes con </a:t>
            </a:r>
            <a:endParaRPr b="1" sz="1000" u="sng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s-419" sz="1000" u="sng">
                <a:latin typeface="Cambria"/>
                <a:ea typeface="Cambria"/>
                <a:cs typeface="Cambria"/>
                <a:sym typeface="Cambria"/>
              </a:rPr>
              <a:t>Nivel de Sodio en sangre										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50" y="2235225"/>
            <a:ext cx="3523500" cy="196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1"/>
          <p:cNvSpPr txBox="1"/>
          <p:nvPr/>
        </p:nvSpPr>
        <p:spPr>
          <a:xfrm>
            <a:off x="4355925" y="2276788"/>
            <a:ext cx="423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419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 observan valores similares en niveles de sodio en sangre para pacientes con muerte y sobrevivientes.</a:t>
            </a:r>
            <a:endParaRPr b="0" i="1" sz="1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419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No se puede establecer relación directa con la muerte del paciente.</a:t>
            </a:r>
            <a:endParaRPr b="0" i="1" sz="1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4572000" y="3200200"/>
            <a:ext cx="3963300" cy="1652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s-419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 estos analisis medicos, los que más relacion presentan con la muerte del paciente, son % eyeccion en sangre y Nivel de Creatinina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8" name="Google Shape;148;p11"/>
          <p:cNvSpPr txBox="1"/>
          <p:nvPr>
            <p:ph type="title"/>
          </p:nvPr>
        </p:nvSpPr>
        <p:spPr>
          <a:xfrm>
            <a:off x="460450" y="0"/>
            <a:ext cx="8520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110"/>
              <a:buNone/>
            </a:pPr>
            <a:r>
              <a:rPr lang="es-419" sz="162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62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249950" y="267300"/>
            <a:ext cx="85206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419" sz="1987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Análisis Exploratorio de Datos - Pregunta 3- Analisis</a:t>
            </a:r>
            <a:endParaRPr b="1" sz="1987">
              <a:solidFill>
                <a:srgbClr val="0C343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800"/>
              <a:buNone/>
            </a:pPr>
            <a:r>
              <a:rPr lang="es-419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¿Hay relacion de esta enfermedad con la edad o el sexo del paciente?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311700" y="1056125"/>
            <a:ext cx="8520600" cy="3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000" u="sng"/>
              <a:t>Relacion Eventos de Muertes con </a:t>
            </a:r>
            <a:endParaRPr b="1" sz="1000" u="sng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000" u="sng"/>
              <a:t>la Edad del paciente										Sexo (Masculino o Femenino)</a:t>
            </a:r>
            <a:endParaRPr/>
          </a:p>
        </p:txBody>
      </p:sp>
      <p:pic>
        <p:nvPicPr>
          <p:cNvPr id="155" name="Google Shape;1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475" y="1546300"/>
            <a:ext cx="4061176" cy="21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0125" y="1588350"/>
            <a:ext cx="3725949" cy="19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2"/>
          <p:cNvSpPr txBox="1"/>
          <p:nvPr/>
        </p:nvSpPr>
        <p:spPr>
          <a:xfrm>
            <a:off x="5082275" y="3653700"/>
            <a:ext cx="334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419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 observan resultados similares para ambos sexos.</a:t>
            </a:r>
            <a:endParaRPr b="0" i="1" sz="1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419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No se puede establecer relacion directa con la muerte del paciente.</a:t>
            </a:r>
            <a:endParaRPr b="0" i="1" sz="1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918663" y="3653700"/>
            <a:ext cx="2950800" cy="11985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419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Hay tendencia a mayor edad, mayor casos de evento muerte. Hay relacion de esta variable.</a:t>
            </a:r>
            <a:endParaRPr b="0" i="0" sz="13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9" name="Google Shape;159;p12"/>
          <p:cNvSpPr txBox="1"/>
          <p:nvPr>
            <p:ph type="title"/>
          </p:nvPr>
        </p:nvSpPr>
        <p:spPr>
          <a:xfrm>
            <a:off x="460450" y="0"/>
            <a:ext cx="8520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110"/>
              <a:buNone/>
            </a:pPr>
            <a:r>
              <a:rPr lang="es-419" sz="162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62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311700" y="333550"/>
            <a:ext cx="85206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b="1" lang="es-419" sz="2244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Analisis Exploratorio de Datos - Pregunta 4- Análisis</a:t>
            </a:r>
            <a:endParaRPr b="1" sz="2244">
              <a:solidFill>
                <a:srgbClr val="0C343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s-419" sz="1577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¿Hay alguna combinación de variables o análisis médicos mencionados que incrementen esa tendencia?.</a:t>
            </a:r>
            <a:endParaRPr sz="1577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311700" y="1234375"/>
            <a:ext cx="8520600" cy="3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3">
            <a:alphaModFix/>
          </a:blip>
          <a:srcRect b="8554" l="29238" r="26741" t="29498"/>
          <a:stretch/>
        </p:blipFill>
        <p:spPr>
          <a:xfrm>
            <a:off x="585125" y="998175"/>
            <a:ext cx="5231016" cy="41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3"/>
          <p:cNvSpPr txBox="1"/>
          <p:nvPr/>
        </p:nvSpPr>
        <p:spPr>
          <a:xfrm>
            <a:off x="6244150" y="1863800"/>
            <a:ext cx="24867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13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Para dar respuesta a esta pregunta, como son variables categóricas (booleanas) y numéricas, se aplica un metodo analitico llamado Correlacion “Metodo Phik”</a:t>
            </a:r>
            <a:endParaRPr b="0" i="1" sz="1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p13"/>
          <p:cNvSpPr txBox="1"/>
          <p:nvPr>
            <p:ph type="title"/>
          </p:nvPr>
        </p:nvSpPr>
        <p:spPr>
          <a:xfrm>
            <a:off x="460450" y="0"/>
            <a:ext cx="8520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110"/>
              <a:buNone/>
            </a:pPr>
            <a:r>
              <a:rPr lang="es-419" sz="162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62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311700" y="249075"/>
            <a:ext cx="85206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641"/>
              <a:buNone/>
            </a:pPr>
            <a:r>
              <a:rPr b="1" lang="es-419" sz="2244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Análisis Exploratorio de Datos - Pregunta 4- Respuesta</a:t>
            </a:r>
            <a:endParaRPr b="1" sz="2244">
              <a:solidFill>
                <a:srgbClr val="0C343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97280"/>
              <a:buNone/>
            </a:pPr>
            <a:r>
              <a:rPr lang="es-419" sz="1577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¿Hay alguna combinación de variables o análisis médicos mencionados que incrementen esa tendencia?.</a:t>
            </a:r>
            <a:endParaRPr sz="1577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311700" y="998175"/>
            <a:ext cx="8657100" cy="4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5692500" y="1356825"/>
            <a:ext cx="3139800" cy="2303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s-419" sz="1200">
                <a:latin typeface="Cambria"/>
                <a:ea typeface="Cambria"/>
                <a:cs typeface="Cambria"/>
                <a:sym typeface="Cambria"/>
              </a:rPr>
              <a:t>Aplicando</a:t>
            </a:r>
            <a:r>
              <a:rPr b="0" i="1" lang="es-419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i="1" lang="es-419" sz="1200">
                <a:latin typeface="Cambria"/>
                <a:ea typeface="Cambria"/>
                <a:cs typeface="Cambria"/>
                <a:sym typeface="Cambria"/>
              </a:rPr>
              <a:t>algunos</a:t>
            </a:r>
            <a:r>
              <a:rPr b="0" i="1" lang="es-419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m</a:t>
            </a:r>
            <a:r>
              <a:rPr i="1" lang="es-419" sz="1200">
                <a:latin typeface="Cambria"/>
                <a:ea typeface="Cambria"/>
                <a:cs typeface="Cambria"/>
                <a:sym typeface="Cambria"/>
              </a:rPr>
              <a:t>é</a:t>
            </a:r>
            <a:r>
              <a:rPr b="0" i="1" lang="es-419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todos anal</a:t>
            </a:r>
            <a:r>
              <a:rPr i="1" lang="es-419" sz="1200">
                <a:latin typeface="Cambria"/>
                <a:ea typeface="Cambria"/>
                <a:cs typeface="Cambria"/>
                <a:sym typeface="Cambria"/>
              </a:rPr>
              <a:t>í</a:t>
            </a:r>
            <a:r>
              <a:rPr b="0" i="1" lang="es-419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ticos (Pandas Profiling</a:t>
            </a:r>
            <a:r>
              <a:rPr i="1" lang="es-419" sz="1200">
                <a:latin typeface="Cambria"/>
                <a:ea typeface="Cambria"/>
                <a:cs typeface="Cambria"/>
                <a:sym typeface="Cambria"/>
              </a:rPr>
              <a:t>, Forward Selection y Stepwise)</a:t>
            </a:r>
            <a:r>
              <a:rPr b="0" i="1" lang="es-419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, las variables m</a:t>
            </a:r>
            <a:r>
              <a:rPr i="1" lang="es-419" sz="1200">
                <a:latin typeface="Cambria"/>
                <a:ea typeface="Cambria"/>
                <a:cs typeface="Cambria"/>
                <a:sym typeface="Cambria"/>
              </a:rPr>
              <a:t>á</a:t>
            </a:r>
            <a:r>
              <a:rPr b="0" i="1" lang="es-419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 influyentes para evento muerte, son: Edad, Fracción de Eyección, Nivel Creatinina. </a:t>
            </a:r>
            <a:r>
              <a:rPr b="0" i="0" lang="es-419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8554" l="29238" r="26741" t="29498"/>
          <a:stretch/>
        </p:blipFill>
        <p:spPr>
          <a:xfrm>
            <a:off x="311700" y="998175"/>
            <a:ext cx="5231016" cy="41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/>
          <p:nvPr>
            <p:ph type="title"/>
          </p:nvPr>
        </p:nvSpPr>
        <p:spPr>
          <a:xfrm>
            <a:off x="460450" y="0"/>
            <a:ext cx="8520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110"/>
              <a:buNone/>
            </a:pPr>
            <a:r>
              <a:rPr lang="es-419" sz="162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62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f671db3bd_0_0"/>
          <p:cNvSpPr txBox="1"/>
          <p:nvPr>
            <p:ph idx="1" type="body"/>
          </p:nvPr>
        </p:nvSpPr>
        <p:spPr>
          <a:xfrm>
            <a:off x="311700" y="335825"/>
            <a:ext cx="8520600" cy="46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None/>
            </a:pPr>
            <a:r>
              <a:rPr b="1" lang="es-419" sz="2244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Limpieza de Datos (Data Wranglinng)</a:t>
            </a:r>
            <a:endParaRPr b="1" sz="2244">
              <a:solidFill>
                <a:srgbClr val="0C343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77">
                <a:latin typeface="Cambria"/>
                <a:ea typeface="Cambria"/>
                <a:cs typeface="Cambria"/>
                <a:sym typeface="Cambria"/>
              </a:rPr>
              <a:t>Se aplican técnicas analíticas para análisis y eliminación de datos nulos: por fórmula (sumando los nulos, “isnull”) y el “Missingno”</a:t>
            </a:r>
            <a:r>
              <a:rPr lang="es-419" sz="1577">
                <a:latin typeface="Cambria"/>
                <a:ea typeface="Cambria"/>
                <a:cs typeface="Cambria"/>
                <a:sym typeface="Cambria"/>
              </a:rPr>
              <a:t>.</a:t>
            </a:r>
            <a:r>
              <a:rPr lang="es-419" sz="1077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i="1" lang="es-419" sz="1077">
                <a:latin typeface="Cambria"/>
                <a:ea typeface="Cambria"/>
                <a:cs typeface="Cambria"/>
                <a:sym typeface="Cambria"/>
              </a:rPr>
              <a:t>No hay datos nulos en nuestro Dataset que genere problemas en nuestro algoritmo de prediccion.</a:t>
            </a:r>
            <a:r>
              <a:rPr i="1" lang="es-419" sz="1577">
                <a:latin typeface="Cambria"/>
                <a:ea typeface="Cambria"/>
                <a:cs typeface="Cambria"/>
                <a:sym typeface="Cambria"/>
              </a:rPr>
              <a:t>.</a:t>
            </a:r>
            <a:endParaRPr i="1" sz="1577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None/>
            </a:pPr>
            <a:r>
              <a:t/>
            </a:r>
            <a:endParaRPr sz="1577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af671db3bd_0_0"/>
          <p:cNvSpPr txBox="1"/>
          <p:nvPr>
            <p:ph type="title"/>
          </p:nvPr>
        </p:nvSpPr>
        <p:spPr>
          <a:xfrm>
            <a:off x="460450" y="0"/>
            <a:ext cx="8520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s-419" sz="162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62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4" name="Google Shape;184;g1af671db3b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50" y="1430150"/>
            <a:ext cx="7508051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af671db3bd_0_7"/>
          <p:cNvSpPr txBox="1"/>
          <p:nvPr>
            <p:ph type="title"/>
          </p:nvPr>
        </p:nvSpPr>
        <p:spPr>
          <a:xfrm>
            <a:off x="460450" y="0"/>
            <a:ext cx="8520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s-419" sz="162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62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0" name="Google Shape;190;g1af671db3bd_0_7"/>
          <p:cNvSpPr txBox="1"/>
          <p:nvPr/>
        </p:nvSpPr>
        <p:spPr>
          <a:xfrm>
            <a:off x="216850" y="311500"/>
            <a:ext cx="87642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44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5° - E</a:t>
            </a:r>
            <a:r>
              <a:rPr b="1" lang="es-419" sz="2244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lección y Entrenamiento de Algoritmo</a:t>
            </a:r>
            <a:endParaRPr b="1" sz="2244">
              <a:solidFill>
                <a:srgbClr val="0C343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Por el tipo de variables que tenemos en nuestra Base de Datos, y ser una variable de clasificación la que tenemos que predecir ("Evento_MUERTE", que es booleano), elegimos un Algoritmo de clasificación, para evaluar la performance de nuestro modelo aplicado. Usaremos el “</a:t>
            </a:r>
            <a:r>
              <a:rPr b="1" lang="es-419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RandomForestClassifier”</a:t>
            </a:r>
            <a:r>
              <a:rPr lang="es-419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y aplicaremos la "Matriz de Confusión. </a:t>
            </a:r>
            <a:r>
              <a:rPr i="1" lang="es-419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Los valores obtenidos son con valores predeterminados.</a:t>
            </a:r>
            <a:endParaRPr i="1" sz="16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1" name="Google Shape;191;g1af671db3b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050" y="2078025"/>
            <a:ext cx="380047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af671db3bd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1890200"/>
            <a:ext cx="42862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af671db3bd_0_7"/>
          <p:cNvSpPr/>
          <p:nvPr/>
        </p:nvSpPr>
        <p:spPr>
          <a:xfrm>
            <a:off x="1205550" y="3611025"/>
            <a:ext cx="3095100" cy="1215000"/>
          </a:xfrm>
          <a:prstGeom prst="cloudCallout">
            <a:avLst>
              <a:gd fmla="val -48677" name="adj1"/>
              <a:gd fmla="val -594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s-419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Los valores obtenidos fueron: de Exactitud (</a:t>
            </a:r>
            <a:r>
              <a:rPr b="1" i="1" lang="es-419" sz="1100">
                <a:latin typeface="Cambria"/>
                <a:ea typeface="Cambria"/>
                <a:cs typeface="Cambria"/>
                <a:sym typeface="Cambria"/>
              </a:rPr>
              <a:t>”</a:t>
            </a:r>
            <a:r>
              <a:rPr b="1" i="1" lang="es-419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Accuracy</a:t>
            </a:r>
            <a:r>
              <a:rPr b="1" i="1" lang="es-419" sz="1100">
                <a:latin typeface="Cambria"/>
                <a:ea typeface="Cambria"/>
                <a:cs typeface="Cambria"/>
                <a:sym typeface="Cambria"/>
              </a:rPr>
              <a:t>” =</a:t>
            </a:r>
            <a:r>
              <a:rPr b="1" i="1" lang="es-419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78%</a:t>
            </a:r>
            <a:r>
              <a:rPr i="1" lang="es-419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), Precision (60-87%), y Sensibilidad (70-81%)</a:t>
            </a:r>
            <a:endParaRPr i="1" sz="1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f671db3bd_0_20"/>
          <p:cNvSpPr txBox="1"/>
          <p:nvPr>
            <p:ph idx="1" type="body"/>
          </p:nvPr>
        </p:nvSpPr>
        <p:spPr>
          <a:xfrm>
            <a:off x="311700" y="338325"/>
            <a:ext cx="8520600" cy="4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244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Testeo y Mejora de Algoritmos.</a:t>
            </a:r>
            <a:endParaRPr b="1" sz="2244">
              <a:solidFill>
                <a:srgbClr val="0C343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Se aplica el método de “</a:t>
            </a:r>
            <a:r>
              <a:rPr b="1" lang="es-419" sz="1400">
                <a:solidFill>
                  <a:srgbClr val="434343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CROSS-VALIDATION</a:t>
            </a:r>
            <a:r>
              <a:rPr lang="es-419" sz="1400">
                <a:solidFill>
                  <a:srgbClr val="434343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”,  para mejorar nuestro algoritmo elegido (RandomForest).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9" name="Google Shape;199;g1af671db3bd_0_20"/>
          <p:cNvSpPr txBox="1"/>
          <p:nvPr>
            <p:ph type="title"/>
          </p:nvPr>
        </p:nvSpPr>
        <p:spPr>
          <a:xfrm>
            <a:off x="460450" y="0"/>
            <a:ext cx="8520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s-419" sz="162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62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0" name="Google Shape;200;g1af671db3bd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425" y="1143063"/>
            <a:ext cx="5010150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af671db3bd_0_20"/>
          <p:cNvSpPr/>
          <p:nvPr/>
        </p:nvSpPr>
        <p:spPr>
          <a:xfrm>
            <a:off x="5615525" y="1188150"/>
            <a:ext cx="2925000" cy="1383600"/>
          </a:xfrm>
          <a:prstGeom prst="cloudCallout">
            <a:avLst>
              <a:gd fmla="val -62139" name="adj1"/>
              <a:gd fmla="val 2541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s-419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Los valores obtenidos despu</a:t>
            </a:r>
            <a:r>
              <a:rPr i="1" lang="es-419" sz="1100">
                <a:latin typeface="Cambria"/>
                <a:ea typeface="Cambria"/>
                <a:cs typeface="Cambria"/>
                <a:sym typeface="Cambria"/>
              </a:rPr>
              <a:t>é</a:t>
            </a:r>
            <a:r>
              <a:rPr i="1" lang="es-419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 de aplicar el Cross-Validation, pasaron de un</a:t>
            </a:r>
            <a:r>
              <a:rPr i="1" lang="es-419" sz="1100"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1" i="1" lang="es-419" sz="1100">
                <a:latin typeface="Cambria"/>
                <a:ea typeface="Cambria"/>
                <a:cs typeface="Cambria"/>
                <a:sym typeface="Cambria"/>
              </a:rPr>
              <a:t>Precisión (Accuracy) del </a:t>
            </a:r>
            <a:r>
              <a:rPr b="1" i="1" lang="es-419" sz="1300">
                <a:latin typeface="Cambria"/>
                <a:ea typeface="Cambria"/>
                <a:cs typeface="Cambria"/>
                <a:sym typeface="Cambria"/>
              </a:rPr>
              <a:t>78%</a:t>
            </a:r>
            <a:r>
              <a:rPr b="1" i="1" lang="es-419" sz="1100">
                <a:latin typeface="Cambria"/>
                <a:ea typeface="Cambria"/>
                <a:cs typeface="Cambria"/>
                <a:sym typeface="Cambria"/>
              </a:rPr>
              <a:t> al </a:t>
            </a:r>
            <a:r>
              <a:rPr b="1" i="1" lang="es-419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82,5%</a:t>
            </a:r>
            <a:endParaRPr b="1" i="1" sz="1500" u="none" cap="none" strike="noStrike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f671db3bd_0_29"/>
          <p:cNvSpPr txBox="1"/>
          <p:nvPr>
            <p:ph idx="1" type="body"/>
          </p:nvPr>
        </p:nvSpPr>
        <p:spPr>
          <a:xfrm>
            <a:off x="311700" y="141550"/>
            <a:ext cx="8520600" cy="50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244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rPr>
              <a:t>6° </a:t>
            </a:r>
            <a:r>
              <a:rPr b="1" lang="es-419" sz="2244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rPr>
              <a:t>Entrenamientos y 1° Creación de nuevas variables.</a:t>
            </a:r>
            <a:endParaRPr b="1" sz="2244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Para profundizar el análisis de nuestra Base de datos, se crean nuevas variables: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ambria"/>
              <a:buChar char="●"/>
            </a:pPr>
            <a:r>
              <a:rPr lang="es-419" sz="12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Rango de edad: dividido en 3 rangos, Ancianos (&gt;80 años), Jubilados (60-80) y Mayores (&lt;60 años).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7" name="Google Shape;207;g1af671db3bd_0_29"/>
          <p:cNvSpPr txBox="1"/>
          <p:nvPr>
            <p:ph type="title"/>
          </p:nvPr>
        </p:nvSpPr>
        <p:spPr>
          <a:xfrm>
            <a:off x="460450" y="0"/>
            <a:ext cx="8520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1258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258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8" name="Google Shape;208;g1af671db3bd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75" y="1250575"/>
            <a:ext cx="2504975" cy="19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af671db3bd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6500" y="1300150"/>
            <a:ext cx="5738350" cy="26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f671db3bd_0_39"/>
          <p:cNvSpPr txBox="1"/>
          <p:nvPr>
            <p:ph idx="1" type="body"/>
          </p:nvPr>
        </p:nvSpPr>
        <p:spPr>
          <a:xfrm>
            <a:off x="85950" y="248700"/>
            <a:ext cx="8972100" cy="48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244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Entrenamientos y 1° Creación de nuevas variables - Algoritmos</a:t>
            </a:r>
            <a:endParaRPr b="1" sz="2244">
              <a:solidFill>
                <a:srgbClr val="0C343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Con las nuevas variables de Rango de edad, se aplican los 3 algoritmos: “RANDOM FOREST”, “KNN” y “REGRESION LOGISTICA”.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RANDOM FOREST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KNN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2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REGRESIÓN LOGÍSTICA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5" name="Google Shape;215;g1af671db3bd_0_39"/>
          <p:cNvSpPr txBox="1"/>
          <p:nvPr>
            <p:ph type="title"/>
          </p:nvPr>
        </p:nvSpPr>
        <p:spPr>
          <a:xfrm>
            <a:off x="460450" y="0"/>
            <a:ext cx="8520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1258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258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16" name="Google Shape;216;g1af671db3bd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875" y="1026275"/>
            <a:ext cx="3580725" cy="1213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af671db3bd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75" y="2410800"/>
            <a:ext cx="3802848" cy="13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af671db3bd_0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5726" y="3743626"/>
            <a:ext cx="3550646" cy="13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af671db3bd_0_39"/>
          <p:cNvSpPr/>
          <p:nvPr/>
        </p:nvSpPr>
        <p:spPr>
          <a:xfrm>
            <a:off x="5583375" y="1393700"/>
            <a:ext cx="3171900" cy="2003700"/>
          </a:xfrm>
          <a:prstGeom prst="cloudCallout">
            <a:avLst>
              <a:gd fmla="val -62139" name="adj1"/>
              <a:gd fmla="val 2541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s-419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Los valores obtenidos de </a:t>
            </a:r>
            <a:r>
              <a:rPr b="1" i="1" lang="es-419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PRECISI</a:t>
            </a:r>
            <a:r>
              <a:rPr b="1" i="1" lang="es-419" sz="1100">
                <a:latin typeface="Cambria"/>
                <a:ea typeface="Cambria"/>
                <a:cs typeface="Cambria"/>
                <a:sym typeface="Cambria"/>
              </a:rPr>
              <a:t>Ó</a:t>
            </a:r>
            <a:r>
              <a:rPr b="1" i="1" lang="es-419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i="1" lang="es-419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muestran </a:t>
            </a:r>
            <a:r>
              <a:rPr i="1" lang="es-419" sz="1100">
                <a:latin typeface="Cambria"/>
                <a:ea typeface="Cambria"/>
                <a:cs typeface="Cambria"/>
                <a:sym typeface="Cambria"/>
              </a:rPr>
              <a:t>con algoritmo </a:t>
            </a:r>
            <a:r>
              <a:rPr b="1" i="1" lang="es-419" sz="1200">
                <a:latin typeface="Cambria"/>
                <a:ea typeface="Cambria"/>
                <a:cs typeface="Cambria"/>
                <a:sym typeface="Cambria"/>
              </a:rPr>
              <a:t>RANDOM FOREST un 72%,</a:t>
            </a:r>
            <a:r>
              <a:rPr i="1" lang="es-419" sz="1100">
                <a:latin typeface="Cambria"/>
                <a:ea typeface="Cambria"/>
                <a:cs typeface="Cambria"/>
                <a:sym typeface="Cambria"/>
              </a:rPr>
              <a:t> con el </a:t>
            </a:r>
            <a:r>
              <a:rPr b="1" i="1" lang="es-419" sz="1200">
                <a:latin typeface="Cambria"/>
                <a:ea typeface="Cambria"/>
                <a:cs typeface="Cambria"/>
                <a:sym typeface="Cambria"/>
              </a:rPr>
              <a:t>KNN un 83%</a:t>
            </a:r>
            <a:r>
              <a:rPr i="1" lang="es-419" sz="1100">
                <a:latin typeface="Cambria"/>
                <a:ea typeface="Cambria"/>
                <a:cs typeface="Cambria"/>
                <a:sym typeface="Cambria"/>
              </a:rPr>
              <a:t> y con </a:t>
            </a:r>
            <a:r>
              <a:rPr b="1" i="1" lang="es-419" sz="13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REGRESIÓN LOGÏSTICA un 87%</a:t>
            </a:r>
            <a:endParaRPr b="1" i="1" sz="1700" u="none" cap="none" strike="noStrike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154050"/>
            <a:ext cx="8520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110"/>
              <a:buNone/>
            </a:pPr>
            <a:r>
              <a:rPr b="1" lang="es-419" sz="1620">
                <a:solidFill>
                  <a:srgbClr val="999999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b="1" sz="1620">
              <a:solidFill>
                <a:srgbClr val="99999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490250"/>
            <a:ext cx="8520600" cy="4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TEMAS A TRATAR:</a:t>
            </a:r>
            <a:endParaRPr b="1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s-419">
                <a:latin typeface="Cambria"/>
                <a:ea typeface="Cambria"/>
                <a:cs typeface="Cambria"/>
                <a:sym typeface="Cambria"/>
              </a:rPr>
              <a:t>1º - Audiencia y Contexto.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s-419">
                <a:latin typeface="Cambria"/>
                <a:ea typeface="Cambria"/>
                <a:cs typeface="Cambria"/>
                <a:sym typeface="Cambria"/>
              </a:rPr>
              <a:t>2º - Preguntas de Interés e Hipótesis.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s-419">
                <a:latin typeface="Cambria"/>
                <a:ea typeface="Cambria"/>
                <a:cs typeface="Cambria"/>
                <a:sym typeface="Cambria"/>
              </a:rPr>
              <a:t>3º - Resumen de Datos.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s-419">
                <a:latin typeface="Cambria"/>
                <a:ea typeface="Cambria"/>
                <a:cs typeface="Cambria"/>
                <a:sym typeface="Cambria"/>
              </a:rPr>
              <a:t>4º - Análisis Exploratorio de Datos (EDA).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s-419">
                <a:latin typeface="Cambria"/>
                <a:ea typeface="Cambria"/>
                <a:cs typeface="Cambria"/>
                <a:sym typeface="Cambria"/>
              </a:rPr>
              <a:t>5° - Elección y Entrenamiento de Algoritmo.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s-419">
                <a:latin typeface="Cambria"/>
                <a:ea typeface="Cambria"/>
                <a:cs typeface="Cambria"/>
                <a:sym typeface="Cambria"/>
              </a:rPr>
              <a:t>6° - Creación de nuevas variables y Entrenamiento.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s-419">
                <a:latin typeface="Cambria"/>
                <a:ea typeface="Cambria"/>
                <a:cs typeface="Cambria"/>
                <a:sym typeface="Cambria"/>
              </a:rPr>
              <a:t>7° - Mejora y Optimización de Algoritmo.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s-419">
                <a:latin typeface="Cambria"/>
                <a:ea typeface="Cambria"/>
                <a:cs typeface="Cambria"/>
                <a:sym typeface="Cambria"/>
              </a:rPr>
              <a:t>8º - Conclusiones y Recomendaciones.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af671db3bd_0_57"/>
          <p:cNvSpPr txBox="1"/>
          <p:nvPr>
            <p:ph idx="1" type="body"/>
          </p:nvPr>
        </p:nvSpPr>
        <p:spPr>
          <a:xfrm>
            <a:off x="85950" y="275575"/>
            <a:ext cx="8972100" cy="48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244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Entrenamiento y 1° Creación de nuevas variables - Cross Validation</a:t>
            </a:r>
            <a:endParaRPr b="1" sz="2244">
              <a:solidFill>
                <a:srgbClr val="0C343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Se aplica una fórmula de grado de importancia de las variables (incluso las nuevas) en el “Random Forest”, y nos muestra lo siguiente:</a:t>
            </a:r>
            <a:endParaRPr/>
          </a:p>
        </p:txBody>
      </p:sp>
      <p:sp>
        <p:nvSpPr>
          <p:cNvPr id="225" name="Google Shape;225;g1af671db3bd_0_57"/>
          <p:cNvSpPr txBox="1"/>
          <p:nvPr>
            <p:ph type="title"/>
          </p:nvPr>
        </p:nvSpPr>
        <p:spPr>
          <a:xfrm>
            <a:off x="460450" y="0"/>
            <a:ext cx="8520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1258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258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26" name="Google Shape;226;g1af671db3bd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50" y="926825"/>
            <a:ext cx="4475350" cy="24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af671db3bd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954" y="3472954"/>
            <a:ext cx="4240500" cy="14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af671db3bd_0_57"/>
          <p:cNvSpPr/>
          <p:nvPr/>
        </p:nvSpPr>
        <p:spPr>
          <a:xfrm>
            <a:off x="5239825" y="926825"/>
            <a:ext cx="3818100" cy="2202300"/>
          </a:xfrm>
          <a:prstGeom prst="cloudCallout">
            <a:avLst>
              <a:gd fmla="val -62139" name="adj1"/>
              <a:gd fmla="val 2541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s-419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Los variables m</a:t>
            </a:r>
            <a:r>
              <a:rPr i="1" lang="es-419" sz="1100">
                <a:latin typeface="Cambria"/>
                <a:ea typeface="Cambria"/>
                <a:cs typeface="Cambria"/>
                <a:sym typeface="Cambria"/>
              </a:rPr>
              <a:t>á</a:t>
            </a:r>
            <a:r>
              <a:rPr i="1" lang="es-419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 importantes por orde</a:t>
            </a:r>
            <a:r>
              <a:rPr i="1" lang="es-419" sz="1100">
                <a:latin typeface="Cambria"/>
                <a:ea typeface="Cambria"/>
                <a:cs typeface="Cambria"/>
                <a:sym typeface="Cambria"/>
              </a:rPr>
              <a:t>n decreciente siguen siendo: </a:t>
            </a:r>
            <a:endParaRPr i="1" sz="1100">
              <a:latin typeface="Cambria"/>
              <a:ea typeface="Cambria"/>
              <a:cs typeface="Cambria"/>
              <a:sym typeface="Cambria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mbria"/>
              <a:buChar char="●"/>
            </a:pPr>
            <a:r>
              <a:rPr i="1" lang="es-419" sz="1100">
                <a:latin typeface="Cambria"/>
                <a:ea typeface="Cambria"/>
                <a:cs typeface="Cambria"/>
                <a:sym typeface="Cambria"/>
              </a:rPr>
              <a:t>Nivel de creatinina.</a:t>
            </a:r>
            <a:endParaRPr i="1" sz="11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i="1" lang="es-419" sz="1100">
                <a:latin typeface="Cambria"/>
                <a:ea typeface="Cambria"/>
                <a:cs typeface="Cambria"/>
                <a:sym typeface="Cambria"/>
              </a:rPr>
              <a:t>Fracción de eyección de sangre.</a:t>
            </a:r>
            <a:endParaRPr i="1" sz="11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i="1" lang="es-419" sz="1100">
                <a:latin typeface="Cambria"/>
                <a:ea typeface="Cambria"/>
                <a:cs typeface="Cambria"/>
                <a:sym typeface="Cambria"/>
              </a:rPr>
              <a:t>Edad.</a:t>
            </a:r>
            <a:endParaRPr i="1"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100">
                <a:latin typeface="Cambria"/>
                <a:ea typeface="Cambria"/>
                <a:cs typeface="Cambria"/>
                <a:sym typeface="Cambria"/>
              </a:rPr>
              <a:t>Las nuevas variables de “Rango de Edad” no son muy importantes.</a:t>
            </a:r>
            <a:endParaRPr b="1" i="1" sz="1500" u="none" cap="none" strike="noStrike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9" name="Google Shape;229;g1af671db3bd_0_57"/>
          <p:cNvSpPr/>
          <p:nvPr/>
        </p:nvSpPr>
        <p:spPr>
          <a:xfrm>
            <a:off x="5186175" y="3191700"/>
            <a:ext cx="3318600" cy="1771200"/>
          </a:xfrm>
          <a:prstGeom prst="cloudCallout">
            <a:avLst>
              <a:gd fmla="val -71234" name="adj1"/>
              <a:gd fmla="val 2681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s-419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Luego de aplicar </a:t>
            </a:r>
            <a:r>
              <a:rPr i="1" lang="es-419" sz="1100">
                <a:latin typeface="Cambria"/>
                <a:ea typeface="Cambria"/>
                <a:cs typeface="Cambria"/>
                <a:sym typeface="Cambria"/>
              </a:rPr>
              <a:t>la técnica de mejoramiento de algoritmo, </a:t>
            </a:r>
            <a:r>
              <a:rPr b="1" i="1" lang="es-419" sz="1100">
                <a:latin typeface="Cambria"/>
                <a:ea typeface="Cambria"/>
                <a:cs typeface="Cambria"/>
                <a:sym typeface="Cambria"/>
              </a:rPr>
              <a:t>“Cross Validation”,</a:t>
            </a:r>
            <a:r>
              <a:rPr i="1" lang="es-419" sz="1100">
                <a:latin typeface="Cambria"/>
                <a:ea typeface="Cambria"/>
                <a:cs typeface="Cambria"/>
                <a:sym typeface="Cambria"/>
              </a:rPr>
              <a:t> se obtiene una </a:t>
            </a:r>
            <a:r>
              <a:rPr b="1" i="1" lang="es-419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Precisión del 99%. </a:t>
            </a:r>
            <a:endParaRPr b="1" i="1"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s-419" sz="1200">
                <a:latin typeface="Cambria"/>
                <a:ea typeface="Cambria"/>
                <a:cs typeface="Cambria"/>
                <a:sym typeface="Cambria"/>
              </a:rPr>
              <a:t>Antes de generar nuevas variables se había obtenido un 82,5%.</a:t>
            </a:r>
            <a:endParaRPr b="1" i="1" sz="1600" u="none" cap="none" strike="noStrike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af671db3bd_0_45"/>
          <p:cNvSpPr txBox="1"/>
          <p:nvPr>
            <p:ph idx="1" type="body"/>
          </p:nvPr>
        </p:nvSpPr>
        <p:spPr>
          <a:xfrm>
            <a:off x="311700" y="141550"/>
            <a:ext cx="8520600" cy="50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44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Entrenamientos y 2° Creación de nuevas variables.</a:t>
            </a:r>
            <a:endParaRPr b="1" sz="2244">
              <a:solidFill>
                <a:srgbClr val="0C343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Para profundizar aún más el análisis de nuestra Base de datos, se crean nuevas variables: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ambria"/>
              <a:buChar char="●"/>
            </a:pPr>
            <a:r>
              <a:rPr lang="es-419" sz="12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Rango de Fracción de eyección de sangre: “Sin disfunción” (&gt;55%), “Disfunción leve” (45-55%), “Disfunción Media” (29-45%) y “disfunción grave” (&lt;29% de eyección de sangre).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5" name="Google Shape;235;g1af671db3bd_0_45"/>
          <p:cNvSpPr txBox="1"/>
          <p:nvPr>
            <p:ph type="title"/>
          </p:nvPr>
        </p:nvSpPr>
        <p:spPr>
          <a:xfrm>
            <a:off x="460450" y="0"/>
            <a:ext cx="8520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1258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258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6" name="Google Shape;236;g1af671db3bd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00" y="1429675"/>
            <a:ext cx="2655075" cy="14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1af671db3bd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726" y="1429675"/>
            <a:ext cx="5422925" cy="27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af671db3bd_0_69"/>
          <p:cNvSpPr txBox="1"/>
          <p:nvPr>
            <p:ph idx="1" type="body"/>
          </p:nvPr>
        </p:nvSpPr>
        <p:spPr>
          <a:xfrm>
            <a:off x="78450" y="230825"/>
            <a:ext cx="9007800" cy="48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244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Entrenamientos y 2° Creación de nuevas variables - Algoritmos</a:t>
            </a:r>
            <a:endParaRPr b="1" sz="2244">
              <a:solidFill>
                <a:srgbClr val="0C343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Con las nuevas variables de Fraccion de Eyeccion (grado de Disfunción), se aplican nuevamente los 3 algoritmos: 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“RANDOM FOREST”, “KNN” y “REGRESIÓN LOGÍSTICA”.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RANDOM FOREST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KNN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2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REGRESIÖN LOGÏSTICA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3" name="Google Shape;243;g1af671db3bd_0_69"/>
          <p:cNvSpPr/>
          <p:nvPr/>
        </p:nvSpPr>
        <p:spPr>
          <a:xfrm>
            <a:off x="5433325" y="1689100"/>
            <a:ext cx="3202500" cy="2003700"/>
          </a:xfrm>
          <a:prstGeom prst="cloudCallout">
            <a:avLst>
              <a:gd fmla="val -62139" name="adj1"/>
              <a:gd fmla="val 2541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s-419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Los valores obtenidos de </a:t>
            </a:r>
            <a:r>
              <a:rPr b="1" i="1" lang="es-419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PRECISIÓN</a:t>
            </a:r>
            <a:r>
              <a:rPr i="1" lang="es-419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muestran con algoritmo </a:t>
            </a:r>
            <a:r>
              <a:rPr b="1" i="1" lang="es-419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RANDOM FOREST un 74%,</a:t>
            </a:r>
            <a:r>
              <a:rPr i="1" lang="es-419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con el </a:t>
            </a:r>
            <a:r>
              <a:rPr b="1" i="1" lang="es-419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KNN un 83%</a:t>
            </a:r>
            <a:r>
              <a:rPr i="1" lang="es-419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y con </a:t>
            </a:r>
            <a:r>
              <a:rPr b="1" i="1" lang="es-419" sz="13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REGRESIÓN LOGÏSTICA un 89%</a:t>
            </a:r>
            <a:endParaRPr b="1" i="1" sz="1500" u="none" cap="none" strike="noStrike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4" name="Google Shape;244;g1af671db3bd_0_69"/>
          <p:cNvSpPr txBox="1"/>
          <p:nvPr>
            <p:ph type="title"/>
          </p:nvPr>
        </p:nvSpPr>
        <p:spPr>
          <a:xfrm>
            <a:off x="460450" y="0"/>
            <a:ext cx="8520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1258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258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45" name="Google Shape;245;g1af671db3bd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376" y="1188150"/>
            <a:ext cx="3837328" cy="13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1af671db3bd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650" y="2610725"/>
            <a:ext cx="3407415" cy="122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af671db3bd_0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2774" y="3838550"/>
            <a:ext cx="3420551" cy="13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af671db3bd_0_80"/>
          <p:cNvSpPr txBox="1"/>
          <p:nvPr>
            <p:ph idx="1" type="body"/>
          </p:nvPr>
        </p:nvSpPr>
        <p:spPr>
          <a:xfrm>
            <a:off x="87400" y="239775"/>
            <a:ext cx="8936400" cy="48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244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Entrenamiento y 2° Creación de nuevas variables - Cross Validation</a:t>
            </a:r>
            <a:endParaRPr b="1" sz="2244">
              <a:solidFill>
                <a:srgbClr val="0C343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Se aplica una fórmula de grado de importancia de las variables (incluso las nuevas) en el “Random Forest”, y nos muestra lo siguiente: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3" name="Google Shape;253;g1af671db3bd_0_80"/>
          <p:cNvSpPr txBox="1"/>
          <p:nvPr>
            <p:ph type="title"/>
          </p:nvPr>
        </p:nvSpPr>
        <p:spPr>
          <a:xfrm>
            <a:off x="460450" y="0"/>
            <a:ext cx="8520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1258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258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54" name="Google Shape;254;g1af671db3bd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00" y="1107175"/>
            <a:ext cx="4531700" cy="23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1af671db3bd_0_80"/>
          <p:cNvPicPr preferRelativeResize="0"/>
          <p:nvPr/>
        </p:nvPicPr>
        <p:blipFill rotWithShape="1">
          <a:blip r:embed="rId4">
            <a:alphaModFix/>
          </a:blip>
          <a:srcRect b="0" l="0" r="8483" t="0"/>
          <a:stretch/>
        </p:blipFill>
        <p:spPr>
          <a:xfrm>
            <a:off x="347700" y="3577138"/>
            <a:ext cx="331470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1af671db3bd_0_80"/>
          <p:cNvSpPr/>
          <p:nvPr/>
        </p:nvSpPr>
        <p:spPr>
          <a:xfrm>
            <a:off x="4962525" y="926825"/>
            <a:ext cx="4095300" cy="2335800"/>
          </a:xfrm>
          <a:prstGeom prst="cloudCallout">
            <a:avLst>
              <a:gd fmla="val -62139" name="adj1"/>
              <a:gd fmla="val 2541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s-419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Los variables m</a:t>
            </a:r>
            <a:r>
              <a:rPr i="1" lang="es-419" sz="1100">
                <a:latin typeface="Cambria"/>
                <a:ea typeface="Cambria"/>
                <a:cs typeface="Cambria"/>
                <a:sym typeface="Cambria"/>
              </a:rPr>
              <a:t>á</a:t>
            </a:r>
            <a:r>
              <a:rPr i="1" lang="es-419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 importantes por orde</a:t>
            </a:r>
            <a:r>
              <a:rPr i="1" lang="es-419" sz="1100">
                <a:latin typeface="Cambria"/>
                <a:ea typeface="Cambria"/>
                <a:cs typeface="Cambria"/>
                <a:sym typeface="Cambria"/>
              </a:rPr>
              <a:t>n decreciente siguen siendo: </a:t>
            </a:r>
            <a:endParaRPr i="1" sz="1100">
              <a:latin typeface="Cambria"/>
              <a:ea typeface="Cambria"/>
              <a:cs typeface="Cambria"/>
              <a:sym typeface="Cambria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mbria"/>
              <a:buChar char="●"/>
            </a:pPr>
            <a:r>
              <a:rPr i="1" lang="es-419" sz="1100">
                <a:latin typeface="Cambria"/>
                <a:ea typeface="Cambria"/>
                <a:cs typeface="Cambria"/>
                <a:sym typeface="Cambria"/>
              </a:rPr>
              <a:t>Nivel de creatinina.</a:t>
            </a:r>
            <a:endParaRPr i="1" sz="11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i="1" lang="es-419" sz="1100">
                <a:latin typeface="Cambria"/>
                <a:ea typeface="Cambria"/>
                <a:cs typeface="Cambria"/>
                <a:sym typeface="Cambria"/>
              </a:rPr>
              <a:t>Fracción de eyección de sangre.</a:t>
            </a:r>
            <a:endParaRPr i="1" sz="11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i="1" lang="es-419" sz="1100">
                <a:latin typeface="Cambria"/>
                <a:ea typeface="Cambria"/>
                <a:cs typeface="Cambria"/>
                <a:sym typeface="Cambria"/>
              </a:rPr>
              <a:t>Edad.</a:t>
            </a:r>
            <a:endParaRPr i="1"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100">
                <a:latin typeface="Cambria"/>
                <a:ea typeface="Cambria"/>
                <a:cs typeface="Cambria"/>
                <a:sym typeface="Cambria"/>
              </a:rPr>
              <a:t>Las nuevas variables de “Rango de Fracción de Eyección y Rango de Edad” no son muy importantes.</a:t>
            </a:r>
            <a:endParaRPr b="1" i="1" sz="1500" u="none" cap="none" strike="noStrike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7" name="Google Shape;257;g1af671db3bd_0_80"/>
          <p:cNvSpPr/>
          <p:nvPr/>
        </p:nvSpPr>
        <p:spPr>
          <a:xfrm>
            <a:off x="3728100" y="3316800"/>
            <a:ext cx="4392000" cy="1826700"/>
          </a:xfrm>
          <a:prstGeom prst="cloudCallout">
            <a:avLst>
              <a:gd fmla="val -66905" name="adj1"/>
              <a:gd fmla="val 244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s-419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Luego de aplicar </a:t>
            </a:r>
            <a:r>
              <a:rPr i="1" lang="es-419" sz="1100">
                <a:latin typeface="Cambria"/>
                <a:ea typeface="Cambria"/>
                <a:cs typeface="Cambria"/>
                <a:sym typeface="Cambria"/>
              </a:rPr>
              <a:t>la técnica de mejoramiento de algoritmo, </a:t>
            </a:r>
            <a:r>
              <a:rPr b="1" i="1" lang="es-419" sz="1100">
                <a:latin typeface="Cambria"/>
                <a:ea typeface="Cambria"/>
                <a:cs typeface="Cambria"/>
                <a:sym typeface="Cambria"/>
              </a:rPr>
              <a:t>“Cross Validation”,</a:t>
            </a:r>
            <a:r>
              <a:rPr i="1" lang="es-419" sz="1100">
                <a:latin typeface="Cambria"/>
                <a:ea typeface="Cambria"/>
                <a:cs typeface="Cambria"/>
                <a:sym typeface="Cambria"/>
              </a:rPr>
              <a:t> se obtiene </a:t>
            </a:r>
            <a:r>
              <a:rPr b="1" i="1" lang="es-419" sz="120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Precisión de 100%</a:t>
            </a:r>
            <a:r>
              <a:rPr b="1" i="1" lang="es-419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 b="1" i="1" sz="1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s-419" sz="1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Esto NO nos sirve, ya que tenemos un OVER-FITTING</a:t>
            </a:r>
            <a:r>
              <a:rPr b="1" i="1" lang="es-419" sz="1200">
                <a:latin typeface="Cambria"/>
                <a:ea typeface="Cambria"/>
                <a:cs typeface="Cambria"/>
                <a:sym typeface="Cambria"/>
              </a:rPr>
              <a:t> (quiere decir que nuestro Algoritmo NO ESTA capacitado para predecir.</a:t>
            </a:r>
            <a:endParaRPr b="1" i="1" sz="1600" u="none" cap="none" strike="noStrike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af671db3bd_0_90"/>
          <p:cNvSpPr txBox="1"/>
          <p:nvPr>
            <p:ph idx="1" type="body"/>
          </p:nvPr>
        </p:nvSpPr>
        <p:spPr>
          <a:xfrm>
            <a:off x="78450" y="221875"/>
            <a:ext cx="9008100" cy="4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244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Elección de Algoritmo (regreso a DataSet original)</a:t>
            </a:r>
            <a:endParaRPr b="1" sz="2244">
              <a:solidFill>
                <a:srgbClr val="0C343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Generando nuevas variables, Rango de edad y Rango de fraccion de eyeccion, y entrenando nuestro algoritmo de clasificacion, obtuvimos una Precision del 100% (Accuracy), dandonos indicio que tenemos un “over-fitting” que significa que nuestro Algoritmo es incapaz de predecir.  Quiere decir que está entrenado de manera excesiva.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Debido a esto, se vuelve al Dataset original, donde después de la mejora (Cross-validation), se obtuvo un 82,5% de Precisión.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3" name="Google Shape;263;g1af671db3bd_0_90"/>
          <p:cNvSpPr txBox="1"/>
          <p:nvPr>
            <p:ph type="title"/>
          </p:nvPr>
        </p:nvSpPr>
        <p:spPr>
          <a:xfrm>
            <a:off x="460450" y="0"/>
            <a:ext cx="8520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1258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258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64" name="Google Shape;264;g1af671db3bd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25" y="3406175"/>
            <a:ext cx="4461049" cy="13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1af671db3bd_0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00" y="1728700"/>
            <a:ext cx="42862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af671db3bd_0_90"/>
          <p:cNvSpPr/>
          <p:nvPr/>
        </p:nvSpPr>
        <p:spPr>
          <a:xfrm>
            <a:off x="5248775" y="1990825"/>
            <a:ext cx="3560100" cy="1871700"/>
          </a:xfrm>
          <a:prstGeom prst="cloudCallout">
            <a:avLst>
              <a:gd fmla="val -62139" name="adj1"/>
              <a:gd fmla="val 2541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s-419" sz="1100">
                <a:latin typeface="Cambria"/>
                <a:ea typeface="Cambria"/>
                <a:cs typeface="Cambria"/>
                <a:sym typeface="Cambria"/>
              </a:rPr>
              <a:t>RECORDEMOS:</a:t>
            </a:r>
            <a:endParaRPr b="1" i="1"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s-419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Los valores obtenidos en el Dataset original, despu</a:t>
            </a:r>
            <a:r>
              <a:rPr i="1" lang="es-419" sz="1100">
                <a:latin typeface="Cambria"/>
                <a:ea typeface="Cambria"/>
                <a:cs typeface="Cambria"/>
                <a:sym typeface="Cambria"/>
              </a:rPr>
              <a:t>é</a:t>
            </a:r>
            <a:r>
              <a:rPr i="1" lang="es-419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 de aplicar el Cross-Validation, pasaron de un</a:t>
            </a:r>
            <a:r>
              <a:rPr i="1" lang="es-419" sz="1100"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1" i="1" lang="es-419" sz="1100">
                <a:latin typeface="Cambria"/>
                <a:ea typeface="Cambria"/>
                <a:cs typeface="Cambria"/>
                <a:sym typeface="Cambria"/>
              </a:rPr>
              <a:t>Precisión (Accuracy) del </a:t>
            </a:r>
            <a:r>
              <a:rPr b="1" i="1" lang="es-419" sz="1300">
                <a:latin typeface="Cambria"/>
                <a:ea typeface="Cambria"/>
                <a:cs typeface="Cambria"/>
                <a:sym typeface="Cambria"/>
              </a:rPr>
              <a:t>78%</a:t>
            </a:r>
            <a:r>
              <a:rPr b="1" i="1" lang="es-419" sz="1100">
                <a:latin typeface="Cambria"/>
                <a:ea typeface="Cambria"/>
                <a:cs typeface="Cambria"/>
                <a:sym typeface="Cambria"/>
              </a:rPr>
              <a:t> al </a:t>
            </a:r>
            <a:r>
              <a:rPr b="1" i="1" lang="es-419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82,5%</a:t>
            </a:r>
            <a:endParaRPr b="1" i="1" sz="1500" u="none" cap="none" strike="noStrike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af671db3bd_0_99"/>
          <p:cNvSpPr txBox="1"/>
          <p:nvPr>
            <p:ph idx="1" type="body"/>
          </p:nvPr>
        </p:nvSpPr>
        <p:spPr>
          <a:xfrm>
            <a:off x="105275" y="230825"/>
            <a:ext cx="8981100" cy="48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244">
                <a:solidFill>
                  <a:srgbClr val="0B5394"/>
                </a:solidFill>
                <a:latin typeface="Cambria"/>
                <a:ea typeface="Cambria"/>
                <a:cs typeface="Cambria"/>
                <a:sym typeface="Cambria"/>
              </a:rPr>
              <a:t>7° - Optimización</a:t>
            </a:r>
            <a:r>
              <a:rPr b="1" lang="es-419" sz="2244">
                <a:solidFill>
                  <a:srgbClr val="0B5394"/>
                </a:solidFill>
                <a:latin typeface="Cambria"/>
                <a:ea typeface="Cambria"/>
                <a:cs typeface="Cambria"/>
                <a:sym typeface="Cambria"/>
              </a:rPr>
              <a:t> de Hiperparametros de nuestro Algoritmo</a:t>
            </a:r>
            <a:endParaRPr b="1" sz="2244">
              <a:solidFill>
                <a:srgbClr val="0B5394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Se aplican técnicas de optimización a nuestro Algoritmo.  Las tecnicas usadas son “GRid Search” y “Randomized Search CV”.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GRID SEARCH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00">
                <a:solidFill>
                  <a:srgbClr val="666666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RANDOMIZED SEARCH CV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00">
                <a:solidFill>
                  <a:srgbClr val="666666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HALVING GRID SEARCH CV</a:t>
            </a:r>
            <a:endParaRPr b="1" sz="1200">
              <a:solidFill>
                <a:srgbClr val="666666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SE OBSERVAN CON LOS 3 METODOS QUE LOS VALORES DE PRECISION SON </a:t>
            </a:r>
            <a:r>
              <a:rPr b="1" lang="es-419" sz="1700">
                <a:solidFill>
                  <a:srgbClr val="CC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78% aprox</a:t>
            </a:r>
            <a:r>
              <a:rPr lang="es-419" sz="1500">
                <a:solidFill>
                  <a:srgbClr val="666666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. Cuando con el Cross Validation, obtuvimos un 82,5%</a:t>
            </a:r>
            <a:r>
              <a:rPr lang="es-419" sz="1700">
                <a:solidFill>
                  <a:schemeClr val="accent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s-419" sz="1700">
                <a:solidFill>
                  <a:schemeClr val="accent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dejando nuestro Algoritmo hasta el Cross Validation.</a:t>
            </a:r>
            <a:endParaRPr b="1" sz="1700">
              <a:solidFill>
                <a:schemeClr val="accent1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2" name="Google Shape;272;g1af671db3bd_0_99"/>
          <p:cNvSpPr txBox="1"/>
          <p:nvPr>
            <p:ph type="title"/>
          </p:nvPr>
        </p:nvSpPr>
        <p:spPr>
          <a:xfrm>
            <a:off x="460450" y="0"/>
            <a:ext cx="8520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1258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258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73" name="Google Shape;273;g1af671db3bd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0" y="1075950"/>
            <a:ext cx="9062549" cy="7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af671db3bd_0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88" y="2100725"/>
            <a:ext cx="8828651" cy="6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1af671db3bd_0_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463" y="3377425"/>
            <a:ext cx="8880725" cy="7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/>
          <p:nvPr>
            <p:ph type="title"/>
          </p:nvPr>
        </p:nvSpPr>
        <p:spPr>
          <a:xfrm>
            <a:off x="272350" y="251550"/>
            <a:ext cx="85206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641"/>
              <a:buNone/>
            </a:pPr>
            <a:r>
              <a:rPr b="1" lang="es-419" sz="2244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r>
              <a:rPr b="1" lang="es-419" sz="2244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rPr>
              <a:t>º - CONCLUSIONES y RECOMENDACIONES</a:t>
            </a:r>
            <a:endParaRPr b="1" sz="2244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7280"/>
              <a:buNone/>
            </a:pPr>
            <a:r>
              <a:t/>
            </a:r>
            <a:endParaRPr sz="1577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81" name="Google Shape;281;p15"/>
          <p:cNvSpPr txBox="1"/>
          <p:nvPr>
            <p:ph idx="1" type="body"/>
          </p:nvPr>
        </p:nvSpPr>
        <p:spPr>
          <a:xfrm>
            <a:off x="311700" y="606525"/>
            <a:ext cx="8520600" cy="41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400">
                <a:latin typeface="Cambria"/>
                <a:ea typeface="Cambria"/>
                <a:cs typeface="Cambria"/>
                <a:sym typeface="Cambria"/>
              </a:rPr>
              <a:t>CONCLUSIONES</a:t>
            </a:r>
            <a:endParaRPr b="1" i="1" sz="1400"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s-419" sz="1400">
                <a:latin typeface="Cambria"/>
                <a:ea typeface="Cambria"/>
                <a:cs typeface="Cambria"/>
                <a:sym typeface="Cambria"/>
              </a:rPr>
              <a:t>Aplicando distintos métodos analíticos para ver la combinación de variables, nos dio como resultado que la Edad, Fraccion de Eyeccion en sangre, y Nivel de Creatinina, son las 3 variables más importantes que desencadenan en una muerte del paciente. Incluso a pesar de crear nuevas variables (rango de edad y rango de fracción de eyección), siguen siendo esas tres mencionadas antes, las más importantes.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s-419" sz="1400">
                <a:latin typeface="Cambria"/>
                <a:ea typeface="Cambria"/>
                <a:cs typeface="Cambria"/>
                <a:sym typeface="Cambria"/>
              </a:rPr>
              <a:t>Debido a esto se considero el DAtaset original y se aplico un algoritmo de clasificacion (randomforest) y una mejora con el Cross Validation, el cual  nos brinda valores  altos (el 82,5%) para poder predecir el Evento de muerte de un paciente.</a:t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i="1" lang="es-419" sz="1400">
                <a:latin typeface="Cambria"/>
                <a:ea typeface="Cambria"/>
                <a:cs typeface="Cambria"/>
                <a:sym typeface="Cambria"/>
              </a:rPr>
              <a:t>RECOMENDACIONES: </a:t>
            </a:r>
            <a:endParaRPr b="1" i="1"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i="1" lang="es-419" sz="1400">
                <a:latin typeface="Cambria"/>
                <a:ea typeface="Cambria"/>
                <a:cs typeface="Cambria"/>
                <a:sym typeface="Cambria"/>
              </a:rPr>
              <a:t>Aplicar este método con más cantidad de datos para verificar si esas variables se mantienen o se agrega alguna adicional.</a:t>
            </a:r>
            <a:endParaRPr i="1"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i="1" lang="es-419" sz="1400">
                <a:latin typeface="Cambria"/>
                <a:ea typeface="Cambria"/>
                <a:cs typeface="Cambria"/>
                <a:sym typeface="Cambria"/>
              </a:rPr>
              <a:t>Buscar datos de otras clínicas y centros de salud, para mejorar este análisis y recomendarlo a las distintas clínicas médicas y centros de salud.</a:t>
            </a:r>
            <a:endParaRPr i="1" sz="1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2" name="Google Shape;282;p15"/>
          <p:cNvSpPr txBox="1"/>
          <p:nvPr>
            <p:ph type="title"/>
          </p:nvPr>
        </p:nvSpPr>
        <p:spPr>
          <a:xfrm>
            <a:off x="623400" y="0"/>
            <a:ext cx="8520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110"/>
              <a:buNone/>
            </a:pPr>
            <a:r>
              <a:rPr b="1" lang="es-419" sz="162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b="1" sz="162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2898900" y="4743300"/>
            <a:ext cx="62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s-419" sz="1400" u="none" cap="none" strike="noStrike">
                <a:solidFill>
                  <a:srgbClr val="6AA84F"/>
                </a:solidFill>
              </a:rPr>
              <a:t>Javier Aramayo - Comision Data Science 29790 - CoderHouse</a:t>
            </a:r>
            <a:endParaRPr b="1" i="1" sz="1400" u="none" cap="none" strike="noStrike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184925" y="387800"/>
            <a:ext cx="8520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s-419" sz="2200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rPr>
              <a:t>1º - Contexto y Audiencia</a:t>
            </a:r>
            <a:endParaRPr b="1" sz="2200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947425"/>
            <a:ext cx="8520600" cy="3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-419" sz="1200" u="sng">
                <a:solidFill>
                  <a:schemeClr val="accent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CONTEXTO</a:t>
            </a:r>
            <a:endParaRPr b="1" sz="1200" u="sng">
              <a:solidFill>
                <a:schemeClr val="accent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La insuficiencia cardíaca es una de las enfermedades principales y desencadenantes de enfermedades cardiovasculares aun más graves a nivel mundial. Este inconveniente es un problema de salud que afecta a millones de personas a nivel mundial.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¿Alguna vez nos damos cuenta del grado de importancia que tienen las enfermedades cardiovasculares en la sociedad?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¿Que tan importante es este tema para la población?*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Para responder esto, se obtendran las tendencias de busquedas en google de la poblacion en general acerca de estos temas relacionados, como son: enfermedades cardiovasculares, arritmias, paro cardiaco, insuficiencia cardiaca.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-419" sz="1200" u="sng">
                <a:solidFill>
                  <a:schemeClr val="accent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AUDIENCIA</a:t>
            </a:r>
            <a:endParaRPr b="1" sz="1200" u="sng">
              <a:solidFill>
                <a:schemeClr val="accent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accent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Es de mucho interés para el ámbito médico y de salud publica/privada, poder predecir en la medida de lo posible, el desencadenante fatal de un paciente o no, para poder actuar preventivamente sobre cada caso. Existen muchas variables o condiciones de un paciente que agravan este problema de salud. Como asi también existen distintos análisis médicos que ayudan a detectar un problema. Debido a esto, se van a relacionar distintos análisis médicos y condiciones clinicas y ver si hay relacion o no entra todas las variables.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Google Shape;69;p3"/>
          <p:cNvSpPr txBox="1"/>
          <p:nvPr>
            <p:ph type="title"/>
          </p:nvPr>
        </p:nvSpPr>
        <p:spPr>
          <a:xfrm>
            <a:off x="574325" y="54450"/>
            <a:ext cx="8520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110"/>
              <a:buNone/>
            </a:pPr>
            <a:r>
              <a:rPr lang="es-419" sz="162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62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354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220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rPr>
              <a:t>2º - Hipótesis y Preguntas de interes</a:t>
            </a:r>
            <a:endParaRPr b="1" sz="2220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311700" y="926875"/>
            <a:ext cx="8520600" cy="3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b="1" lang="es-419"/>
              <a:t>Pregunta 1-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s-419"/>
              <a:t>¿Qué grado de relación con el deceso existe cuando el paciente tiene alguna condición clínica, como presentar Anemia, Diabetes, Fumador o ser Hipertenso?.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b="1" lang="es-419"/>
              <a:t> Pregunta 2 -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s-419"/>
              <a:t>¿Qué tendencia existe a la muerte del paciente, cuando hay valores fuera de rango en análisis clínicos, como Nivel de enzima CPK, Fracción de eyección de sangre, Nivel de plaquetas, nivel de creatinina y nivel de sodio en sangre?.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b="1" lang="es-419"/>
              <a:t>Pregunta 3 -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s-419"/>
              <a:t>¿Hay relacion de esta enfermedad con la edad o el sexo del paciente?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b="1" lang="es-419"/>
              <a:t>Pregunta 4 -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s-419"/>
              <a:t>¿Hay alguna combinación de variables o análisis médicos mencionados que incrementen esa tendencia?./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rPr lang="es-419"/>
              <a:t>Veamos que grado de incidencia tiene cada variable clinica y condicion medica en un desencadenante fatal para una persona. y daremos respuesta al final del Trabajo a esas Preguntas</a:t>
            </a:r>
            <a:endParaRPr/>
          </a:p>
        </p:txBody>
      </p:sp>
      <p:sp>
        <p:nvSpPr>
          <p:cNvPr id="76" name="Google Shape;76;p4"/>
          <p:cNvSpPr txBox="1"/>
          <p:nvPr>
            <p:ph type="title"/>
          </p:nvPr>
        </p:nvSpPr>
        <p:spPr>
          <a:xfrm>
            <a:off x="516050" y="90225"/>
            <a:ext cx="8520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110"/>
              <a:buNone/>
            </a:pPr>
            <a:r>
              <a:rPr lang="es-419" sz="162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62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48075" y="233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220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rPr>
              <a:t>3º - Resumen de Datos (Metadata)</a:t>
            </a:r>
            <a:endParaRPr b="1" sz="2220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11700" y="806350"/>
            <a:ext cx="8718600" cy="4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 sz="1450">
                <a:solidFill>
                  <a:schemeClr val="accent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CANTIDAD DE BÚSQUEDAS EN GOOGLE</a:t>
            </a:r>
            <a:r>
              <a:rPr i="1" lang="es-419" sz="1450">
                <a:solidFill>
                  <a:schemeClr val="accent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(en los últimos 5 años hasta el 04/12/22)</a:t>
            </a:r>
            <a:endParaRPr i="1" sz="1450">
              <a:solidFill>
                <a:schemeClr val="accent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4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4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4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s-419" sz="1450">
                <a:solidFill>
                  <a:schemeClr val="accent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DATOS de POBLACIÓN de Houston (EEUU) - Clínica Médica:</a:t>
            </a:r>
            <a:r>
              <a:rPr i="1" lang="es-419" sz="1450">
                <a:solidFill>
                  <a:schemeClr val="accent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(últimos años)</a:t>
            </a:r>
            <a:endParaRPr i="1" sz="1450">
              <a:solidFill>
                <a:schemeClr val="accent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-419" sz="1450">
                <a:solidFill>
                  <a:schemeClr val="accent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Variables y Condiciones a analizar</a:t>
            </a:r>
            <a:endParaRPr sz="1450">
              <a:solidFill>
                <a:schemeClr val="accent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417850" y="1198275"/>
            <a:ext cx="2037690" cy="84990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Enfermedades Cardiovasculares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-419" sz="2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3970</a:t>
            </a:r>
            <a:endParaRPr b="1" i="0" sz="2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2543438" y="1198275"/>
            <a:ext cx="2037690" cy="84990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Arritmias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-419" sz="2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lang="es-419" sz="2300">
                <a:solidFill>
                  <a:srgbClr val="0000FF"/>
                </a:solidFill>
              </a:rPr>
              <a:t>718</a:t>
            </a:r>
            <a:endParaRPr b="1" i="0" sz="2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4669013" y="1198275"/>
            <a:ext cx="2037690" cy="84990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Paro Cardiaco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-419" sz="2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lang="es-419" sz="2300">
                <a:solidFill>
                  <a:srgbClr val="0000FF"/>
                </a:solidFill>
              </a:rPr>
              <a:t>647</a:t>
            </a:r>
            <a:endParaRPr b="1" i="0" sz="2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6758800" y="1144600"/>
            <a:ext cx="2037690" cy="84990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Insuficiencia Cardiaca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-419" sz="2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s-419" sz="2300">
                <a:solidFill>
                  <a:srgbClr val="0000FF"/>
                </a:solidFill>
              </a:rPr>
              <a:t>8479</a:t>
            </a:r>
            <a:endParaRPr b="1" i="0" sz="2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6706700" y="2332750"/>
            <a:ext cx="983016" cy="572724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299</a:t>
            </a:r>
            <a:endParaRPr b="1" i="0" sz="1800" u="none" cap="none" strike="noStrike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995600" y="3079000"/>
            <a:ext cx="6877911" cy="193526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ambria"/>
              </a:rPr>
              <a:t>edad                        anemia                   nivel_CPK               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ambria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ambria"/>
              </a:rPr>
              <a:t>               diabetes                 fraccion_eyeccion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ambria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ambria"/>
              </a:rPr>
              <a:t>  hipertenso          plaquetas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ambria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ambria"/>
              </a:rPr>
              <a:t>          nivel_creatinina              nivel_sodio_sangre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ambria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ambria"/>
              </a:rPr>
              <a:t>    sexo                      .fumador</a:t>
            </a:r>
          </a:p>
        </p:txBody>
      </p:sp>
      <p:sp>
        <p:nvSpPr>
          <p:cNvPr id="89" name="Google Shape;89;p5"/>
          <p:cNvSpPr txBox="1"/>
          <p:nvPr>
            <p:ph type="title"/>
          </p:nvPr>
        </p:nvSpPr>
        <p:spPr>
          <a:xfrm>
            <a:off x="509700" y="0"/>
            <a:ext cx="8520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110"/>
              <a:buNone/>
            </a:pPr>
            <a:r>
              <a:rPr lang="es-419" sz="162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62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311700" y="258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220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rPr>
              <a:t>4º - Análisis Exploratorio de Datos (EDA)</a:t>
            </a:r>
            <a:endParaRPr b="1" sz="2220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95" name="Google Shape;95;p6"/>
          <p:cNvGraphicFramePr/>
          <p:nvPr/>
        </p:nvGraphicFramePr>
        <p:xfrm>
          <a:off x="563400" y="830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{DCE95FBF-D76F-4A2C-9AF2-2D166E2FDBB7}</a:tableStyleId>
              </a:tblPr>
              <a:tblGrid>
                <a:gridCol w="1702600"/>
                <a:gridCol w="955075"/>
                <a:gridCol w="1456825"/>
                <a:gridCol w="1426100"/>
                <a:gridCol w="1129150"/>
              </a:tblGrid>
              <a:tr h="34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Variable /Condición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Unidad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Valor de Tolerancia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Promedio Datos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% &gt; Tolerancia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3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Edad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años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60,83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3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Anemia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i="1"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 (1) / no (0)</a:t>
                      </a:r>
                      <a:endParaRPr i="1"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0,43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3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Nivel CPK (enzima)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mcg/L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49 - 345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581,8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4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Diabetes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s-419" sz="10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 (1) / no (0)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0,41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3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Fraccion eyeccion sangre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%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55 - 65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38,08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4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Hipertenso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s-419" sz="10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 (1) / no (0)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0,35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4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Nivel Plaquetas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mcL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150.000 - 400.000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263.358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4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NIlvel sodio en sangre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mEq/L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35 - 145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136,6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4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Nivel Creatinina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mg/dL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0,7 - 1,3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1,39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4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Sexo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 (1) / F (0)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0,64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4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Fumador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s-419" sz="10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 (1) / no (0)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0,32</a:t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" name="Google Shape;96;p6"/>
          <p:cNvSpPr txBox="1"/>
          <p:nvPr>
            <p:ph type="title"/>
          </p:nvPr>
        </p:nvSpPr>
        <p:spPr>
          <a:xfrm>
            <a:off x="563400" y="0"/>
            <a:ext cx="8520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110"/>
              <a:buNone/>
            </a:pPr>
            <a:r>
              <a:rPr lang="es-419" sz="162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62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239850" y="193875"/>
            <a:ext cx="85206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641"/>
              <a:buNone/>
            </a:pPr>
            <a:r>
              <a:rPr b="1" lang="es-419" sz="2244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Análisis Exploratorio de Datos - Pregunta 1- Análisis </a:t>
            </a:r>
            <a:endParaRPr b="1" sz="2244">
              <a:solidFill>
                <a:srgbClr val="0C343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307"/>
              <a:buNone/>
            </a:pPr>
            <a:r>
              <a:rPr lang="es-419" sz="1687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¿Qué grado de relación con el deceso existe cuando el paciente tiene alguna condición clínica, como presentar Anemia, Diabetes, Fumador o ser Hipertenso?.</a:t>
            </a:r>
            <a:endParaRPr sz="2688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11700" y="1185975"/>
            <a:ext cx="8520600" cy="3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 sz="1100" u="sng">
                <a:latin typeface="Cambria"/>
                <a:ea typeface="Cambria"/>
                <a:cs typeface="Cambria"/>
                <a:sym typeface="Cambria"/>
              </a:rPr>
              <a:t>Relacion Eventos de Muertes con </a:t>
            </a:r>
            <a:endParaRPr b="1" sz="1100" u="sng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s-419" sz="1100" u="sng">
                <a:latin typeface="Cambria"/>
                <a:ea typeface="Cambria"/>
                <a:cs typeface="Cambria"/>
                <a:sym typeface="Cambria"/>
              </a:rPr>
              <a:t>Presencia de Anemia										Diabetes		</a:t>
            </a:r>
            <a:endParaRPr b="1" sz="1100" u="sng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3" name="Google Shape;1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50" y="1795350"/>
            <a:ext cx="3887249" cy="209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"/>
          <p:cNvSpPr txBox="1"/>
          <p:nvPr/>
        </p:nvSpPr>
        <p:spPr>
          <a:xfrm>
            <a:off x="4503425" y="3860225"/>
            <a:ext cx="357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observa que no hay relacion directa de personas con Diabetes y el evento muerte, ya que los resultados son parecidos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0830" y="1893900"/>
            <a:ext cx="3521450" cy="18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7"/>
          <p:cNvSpPr/>
          <p:nvPr/>
        </p:nvSpPr>
        <p:spPr>
          <a:xfrm>
            <a:off x="1031550" y="3860225"/>
            <a:ext cx="2813100" cy="992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ve cierta tendencia de pacientes con Anemia y evento muerte.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 txBox="1"/>
          <p:nvPr>
            <p:ph type="title"/>
          </p:nvPr>
        </p:nvSpPr>
        <p:spPr>
          <a:xfrm>
            <a:off x="563400" y="0"/>
            <a:ext cx="8520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110"/>
              <a:buNone/>
            </a:pPr>
            <a:r>
              <a:rPr lang="es-419" sz="162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62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239850" y="261275"/>
            <a:ext cx="85206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641"/>
              <a:buNone/>
            </a:pPr>
            <a:r>
              <a:rPr b="1" lang="es-419" sz="2244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Analisis Exploratorio de Datos - Pregunta 1- Analisis </a:t>
            </a:r>
            <a:endParaRPr b="1" sz="2244">
              <a:solidFill>
                <a:srgbClr val="0C343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rPr lang="es-419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¿Que grado de relación con el deceso existe cuando el paciente tiene alguna condición clínica, como presentar Anemia, Diabetes o ser Hipertenso?.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352450" y="1253375"/>
            <a:ext cx="8520600" cy="3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 sz="1000" u="sng"/>
              <a:t>Relacion Eventos de Muertes con </a:t>
            </a:r>
            <a:endParaRPr b="1" sz="1000" u="sng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s-419" sz="1000" u="sng"/>
              <a:t>Hipertensos										Pacientes Fumadores</a:t>
            </a:r>
            <a:endParaRPr b="1" sz="1000" u="sng"/>
          </a:p>
        </p:txBody>
      </p:sp>
      <p:sp>
        <p:nvSpPr>
          <p:cNvPr id="114" name="Google Shape;114;p8"/>
          <p:cNvSpPr txBox="1"/>
          <p:nvPr/>
        </p:nvSpPr>
        <p:spPr>
          <a:xfrm>
            <a:off x="4578000" y="3879875"/>
            <a:ext cx="342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hay una gran tendencia que indique relacion directa de Fumadores con evento muerte, dando respuesta negativa a la Primer pregunta.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152" y="1738375"/>
            <a:ext cx="3645475" cy="19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1650" y="1804800"/>
            <a:ext cx="3755096" cy="196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/>
          <p:nvPr/>
        </p:nvSpPr>
        <p:spPr>
          <a:xfrm>
            <a:off x="952875" y="3753275"/>
            <a:ext cx="2813100" cy="992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ve cierta tendencia de pacientes Hipertensos y evento muerte.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 txBox="1"/>
          <p:nvPr>
            <p:ph type="title"/>
          </p:nvPr>
        </p:nvSpPr>
        <p:spPr>
          <a:xfrm>
            <a:off x="460450" y="0"/>
            <a:ext cx="8520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110"/>
              <a:buNone/>
            </a:pPr>
            <a:r>
              <a:rPr lang="es-419" sz="162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62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239850" y="298975"/>
            <a:ext cx="85206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641"/>
              <a:buNone/>
            </a:pPr>
            <a:r>
              <a:rPr b="1" lang="es-419" sz="2244">
                <a:solidFill>
                  <a:srgbClr val="0C343D"/>
                </a:solidFill>
                <a:latin typeface="Cambria"/>
                <a:ea typeface="Cambria"/>
                <a:cs typeface="Cambria"/>
                <a:sym typeface="Cambria"/>
              </a:rPr>
              <a:t>Análisis Exploratorio de Datos - Pregunta 2- Analisis</a:t>
            </a:r>
            <a:endParaRPr b="1" sz="2244">
              <a:solidFill>
                <a:srgbClr val="0C343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7280"/>
              <a:buNone/>
            </a:pPr>
            <a:r>
              <a:rPr lang="es-419" sz="1577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¿Qué tendencia existe a la muerte del paciente, cuando hay valores fuera de rango en análisis clínicos, como Nivel de enzima CPK, Fracción de eyección de sangre, Nivel de plaquetas, nivel de creatinina y nivel de sodio en sangre?. </a:t>
            </a:r>
            <a:endParaRPr sz="1577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rPr lang="es-419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311700" y="1328275"/>
            <a:ext cx="852060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000" u="sng">
                <a:latin typeface="Cambria"/>
                <a:ea typeface="Cambria"/>
                <a:cs typeface="Cambria"/>
                <a:sym typeface="Cambria"/>
              </a:rPr>
              <a:t>Relacion Eventos de Muertes con </a:t>
            </a:r>
            <a:endParaRPr b="1" sz="1000" u="sng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000" u="sng">
                <a:latin typeface="Cambria"/>
                <a:ea typeface="Cambria"/>
                <a:cs typeface="Cambria"/>
                <a:sym typeface="Cambria"/>
              </a:rPr>
              <a:t>Nivel de enzima CPK										Nivel de Plaquetas en sangre</a:t>
            </a:r>
            <a:endParaRPr b="1" sz="1000" u="sng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5" name="Google Shape;1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300" y="1905725"/>
            <a:ext cx="4060100" cy="21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950" y="1905725"/>
            <a:ext cx="3829696" cy="20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9"/>
          <p:cNvSpPr txBox="1"/>
          <p:nvPr/>
        </p:nvSpPr>
        <p:spPr>
          <a:xfrm>
            <a:off x="911250" y="4220100"/>
            <a:ext cx="7321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observa que el nivel de enzima CPK y de plaquetas en sangre tienen resultados clinicos similares tanto para pacientes con evento de muerte como para los que sobreviven. 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hay una gran tendencia que indique relacion directa de ambos analisis para desencadenar la muerte por si solos. 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"/>
          <p:cNvSpPr txBox="1"/>
          <p:nvPr>
            <p:ph type="title"/>
          </p:nvPr>
        </p:nvSpPr>
        <p:spPr>
          <a:xfrm>
            <a:off x="460450" y="0"/>
            <a:ext cx="8520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110"/>
              <a:buNone/>
            </a:pPr>
            <a:r>
              <a:rPr lang="es-419" sz="162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Prevención de Muerte en Enfermedades de corazón</a:t>
            </a:r>
            <a:endParaRPr sz="162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