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ggvCTgbuLdIwWpfdkt3rs7PYmf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6A22C6-35E9-4CB3-B301-62108690A602}">
  <a:tblStyle styleId="{C96A22C6-35E9-4CB3-B301-62108690A602}"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38180155-ED36-4B91-8E78-81CB72BD899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a38a0b018c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a38a0b018c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38a0b018c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a38a0b018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98" name="Google Shape;2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04" name="Google Shape;3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19" name="Google Shape;31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26" name="Google Shape;32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3" name="Google Shape;333;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9" name="Google Shape;33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7" name="Google Shape;347;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0" name="Google Shape;90;p1"/>
          <p:cNvGrpSpPr/>
          <p:nvPr/>
        </p:nvGrpSpPr>
        <p:grpSpPr>
          <a:xfrm>
            <a:off x="1" y="2075420"/>
            <a:ext cx="12396066" cy="4440643"/>
            <a:chOff x="1" y="2075420"/>
            <a:chExt cx="12396066" cy="4440643"/>
          </a:xfrm>
        </p:grpSpPr>
        <p:sp>
          <p:nvSpPr>
            <p:cNvPr id="91" name="Google Shape;91;p1"/>
            <p:cNvSpPr/>
            <p:nvPr/>
          </p:nvSpPr>
          <p:spPr>
            <a:xfrm rot="4500000">
              <a:off x="7942191" y="2507571"/>
              <a:ext cx="3563871" cy="3563871"/>
            </a:xfrm>
            <a:prstGeom prst="ellipse">
              <a:avLst/>
            </a:prstGeom>
            <a:noFill/>
            <a:ln cap="flat" cmpd="sng" w="31750">
              <a:solidFill>
                <a:srgbClr val="8296B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5400000">
              <a:off x="10435065" y="4048931"/>
              <a:ext cx="1381607" cy="1381607"/>
            </a:xfrm>
            <a:prstGeom prst="ellipse">
              <a:avLst/>
            </a:prstGeom>
            <a:noFill/>
            <a:ln cap="flat" cmpd="sng" w="31750">
              <a:solidFill>
                <a:srgbClr val="8296B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rot="4500000">
              <a:off x="2046780" y="3040492"/>
              <a:ext cx="2579322" cy="2579322"/>
            </a:xfrm>
            <a:prstGeom prst="ellipse">
              <a:avLst/>
            </a:prstGeom>
            <a:noFill/>
            <a:ln cap="flat" cmpd="sng" w="31750">
              <a:solidFill>
                <a:srgbClr val="8296B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rot="4500000">
              <a:off x="2224640" y="3193975"/>
              <a:ext cx="2243193" cy="2243193"/>
            </a:xfrm>
            <a:prstGeom prst="ellipse">
              <a:avLst/>
            </a:prstGeom>
            <a:noFill/>
            <a:ln cap="flat" cmpd="sng" w="31750">
              <a:solidFill>
                <a:srgbClr val="8296B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7" name="Google Shape;97;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8" name="Google Shape;98;p1"/>
          <p:cNvGrpSpPr/>
          <p:nvPr/>
        </p:nvGrpSpPr>
        <p:grpSpPr>
          <a:xfrm>
            <a:off x="11259539" y="317578"/>
            <a:ext cx="548640" cy="549007"/>
            <a:chOff x="7029447" y="3514725"/>
            <a:chExt cx="1285875" cy="549007"/>
          </a:xfrm>
        </p:grpSpPr>
        <p:cxnSp>
          <p:nvCxnSpPr>
            <p:cNvPr id="99" name="Google Shape;99;p1"/>
            <p:cNvCxnSpPr/>
            <p:nvPr/>
          </p:nvCxnSpPr>
          <p:spPr>
            <a:xfrm>
              <a:off x="7029447" y="3514725"/>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00" name="Google Shape;100;p1"/>
            <p:cNvCxnSpPr/>
            <p:nvPr/>
          </p:nvCxnSpPr>
          <p:spPr>
            <a:xfrm>
              <a:off x="7029447" y="3697727"/>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01" name="Google Shape;101;p1"/>
            <p:cNvCxnSpPr/>
            <p:nvPr/>
          </p:nvCxnSpPr>
          <p:spPr>
            <a:xfrm>
              <a:off x="7029447" y="3880729"/>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02" name="Google Shape;102;p1"/>
            <p:cNvCxnSpPr/>
            <p:nvPr/>
          </p:nvCxnSpPr>
          <p:spPr>
            <a:xfrm>
              <a:off x="7029447" y="4063732"/>
              <a:ext cx="1285875" cy="0"/>
            </a:xfrm>
            <a:prstGeom prst="straightConnector1">
              <a:avLst/>
            </a:prstGeom>
            <a:noFill/>
            <a:ln cap="rnd" cmpd="sng" w="31750">
              <a:solidFill>
                <a:srgbClr val="8296B0">
                  <a:alpha val="40000"/>
                </a:srgbClr>
              </a:solidFill>
              <a:prstDash val="dot"/>
              <a:round/>
              <a:headEnd len="sm" w="sm" type="none"/>
              <a:tailEnd len="sm" w="sm" type="none"/>
            </a:ln>
          </p:spPr>
        </p:cxnSp>
      </p:grpSp>
      <p:grpSp>
        <p:nvGrpSpPr>
          <p:cNvPr id="103" name="Google Shape;103;p1"/>
          <p:cNvGrpSpPr/>
          <p:nvPr/>
        </p:nvGrpSpPr>
        <p:grpSpPr>
          <a:xfrm>
            <a:off x="9877278" y="4945279"/>
            <a:ext cx="1285875" cy="549007"/>
            <a:chOff x="7029447" y="3514725"/>
            <a:chExt cx="1285875" cy="549007"/>
          </a:xfrm>
        </p:grpSpPr>
        <p:cxnSp>
          <p:nvCxnSpPr>
            <p:cNvPr id="104" name="Google Shape;104;p1"/>
            <p:cNvCxnSpPr/>
            <p:nvPr/>
          </p:nvCxnSpPr>
          <p:spPr>
            <a:xfrm>
              <a:off x="7029447" y="3514725"/>
              <a:ext cx="1285875" cy="0"/>
            </a:xfrm>
            <a:prstGeom prst="straightConnector1">
              <a:avLst/>
            </a:prstGeom>
            <a:noFill/>
            <a:ln cap="rnd" cmpd="sng" w="31750">
              <a:solidFill>
                <a:srgbClr val="8296B0">
                  <a:alpha val="20000"/>
                </a:srgbClr>
              </a:solidFill>
              <a:prstDash val="dot"/>
              <a:round/>
              <a:headEnd len="sm" w="sm" type="none"/>
              <a:tailEnd len="sm" w="sm" type="none"/>
            </a:ln>
          </p:spPr>
        </p:cxnSp>
        <p:cxnSp>
          <p:nvCxnSpPr>
            <p:cNvPr id="105" name="Google Shape;105;p1"/>
            <p:cNvCxnSpPr/>
            <p:nvPr/>
          </p:nvCxnSpPr>
          <p:spPr>
            <a:xfrm>
              <a:off x="7029447" y="3697727"/>
              <a:ext cx="1285875" cy="0"/>
            </a:xfrm>
            <a:prstGeom prst="straightConnector1">
              <a:avLst/>
            </a:prstGeom>
            <a:noFill/>
            <a:ln cap="rnd" cmpd="sng" w="31750">
              <a:solidFill>
                <a:srgbClr val="8296B0">
                  <a:alpha val="20000"/>
                </a:srgbClr>
              </a:solidFill>
              <a:prstDash val="dot"/>
              <a:round/>
              <a:headEnd len="sm" w="sm" type="none"/>
              <a:tailEnd len="sm" w="sm" type="none"/>
            </a:ln>
          </p:spPr>
        </p:cxnSp>
        <p:cxnSp>
          <p:nvCxnSpPr>
            <p:cNvPr id="106" name="Google Shape;106;p1"/>
            <p:cNvCxnSpPr/>
            <p:nvPr/>
          </p:nvCxnSpPr>
          <p:spPr>
            <a:xfrm>
              <a:off x="7029447" y="3880729"/>
              <a:ext cx="1285875" cy="0"/>
            </a:xfrm>
            <a:prstGeom prst="straightConnector1">
              <a:avLst/>
            </a:prstGeom>
            <a:noFill/>
            <a:ln cap="rnd" cmpd="sng" w="31750">
              <a:solidFill>
                <a:srgbClr val="8296B0">
                  <a:alpha val="20000"/>
                </a:srgbClr>
              </a:solidFill>
              <a:prstDash val="dot"/>
              <a:round/>
              <a:headEnd len="sm" w="sm" type="none"/>
              <a:tailEnd len="sm" w="sm" type="none"/>
            </a:ln>
          </p:spPr>
        </p:cxnSp>
        <p:cxnSp>
          <p:nvCxnSpPr>
            <p:cNvPr id="107" name="Google Shape;107;p1"/>
            <p:cNvCxnSpPr/>
            <p:nvPr/>
          </p:nvCxnSpPr>
          <p:spPr>
            <a:xfrm>
              <a:off x="7029447" y="4063732"/>
              <a:ext cx="1285875" cy="0"/>
            </a:xfrm>
            <a:prstGeom prst="straightConnector1">
              <a:avLst/>
            </a:prstGeom>
            <a:noFill/>
            <a:ln cap="rnd" cmpd="sng" w="31750">
              <a:solidFill>
                <a:srgbClr val="8296B0">
                  <a:alpha val="20000"/>
                </a:srgbClr>
              </a:solidFill>
              <a:prstDash val="dot"/>
              <a:round/>
              <a:headEnd len="sm" w="sm" type="none"/>
              <a:tailEnd len="sm" w="sm" type="none"/>
            </a:ln>
          </p:spPr>
        </p:cxnSp>
      </p:grpSp>
      <p:sp>
        <p:nvSpPr>
          <p:cNvPr id="108" name="Google Shape;108;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9" name="Google Shape;109;p1"/>
          <p:cNvGrpSpPr/>
          <p:nvPr/>
        </p:nvGrpSpPr>
        <p:grpSpPr>
          <a:xfrm rot="5400000">
            <a:off x="616345" y="5940560"/>
            <a:ext cx="1285875" cy="549007"/>
            <a:chOff x="7029447" y="3514725"/>
            <a:chExt cx="1285875" cy="549007"/>
          </a:xfrm>
        </p:grpSpPr>
        <p:cxnSp>
          <p:nvCxnSpPr>
            <p:cNvPr id="110" name="Google Shape;110;p1"/>
            <p:cNvCxnSpPr/>
            <p:nvPr/>
          </p:nvCxnSpPr>
          <p:spPr>
            <a:xfrm>
              <a:off x="7029447" y="3514725"/>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11" name="Google Shape;111;p1"/>
            <p:cNvCxnSpPr/>
            <p:nvPr/>
          </p:nvCxnSpPr>
          <p:spPr>
            <a:xfrm>
              <a:off x="7029447" y="3697727"/>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12" name="Google Shape;112;p1"/>
            <p:cNvCxnSpPr/>
            <p:nvPr/>
          </p:nvCxnSpPr>
          <p:spPr>
            <a:xfrm>
              <a:off x="7029447" y="3880729"/>
              <a:ext cx="1285875" cy="0"/>
            </a:xfrm>
            <a:prstGeom prst="straightConnector1">
              <a:avLst/>
            </a:prstGeom>
            <a:noFill/>
            <a:ln cap="rnd" cmpd="sng" w="31750">
              <a:solidFill>
                <a:srgbClr val="8296B0">
                  <a:alpha val="40000"/>
                </a:srgbClr>
              </a:solidFill>
              <a:prstDash val="dot"/>
              <a:round/>
              <a:headEnd len="sm" w="sm" type="none"/>
              <a:tailEnd len="sm" w="sm" type="none"/>
            </a:ln>
          </p:spPr>
        </p:cxnSp>
        <p:cxnSp>
          <p:nvCxnSpPr>
            <p:cNvPr id="113" name="Google Shape;113;p1"/>
            <p:cNvCxnSpPr/>
            <p:nvPr/>
          </p:nvCxnSpPr>
          <p:spPr>
            <a:xfrm>
              <a:off x="7029447" y="4063732"/>
              <a:ext cx="1285875" cy="0"/>
            </a:xfrm>
            <a:prstGeom prst="straightConnector1">
              <a:avLst/>
            </a:prstGeom>
            <a:noFill/>
            <a:ln cap="rnd" cmpd="sng" w="31750">
              <a:solidFill>
                <a:srgbClr val="8296B0">
                  <a:alpha val="40000"/>
                </a:srgbClr>
              </a:solidFill>
              <a:prstDash val="dot"/>
              <a:round/>
              <a:headEnd len="sm" w="sm" type="none"/>
              <a:tailEnd len="sm" w="sm" type="none"/>
            </a:ln>
          </p:spPr>
        </p:cxnSp>
      </p:grpSp>
      <p:sp>
        <p:nvSpPr>
          <p:cNvPr id="114" name="Google Shape;114;p1"/>
          <p:cNvSpPr txBox="1"/>
          <p:nvPr>
            <p:ph type="ctrTitle"/>
          </p:nvPr>
        </p:nvSpPr>
        <p:spPr>
          <a:xfrm>
            <a:off x="581671" y="630936"/>
            <a:ext cx="8708348" cy="9556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7200"/>
              <a:buFont typeface="Calibri"/>
              <a:buNone/>
            </a:pPr>
            <a:r>
              <a:rPr b="1" lang="es-MX" sz="7200">
                <a:solidFill>
                  <a:schemeClr val="lt1"/>
                </a:solidFill>
                <a:latin typeface="Calibri"/>
                <a:ea typeface="Calibri"/>
                <a:cs typeface="Calibri"/>
                <a:sym typeface="Calibri"/>
              </a:rPr>
              <a:t>Proyecto CoderHouse</a:t>
            </a:r>
            <a:endParaRPr b="1" sz="7200">
              <a:solidFill>
                <a:schemeClr val="lt1"/>
              </a:solidFill>
              <a:latin typeface="Calibri"/>
              <a:ea typeface="Calibri"/>
              <a:cs typeface="Calibri"/>
              <a:sym typeface="Calibri"/>
            </a:endParaRPr>
          </a:p>
        </p:txBody>
      </p:sp>
      <p:sp>
        <p:nvSpPr>
          <p:cNvPr id="115" name="Google Shape;115;p1"/>
          <p:cNvSpPr txBox="1"/>
          <p:nvPr>
            <p:ph idx="1" type="subTitle"/>
          </p:nvPr>
        </p:nvSpPr>
        <p:spPr>
          <a:xfrm>
            <a:off x="677166" y="3150191"/>
            <a:ext cx="6095997" cy="289139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b="1" lang="es-MX" sz="2800">
                <a:solidFill>
                  <a:schemeClr val="lt1"/>
                </a:solidFill>
                <a:latin typeface="Calibri"/>
                <a:ea typeface="Calibri"/>
                <a:cs typeface="Calibri"/>
                <a:sym typeface="Calibri"/>
              </a:rPr>
              <a:t>Equipo</a:t>
            </a:r>
            <a:endParaRPr b="1" sz="2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sz="2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2800"/>
              <a:buNone/>
            </a:pPr>
            <a:r>
              <a:rPr lang="es-MX" sz="2800">
                <a:solidFill>
                  <a:schemeClr val="lt1"/>
                </a:solidFill>
                <a:latin typeface="Calibri"/>
                <a:ea typeface="Calibri"/>
                <a:cs typeface="Calibri"/>
                <a:sym typeface="Calibri"/>
              </a:rPr>
              <a:t>Pablo Bandeira</a:t>
            </a:r>
            <a:endParaRPr/>
          </a:p>
          <a:p>
            <a:pPr indent="0" lvl="0" marL="0" rtl="0" algn="l">
              <a:lnSpc>
                <a:spcPct val="90000"/>
              </a:lnSpc>
              <a:spcBef>
                <a:spcPts val="1000"/>
              </a:spcBef>
              <a:spcAft>
                <a:spcPts val="0"/>
              </a:spcAft>
              <a:buClr>
                <a:schemeClr val="lt1"/>
              </a:buClr>
              <a:buSzPts val="2800"/>
              <a:buNone/>
            </a:pPr>
            <a:r>
              <a:rPr lang="es-MX" sz="2800">
                <a:solidFill>
                  <a:schemeClr val="lt1"/>
                </a:solidFill>
                <a:latin typeface="Calibri"/>
                <a:ea typeface="Calibri"/>
                <a:cs typeface="Calibri"/>
                <a:sym typeface="Calibri"/>
              </a:rPr>
              <a:t>Maria de los Angeles Gattone</a:t>
            </a:r>
            <a:endParaRPr sz="2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2800"/>
              <a:buNone/>
            </a:pPr>
            <a:r>
              <a:rPr lang="es-MX" sz="2800">
                <a:solidFill>
                  <a:schemeClr val="lt1"/>
                </a:solidFill>
                <a:latin typeface="Calibri"/>
                <a:ea typeface="Calibri"/>
                <a:cs typeface="Calibri"/>
                <a:sym typeface="Calibri"/>
              </a:rPr>
              <a:t>Martin Arce Saldaña</a:t>
            </a:r>
            <a:endParaRPr sz="2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2800"/>
              <a:buNone/>
            </a:pPr>
            <a:r>
              <a:rPr lang="es-MX" sz="2800">
                <a:solidFill>
                  <a:schemeClr val="lt1"/>
                </a:solidFill>
                <a:latin typeface="Calibri"/>
                <a:ea typeface="Calibri"/>
                <a:cs typeface="Calibri"/>
                <a:sym typeface="Calibri"/>
              </a:rPr>
              <a:t>Paulo Merino Polenta</a:t>
            </a:r>
            <a:endParaRPr/>
          </a:p>
        </p:txBody>
      </p:sp>
      <p:pic>
        <p:nvPicPr>
          <p:cNvPr descr="Logotipo&#10;&#10;Descripción generada automáticamente" id="116" name="Google Shape;116;p1"/>
          <p:cNvPicPr preferRelativeResize="0"/>
          <p:nvPr/>
        </p:nvPicPr>
        <p:blipFill rotWithShape="1">
          <a:blip r:embed="rId3">
            <a:alphaModFix/>
          </a:blip>
          <a:srcRect b="0" l="0" r="0" t="0"/>
          <a:stretch/>
        </p:blipFill>
        <p:spPr>
          <a:xfrm>
            <a:off x="9339284" y="5436731"/>
            <a:ext cx="2231974" cy="920689"/>
          </a:xfrm>
          <a:prstGeom prst="rect">
            <a:avLst/>
          </a:prstGeom>
          <a:noFill/>
          <a:ln>
            <a:noFill/>
          </a:ln>
        </p:spPr>
      </p:pic>
      <p:grpSp>
        <p:nvGrpSpPr>
          <p:cNvPr id="117" name="Google Shape;117;p1"/>
          <p:cNvGrpSpPr/>
          <p:nvPr/>
        </p:nvGrpSpPr>
        <p:grpSpPr>
          <a:xfrm rot="-5400000">
            <a:off x="6009063" y="3253797"/>
            <a:ext cx="304800" cy="429768"/>
            <a:chOff x="215328" y="-46937"/>
            <a:chExt cx="304800" cy="2773841"/>
          </a:xfrm>
        </p:grpSpPr>
        <p:cxnSp>
          <p:nvCxnSpPr>
            <p:cNvPr id="118" name="Google Shape;118;p1"/>
            <p:cNvCxnSpPr/>
            <p:nvPr/>
          </p:nvCxnSpPr>
          <p:spPr>
            <a:xfrm>
              <a:off x="215328" y="-46937"/>
              <a:ext cx="0" cy="2773841"/>
            </a:xfrm>
            <a:prstGeom prst="straightConnector1">
              <a:avLst/>
            </a:prstGeom>
            <a:noFill/>
            <a:ln cap="flat" cmpd="sng" w="25400">
              <a:solidFill>
                <a:srgbClr val="EFEFEF">
                  <a:alpha val="49803"/>
                </a:srgbClr>
              </a:solidFill>
              <a:prstDash val="dot"/>
              <a:miter lim="800000"/>
              <a:headEnd len="sm" w="sm" type="none"/>
              <a:tailEnd len="sm" w="sm" type="none"/>
            </a:ln>
          </p:spPr>
        </p:cxnSp>
        <p:cxnSp>
          <p:nvCxnSpPr>
            <p:cNvPr id="119" name="Google Shape;119;p1"/>
            <p:cNvCxnSpPr/>
            <p:nvPr/>
          </p:nvCxnSpPr>
          <p:spPr>
            <a:xfrm>
              <a:off x="316928" y="-46937"/>
              <a:ext cx="0" cy="2773841"/>
            </a:xfrm>
            <a:prstGeom prst="straightConnector1">
              <a:avLst/>
            </a:prstGeom>
            <a:noFill/>
            <a:ln cap="flat" cmpd="sng" w="25400">
              <a:solidFill>
                <a:srgbClr val="EFEFEF">
                  <a:alpha val="49803"/>
                </a:srgbClr>
              </a:solidFill>
              <a:prstDash val="dot"/>
              <a:miter lim="800000"/>
              <a:headEnd len="sm" w="sm" type="none"/>
              <a:tailEnd len="sm" w="sm" type="none"/>
            </a:ln>
          </p:spPr>
        </p:cxnSp>
        <p:cxnSp>
          <p:nvCxnSpPr>
            <p:cNvPr id="120" name="Google Shape;120;p1"/>
            <p:cNvCxnSpPr/>
            <p:nvPr/>
          </p:nvCxnSpPr>
          <p:spPr>
            <a:xfrm>
              <a:off x="418528" y="-46937"/>
              <a:ext cx="0" cy="2773841"/>
            </a:xfrm>
            <a:prstGeom prst="straightConnector1">
              <a:avLst/>
            </a:prstGeom>
            <a:noFill/>
            <a:ln cap="flat" cmpd="sng" w="25400">
              <a:solidFill>
                <a:srgbClr val="EFEFEF">
                  <a:alpha val="49803"/>
                </a:srgbClr>
              </a:solidFill>
              <a:prstDash val="dot"/>
              <a:miter lim="800000"/>
              <a:headEnd len="sm" w="sm" type="none"/>
              <a:tailEnd len="sm" w="sm" type="none"/>
            </a:ln>
          </p:spPr>
        </p:cxnSp>
        <p:cxnSp>
          <p:nvCxnSpPr>
            <p:cNvPr id="121" name="Google Shape;121;p1"/>
            <p:cNvCxnSpPr/>
            <p:nvPr/>
          </p:nvCxnSpPr>
          <p:spPr>
            <a:xfrm>
              <a:off x="520128" y="-46937"/>
              <a:ext cx="0" cy="2773841"/>
            </a:xfrm>
            <a:prstGeom prst="straightConnector1">
              <a:avLst/>
            </a:prstGeom>
            <a:noFill/>
            <a:ln cap="flat" cmpd="sng" w="25400">
              <a:solidFill>
                <a:srgbClr val="EFEFEF">
                  <a:alpha val="49803"/>
                </a:srgbClr>
              </a:solidFill>
              <a:prstDash val="dot"/>
              <a:miter lim="800000"/>
              <a:headEnd len="sm" w="sm" type="none"/>
              <a:tailEnd len="sm" w="sm" type="none"/>
            </a:ln>
          </p:spPr>
        </p:cxnSp>
      </p:grpSp>
      <p:sp>
        <p:nvSpPr>
          <p:cNvPr id="122" name="Google Shape;122;p1"/>
          <p:cNvSpPr txBox="1"/>
          <p:nvPr/>
        </p:nvSpPr>
        <p:spPr>
          <a:xfrm>
            <a:off x="614635" y="1592573"/>
            <a:ext cx="91094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4800" u="none" cap="none" strike="noStrike">
                <a:solidFill>
                  <a:schemeClr val="accent4"/>
                </a:solidFill>
                <a:latin typeface="Calibri"/>
                <a:ea typeface="Calibri"/>
                <a:cs typeface="Calibri"/>
                <a:sym typeface="Calibri"/>
              </a:rPr>
              <a:t>Mobile Price classification</a:t>
            </a:r>
            <a:endParaRPr b="1" i="0" sz="4800" u="none" cap="none" strike="noStrike">
              <a:solidFill>
                <a:schemeClr val="accent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0"/>
          <p:cNvSpPr txBox="1"/>
          <p:nvPr/>
        </p:nvSpPr>
        <p:spPr>
          <a:xfrm>
            <a:off x="483125" y="722965"/>
            <a:ext cx="6098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CORRELACIÓN</a:t>
            </a:r>
            <a:endParaRPr/>
          </a:p>
        </p:txBody>
      </p:sp>
      <p:sp>
        <p:nvSpPr>
          <p:cNvPr id="202" name="Google Shape;202;p10"/>
          <p:cNvSpPr txBox="1"/>
          <p:nvPr/>
        </p:nvSpPr>
        <p:spPr>
          <a:xfrm>
            <a:off x="483125" y="353633"/>
            <a:ext cx="2674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BIVARIADO</a:t>
            </a:r>
            <a:endParaRPr b="1" sz="1800">
              <a:solidFill>
                <a:schemeClr val="dk1"/>
              </a:solidFill>
              <a:latin typeface="Calibri"/>
              <a:ea typeface="Calibri"/>
              <a:cs typeface="Calibri"/>
              <a:sym typeface="Calibri"/>
            </a:endParaRPr>
          </a:p>
        </p:txBody>
      </p:sp>
      <p:pic>
        <p:nvPicPr>
          <p:cNvPr descr="Imagen de la pantalla de un computador&#10;&#10;Descripción generada automáticamente con confianza baja" id="203" name="Google Shape;203;p10"/>
          <p:cNvPicPr preferRelativeResize="0"/>
          <p:nvPr/>
        </p:nvPicPr>
        <p:blipFill rotWithShape="1">
          <a:blip r:embed="rId3">
            <a:alphaModFix/>
          </a:blip>
          <a:srcRect b="0" l="0" r="0" t="0"/>
          <a:stretch/>
        </p:blipFill>
        <p:spPr>
          <a:xfrm>
            <a:off x="6313842" y="828706"/>
            <a:ext cx="5619813" cy="5660796"/>
          </a:xfrm>
          <a:prstGeom prst="rect">
            <a:avLst/>
          </a:prstGeom>
          <a:noFill/>
          <a:ln>
            <a:noFill/>
          </a:ln>
        </p:spPr>
      </p:pic>
      <p:sp>
        <p:nvSpPr>
          <p:cNvPr id="204" name="Google Shape;204;p10"/>
          <p:cNvSpPr/>
          <p:nvPr/>
        </p:nvSpPr>
        <p:spPr>
          <a:xfrm>
            <a:off x="6313850" y="5664000"/>
            <a:ext cx="5022600" cy="321300"/>
          </a:xfrm>
          <a:prstGeom prst="rect">
            <a:avLst/>
          </a:pr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05" name="Google Shape;205;p10"/>
          <p:cNvSpPr txBox="1"/>
          <p:nvPr/>
        </p:nvSpPr>
        <p:spPr>
          <a:xfrm>
            <a:off x="573324" y="5061904"/>
            <a:ext cx="4790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La correlación entre las variables y la variable </a:t>
            </a:r>
            <a:r>
              <a:rPr lang="es-MX" sz="1800">
                <a:solidFill>
                  <a:schemeClr val="dk1"/>
                </a:solidFill>
                <a:latin typeface="Calibri"/>
                <a:ea typeface="Calibri"/>
                <a:cs typeface="Calibri"/>
                <a:sym typeface="Calibri"/>
              </a:rPr>
              <a:t> Price_Range  </a:t>
            </a:r>
            <a:r>
              <a:rPr lang="es-MX" sz="1800">
                <a:solidFill>
                  <a:schemeClr val="dk1"/>
                </a:solidFill>
                <a:latin typeface="Calibri"/>
                <a:ea typeface="Calibri"/>
                <a:cs typeface="Calibri"/>
                <a:sym typeface="Calibri"/>
              </a:rPr>
              <a:t>muestra que hay sólo 4 variables con una correlación destacable.</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1"/>
          <p:cNvSpPr txBox="1"/>
          <p:nvPr/>
        </p:nvSpPr>
        <p:spPr>
          <a:xfrm>
            <a:off x="543378" y="1389262"/>
            <a:ext cx="5497200" cy="364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Segunda Limpieza de datos</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rPr lang="es-MX" sz="1800">
                <a:solidFill>
                  <a:schemeClr val="dk1"/>
                </a:solidFill>
                <a:latin typeface="Calibri"/>
                <a:ea typeface="Calibri"/>
                <a:cs typeface="Calibri"/>
                <a:sym typeface="Calibri"/>
              </a:rPr>
              <a:t>Reducimos las variables con correlación inferior a 0.1 con respecto Price_Range</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br>
              <a:rPr b="0" lang="es-MX" sz="1800">
                <a:solidFill>
                  <a:srgbClr val="000000"/>
                </a:solidFill>
                <a:latin typeface="Courier New"/>
                <a:ea typeface="Courier New"/>
                <a:cs typeface="Courier New"/>
                <a:sym typeface="Courier New"/>
              </a:rPr>
            </a:br>
            <a:r>
              <a:rPr b="0" lang="es-MX" sz="1800">
                <a:solidFill>
                  <a:srgbClr val="000000"/>
                </a:solidFill>
                <a:latin typeface="Courier New"/>
                <a:ea typeface="Courier New"/>
                <a:cs typeface="Courier New"/>
                <a:sym typeface="Courier New"/>
              </a:rPr>
              <a:t>df2 = df1.drop(columns = [</a:t>
            </a:r>
            <a:r>
              <a:rPr b="0" lang="es-MX" sz="1800">
                <a:solidFill>
                  <a:srgbClr val="A31515"/>
                </a:solidFill>
                <a:latin typeface="Courier New"/>
                <a:ea typeface="Courier New"/>
                <a:cs typeface="Courier New"/>
                <a:sym typeface="Courier New"/>
              </a:rPr>
              <a:t>"clock_speed"</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"int_memory"</a:t>
            </a:r>
            <a:r>
              <a:rPr b="0" lang="es-MX"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"m_dep"</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"mobile_wt"</a:t>
            </a:r>
            <a:r>
              <a:rPr b="0" lang="es-MX"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"n_cores"</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"pc"</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"fc"</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"sc_h"</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"sc_w"</a:t>
            </a:r>
            <a:r>
              <a:rPr b="0" lang="es-MX" sz="1800">
                <a:solidFill>
                  <a:srgbClr val="000000"/>
                </a:solidFill>
                <a:latin typeface="Courier New"/>
                <a:ea typeface="Courier New"/>
                <a:cs typeface="Courier New"/>
                <a:sym typeface="Courier New"/>
              </a:rPr>
              <a:t>, </a:t>
            </a:r>
            <a:r>
              <a:rPr b="0" lang="es-MX" sz="1800">
                <a:solidFill>
                  <a:srgbClr val="A31515"/>
                </a:solidFill>
                <a:latin typeface="Courier New"/>
                <a:ea typeface="Courier New"/>
                <a:cs typeface="Courier New"/>
                <a:sym typeface="Courier New"/>
              </a:rPr>
              <a:t>"talk_time"</a:t>
            </a:r>
            <a:r>
              <a:rPr b="0" lang="es-MX"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s-MX" sz="1800">
                <a:solidFill>
                  <a:srgbClr val="000000"/>
                </a:solidFill>
                <a:latin typeface="Courier New"/>
                <a:ea typeface="Courier New"/>
                <a:cs typeface="Courier New"/>
                <a:sym typeface="Courier New"/>
              </a:rPr>
              <a:t>df2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1"/>
          <p:cNvSpPr txBox="1"/>
          <p:nvPr/>
        </p:nvSpPr>
        <p:spPr>
          <a:xfrm>
            <a:off x="483125" y="353633"/>
            <a:ext cx="2674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BIVARIADO</a:t>
            </a:r>
            <a:endParaRPr b="1" sz="1800">
              <a:solidFill>
                <a:schemeClr val="dk1"/>
              </a:solidFill>
              <a:latin typeface="Calibri"/>
              <a:ea typeface="Calibri"/>
              <a:cs typeface="Calibri"/>
              <a:sym typeface="Calibri"/>
            </a:endParaRPr>
          </a:p>
        </p:txBody>
      </p:sp>
      <p:sp>
        <p:nvSpPr>
          <p:cNvPr id="212" name="Google Shape;212;p11"/>
          <p:cNvSpPr txBox="1"/>
          <p:nvPr>
            <p:ph type="title"/>
          </p:nvPr>
        </p:nvSpPr>
        <p:spPr>
          <a:xfrm>
            <a:off x="7078744" y="748346"/>
            <a:ext cx="3168192" cy="5209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s-MX" sz="2400"/>
              <a:t>Correlación final</a:t>
            </a:r>
            <a:endParaRPr sz="2400"/>
          </a:p>
        </p:txBody>
      </p:sp>
      <p:pic>
        <p:nvPicPr>
          <p:cNvPr descr="Interfaz de usuario gráfica&#10;&#10;Descripción generada automáticamente" id="213" name="Google Shape;213;p11"/>
          <p:cNvPicPr preferRelativeResize="0"/>
          <p:nvPr/>
        </p:nvPicPr>
        <p:blipFill rotWithShape="1">
          <a:blip r:embed="rId3">
            <a:alphaModFix/>
          </a:blip>
          <a:srcRect b="0" l="0" r="0" t="0"/>
          <a:stretch/>
        </p:blipFill>
        <p:spPr>
          <a:xfrm>
            <a:off x="6989925" y="1446275"/>
            <a:ext cx="4375550" cy="42064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nvSpPr>
        <p:spPr>
          <a:xfrm>
            <a:off x="7503474" y="1504499"/>
            <a:ext cx="41799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Claramente las variables px_width,</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Px_height, Battery power tiene baja correlación, recordando que la correlación de estas últimas tres eran inferiores  a 0.25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Al tener una baja correlación son la que más dispersas se ven en el gráfico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La </a:t>
            </a:r>
            <a:r>
              <a:rPr lang="es-MX" sz="1800">
                <a:solidFill>
                  <a:schemeClr val="dk1"/>
                </a:solidFill>
                <a:latin typeface="Calibri"/>
                <a:ea typeface="Calibri"/>
                <a:cs typeface="Calibri"/>
                <a:sym typeface="Calibri"/>
              </a:rPr>
              <a:t>variables</a:t>
            </a:r>
            <a:r>
              <a:rPr lang="es-MX" sz="1800">
                <a:solidFill>
                  <a:schemeClr val="dk1"/>
                </a:solidFill>
                <a:latin typeface="Calibri"/>
                <a:ea typeface="Calibri"/>
                <a:cs typeface="Calibri"/>
                <a:sym typeface="Calibri"/>
              </a:rPr>
              <a:t> RAM que tiene mayor correlación al combinar con el resto de variables y destacando el Price_Range muestra que a mayor RAM mayor Price_Range.</a:t>
            </a:r>
            <a:endParaRPr/>
          </a:p>
        </p:txBody>
      </p:sp>
      <p:pic>
        <p:nvPicPr>
          <p:cNvPr descr="Imagen que contiene Diagrama&#10;&#10;Descripción generada automáticamente" id="219" name="Google Shape;219;p12"/>
          <p:cNvPicPr preferRelativeResize="0"/>
          <p:nvPr/>
        </p:nvPicPr>
        <p:blipFill rotWithShape="1">
          <a:blip r:embed="rId3">
            <a:alphaModFix/>
          </a:blip>
          <a:srcRect b="0" l="0" r="0" t="0"/>
          <a:stretch/>
        </p:blipFill>
        <p:spPr>
          <a:xfrm>
            <a:off x="470517" y="477466"/>
            <a:ext cx="6613864" cy="6035044"/>
          </a:xfrm>
          <a:prstGeom prst="rect">
            <a:avLst/>
          </a:prstGeom>
          <a:noFill/>
          <a:ln>
            <a:noFill/>
          </a:ln>
        </p:spPr>
      </p:pic>
      <p:sp>
        <p:nvSpPr>
          <p:cNvPr id="220" name="Google Shape;220;p12"/>
          <p:cNvSpPr/>
          <p:nvPr/>
        </p:nvSpPr>
        <p:spPr>
          <a:xfrm>
            <a:off x="470518" y="4694548"/>
            <a:ext cx="5945994" cy="1817961"/>
          </a:xfrm>
          <a:prstGeom prst="rect">
            <a:avLst/>
          </a:prstGeom>
          <a:noFill/>
          <a:ln cap="flat" cmpd="sng"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Calibri"/>
              <a:ea typeface="Calibri"/>
              <a:cs typeface="Calibri"/>
              <a:sym typeface="Calibri"/>
            </a:endParaRPr>
          </a:p>
        </p:txBody>
      </p:sp>
      <p:sp>
        <p:nvSpPr>
          <p:cNvPr id="221" name="Google Shape;221;p12"/>
          <p:cNvSpPr/>
          <p:nvPr/>
        </p:nvSpPr>
        <p:spPr>
          <a:xfrm rot="5400000">
            <a:off x="2680493" y="2776493"/>
            <a:ext cx="6167019" cy="1305017"/>
          </a:xfrm>
          <a:prstGeom prst="rect">
            <a:avLst/>
          </a:prstGeom>
          <a:noFill/>
          <a:ln cap="flat" cmpd="sng"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3"/>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3"/>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s-MX" sz="3600">
                <a:solidFill>
                  <a:srgbClr val="FFFFFF"/>
                </a:solidFill>
                <a:latin typeface="Calibri"/>
                <a:ea typeface="Calibri"/>
                <a:cs typeface="Calibri"/>
                <a:sym typeface="Calibri"/>
              </a:rPr>
              <a:t>Relación Poder de Batería y Precio </a:t>
            </a:r>
            <a:endParaRPr/>
          </a:p>
        </p:txBody>
      </p:sp>
      <p:pic>
        <p:nvPicPr>
          <p:cNvPr id="228" name="Google Shape;228;p13"/>
          <p:cNvPicPr preferRelativeResize="0"/>
          <p:nvPr/>
        </p:nvPicPr>
        <p:blipFill rotWithShape="1">
          <a:blip r:embed="rId3">
            <a:alphaModFix/>
          </a:blip>
          <a:srcRect b="0" l="0" r="0" t="0"/>
          <a:stretch/>
        </p:blipFill>
        <p:spPr>
          <a:xfrm>
            <a:off x="5494575" y="2469125"/>
            <a:ext cx="3731649" cy="3573026"/>
          </a:xfrm>
          <a:prstGeom prst="rect">
            <a:avLst/>
          </a:prstGeom>
          <a:noFill/>
          <a:ln>
            <a:noFill/>
          </a:ln>
        </p:spPr>
      </p:pic>
      <p:sp>
        <p:nvSpPr>
          <p:cNvPr id="229" name="Google Shape;229;p13"/>
          <p:cNvSpPr txBox="1"/>
          <p:nvPr/>
        </p:nvSpPr>
        <p:spPr>
          <a:xfrm>
            <a:off x="5445225" y="766675"/>
            <a:ext cx="5347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a mayor Baterry_Power mayor precio, este gráfico destaca levemente en ese sentido</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cxnSp>
        <p:nvCxnSpPr>
          <p:cNvPr id="234" name="Google Shape;234;p14"/>
          <p:cNvCxnSpPr/>
          <p:nvPr/>
        </p:nvCxnSpPr>
        <p:spPr>
          <a:xfrm>
            <a:off x="0" y="272357"/>
            <a:ext cx="12188824" cy="0"/>
          </a:xfrm>
          <a:prstGeom prst="straightConnector1">
            <a:avLst/>
          </a:prstGeom>
          <a:noFill/>
          <a:ln cap="flat" cmpd="sng" w="50800">
            <a:solidFill>
              <a:srgbClr val="3F3F3F"/>
            </a:solidFill>
            <a:prstDash val="solid"/>
            <a:miter lim="800000"/>
            <a:headEnd len="sm" w="sm" type="none"/>
            <a:tailEnd len="sm" w="sm" type="none"/>
          </a:ln>
        </p:spPr>
      </p:cxnSp>
      <p:sp>
        <p:nvSpPr>
          <p:cNvPr id="235" name="Google Shape;235;p14"/>
          <p:cNvSpPr/>
          <p:nvPr/>
        </p:nvSpPr>
        <p:spPr>
          <a:xfrm>
            <a:off x="0" y="368596"/>
            <a:ext cx="12192000" cy="1735555"/>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4"/>
          <p:cNvSpPr txBox="1"/>
          <p:nvPr>
            <p:ph type="title"/>
          </p:nvPr>
        </p:nvSpPr>
        <p:spPr>
          <a:xfrm>
            <a:off x="526073" y="489439"/>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s-MX" sz="5400">
                <a:solidFill>
                  <a:schemeClr val="lt1"/>
                </a:solidFill>
                <a:latin typeface="Calibri"/>
                <a:ea typeface="Calibri"/>
                <a:cs typeface="Calibri"/>
                <a:sym typeface="Calibri"/>
              </a:rPr>
              <a:t>Relación Poder de Batería y Precio </a:t>
            </a:r>
            <a:endParaRPr/>
          </a:p>
        </p:txBody>
      </p:sp>
      <p:cxnSp>
        <p:nvCxnSpPr>
          <p:cNvPr id="237" name="Google Shape;237;p14"/>
          <p:cNvCxnSpPr/>
          <p:nvPr/>
        </p:nvCxnSpPr>
        <p:spPr>
          <a:xfrm>
            <a:off x="4724400" y="1479733"/>
            <a:ext cx="2743200" cy="0"/>
          </a:xfrm>
          <a:prstGeom prst="straightConnector1">
            <a:avLst/>
          </a:prstGeom>
          <a:noFill/>
          <a:ln cap="flat" cmpd="sng" w="19050">
            <a:solidFill>
              <a:schemeClr val="lt1">
                <a:alpha val="74901"/>
              </a:schemeClr>
            </a:solidFill>
            <a:prstDash val="solid"/>
            <a:miter lim="800000"/>
            <a:headEnd len="sm" w="sm" type="none"/>
            <a:tailEnd len="sm" w="sm" type="none"/>
          </a:ln>
        </p:spPr>
      </p:cxnSp>
      <p:cxnSp>
        <p:nvCxnSpPr>
          <p:cNvPr id="238" name="Google Shape;238;p14"/>
          <p:cNvCxnSpPr/>
          <p:nvPr/>
        </p:nvCxnSpPr>
        <p:spPr>
          <a:xfrm>
            <a:off x="0" y="2201402"/>
            <a:ext cx="12188824" cy="0"/>
          </a:xfrm>
          <a:prstGeom prst="straightConnector1">
            <a:avLst/>
          </a:prstGeom>
          <a:noFill/>
          <a:ln cap="flat" cmpd="sng" w="50800">
            <a:solidFill>
              <a:srgbClr val="3F3F3F"/>
            </a:solidFill>
            <a:prstDash val="solid"/>
            <a:miter lim="800000"/>
            <a:headEnd len="sm" w="sm" type="none"/>
            <a:tailEnd len="sm" w="sm" type="none"/>
          </a:ln>
        </p:spPr>
      </p:cxnSp>
      <p:pic>
        <p:nvPicPr>
          <p:cNvPr id="239" name="Google Shape;239;p14"/>
          <p:cNvPicPr preferRelativeResize="0"/>
          <p:nvPr/>
        </p:nvPicPr>
        <p:blipFill rotWithShape="1">
          <a:blip r:embed="rId3">
            <a:alphaModFix/>
          </a:blip>
          <a:srcRect b="0" l="0" r="0" t="0"/>
          <a:stretch/>
        </p:blipFill>
        <p:spPr>
          <a:xfrm>
            <a:off x="346003" y="2558720"/>
            <a:ext cx="11496821" cy="2787979"/>
          </a:xfrm>
          <a:prstGeom prst="rect">
            <a:avLst/>
          </a:prstGeom>
          <a:noFill/>
          <a:ln>
            <a:noFill/>
          </a:ln>
        </p:spPr>
      </p:pic>
      <p:sp>
        <p:nvSpPr>
          <p:cNvPr id="240" name="Google Shape;240;p14"/>
          <p:cNvSpPr txBox="1"/>
          <p:nvPr/>
        </p:nvSpPr>
        <p:spPr>
          <a:xfrm>
            <a:off x="526075" y="5704025"/>
            <a:ext cx="5347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Lo mismo para estos </a:t>
            </a:r>
            <a:r>
              <a:rPr lang="es-MX" sz="1800">
                <a:solidFill>
                  <a:schemeClr val="dk1"/>
                </a:solidFill>
                <a:latin typeface="Calibri"/>
                <a:ea typeface="Calibri"/>
                <a:cs typeface="Calibri"/>
                <a:sym typeface="Calibri"/>
              </a:rPr>
              <a:t>gráficos</a:t>
            </a:r>
            <a:r>
              <a:rPr lang="es-MX" sz="1800">
                <a:solidFill>
                  <a:schemeClr val="dk1"/>
                </a:solidFill>
                <a:latin typeface="Calibri"/>
                <a:ea typeface="Calibri"/>
                <a:cs typeface="Calibri"/>
                <a:sym typeface="Calibri"/>
              </a:rPr>
              <a:t> a</a:t>
            </a:r>
            <a:r>
              <a:rPr lang="es-MX" sz="1800">
                <a:solidFill>
                  <a:schemeClr val="dk1"/>
                </a:solidFill>
                <a:latin typeface="Calibri"/>
                <a:ea typeface="Calibri"/>
                <a:cs typeface="Calibri"/>
                <a:sym typeface="Calibri"/>
              </a:rPr>
              <a:t> mayor Baterry_Power mayor precio.</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5"/>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5"/>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s-MX" sz="3600">
                <a:solidFill>
                  <a:srgbClr val="FFFFFF"/>
                </a:solidFill>
                <a:latin typeface="Calibri"/>
                <a:ea typeface="Calibri"/>
                <a:cs typeface="Calibri"/>
                <a:sym typeface="Calibri"/>
              </a:rPr>
              <a:t>Relación Ram y Precio</a:t>
            </a:r>
            <a:endParaRPr/>
          </a:p>
        </p:txBody>
      </p:sp>
      <p:pic>
        <p:nvPicPr>
          <p:cNvPr id="247" name="Google Shape;247;p15"/>
          <p:cNvPicPr preferRelativeResize="0"/>
          <p:nvPr/>
        </p:nvPicPr>
        <p:blipFill rotWithShape="1">
          <a:blip r:embed="rId3">
            <a:alphaModFix/>
          </a:blip>
          <a:srcRect b="0" l="0" r="0" t="0"/>
          <a:stretch/>
        </p:blipFill>
        <p:spPr>
          <a:xfrm>
            <a:off x="5397851" y="525073"/>
            <a:ext cx="4779649" cy="4576501"/>
          </a:xfrm>
          <a:prstGeom prst="rect">
            <a:avLst/>
          </a:prstGeom>
          <a:noFill/>
          <a:ln>
            <a:noFill/>
          </a:ln>
        </p:spPr>
      </p:pic>
      <p:sp>
        <p:nvSpPr>
          <p:cNvPr id="248" name="Google Shape;248;p15"/>
          <p:cNvSpPr txBox="1"/>
          <p:nvPr/>
        </p:nvSpPr>
        <p:spPr>
          <a:xfrm>
            <a:off x="5535975" y="5318675"/>
            <a:ext cx="5279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chemeClr val="dk1"/>
                </a:solidFill>
                <a:latin typeface="Calibri"/>
                <a:ea typeface="Calibri"/>
                <a:cs typeface="Calibri"/>
                <a:sym typeface="Calibri"/>
              </a:rPr>
              <a:t>La RAM es un variable que tiene mucha correlación con el Price_Range, en este gráfico queda demostrado que la ecuación entre más RAM más Precio es muy incidente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6"/>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6"/>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s-MX" sz="3200">
                <a:solidFill>
                  <a:schemeClr val="lt1"/>
                </a:solidFill>
                <a:latin typeface="Calibri"/>
                <a:ea typeface="Calibri"/>
                <a:cs typeface="Calibri"/>
                <a:sym typeface="Calibri"/>
              </a:rPr>
              <a:t>Relación Ram y Precio</a:t>
            </a:r>
            <a:endParaRPr/>
          </a:p>
        </p:txBody>
      </p:sp>
      <p:pic>
        <p:nvPicPr>
          <p:cNvPr id="255" name="Google Shape;255;p16"/>
          <p:cNvPicPr preferRelativeResize="0"/>
          <p:nvPr/>
        </p:nvPicPr>
        <p:blipFill rotWithShape="1">
          <a:blip r:embed="rId3">
            <a:alphaModFix/>
          </a:blip>
          <a:srcRect b="0" l="0" r="0" t="0"/>
          <a:stretch/>
        </p:blipFill>
        <p:spPr>
          <a:xfrm>
            <a:off x="709454" y="2234312"/>
            <a:ext cx="10905065" cy="2644478"/>
          </a:xfrm>
          <a:prstGeom prst="rect">
            <a:avLst/>
          </a:prstGeom>
          <a:noFill/>
          <a:ln>
            <a:noFill/>
          </a:ln>
        </p:spPr>
      </p:pic>
      <p:sp>
        <p:nvSpPr>
          <p:cNvPr id="256" name="Google Shape;256;p16"/>
          <p:cNvSpPr txBox="1"/>
          <p:nvPr/>
        </p:nvSpPr>
        <p:spPr>
          <a:xfrm>
            <a:off x="3207225" y="5091725"/>
            <a:ext cx="527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chemeClr val="dk1"/>
                </a:solidFill>
                <a:latin typeface="Calibri"/>
                <a:ea typeface="Calibri"/>
                <a:cs typeface="Calibri"/>
                <a:sym typeface="Calibri"/>
              </a:rPr>
              <a:t>Este gráfico destaca aún lo incidente que es la RAM en la variable Price_Range</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Relación RAM, Batería y Precio</a:t>
            </a:r>
            <a:endParaRPr/>
          </a:p>
        </p:txBody>
      </p:sp>
      <p:pic>
        <p:nvPicPr>
          <p:cNvPr id="262" name="Google Shape;262;p17"/>
          <p:cNvPicPr preferRelativeResize="0"/>
          <p:nvPr/>
        </p:nvPicPr>
        <p:blipFill rotWithShape="1">
          <a:blip r:embed="rId3">
            <a:alphaModFix/>
          </a:blip>
          <a:srcRect b="0" l="0" r="0" t="0"/>
          <a:stretch/>
        </p:blipFill>
        <p:spPr>
          <a:xfrm>
            <a:off x="904251" y="1769623"/>
            <a:ext cx="4089250" cy="4012800"/>
          </a:xfrm>
          <a:prstGeom prst="rect">
            <a:avLst/>
          </a:prstGeom>
          <a:noFill/>
          <a:ln>
            <a:noFill/>
          </a:ln>
        </p:spPr>
      </p:pic>
      <p:sp>
        <p:nvSpPr>
          <p:cNvPr id="263" name="Google Shape;263;p17"/>
          <p:cNvSpPr txBox="1"/>
          <p:nvPr/>
        </p:nvSpPr>
        <p:spPr>
          <a:xfrm>
            <a:off x="5871500" y="2910975"/>
            <a:ext cx="527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chemeClr val="dk1"/>
                </a:solidFill>
                <a:latin typeface="Calibri"/>
                <a:ea typeface="Calibri"/>
                <a:cs typeface="Calibri"/>
                <a:sym typeface="Calibri"/>
              </a:rPr>
              <a:t>Cómo ya visto </a:t>
            </a:r>
            <a:r>
              <a:rPr lang="es-MX" sz="1800">
                <a:solidFill>
                  <a:schemeClr val="dk1"/>
                </a:solidFill>
                <a:latin typeface="Calibri"/>
                <a:ea typeface="Calibri"/>
                <a:cs typeface="Calibri"/>
                <a:sym typeface="Calibri"/>
              </a:rPr>
              <a:t>anteriormente</a:t>
            </a:r>
            <a:r>
              <a:rPr lang="es-MX" sz="1800">
                <a:solidFill>
                  <a:schemeClr val="dk1"/>
                </a:solidFill>
                <a:latin typeface="Calibri"/>
                <a:ea typeface="Calibri"/>
                <a:cs typeface="Calibri"/>
                <a:sym typeface="Calibri"/>
              </a:rPr>
              <a:t> destacamos este gráfico por ser las dos variables con mayor correlación y que más afectan al </a:t>
            </a:r>
            <a:r>
              <a:rPr lang="es-MX" sz="1800">
                <a:solidFill>
                  <a:schemeClr val="dk1"/>
                </a:solidFill>
                <a:latin typeface="Calibri"/>
                <a:ea typeface="Calibri"/>
                <a:cs typeface="Calibri"/>
                <a:sym typeface="Calibri"/>
              </a:rPr>
              <a:t>precio</a:t>
            </a:r>
            <a:r>
              <a:rPr lang="es-MX"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idx="1" type="body"/>
          </p:nvPr>
        </p:nvSpPr>
        <p:spPr>
          <a:xfrm>
            <a:off x="854585" y="564442"/>
            <a:ext cx="2934810" cy="6044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Wifi es = 1</a:t>
            </a:r>
            <a:endParaRPr/>
          </a:p>
          <a:p>
            <a:pPr indent="0" lvl="0" marL="0" rtl="0" algn="l">
              <a:lnSpc>
                <a:spcPct val="90000"/>
              </a:lnSpc>
              <a:spcBef>
                <a:spcPts val="1000"/>
              </a:spcBef>
              <a:spcAft>
                <a:spcPts val="0"/>
              </a:spcAft>
              <a:buClr>
                <a:schemeClr val="dk1"/>
              </a:buClr>
              <a:buSzPts val="2800"/>
              <a:buNone/>
            </a:pPr>
            <a:r>
              <a:t/>
            </a:r>
            <a:endParaRPr/>
          </a:p>
        </p:txBody>
      </p:sp>
      <p:sp>
        <p:nvSpPr>
          <p:cNvPr id="269" name="Google Shape;269;p22"/>
          <p:cNvSpPr txBox="1"/>
          <p:nvPr/>
        </p:nvSpPr>
        <p:spPr>
          <a:xfrm>
            <a:off x="739188" y="1367954"/>
            <a:ext cx="4223400" cy="60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s-MX" sz="1500">
                <a:solidFill>
                  <a:schemeClr val="dk1"/>
                </a:solidFill>
                <a:latin typeface="Calibri"/>
                <a:ea typeface="Calibri"/>
                <a:cs typeface="Calibri"/>
                <a:sym typeface="Calibri"/>
              </a:rPr>
              <a:t>El comportamiento cuando si tiene Wifi  no muestra señales que sea afecta al Precio tiene tantos datos en los distintos segmento de precios que no muestra incidencia notoria</a:t>
            </a:r>
            <a:endParaRPr sz="15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70" name="Google Shape;270;p22"/>
          <p:cNvPicPr preferRelativeResize="0"/>
          <p:nvPr/>
        </p:nvPicPr>
        <p:blipFill rotWithShape="1">
          <a:blip r:embed="rId3">
            <a:alphaModFix/>
          </a:blip>
          <a:srcRect b="0" l="0" r="0" t="0"/>
          <a:stretch/>
        </p:blipFill>
        <p:spPr>
          <a:xfrm>
            <a:off x="6639125" y="2599862"/>
            <a:ext cx="3712000" cy="2644050"/>
          </a:xfrm>
          <a:prstGeom prst="rect">
            <a:avLst/>
          </a:prstGeom>
          <a:noFill/>
          <a:ln>
            <a:noFill/>
          </a:ln>
        </p:spPr>
      </p:pic>
      <p:pic>
        <p:nvPicPr>
          <p:cNvPr id="271" name="Google Shape;271;p22"/>
          <p:cNvPicPr preferRelativeResize="0"/>
          <p:nvPr/>
        </p:nvPicPr>
        <p:blipFill rotWithShape="1">
          <a:blip r:embed="rId4">
            <a:alphaModFix/>
          </a:blip>
          <a:srcRect b="0" l="0" r="0" t="0"/>
          <a:stretch/>
        </p:blipFill>
        <p:spPr>
          <a:xfrm>
            <a:off x="959238" y="2574475"/>
            <a:ext cx="3783275" cy="2694825"/>
          </a:xfrm>
          <a:prstGeom prst="rect">
            <a:avLst/>
          </a:prstGeom>
          <a:noFill/>
          <a:ln>
            <a:noFill/>
          </a:ln>
        </p:spPr>
      </p:pic>
      <p:sp>
        <p:nvSpPr>
          <p:cNvPr id="272" name="Google Shape;272;p22"/>
          <p:cNvSpPr txBox="1"/>
          <p:nvPr/>
        </p:nvSpPr>
        <p:spPr>
          <a:xfrm>
            <a:off x="6328263" y="1482127"/>
            <a:ext cx="4637860" cy="928687"/>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Font typeface="Arial"/>
              <a:buNone/>
            </a:pPr>
            <a:r>
              <a:rPr lang="es-MX" sz="1500">
                <a:solidFill>
                  <a:schemeClr val="dk1"/>
                </a:solidFill>
                <a:latin typeface="Calibri"/>
                <a:ea typeface="Calibri"/>
                <a:cs typeface="Calibri"/>
                <a:sym typeface="Calibri"/>
              </a:rPr>
              <a:t>El comportamiento cuando no tiene Wifi  no muestra señales que sea afecta al Precio tiene tantos datos en los distintos segmento de precios que no muestra incidencia notoria</a:t>
            </a:r>
            <a:endParaRPr sz="15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p:txBody>
      </p:sp>
      <p:sp>
        <p:nvSpPr>
          <p:cNvPr id="273" name="Google Shape;273;p22"/>
          <p:cNvSpPr txBox="1"/>
          <p:nvPr/>
        </p:nvSpPr>
        <p:spPr>
          <a:xfrm>
            <a:off x="6204989" y="475663"/>
            <a:ext cx="2934900" cy="6045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s-MX" sz="2800">
                <a:solidFill>
                  <a:schemeClr val="dk1"/>
                </a:solidFill>
                <a:latin typeface="Calibri"/>
                <a:ea typeface="Calibri"/>
                <a:cs typeface="Calibri"/>
                <a:sym typeface="Calibri"/>
              </a:rPr>
              <a:t>Wifi es = 0</a:t>
            </a:r>
            <a:endParaRPr sz="2800">
              <a:solidFill>
                <a:schemeClr val="dk1"/>
              </a:solidFill>
              <a:latin typeface="Calibri"/>
              <a:ea typeface="Calibri"/>
              <a:cs typeface="Calibri"/>
              <a:sym typeface="Calibri"/>
            </a:endParaRPr>
          </a:p>
        </p:txBody>
      </p:sp>
      <p:sp>
        <p:nvSpPr>
          <p:cNvPr id="274" name="Google Shape;274;p22"/>
          <p:cNvSpPr txBox="1"/>
          <p:nvPr/>
        </p:nvSpPr>
        <p:spPr>
          <a:xfrm>
            <a:off x="739175" y="5713450"/>
            <a:ext cx="8546400" cy="9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Font typeface="Arial"/>
              <a:buNone/>
            </a:pPr>
            <a:r>
              <a:rPr lang="es-MX" sz="1800">
                <a:solidFill>
                  <a:schemeClr val="dk1"/>
                </a:solidFill>
                <a:latin typeface="Calibri"/>
                <a:ea typeface="Calibri"/>
                <a:cs typeface="Calibri"/>
                <a:sym typeface="Calibri"/>
              </a:rPr>
              <a:t>El resto de variables 1 y 0 funciona igual que esta variable Wifi y Three G tiene el mismo patrón de comportamiento y no son incidentes en el Price_Range</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5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a38a0b018c_0_59"/>
          <p:cNvSpPr txBox="1"/>
          <p:nvPr>
            <p:ph idx="1" type="body"/>
          </p:nvPr>
        </p:nvSpPr>
        <p:spPr>
          <a:xfrm>
            <a:off x="854585" y="564442"/>
            <a:ext cx="2934900" cy="6045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800"/>
              <a:buChar char="•"/>
            </a:pPr>
            <a:r>
              <a:rPr lang="es-MX"/>
              <a:t>Three G </a:t>
            </a:r>
            <a:r>
              <a:rPr lang="es-MX"/>
              <a:t>es = 1</a:t>
            </a:r>
            <a:endParaRPr/>
          </a:p>
          <a:p>
            <a:pPr indent="0" lvl="0" marL="0" rtl="0" algn="l">
              <a:lnSpc>
                <a:spcPct val="70000"/>
              </a:lnSpc>
              <a:spcBef>
                <a:spcPts val="1000"/>
              </a:spcBef>
              <a:spcAft>
                <a:spcPts val="0"/>
              </a:spcAft>
              <a:buClr>
                <a:schemeClr val="dk1"/>
              </a:buClr>
              <a:buSzPts val="1750"/>
              <a:buNone/>
            </a:pPr>
            <a:r>
              <a:t/>
            </a:r>
            <a:endParaRPr sz="1750"/>
          </a:p>
        </p:txBody>
      </p:sp>
      <p:sp>
        <p:nvSpPr>
          <p:cNvPr id="280" name="Google Shape;280;g1a38a0b018c_0_59"/>
          <p:cNvSpPr txBox="1"/>
          <p:nvPr/>
        </p:nvSpPr>
        <p:spPr>
          <a:xfrm>
            <a:off x="739175" y="1525825"/>
            <a:ext cx="4826100" cy="604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s-MX" sz="1500">
                <a:solidFill>
                  <a:schemeClr val="dk1"/>
                </a:solidFill>
                <a:latin typeface="Calibri"/>
                <a:ea typeface="Calibri"/>
                <a:cs typeface="Calibri"/>
                <a:sym typeface="Calibri"/>
              </a:rPr>
              <a:t>El comportamiento cuando si tiene three G </a:t>
            </a:r>
            <a:r>
              <a:rPr lang="es-MX" sz="1500">
                <a:solidFill>
                  <a:schemeClr val="dk1"/>
                </a:solidFill>
                <a:latin typeface="Calibri"/>
                <a:ea typeface="Calibri"/>
                <a:cs typeface="Calibri"/>
                <a:sym typeface="Calibri"/>
              </a:rPr>
              <a:t> no muestra señales que sea afecta al Precio tiene tantos datos en los distintos segmento de precios que no muestra incidencia</a:t>
            </a:r>
            <a:endParaRPr sz="1500">
              <a:solidFill>
                <a:schemeClr val="dk1"/>
              </a:solidFill>
              <a:latin typeface="Calibri"/>
              <a:ea typeface="Calibri"/>
              <a:cs typeface="Calibri"/>
              <a:sym typeface="Calibri"/>
            </a:endParaRPr>
          </a:p>
        </p:txBody>
      </p:sp>
      <p:sp>
        <p:nvSpPr>
          <p:cNvPr id="281" name="Google Shape;281;g1a38a0b018c_0_59"/>
          <p:cNvSpPr txBox="1"/>
          <p:nvPr/>
        </p:nvSpPr>
        <p:spPr>
          <a:xfrm>
            <a:off x="6328263" y="1482127"/>
            <a:ext cx="4638000" cy="9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s-MX" sz="1500">
                <a:solidFill>
                  <a:schemeClr val="dk1"/>
                </a:solidFill>
                <a:latin typeface="Calibri"/>
                <a:ea typeface="Calibri"/>
                <a:cs typeface="Calibri"/>
                <a:sym typeface="Calibri"/>
              </a:rPr>
              <a:t>El comportamiento cuando no tiene three G  no muestra señales que sea afecta al Precio tiene tantos datos en los distintos segmento de precios que no muestra incidencia</a:t>
            </a:r>
            <a:endParaRPr sz="15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p:txBody>
      </p:sp>
      <p:sp>
        <p:nvSpPr>
          <p:cNvPr id="282" name="Google Shape;282;g1a38a0b018c_0_59"/>
          <p:cNvSpPr txBox="1"/>
          <p:nvPr/>
        </p:nvSpPr>
        <p:spPr>
          <a:xfrm>
            <a:off x="6204989" y="475663"/>
            <a:ext cx="2934900" cy="6045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s-MX" sz="2800">
                <a:solidFill>
                  <a:schemeClr val="dk1"/>
                </a:solidFill>
                <a:latin typeface="Calibri"/>
                <a:ea typeface="Calibri"/>
                <a:cs typeface="Calibri"/>
                <a:sym typeface="Calibri"/>
              </a:rPr>
              <a:t>T</a:t>
            </a:r>
            <a:r>
              <a:rPr lang="es-MX" sz="2800">
                <a:solidFill>
                  <a:schemeClr val="dk1"/>
                </a:solidFill>
                <a:latin typeface="Calibri"/>
                <a:ea typeface="Calibri"/>
                <a:cs typeface="Calibri"/>
                <a:sym typeface="Calibri"/>
              </a:rPr>
              <a:t>hree G </a:t>
            </a:r>
            <a:r>
              <a:rPr lang="es-MX" sz="2800">
                <a:solidFill>
                  <a:schemeClr val="dk1"/>
                </a:solidFill>
                <a:latin typeface="Calibri"/>
                <a:ea typeface="Calibri"/>
                <a:cs typeface="Calibri"/>
                <a:sym typeface="Calibri"/>
              </a:rPr>
              <a:t>es = 0</a:t>
            </a:r>
            <a:endParaRPr sz="2800">
              <a:solidFill>
                <a:schemeClr val="dk1"/>
              </a:solidFill>
              <a:latin typeface="Calibri"/>
              <a:ea typeface="Calibri"/>
              <a:cs typeface="Calibri"/>
              <a:sym typeface="Calibri"/>
            </a:endParaRPr>
          </a:p>
        </p:txBody>
      </p:sp>
      <p:sp>
        <p:nvSpPr>
          <p:cNvPr id="283" name="Google Shape;283;g1a38a0b018c_0_59"/>
          <p:cNvSpPr txBox="1"/>
          <p:nvPr/>
        </p:nvSpPr>
        <p:spPr>
          <a:xfrm>
            <a:off x="1064775" y="5683850"/>
            <a:ext cx="8546400" cy="928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500"/>
              <a:buFont typeface="Arial"/>
              <a:buNone/>
            </a:pPr>
            <a:r>
              <a:rPr lang="es-MX" sz="1800">
                <a:solidFill>
                  <a:schemeClr val="dk1"/>
                </a:solidFill>
                <a:latin typeface="Calibri"/>
                <a:ea typeface="Calibri"/>
                <a:cs typeface="Calibri"/>
                <a:sym typeface="Calibri"/>
              </a:rPr>
              <a:t>El resto de variables 1 y 0 funciona igual que esta variable Wifi y Three G tiene el mismo patrón de comportamiento y no son incidentes en el Price_Range</a:t>
            </a:r>
            <a:endParaRPr sz="1800">
              <a:solidFill>
                <a:schemeClr val="dk1"/>
              </a:solidFill>
              <a:latin typeface="Calibri"/>
              <a:ea typeface="Calibri"/>
              <a:cs typeface="Calibri"/>
              <a:sym typeface="Calibri"/>
            </a:endParaRPr>
          </a:p>
        </p:txBody>
      </p:sp>
      <p:pic>
        <p:nvPicPr>
          <p:cNvPr id="284" name="Google Shape;284;g1a38a0b018c_0_59"/>
          <p:cNvPicPr preferRelativeResize="0"/>
          <p:nvPr/>
        </p:nvPicPr>
        <p:blipFill>
          <a:blip r:embed="rId3">
            <a:alphaModFix/>
          </a:blip>
          <a:stretch>
            <a:fillRect/>
          </a:stretch>
        </p:blipFill>
        <p:spPr>
          <a:xfrm>
            <a:off x="862213" y="2410923"/>
            <a:ext cx="3977325" cy="2810525"/>
          </a:xfrm>
          <a:prstGeom prst="rect">
            <a:avLst/>
          </a:prstGeom>
          <a:noFill/>
          <a:ln>
            <a:noFill/>
          </a:ln>
        </p:spPr>
      </p:pic>
      <p:pic>
        <p:nvPicPr>
          <p:cNvPr id="285" name="Google Shape;285;g1a38a0b018c_0_59"/>
          <p:cNvPicPr preferRelativeResize="0"/>
          <p:nvPr/>
        </p:nvPicPr>
        <p:blipFill>
          <a:blip r:embed="rId4">
            <a:alphaModFix/>
          </a:blip>
          <a:stretch>
            <a:fillRect/>
          </a:stretch>
        </p:blipFill>
        <p:spPr>
          <a:xfrm>
            <a:off x="6283950" y="2284675"/>
            <a:ext cx="4156000" cy="293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2"/>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2"/>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MX">
                <a:solidFill>
                  <a:srgbClr val="A31515"/>
                </a:solidFill>
              </a:rPr>
              <a:t>Presentación</a:t>
            </a:r>
            <a:endParaRPr b="1">
              <a:solidFill>
                <a:srgbClr val="A31515"/>
              </a:solidFill>
            </a:endParaRPr>
          </a:p>
        </p:txBody>
      </p:sp>
      <p:sp>
        <p:nvSpPr>
          <p:cNvPr id="132" name="Google Shape;132;p2"/>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s-MX" sz="2000">
                <a:latin typeface="Roboto"/>
                <a:ea typeface="Roboto"/>
                <a:cs typeface="Roboto"/>
                <a:sym typeface="Roboto"/>
              </a:rPr>
              <a:t>Bob ha comenzado su propia empresa de telefonía móvil. Quiere dar una pelea dura a las grandes empresas como Apple, Samsung, etc.</a:t>
            </a:r>
            <a:endParaRPr/>
          </a:p>
          <a:p>
            <a:pPr indent="0" lvl="0" marL="0" rtl="0" algn="l">
              <a:lnSpc>
                <a:spcPct val="90000"/>
              </a:lnSpc>
              <a:spcBef>
                <a:spcPts val="1000"/>
              </a:spcBef>
              <a:spcAft>
                <a:spcPts val="0"/>
              </a:spcAft>
              <a:buClr>
                <a:schemeClr val="dk1"/>
              </a:buClr>
              <a:buSzPts val="2000"/>
              <a:buNone/>
            </a:pPr>
            <a:r>
              <a:rPr b="0" i="0" lang="es-MX" sz="2000">
                <a:latin typeface="Roboto"/>
                <a:ea typeface="Roboto"/>
                <a:cs typeface="Roboto"/>
                <a:sym typeface="Roboto"/>
              </a:rPr>
              <a:t>No sabe cómo estimar el precio de los móviles que fabrica su empresa. En este competitivo mercado de telefonía móvil no se puede simplemente asumir cosas. Para resolver este modelo, recopila datos de ventas de teléfonos móviles de varias empresas.</a:t>
            </a:r>
            <a:endParaRPr/>
          </a:p>
          <a:p>
            <a:pPr indent="0" lvl="0" marL="0" rtl="0" algn="l">
              <a:lnSpc>
                <a:spcPct val="90000"/>
              </a:lnSpc>
              <a:spcBef>
                <a:spcPts val="1000"/>
              </a:spcBef>
              <a:spcAft>
                <a:spcPts val="0"/>
              </a:spcAft>
              <a:buClr>
                <a:schemeClr val="dk1"/>
              </a:buClr>
              <a:buSzPts val="2000"/>
              <a:buNone/>
            </a:pPr>
            <a:r>
              <a:rPr b="0" i="0" lang="es-MX" sz="2000">
                <a:latin typeface="Roboto"/>
                <a:ea typeface="Roboto"/>
                <a:cs typeface="Roboto"/>
                <a:sym typeface="Roboto"/>
              </a:rPr>
              <a:t>Bob quiere averiguar alguna relación entre las funciones de un teléfono móvil (p. ej., RAM, memoria interna, etc.) y su precio de venta.</a:t>
            </a:r>
            <a:endParaRPr/>
          </a:p>
          <a:p>
            <a:pPr indent="0" lvl="0" marL="0" rtl="0" algn="l">
              <a:lnSpc>
                <a:spcPct val="90000"/>
              </a:lnSpc>
              <a:spcBef>
                <a:spcPts val="1000"/>
              </a:spcBef>
              <a:spcAft>
                <a:spcPts val="0"/>
              </a:spcAft>
              <a:buClr>
                <a:schemeClr val="dk1"/>
              </a:buClr>
              <a:buSzPts val="2000"/>
              <a:buNone/>
            </a:pPr>
            <a:r>
              <a:rPr b="0" i="0" lang="es-MX" sz="2000">
                <a:latin typeface="Roboto"/>
                <a:ea typeface="Roboto"/>
                <a:cs typeface="Roboto"/>
                <a:sym typeface="Roboto"/>
              </a:rPr>
              <a:t>En este modelo, no tiene que predecir el precio real, sino un rango de precios que indica qué tan alto es el precio</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nvSpPr>
        <p:spPr>
          <a:xfrm>
            <a:off x="915600" y="718275"/>
            <a:ext cx="108861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3200">
                <a:solidFill>
                  <a:srgbClr val="FF0000"/>
                </a:solidFill>
                <a:latin typeface="Calibri"/>
                <a:ea typeface="Calibri"/>
                <a:cs typeface="Calibri"/>
                <a:sym typeface="Calibri"/>
              </a:rPr>
              <a:t>Conclusión</a:t>
            </a:r>
            <a:endParaRPr sz="32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b="0" i="0" lang="es-MX" sz="3200">
                <a:solidFill>
                  <a:schemeClr val="dk1"/>
                </a:solidFill>
                <a:latin typeface="Calibri"/>
                <a:ea typeface="Calibri"/>
                <a:cs typeface="Calibri"/>
                <a:sym typeface="Calibri"/>
              </a:rPr>
              <a:t>1- ¿</a:t>
            </a:r>
            <a:r>
              <a:rPr lang="es-MX" sz="3200">
                <a:solidFill>
                  <a:schemeClr val="dk1"/>
                </a:solidFill>
                <a:latin typeface="Calibri"/>
                <a:ea typeface="Calibri"/>
                <a:cs typeface="Calibri"/>
                <a:sym typeface="Calibri"/>
              </a:rPr>
              <a:t>Cuáles</a:t>
            </a:r>
            <a:r>
              <a:rPr b="0" i="0" lang="es-MX" sz="3200">
                <a:solidFill>
                  <a:schemeClr val="dk1"/>
                </a:solidFill>
                <a:latin typeface="Calibri"/>
                <a:ea typeface="Calibri"/>
                <a:cs typeface="Calibri"/>
                <a:sym typeface="Calibri"/>
              </a:rPr>
              <a:t> son las variables que </a:t>
            </a:r>
            <a:r>
              <a:rPr lang="es-MX" sz="3200">
                <a:solidFill>
                  <a:schemeClr val="dk1"/>
                </a:solidFill>
                <a:latin typeface="Calibri"/>
                <a:ea typeface="Calibri"/>
                <a:cs typeface="Calibri"/>
                <a:sym typeface="Calibri"/>
              </a:rPr>
              <a:t>generan</a:t>
            </a:r>
            <a:r>
              <a:rPr b="0" i="0" lang="es-MX" sz="3200">
                <a:solidFill>
                  <a:schemeClr val="dk1"/>
                </a:solidFill>
                <a:latin typeface="Calibri"/>
                <a:ea typeface="Calibri"/>
                <a:cs typeface="Calibri"/>
                <a:sym typeface="Calibri"/>
              </a:rPr>
              <a:t> mayor incidencia en la clasificación de precios?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accent1"/>
                </a:solidFill>
                <a:latin typeface="Calibri"/>
                <a:ea typeface="Calibri"/>
                <a:cs typeface="Calibri"/>
                <a:sym typeface="Calibri"/>
              </a:rPr>
              <a:t>R: </a:t>
            </a:r>
            <a:r>
              <a:rPr lang="es-MX" sz="2000">
                <a:solidFill>
                  <a:schemeClr val="dk1"/>
                </a:solidFill>
                <a:highlight>
                  <a:srgbClr val="FFFFFE"/>
                </a:highlight>
                <a:latin typeface="Courier New"/>
                <a:ea typeface="Courier New"/>
                <a:cs typeface="Courier New"/>
                <a:sym typeface="Courier New"/>
              </a:rPr>
              <a:t>En cuanto a las variables discretas y continuas que más inciden para la clasificación de precios es la variables RAM y ligeramente la variable de  Battery_Power, esto por que tiene mayor correlación, y </a:t>
            </a:r>
            <a:r>
              <a:rPr lang="es-MX" sz="2000">
                <a:solidFill>
                  <a:schemeClr val="dk1"/>
                </a:solidFill>
                <a:highlight>
                  <a:srgbClr val="FFFFFE"/>
                </a:highlight>
                <a:latin typeface="Courier New"/>
                <a:ea typeface="Courier New"/>
                <a:cs typeface="Courier New"/>
                <a:sym typeface="Courier New"/>
              </a:rPr>
              <a:t>están</a:t>
            </a:r>
            <a:r>
              <a:rPr lang="es-MX" sz="2000">
                <a:solidFill>
                  <a:schemeClr val="dk1"/>
                </a:solidFill>
                <a:highlight>
                  <a:srgbClr val="FFFFFE"/>
                </a:highlight>
                <a:latin typeface="Courier New"/>
                <a:ea typeface="Courier New"/>
                <a:cs typeface="Courier New"/>
                <a:sym typeface="Courier New"/>
              </a:rPr>
              <a:t> más afecto a si una de estas </a:t>
            </a:r>
            <a:r>
              <a:rPr lang="es-MX" sz="2000">
                <a:solidFill>
                  <a:schemeClr val="dk1"/>
                </a:solidFill>
                <a:highlight>
                  <a:srgbClr val="FFFFFE"/>
                </a:highlight>
                <a:latin typeface="Courier New"/>
                <a:ea typeface="Courier New"/>
                <a:cs typeface="Courier New"/>
                <a:sym typeface="Courier New"/>
              </a:rPr>
              <a:t>variables </a:t>
            </a:r>
            <a:r>
              <a:rPr lang="es-MX" sz="2000">
                <a:solidFill>
                  <a:schemeClr val="dk1"/>
                </a:solidFill>
                <a:highlight>
                  <a:srgbClr val="FFFFFE"/>
                </a:highlight>
                <a:latin typeface="Courier New"/>
                <a:ea typeface="Courier New"/>
                <a:cs typeface="Courier New"/>
                <a:sym typeface="Courier New"/>
              </a:rPr>
              <a:t>aumenta </a:t>
            </a:r>
            <a:r>
              <a:rPr lang="es-MX" sz="2000">
                <a:solidFill>
                  <a:schemeClr val="dk1"/>
                </a:solidFill>
                <a:highlight>
                  <a:srgbClr val="FFFFFE"/>
                </a:highlight>
                <a:latin typeface="Courier New"/>
                <a:ea typeface="Courier New"/>
                <a:cs typeface="Courier New"/>
                <a:sym typeface="Courier New"/>
              </a:rPr>
              <a:t>automáticamente</a:t>
            </a:r>
            <a:r>
              <a:rPr lang="es-MX" sz="2000">
                <a:solidFill>
                  <a:schemeClr val="dk1"/>
                </a:solidFill>
                <a:highlight>
                  <a:srgbClr val="FFFFFE"/>
                </a:highlight>
                <a:latin typeface="Courier New"/>
                <a:ea typeface="Courier New"/>
                <a:cs typeface="Courier New"/>
                <a:sym typeface="Courier New"/>
              </a:rPr>
              <a:t> la variable Precio es más alta, en el caso de la RAM esta correlación es muy alta de 0.92 no así para Battery Power de 0.2, las variables 1 y 0 no muestran </a:t>
            </a:r>
            <a:r>
              <a:rPr lang="es-MX" sz="2000">
                <a:solidFill>
                  <a:schemeClr val="dk1"/>
                </a:solidFill>
                <a:highlight>
                  <a:srgbClr val="FFFFFE"/>
                </a:highlight>
                <a:latin typeface="Courier New"/>
                <a:ea typeface="Courier New"/>
                <a:cs typeface="Courier New"/>
                <a:sym typeface="Courier New"/>
              </a:rPr>
              <a:t>incidencia</a:t>
            </a:r>
            <a:r>
              <a:rPr lang="es-MX" sz="2000">
                <a:solidFill>
                  <a:schemeClr val="dk1"/>
                </a:solidFill>
                <a:highlight>
                  <a:srgbClr val="FFFFFE"/>
                </a:highlight>
                <a:latin typeface="Courier New"/>
                <a:ea typeface="Courier New"/>
                <a:cs typeface="Courier New"/>
                <a:sym typeface="Courier New"/>
              </a:rPr>
              <a:t> significativa en la variable Price_Range</a:t>
            </a:r>
            <a:endParaRPr sz="2000">
              <a:solidFill>
                <a:schemeClr val="dk1"/>
              </a:solidFill>
              <a:highlight>
                <a:srgbClr val="FFFFFE"/>
              </a:highlight>
              <a:latin typeface="Courier New"/>
              <a:ea typeface="Courier New"/>
              <a:cs typeface="Courier New"/>
              <a:sym typeface="Courier New"/>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a38a0b018c_0_49"/>
          <p:cNvSpPr txBox="1"/>
          <p:nvPr/>
        </p:nvSpPr>
        <p:spPr>
          <a:xfrm>
            <a:off x="915600" y="718275"/>
            <a:ext cx="108861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3200">
                <a:solidFill>
                  <a:srgbClr val="FF0000"/>
                </a:solidFill>
                <a:latin typeface="Calibri"/>
                <a:ea typeface="Calibri"/>
                <a:cs typeface="Calibri"/>
                <a:sym typeface="Calibri"/>
              </a:rPr>
              <a:t>Conclusión</a:t>
            </a:r>
            <a:endParaRPr sz="32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s-MX" sz="3200">
                <a:solidFill>
                  <a:schemeClr val="dk1"/>
                </a:solidFill>
                <a:latin typeface="Calibri"/>
                <a:ea typeface="Calibri"/>
                <a:cs typeface="Calibri"/>
                <a:sym typeface="Calibri"/>
              </a:rPr>
              <a:t>2</a:t>
            </a:r>
            <a:r>
              <a:rPr b="0" i="0" lang="es-MX" sz="3200">
                <a:solidFill>
                  <a:schemeClr val="dk1"/>
                </a:solidFill>
                <a:latin typeface="Calibri"/>
                <a:ea typeface="Calibri"/>
                <a:cs typeface="Calibri"/>
                <a:sym typeface="Calibri"/>
              </a:rPr>
              <a:t>- </a:t>
            </a:r>
            <a:r>
              <a:rPr b="0" i="0" lang="es-MX" sz="3200">
                <a:solidFill>
                  <a:schemeClr val="dk1"/>
                </a:solidFill>
                <a:latin typeface="Calibri"/>
                <a:ea typeface="Calibri"/>
                <a:cs typeface="Calibri"/>
                <a:sym typeface="Calibri"/>
              </a:rPr>
              <a:t>¿</a:t>
            </a:r>
            <a:r>
              <a:rPr lang="es-MX" sz="3200">
                <a:solidFill>
                  <a:schemeClr val="dk1"/>
                </a:solidFill>
                <a:latin typeface="Calibri"/>
                <a:ea typeface="Calibri"/>
                <a:cs typeface="Calibri"/>
                <a:sym typeface="Calibri"/>
              </a:rPr>
              <a:t>Qué variables no inciden en la predicción y son convenientes depurar?</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accent1"/>
                </a:solidFill>
                <a:latin typeface="Calibri"/>
                <a:ea typeface="Calibri"/>
                <a:cs typeface="Calibri"/>
                <a:sym typeface="Calibri"/>
              </a:rPr>
              <a:t>R: </a:t>
            </a:r>
            <a:r>
              <a:rPr lang="es-MX" sz="2000">
                <a:solidFill>
                  <a:schemeClr val="dk1"/>
                </a:solidFill>
                <a:highlight>
                  <a:srgbClr val="FFFFFE"/>
                </a:highlight>
                <a:latin typeface="Courier New"/>
                <a:ea typeface="Courier New"/>
                <a:cs typeface="Courier New"/>
                <a:sym typeface="Courier New"/>
              </a:rPr>
              <a:t>Las variables que sacamos son las que tiene correlación menos 0.15 en el caso de las variables 1 y 0 las mantuvimos, aunque notamos previamente que tampoco son afectas al precio.</a:t>
            </a:r>
            <a:endParaRPr sz="2000">
              <a:solidFill>
                <a:schemeClr val="accen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ALGORITMOS DE </a:t>
            </a:r>
            <a:r>
              <a:rPr lang="es-MX"/>
              <a:t>CLASIFICACIÓN</a:t>
            </a:r>
            <a:endParaRPr/>
          </a:p>
        </p:txBody>
      </p:sp>
      <p:sp>
        <p:nvSpPr>
          <p:cNvPr id="301" name="Google Shape;301;p23"/>
          <p:cNvSpPr txBox="1"/>
          <p:nvPr>
            <p:ph idx="1" type="body"/>
          </p:nvPr>
        </p:nvSpPr>
        <p:spPr>
          <a:xfrm>
            <a:off x="771370" y="1929401"/>
            <a:ext cx="10515600" cy="1766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rgbClr val="212121"/>
              </a:buClr>
              <a:buSzPts val="1800"/>
              <a:buChar char="●"/>
            </a:pPr>
            <a:r>
              <a:rPr b="1" lang="es-MX" sz="3000">
                <a:solidFill>
                  <a:srgbClr val="212121"/>
                </a:solidFill>
                <a:latin typeface="Courier New"/>
                <a:ea typeface="Courier New"/>
                <a:cs typeface="Courier New"/>
                <a:sym typeface="Courier New"/>
              </a:rPr>
              <a:t>ARBOL DE DECISION</a:t>
            </a:r>
            <a:endParaRPr b="1" sz="3000">
              <a:solidFill>
                <a:srgbClr val="212121"/>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212121"/>
              </a:buClr>
              <a:buSzPts val="1800"/>
              <a:buFont typeface="Courier New"/>
              <a:buChar char="●"/>
            </a:pPr>
            <a:r>
              <a:rPr b="1" lang="es-MX" sz="3000">
                <a:solidFill>
                  <a:srgbClr val="212121"/>
                </a:solidFill>
                <a:latin typeface="Courier New"/>
                <a:ea typeface="Courier New"/>
                <a:cs typeface="Courier New"/>
                <a:sym typeface="Courier New"/>
              </a:rPr>
              <a:t>RANDOM FOREST</a:t>
            </a:r>
            <a:endParaRPr b="1" sz="3000">
              <a:solidFill>
                <a:srgbClr val="212121"/>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212121"/>
              </a:buClr>
              <a:buSzPts val="1800"/>
              <a:buFont typeface="Courier New"/>
              <a:buChar char="●"/>
            </a:pPr>
            <a:r>
              <a:rPr b="1" lang="es-MX" sz="3000">
                <a:solidFill>
                  <a:srgbClr val="212121"/>
                </a:solidFill>
                <a:latin typeface="Courier New"/>
                <a:ea typeface="Courier New"/>
                <a:cs typeface="Courier New"/>
                <a:sym typeface="Courier New"/>
              </a:rPr>
              <a:t>KNN</a:t>
            </a:r>
            <a:endParaRPr b="1" sz="3000">
              <a:solidFill>
                <a:srgbClr val="21212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nvSpPr>
        <p:spPr>
          <a:xfrm>
            <a:off x="714757" y="2725029"/>
            <a:ext cx="6696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1600"/>
              <a:buFont typeface="Courier New"/>
              <a:buNone/>
            </a:pPr>
            <a:r>
              <a:rPr b="1" lang="es-MX" sz="1600">
                <a:solidFill>
                  <a:srgbClr val="212121"/>
                </a:solidFill>
                <a:latin typeface="Courier New"/>
                <a:ea typeface="Courier New"/>
                <a:cs typeface="Courier New"/>
                <a:sym typeface="Courier New"/>
              </a:rPr>
              <a:t>VALIDACION SIMPLE</a:t>
            </a:r>
            <a:endParaRPr b="1" sz="1600">
              <a:solidFill>
                <a:schemeClr val="dk1"/>
              </a:solidFill>
              <a:latin typeface="Calibri"/>
              <a:ea typeface="Calibri"/>
              <a:cs typeface="Calibri"/>
              <a:sym typeface="Calibri"/>
            </a:endParaRPr>
          </a:p>
        </p:txBody>
      </p:sp>
      <p:sp>
        <p:nvSpPr>
          <p:cNvPr id="307" name="Google Shape;307;p24"/>
          <p:cNvSpPr txBox="1"/>
          <p:nvPr/>
        </p:nvSpPr>
        <p:spPr>
          <a:xfrm>
            <a:off x="714750" y="3204833"/>
            <a:ext cx="9277200" cy="1373797"/>
          </a:xfrm>
          <a:prstGeom prst="rect">
            <a:avLst/>
          </a:prstGeom>
          <a:noFill/>
          <a:ln>
            <a:noFill/>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lang="es-MX" sz="1050">
                <a:solidFill>
                  <a:srgbClr val="6AA94F"/>
                </a:solidFill>
                <a:highlight>
                  <a:srgbClr val="1E1E1E"/>
                </a:highlight>
                <a:latin typeface="Courier New"/>
                <a:ea typeface="Courier New"/>
                <a:cs typeface="Courier New"/>
                <a:sym typeface="Courier New"/>
              </a:rPr>
              <a:t>#</a:t>
            </a:r>
            <a:r>
              <a:rPr lang="es-MX" sz="1600">
                <a:solidFill>
                  <a:srgbClr val="6AA94F"/>
                </a:solidFill>
                <a:highlight>
                  <a:srgbClr val="1E1E1E"/>
                </a:highlight>
                <a:latin typeface="Courier New"/>
                <a:ea typeface="Courier New"/>
                <a:cs typeface="Courier New"/>
                <a:sym typeface="Courier New"/>
              </a:rPr>
              <a:t>Me quedo con 30% para test y 70% para train</a:t>
            </a:r>
            <a:endParaRPr sz="1600">
              <a:solidFill>
                <a:srgbClr val="6AA94F"/>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lang="es-MX" sz="1600">
                <a:solidFill>
                  <a:srgbClr val="D4D4D4"/>
                </a:solidFill>
                <a:highlight>
                  <a:srgbClr val="1E1E1E"/>
                </a:highlight>
                <a:latin typeface="Courier New"/>
                <a:ea typeface="Courier New"/>
                <a:cs typeface="Courier New"/>
                <a:sym typeface="Courier New"/>
              </a:rPr>
              <a:t>X_train</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X_test</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y_train</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y_test = train_test_split</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x</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y</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test_size=</a:t>
            </a:r>
            <a:r>
              <a:rPr lang="es-MX" sz="1600">
                <a:solidFill>
                  <a:srgbClr val="B5CEA8"/>
                </a:solidFill>
                <a:highlight>
                  <a:srgbClr val="1E1E1E"/>
                </a:highlight>
                <a:latin typeface="Courier New"/>
                <a:ea typeface="Courier New"/>
                <a:cs typeface="Courier New"/>
                <a:sym typeface="Courier New"/>
              </a:rPr>
              <a:t>0.30</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random_state=</a:t>
            </a:r>
            <a:r>
              <a:rPr lang="es-MX" sz="1600">
                <a:solidFill>
                  <a:srgbClr val="B5CEA8"/>
                </a:solidFill>
                <a:highlight>
                  <a:srgbClr val="1E1E1E"/>
                </a:highlight>
                <a:latin typeface="Courier New"/>
                <a:ea typeface="Courier New"/>
                <a:cs typeface="Courier New"/>
                <a:sym typeface="Courier New"/>
              </a:rPr>
              <a:t>42</a:t>
            </a:r>
            <a:r>
              <a:rPr lang="es-MX" sz="1600">
                <a:solidFill>
                  <a:srgbClr val="DCDCDC"/>
                </a:solidFill>
                <a:highlight>
                  <a:srgbClr val="1E1E1E"/>
                </a:highlight>
                <a:latin typeface="Courier New"/>
                <a:ea typeface="Courier New"/>
                <a:cs typeface="Courier New"/>
                <a:sym typeface="Courier New"/>
              </a:rPr>
              <a:t>)</a:t>
            </a:r>
            <a:r>
              <a:rPr lang="es-MX" sz="1600">
                <a:solidFill>
                  <a:srgbClr val="D4D4D4"/>
                </a:solidFill>
                <a:highlight>
                  <a:srgbClr val="1E1E1E"/>
                </a:highlight>
                <a:latin typeface="Courier New"/>
                <a:ea typeface="Courier New"/>
                <a:cs typeface="Courier New"/>
                <a:sym typeface="Courier New"/>
              </a:rPr>
              <a:t> </a:t>
            </a:r>
            <a:endParaRPr sz="1600">
              <a:solidFill>
                <a:srgbClr val="D4D4D4"/>
              </a:solidFill>
              <a:highlight>
                <a:srgbClr val="1E1E1E"/>
              </a:highlight>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Calibri"/>
              <a:buNone/>
            </a:pPr>
            <a:r>
              <a:t/>
            </a:r>
            <a:endParaRPr sz="1800">
              <a:solidFill>
                <a:srgbClr val="212121"/>
              </a:solidFill>
              <a:latin typeface="Courier New"/>
              <a:ea typeface="Courier New"/>
              <a:cs typeface="Courier New"/>
              <a:sym typeface="Courier New"/>
            </a:endParaRPr>
          </a:p>
        </p:txBody>
      </p:sp>
      <p:sp>
        <p:nvSpPr>
          <p:cNvPr id="308" name="Google Shape;308;p24"/>
          <p:cNvSpPr txBox="1"/>
          <p:nvPr/>
        </p:nvSpPr>
        <p:spPr>
          <a:xfrm>
            <a:off x="714750" y="993963"/>
            <a:ext cx="7000500" cy="1314753"/>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D4D4D4"/>
              </a:buClr>
              <a:buSzPts val="1800"/>
              <a:buFont typeface="Courier New"/>
              <a:buNone/>
            </a:pPr>
            <a:r>
              <a:rPr lang="es-MX" sz="1800">
                <a:solidFill>
                  <a:srgbClr val="D4D4D4"/>
                </a:solidFill>
                <a:highlight>
                  <a:srgbClr val="1E1E1E"/>
                </a:highlight>
                <a:latin typeface="Courier New"/>
                <a:ea typeface="Courier New"/>
                <a:cs typeface="Courier New"/>
                <a:sym typeface="Courier New"/>
              </a:rPr>
              <a:t>x = df4.drop</a:t>
            </a:r>
            <a:r>
              <a:rPr lang="es-MX" sz="1800">
                <a:solidFill>
                  <a:srgbClr val="DCDCDC"/>
                </a:solidFill>
                <a:highlight>
                  <a:srgbClr val="1E1E1E"/>
                </a:highlight>
                <a:latin typeface="Courier New"/>
                <a:ea typeface="Courier New"/>
                <a:cs typeface="Courier New"/>
                <a:sym typeface="Courier New"/>
              </a:rPr>
              <a:t>(</a:t>
            </a:r>
            <a:r>
              <a:rPr lang="es-MX" sz="1800">
                <a:solidFill>
                  <a:srgbClr val="CE9178"/>
                </a:solidFill>
                <a:highlight>
                  <a:srgbClr val="1E1E1E"/>
                </a:highlight>
                <a:latin typeface="Courier New"/>
                <a:ea typeface="Courier New"/>
                <a:cs typeface="Courier New"/>
                <a:sym typeface="Courier New"/>
              </a:rPr>
              <a:t>"price_range"</a:t>
            </a:r>
            <a:r>
              <a:rPr lang="es-MX" sz="1800">
                <a:solidFill>
                  <a:srgbClr val="DCDCDC"/>
                </a:solidFill>
                <a:highlight>
                  <a:srgbClr val="1E1E1E"/>
                </a:highlight>
                <a:latin typeface="Courier New"/>
                <a:ea typeface="Courier New"/>
                <a:cs typeface="Courier New"/>
                <a:sym typeface="Courier New"/>
              </a:rPr>
              <a:t>,</a:t>
            </a:r>
            <a:r>
              <a:rPr lang="es-MX" sz="1800">
                <a:solidFill>
                  <a:srgbClr val="D4D4D4"/>
                </a:solidFill>
                <a:highlight>
                  <a:srgbClr val="1E1E1E"/>
                </a:highlight>
                <a:latin typeface="Courier New"/>
                <a:ea typeface="Courier New"/>
                <a:cs typeface="Courier New"/>
                <a:sym typeface="Courier New"/>
              </a:rPr>
              <a:t> axis=</a:t>
            </a:r>
            <a:r>
              <a:rPr lang="es-MX" sz="1800">
                <a:solidFill>
                  <a:srgbClr val="B5CEA8"/>
                </a:solidFill>
                <a:highlight>
                  <a:srgbClr val="1E1E1E"/>
                </a:highlight>
                <a:latin typeface="Courier New"/>
                <a:ea typeface="Courier New"/>
                <a:cs typeface="Courier New"/>
                <a:sym typeface="Courier New"/>
              </a:rPr>
              <a:t>1</a:t>
            </a:r>
            <a:r>
              <a:rPr lang="es-MX" sz="1800">
                <a:solidFill>
                  <a:srgbClr val="DCDCDC"/>
                </a:solidFill>
                <a:highlight>
                  <a:srgbClr val="1E1E1E"/>
                </a:highlight>
                <a:latin typeface="Courier New"/>
                <a:ea typeface="Courier New"/>
                <a:cs typeface="Courier New"/>
                <a:sym typeface="Courier New"/>
              </a:rPr>
              <a:t>)</a:t>
            </a:r>
            <a:r>
              <a:rPr lang="es-MX" sz="1800">
                <a:solidFill>
                  <a:srgbClr val="D4D4D4"/>
                </a:solidFill>
                <a:highlight>
                  <a:srgbClr val="1E1E1E"/>
                </a:highlight>
                <a:latin typeface="Courier New"/>
                <a:ea typeface="Courier New"/>
                <a:cs typeface="Courier New"/>
                <a:sym typeface="Courier New"/>
              </a:rPr>
              <a:t> </a:t>
            </a:r>
            <a:r>
              <a:rPr lang="es-MX" sz="1800">
                <a:solidFill>
                  <a:srgbClr val="6AA94F"/>
                </a:solidFill>
                <a:highlight>
                  <a:srgbClr val="1E1E1E"/>
                </a:highlight>
                <a:latin typeface="Courier New"/>
                <a:ea typeface="Courier New"/>
                <a:cs typeface="Courier New"/>
                <a:sym typeface="Courier New"/>
              </a:rPr>
              <a:t>#Elimino de mi dataset la variable a predecir</a:t>
            </a:r>
            <a:endParaRPr sz="1800">
              <a:solidFill>
                <a:srgbClr val="6AA94F"/>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800"/>
              <a:buFont typeface="Courier New"/>
              <a:buNone/>
            </a:pPr>
            <a:r>
              <a:rPr lang="es-MX" sz="1800">
                <a:solidFill>
                  <a:srgbClr val="D4D4D4"/>
                </a:solidFill>
                <a:highlight>
                  <a:srgbClr val="1E1E1E"/>
                </a:highlight>
                <a:latin typeface="Courier New"/>
                <a:ea typeface="Courier New"/>
                <a:cs typeface="Courier New"/>
                <a:sym typeface="Courier New"/>
              </a:rPr>
              <a:t>y = df4.price_range </a:t>
            </a:r>
            <a:r>
              <a:rPr lang="es-MX" sz="1800">
                <a:solidFill>
                  <a:srgbClr val="6AA94F"/>
                </a:solidFill>
                <a:highlight>
                  <a:srgbClr val="1E1E1E"/>
                </a:highlight>
                <a:latin typeface="Courier New"/>
                <a:ea typeface="Courier New"/>
                <a:cs typeface="Courier New"/>
                <a:sym typeface="Courier New"/>
              </a:rPr>
              <a:t>#Defino el Target</a:t>
            </a:r>
            <a:endParaRPr sz="1800">
              <a:solidFill>
                <a:srgbClr val="6AA94F"/>
              </a:solidFill>
              <a:highlight>
                <a:srgbClr val="1E1E1E"/>
              </a:highlight>
              <a:latin typeface="Courier New"/>
              <a:ea typeface="Courier New"/>
              <a:cs typeface="Courier New"/>
              <a:sym typeface="Courier New"/>
            </a:endParaRPr>
          </a:p>
        </p:txBody>
      </p:sp>
      <p:sp>
        <p:nvSpPr>
          <p:cNvPr id="309" name="Google Shape;309;p24"/>
          <p:cNvSpPr txBox="1"/>
          <p:nvPr/>
        </p:nvSpPr>
        <p:spPr>
          <a:xfrm>
            <a:off x="714757" y="470359"/>
            <a:ext cx="6696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1600"/>
              <a:buFont typeface="Courier New"/>
              <a:buNone/>
            </a:pPr>
            <a:r>
              <a:rPr b="1" lang="es-MX" sz="1600">
                <a:solidFill>
                  <a:srgbClr val="212121"/>
                </a:solidFill>
                <a:latin typeface="Courier New"/>
                <a:ea typeface="Courier New"/>
                <a:cs typeface="Courier New"/>
                <a:sym typeface="Courier New"/>
              </a:rPr>
              <a:t>ELIMINAMOS LA VARIABLE A PREDECIR</a:t>
            </a:r>
            <a:endParaRPr b="1"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nvSpPr>
        <p:spPr>
          <a:xfrm>
            <a:off x="658525" y="544251"/>
            <a:ext cx="669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1800"/>
              <a:buFont typeface="Courier New"/>
              <a:buNone/>
            </a:pPr>
            <a:r>
              <a:rPr b="1" lang="es-MX" sz="1800">
                <a:solidFill>
                  <a:srgbClr val="212121"/>
                </a:solidFill>
                <a:latin typeface="Courier New"/>
                <a:ea typeface="Courier New"/>
                <a:cs typeface="Courier New"/>
                <a:sym typeface="Courier New"/>
              </a:rPr>
              <a:t>ARBOL DE CLASIFICACIÓN</a:t>
            </a:r>
            <a:endParaRPr b="1" sz="1800">
              <a:solidFill>
                <a:schemeClr val="dk1"/>
              </a:solidFill>
              <a:latin typeface="Calibri"/>
              <a:ea typeface="Calibri"/>
              <a:cs typeface="Calibri"/>
              <a:sym typeface="Calibri"/>
            </a:endParaRPr>
          </a:p>
        </p:txBody>
      </p:sp>
      <p:sp>
        <p:nvSpPr>
          <p:cNvPr id="315" name="Google Shape;315;p25"/>
          <p:cNvSpPr txBox="1"/>
          <p:nvPr/>
        </p:nvSpPr>
        <p:spPr>
          <a:xfrm>
            <a:off x="431600" y="2178450"/>
            <a:ext cx="5826300" cy="25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050">
                <a:solidFill>
                  <a:srgbClr val="212121"/>
                </a:solidFill>
                <a:highlight>
                  <a:srgbClr val="FFFFFF"/>
                </a:highlight>
                <a:latin typeface="Courier New"/>
                <a:ea typeface="Courier New"/>
                <a:cs typeface="Courier New"/>
                <a:sym typeface="Courier New"/>
              </a:rPr>
              <a:t>         </a:t>
            </a:r>
            <a:r>
              <a:rPr lang="es-MX" sz="1250">
                <a:solidFill>
                  <a:srgbClr val="212121"/>
                </a:solidFill>
                <a:highlight>
                  <a:srgbClr val="FFFFFF"/>
                </a:highlight>
                <a:latin typeface="Courier New"/>
                <a:ea typeface="Courier New"/>
                <a:cs typeface="Courier New"/>
                <a:sym typeface="Courier New"/>
              </a:rPr>
              <a:t>    precision    recall  f1-score   support</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0       0.83      0.87      0.85       151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1       0.68      0.70      0.69       146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2       0.66      0.60      0.63       148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3       0.82      0.83      0.82       155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accuracy                           0.75       600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macro avg       0.75      0.75      0.75       600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weighted avg       0.75      0.75      0.75       600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p:txBody>
      </p:sp>
      <p:pic>
        <p:nvPicPr>
          <p:cNvPr id="316" name="Google Shape;316;p25"/>
          <p:cNvPicPr preferRelativeResize="0"/>
          <p:nvPr/>
        </p:nvPicPr>
        <p:blipFill>
          <a:blip r:embed="rId3">
            <a:alphaModFix/>
          </a:blip>
          <a:stretch>
            <a:fillRect/>
          </a:stretch>
        </p:blipFill>
        <p:spPr>
          <a:xfrm>
            <a:off x="6749100" y="1888975"/>
            <a:ext cx="4825625" cy="361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nvSpPr>
        <p:spPr>
          <a:xfrm>
            <a:off x="435625" y="393550"/>
            <a:ext cx="3499200" cy="415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500"/>
              <a:buFont typeface="Calibri"/>
              <a:buNone/>
            </a:pPr>
            <a:r>
              <a:rPr b="1" lang="es-MX" sz="1500">
                <a:solidFill>
                  <a:schemeClr val="dk1"/>
                </a:solidFill>
                <a:latin typeface="Calibri"/>
                <a:ea typeface="Calibri"/>
                <a:cs typeface="Calibri"/>
                <a:sym typeface="Calibri"/>
              </a:rPr>
              <a:t>RANDOM FOREST DE CLASIFICACIÓN</a:t>
            </a:r>
            <a:endParaRPr b="1" sz="1500">
              <a:solidFill>
                <a:schemeClr val="dk1"/>
              </a:solidFill>
              <a:latin typeface="Calibri"/>
              <a:ea typeface="Calibri"/>
              <a:cs typeface="Calibri"/>
              <a:sym typeface="Calibri"/>
            </a:endParaRPr>
          </a:p>
        </p:txBody>
      </p:sp>
      <p:pic>
        <p:nvPicPr>
          <p:cNvPr id="322" name="Google Shape;322;p26"/>
          <p:cNvPicPr preferRelativeResize="0"/>
          <p:nvPr/>
        </p:nvPicPr>
        <p:blipFill>
          <a:blip r:embed="rId3">
            <a:alphaModFix/>
          </a:blip>
          <a:stretch>
            <a:fillRect/>
          </a:stretch>
        </p:blipFill>
        <p:spPr>
          <a:xfrm>
            <a:off x="6843525" y="1943425"/>
            <a:ext cx="4786625" cy="3590000"/>
          </a:xfrm>
          <a:prstGeom prst="rect">
            <a:avLst/>
          </a:prstGeom>
          <a:noFill/>
          <a:ln>
            <a:noFill/>
          </a:ln>
        </p:spPr>
      </p:pic>
      <p:sp>
        <p:nvSpPr>
          <p:cNvPr id="323" name="Google Shape;323;p26"/>
          <p:cNvSpPr txBox="1"/>
          <p:nvPr/>
        </p:nvSpPr>
        <p:spPr>
          <a:xfrm>
            <a:off x="435625" y="2312025"/>
            <a:ext cx="58530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050">
                <a:solidFill>
                  <a:srgbClr val="212121"/>
                </a:solidFill>
                <a:highlight>
                  <a:srgbClr val="FFFFFF"/>
                </a:highlight>
                <a:latin typeface="Courier New"/>
                <a:ea typeface="Courier New"/>
                <a:cs typeface="Courier New"/>
                <a:sym typeface="Courier New"/>
              </a:rPr>
              <a:t>     </a:t>
            </a:r>
            <a:r>
              <a:rPr lang="es-MX" sz="1250">
                <a:solidFill>
                  <a:srgbClr val="212121"/>
                </a:solidFill>
                <a:highlight>
                  <a:srgbClr val="FFFFFF"/>
                </a:highlight>
                <a:latin typeface="Courier New"/>
                <a:ea typeface="Courier New"/>
                <a:cs typeface="Courier New"/>
                <a:sym typeface="Courier New"/>
              </a:rPr>
              <a:t>  precision    recall  f1-score   support</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0       0.91      0.90      0.90       151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1       0.73      0.75      0.74       146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2       0.65      0.70      0.68       148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3       0.87      0.78      0.82       155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accuracy                           0.79       600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   macro avg       0.79      0.78      0.79       600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250">
                <a:solidFill>
                  <a:srgbClr val="212121"/>
                </a:solidFill>
                <a:highlight>
                  <a:srgbClr val="FFFFFF"/>
                </a:highlight>
                <a:latin typeface="Courier New"/>
                <a:ea typeface="Courier New"/>
                <a:cs typeface="Courier New"/>
                <a:sym typeface="Courier New"/>
              </a:rPr>
              <a:t>weighted avg       0.79      0.79      0.79       600</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nvSpPr>
        <p:spPr>
          <a:xfrm>
            <a:off x="276525" y="604375"/>
            <a:ext cx="1372800" cy="415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500"/>
              <a:buFont typeface="Calibri"/>
              <a:buNone/>
            </a:pPr>
            <a:r>
              <a:rPr b="1" lang="es-MX" sz="1500">
                <a:solidFill>
                  <a:schemeClr val="dk1"/>
                </a:solidFill>
                <a:latin typeface="Calibri"/>
                <a:ea typeface="Calibri"/>
                <a:cs typeface="Calibri"/>
                <a:sym typeface="Calibri"/>
              </a:rPr>
              <a:t>K</a:t>
            </a:r>
            <a:r>
              <a:rPr b="1" lang="es-MX" sz="1500">
                <a:solidFill>
                  <a:schemeClr val="dk1"/>
                </a:solidFill>
                <a:latin typeface="Calibri"/>
                <a:ea typeface="Calibri"/>
                <a:cs typeface="Calibri"/>
                <a:sym typeface="Calibri"/>
              </a:rPr>
              <a:t>NN</a:t>
            </a:r>
            <a:endParaRPr b="1" sz="1500">
              <a:solidFill>
                <a:schemeClr val="dk1"/>
              </a:solidFill>
              <a:latin typeface="Calibri"/>
              <a:ea typeface="Calibri"/>
              <a:cs typeface="Calibri"/>
              <a:sym typeface="Calibri"/>
            </a:endParaRPr>
          </a:p>
        </p:txBody>
      </p:sp>
      <p:pic>
        <p:nvPicPr>
          <p:cNvPr id="329" name="Google Shape;329;p33"/>
          <p:cNvPicPr preferRelativeResize="0"/>
          <p:nvPr/>
        </p:nvPicPr>
        <p:blipFill rotWithShape="1">
          <a:blip r:embed="rId3">
            <a:alphaModFix/>
          </a:blip>
          <a:srcRect b="0" l="0" r="0" t="0"/>
          <a:stretch/>
        </p:blipFill>
        <p:spPr>
          <a:xfrm>
            <a:off x="6748700" y="1639400"/>
            <a:ext cx="5121624" cy="3878600"/>
          </a:xfrm>
          <a:prstGeom prst="rect">
            <a:avLst/>
          </a:prstGeom>
          <a:noFill/>
          <a:ln>
            <a:noFill/>
          </a:ln>
        </p:spPr>
      </p:pic>
      <p:sp>
        <p:nvSpPr>
          <p:cNvPr id="330" name="Google Shape;330;p33"/>
          <p:cNvSpPr txBox="1"/>
          <p:nvPr/>
        </p:nvSpPr>
        <p:spPr>
          <a:xfrm>
            <a:off x="276525" y="1993925"/>
            <a:ext cx="6858900" cy="26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050">
                <a:solidFill>
                  <a:srgbClr val="212121"/>
                </a:solidFill>
                <a:highlight>
                  <a:srgbClr val="FFFFFF"/>
                </a:highlight>
                <a:latin typeface="Courier New"/>
                <a:ea typeface="Courier New"/>
                <a:cs typeface="Courier New"/>
                <a:sym typeface="Courier New"/>
              </a:rPr>
              <a:t>           </a:t>
            </a:r>
            <a:r>
              <a:rPr lang="es-MX" sz="1350">
                <a:solidFill>
                  <a:srgbClr val="212121"/>
                </a:solidFill>
                <a:highlight>
                  <a:srgbClr val="FFFFFF"/>
                </a:highlight>
                <a:latin typeface="Courier New"/>
                <a:ea typeface="Courier New"/>
                <a:cs typeface="Courier New"/>
                <a:sym typeface="Courier New"/>
              </a:rPr>
              <a:t> precision    recall  f1-score   support</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0       0.88      0.93      0.90       151</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1       0.74      0.77      0.76       146</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2       0.68      0.69      0.69       148</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3       0.88      0.78      0.83       155</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accuracy                           0.79       600</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   macro avg       0.79      0.79      0.79       600</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MX" sz="1350">
                <a:solidFill>
                  <a:srgbClr val="212121"/>
                </a:solidFill>
                <a:highlight>
                  <a:srgbClr val="FFFFFF"/>
                </a:highlight>
                <a:latin typeface="Courier New"/>
                <a:ea typeface="Courier New"/>
                <a:cs typeface="Courier New"/>
                <a:sym typeface="Courier New"/>
              </a:rPr>
              <a:t>weighted avg       0.80      0.79      0.79       600</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ALGORITMOS DE REGRESION</a:t>
            </a:r>
            <a:endParaRPr/>
          </a:p>
        </p:txBody>
      </p:sp>
      <p:sp>
        <p:nvSpPr>
          <p:cNvPr id="336" name="Google Shape;336;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rgbClr val="212121"/>
              </a:buClr>
              <a:buSzPts val="1800"/>
              <a:buChar char="●"/>
            </a:pPr>
            <a:r>
              <a:rPr b="1" lang="es-MX" sz="1800">
                <a:solidFill>
                  <a:srgbClr val="212121"/>
                </a:solidFill>
                <a:latin typeface="Courier New"/>
                <a:ea typeface="Courier New"/>
                <a:cs typeface="Courier New"/>
                <a:sym typeface="Courier New"/>
              </a:rPr>
              <a:t>REGRESION LINEAL</a:t>
            </a:r>
            <a:endParaRPr b="1" sz="1800">
              <a:solidFill>
                <a:srgbClr val="212121"/>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212121"/>
              </a:buClr>
              <a:buSzPts val="1800"/>
              <a:buFont typeface="Courier New"/>
              <a:buChar char="●"/>
            </a:pPr>
            <a:r>
              <a:rPr b="1" lang="es-MX" sz="1800">
                <a:solidFill>
                  <a:srgbClr val="212121"/>
                </a:solidFill>
                <a:latin typeface="Courier New"/>
                <a:ea typeface="Courier New"/>
                <a:cs typeface="Courier New"/>
                <a:sym typeface="Courier New"/>
              </a:rPr>
              <a:t>REGRESION LOGISTICA</a:t>
            </a:r>
            <a:endParaRPr b="1" sz="1800">
              <a:solidFill>
                <a:srgbClr val="212121"/>
              </a:solidFill>
              <a:latin typeface="Courier New"/>
              <a:ea typeface="Courier New"/>
              <a:cs typeface="Courier New"/>
              <a:sym typeface="Courier New"/>
            </a:endParaRPr>
          </a:p>
          <a:p>
            <a:pPr indent="-228600" lvl="0" marL="457200" rtl="0" algn="l">
              <a:lnSpc>
                <a:spcPct val="100000"/>
              </a:lnSpc>
              <a:spcBef>
                <a:spcPts val="0"/>
              </a:spcBef>
              <a:spcAft>
                <a:spcPts val="0"/>
              </a:spcAft>
              <a:buClr>
                <a:srgbClr val="212121"/>
              </a:buClr>
              <a:buSzPts val="1800"/>
              <a:buFont typeface="Courier New"/>
              <a:buNone/>
            </a:pPr>
            <a:r>
              <a:t/>
            </a:r>
            <a:endParaRPr b="1" sz="1800">
              <a:solidFill>
                <a:srgbClr val="21212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nvSpPr>
        <p:spPr>
          <a:xfrm>
            <a:off x="266330" y="515598"/>
            <a:ext cx="3499200" cy="492412"/>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2000"/>
              <a:buFont typeface="Calibri"/>
              <a:buNone/>
            </a:pPr>
            <a:r>
              <a:rPr b="1" lang="es-MX" sz="2000">
                <a:solidFill>
                  <a:schemeClr val="dk1"/>
                </a:solidFill>
                <a:latin typeface="Calibri"/>
                <a:ea typeface="Calibri"/>
                <a:cs typeface="Calibri"/>
                <a:sym typeface="Calibri"/>
              </a:rPr>
              <a:t>REGRESION LINEAL</a:t>
            </a:r>
            <a:endParaRPr b="1" sz="2000">
              <a:solidFill>
                <a:schemeClr val="dk1"/>
              </a:solidFill>
              <a:latin typeface="Calibri"/>
              <a:ea typeface="Calibri"/>
              <a:cs typeface="Calibri"/>
              <a:sym typeface="Calibri"/>
            </a:endParaRPr>
          </a:p>
        </p:txBody>
      </p:sp>
      <p:sp>
        <p:nvSpPr>
          <p:cNvPr id="342" name="Google Shape;342;p30"/>
          <p:cNvSpPr txBox="1"/>
          <p:nvPr/>
        </p:nvSpPr>
        <p:spPr>
          <a:xfrm>
            <a:off x="962798" y="1795814"/>
            <a:ext cx="8988600" cy="800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D5D5D5"/>
              </a:buClr>
              <a:buSzPts val="2000"/>
              <a:buFont typeface="Courier New"/>
              <a:buNone/>
            </a:pPr>
            <a:r>
              <a:rPr lang="es-MX" sz="2000">
                <a:solidFill>
                  <a:srgbClr val="D5D5D5"/>
                </a:solidFill>
                <a:highlight>
                  <a:srgbClr val="383838"/>
                </a:highlight>
                <a:latin typeface="Courier New"/>
                <a:ea typeface="Courier New"/>
                <a:cs typeface="Courier New"/>
                <a:sym typeface="Courier New"/>
              </a:rPr>
              <a:t>% de aciertos sobre el set de evaluación: 0.8743029732140915</a:t>
            </a:r>
            <a:endParaRPr sz="2000">
              <a:solidFill>
                <a:schemeClr val="dk1"/>
              </a:solidFill>
              <a:latin typeface="Calibri"/>
              <a:ea typeface="Calibri"/>
              <a:cs typeface="Calibri"/>
              <a:sym typeface="Calibri"/>
            </a:endParaRPr>
          </a:p>
        </p:txBody>
      </p:sp>
      <p:pic>
        <p:nvPicPr>
          <p:cNvPr id="343" name="Google Shape;343;p30"/>
          <p:cNvPicPr preferRelativeResize="0"/>
          <p:nvPr/>
        </p:nvPicPr>
        <p:blipFill>
          <a:blip r:embed="rId3">
            <a:alphaModFix/>
          </a:blip>
          <a:stretch>
            <a:fillRect/>
          </a:stretch>
        </p:blipFill>
        <p:spPr>
          <a:xfrm>
            <a:off x="7535425" y="2351548"/>
            <a:ext cx="4040050" cy="2775450"/>
          </a:xfrm>
          <a:prstGeom prst="rect">
            <a:avLst/>
          </a:prstGeom>
          <a:noFill/>
          <a:ln>
            <a:noFill/>
          </a:ln>
        </p:spPr>
      </p:pic>
      <p:pic>
        <p:nvPicPr>
          <p:cNvPr id="344" name="Google Shape;344;p30"/>
          <p:cNvPicPr preferRelativeResize="0"/>
          <p:nvPr/>
        </p:nvPicPr>
        <p:blipFill>
          <a:blip r:embed="rId4">
            <a:alphaModFix/>
          </a:blip>
          <a:stretch>
            <a:fillRect/>
          </a:stretch>
        </p:blipFill>
        <p:spPr>
          <a:xfrm>
            <a:off x="962800" y="3106603"/>
            <a:ext cx="4487050" cy="308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nvSpPr>
        <p:spPr>
          <a:xfrm>
            <a:off x="830925" y="1713525"/>
            <a:ext cx="6644700" cy="9903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D5D5D5"/>
              </a:buClr>
              <a:buSzPts val="1050"/>
              <a:buFont typeface="Courier New"/>
              <a:buNone/>
            </a:pPr>
            <a:r>
              <a:rPr lang="es-MX" sz="1500">
                <a:solidFill>
                  <a:schemeClr val="dk1"/>
                </a:solidFill>
              </a:rPr>
              <a:t>Puntaje Testing:  0.7270048627258827</a:t>
            </a:r>
            <a:endParaRPr sz="1500">
              <a:solidFill>
                <a:schemeClr val="dk1"/>
              </a:solidFill>
            </a:endParaRPr>
          </a:p>
          <a:p>
            <a:pPr indent="0" lvl="0" marL="50800" marR="12700" rtl="0" algn="l">
              <a:lnSpc>
                <a:spcPct val="115000"/>
              </a:lnSpc>
              <a:spcBef>
                <a:spcPts val="1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marR="0" rtl="0" algn="l">
              <a:spcBef>
                <a:spcPts val="0"/>
              </a:spcBef>
              <a:spcAft>
                <a:spcPts val="0"/>
              </a:spcAft>
              <a:buClr>
                <a:srgbClr val="D5D5D5"/>
              </a:buClr>
              <a:buSzPts val="1050"/>
              <a:buFont typeface="Courier New"/>
              <a:buNone/>
            </a:pPr>
            <a:r>
              <a:t/>
            </a:r>
            <a:endParaRPr sz="1350">
              <a:solidFill>
                <a:srgbClr val="D5D5D5"/>
              </a:solidFill>
              <a:highlight>
                <a:srgbClr val="383838"/>
              </a:highlight>
              <a:latin typeface="Courier New"/>
              <a:ea typeface="Courier New"/>
              <a:cs typeface="Courier New"/>
              <a:sym typeface="Courier New"/>
            </a:endParaRPr>
          </a:p>
        </p:txBody>
      </p:sp>
      <p:sp>
        <p:nvSpPr>
          <p:cNvPr id="350" name="Google Shape;350;p31"/>
          <p:cNvSpPr txBox="1"/>
          <p:nvPr/>
        </p:nvSpPr>
        <p:spPr>
          <a:xfrm>
            <a:off x="168625" y="604375"/>
            <a:ext cx="3499200" cy="415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500"/>
              <a:buFont typeface="Calibri"/>
              <a:buNone/>
            </a:pPr>
            <a:r>
              <a:rPr b="1" lang="es-MX" sz="1500">
                <a:solidFill>
                  <a:schemeClr val="dk1"/>
                </a:solidFill>
                <a:latin typeface="Calibri"/>
                <a:ea typeface="Calibri"/>
                <a:cs typeface="Calibri"/>
                <a:sym typeface="Calibri"/>
              </a:rPr>
              <a:t>REGRESION LOGISTICA</a:t>
            </a:r>
            <a:endParaRPr b="1" sz="1500">
              <a:solidFill>
                <a:schemeClr val="dk1"/>
              </a:solidFill>
              <a:latin typeface="Calibri"/>
              <a:ea typeface="Calibri"/>
              <a:cs typeface="Calibri"/>
              <a:sym typeface="Calibri"/>
            </a:endParaRPr>
          </a:p>
        </p:txBody>
      </p:sp>
      <p:pic>
        <p:nvPicPr>
          <p:cNvPr id="351" name="Google Shape;351;p31"/>
          <p:cNvPicPr preferRelativeResize="0"/>
          <p:nvPr/>
        </p:nvPicPr>
        <p:blipFill>
          <a:blip r:embed="rId3">
            <a:alphaModFix/>
          </a:blip>
          <a:stretch>
            <a:fillRect/>
          </a:stretch>
        </p:blipFill>
        <p:spPr>
          <a:xfrm>
            <a:off x="636600" y="2646350"/>
            <a:ext cx="4606225" cy="3087425"/>
          </a:xfrm>
          <a:prstGeom prst="rect">
            <a:avLst/>
          </a:prstGeom>
          <a:noFill/>
          <a:ln>
            <a:noFill/>
          </a:ln>
        </p:spPr>
      </p:pic>
      <p:pic>
        <p:nvPicPr>
          <p:cNvPr id="352" name="Google Shape;352;p31"/>
          <p:cNvPicPr preferRelativeResize="0"/>
          <p:nvPr/>
        </p:nvPicPr>
        <p:blipFill>
          <a:blip r:embed="rId4">
            <a:alphaModFix/>
          </a:blip>
          <a:stretch>
            <a:fillRect/>
          </a:stretch>
        </p:blipFill>
        <p:spPr>
          <a:xfrm>
            <a:off x="6412500" y="2615063"/>
            <a:ext cx="4699575" cy="315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3"/>
          <p:cNvGrpSpPr/>
          <p:nvPr/>
        </p:nvGrpSpPr>
        <p:grpSpPr>
          <a:xfrm>
            <a:off x="529022" y="849626"/>
            <a:ext cx="8438178" cy="1968091"/>
            <a:chOff x="0" y="29963"/>
            <a:chExt cx="8438178" cy="1968091"/>
          </a:xfrm>
        </p:grpSpPr>
        <p:sp>
          <p:nvSpPr>
            <p:cNvPr id="138" name="Google Shape;138;p3"/>
            <p:cNvSpPr/>
            <p:nvPr/>
          </p:nvSpPr>
          <p:spPr>
            <a:xfrm>
              <a:off x="0" y="29963"/>
              <a:ext cx="6065910" cy="338151"/>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16507" y="46470"/>
              <a:ext cx="6032896" cy="3051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00"/>
                </a:buClr>
                <a:buSzPts val="1200"/>
                <a:buFont typeface="Calibri"/>
                <a:buNone/>
              </a:pPr>
              <a:r>
                <a:rPr b="0" i="0" lang="es-MX" sz="1200" u="none" cap="none" strike="noStrike">
                  <a:solidFill>
                    <a:srgbClr val="FFFF00"/>
                  </a:solidFill>
                  <a:latin typeface="Calibri"/>
                  <a:ea typeface="Calibri"/>
                  <a:cs typeface="Calibri"/>
                  <a:sym typeface="Calibri"/>
                </a:rPr>
                <a:t>Objetivo</a:t>
              </a:r>
              <a:endParaRPr b="0" i="0" sz="1200" u="none" cap="none" strike="noStrike">
                <a:solidFill>
                  <a:srgbClr val="FFFF00"/>
                </a:solidFill>
                <a:latin typeface="Calibri"/>
                <a:ea typeface="Calibri"/>
                <a:cs typeface="Calibri"/>
                <a:sym typeface="Calibri"/>
              </a:endParaRPr>
            </a:p>
          </p:txBody>
        </p:sp>
        <p:sp>
          <p:nvSpPr>
            <p:cNvPr id="140" name="Google Shape;140;p3"/>
            <p:cNvSpPr/>
            <p:nvPr/>
          </p:nvSpPr>
          <p:spPr>
            <a:xfrm>
              <a:off x="413394" y="428148"/>
              <a:ext cx="7864998" cy="28781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a:off x="427444" y="442198"/>
              <a:ext cx="7836898" cy="259719"/>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1- Entrenar modelos de predicción con el fin de determinar el nivel de precios de análisis test</a:t>
              </a:r>
              <a:endParaRPr b="0" i="0" sz="1200" u="none" cap="none" strike="noStrike">
                <a:solidFill>
                  <a:schemeClr val="lt1"/>
                </a:solidFill>
                <a:latin typeface="Calibri"/>
                <a:ea typeface="Calibri"/>
                <a:cs typeface="Calibri"/>
                <a:sym typeface="Calibri"/>
              </a:endParaRPr>
            </a:p>
          </p:txBody>
        </p:sp>
        <p:sp>
          <p:nvSpPr>
            <p:cNvPr id="142" name="Google Shape;142;p3"/>
            <p:cNvSpPr/>
            <p:nvPr/>
          </p:nvSpPr>
          <p:spPr>
            <a:xfrm>
              <a:off x="53" y="741527"/>
              <a:ext cx="3246126" cy="28781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14103" y="755577"/>
              <a:ext cx="3218026" cy="259719"/>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00"/>
                </a:buClr>
                <a:buSzPts val="1200"/>
                <a:buFont typeface="Calibri"/>
                <a:buNone/>
              </a:pPr>
              <a:r>
                <a:rPr b="0" i="0" lang="es-MX" sz="1200" u="none" cap="none" strike="noStrike">
                  <a:solidFill>
                    <a:srgbClr val="FFFF00"/>
                  </a:solidFill>
                  <a:latin typeface="Calibri"/>
                  <a:ea typeface="Calibri"/>
                  <a:cs typeface="Calibri"/>
                  <a:sym typeface="Calibri"/>
                </a:rPr>
                <a:t>Preguntas</a:t>
              </a:r>
              <a:endParaRPr b="0" i="0" sz="1200" u="none" cap="none" strike="noStrike">
                <a:solidFill>
                  <a:srgbClr val="FFFF00"/>
                </a:solidFill>
                <a:latin typeface="Calibri"/>
                <a:ea typeface="Calibri"/>
                <a:cs typeface="Calibri"/>
                <a:sym typeface="Calibri"/>
              </a:endParaRPr>
            </a:p>
          </p:txBody>
        </p:sp>
        <p:sp>
          <p:nvSpPr>
            <p:cNvPr id="144" name="Google Shape;144;p3"/>
            <p:cNvSpPr/>
            <p:nvPr/>
          </p:nvSpPr>
          <p:spPr>
            <a:xfrm>
              <a:off x="401560" y="1068262"/>
              <a:ext cx="7979517" cy="28781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415610" y="1082312"/>
              <a:ext cx="7951417" cy="259719"/>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1- ¿</a:t>
              </a:r>
              <a:r>
                <a:rPr lang="es-MX" sz="1200">
                  <a:solidFill>
                    <a:schemeClr val="lt1"/>
                  </a:solidFill>
                  <a:latin typeface="Calibri"/>
                  <a:ea typeface="Calibri"/>
                  <a:cs typeface="Calibri"/>
                  <a:sym typeface="Calibri"/>
                </a:rPr>
                <a:t>Cuáles</a:t>
              </a:r>
              <a:r>
                <a:rPr b="0" i="0" lang="es-MX" sz="1200" u="none" cap="none" strike="noStrike">
                  <a:solidFill>
                    <a:schemeClr val="lt1"/>
                  </a:solidFill>
                  <a:latin typeface="Calibri"/>
                  <a:ea typeface="Calibri"/>
                  <a:cs typeface="Calibri"/>
                  <a:sym typeface="Calibri"/>
                </a:rPr>
                <a:t> son las variables que genera</a:t>
              </a:r>
              <a:r>
                <a:rPr lang="es-MX" sz="1200">
                  <a:solidFill>
                    <a:schemeClr val="lt1"/>
                  </a:solidFill>
                  <a:latin typeface="Calibri"/>
                  <a:ea typeface="Calibri"/>
                  <a:cs typeface="Calibri"/>
                  <a:sym typeface="Calibri"/>
                </a:rPr>
                <a:t>n</a:t>
              </a:r>
              <a:r>
                <a:rPr b="0" i="0" lang="es-MX" sz="1200" u="none" cap="none" strike="noStrike">
                  <a:solidFill>
                    <a:schemeClr val="lt1"/>
                  </a:solidFill>
                  <a:latin typeface="Calibri"/>
                  <a:ea typeface="Calibri"/>
                  <a:cs typeface="Calibri"/>
                  <a:sym typeface="Calibri"/>
                </a:rPr>
                <a:t> mayor incidencia en la clasificación de precios?</a:t>
              </a:r>
              <a:endParaRPr b="0" i="0" sz="1200" u="none" cap="none" strike="noStrike">
                <a:solidFill>
                  <a:schemeClr val="lt1"/>
                </a:solidFill>
                <a:latin typeface="Calibri"/>
                <a:ea typeface="Calibri"/>
                <a:cs typeface="Calibri"/>
                <a:sym typeface="Calibri"/>
              </a:endParaRPr>
            </a:p>
          </p:txBody>
        </p:sp>
        <p:sp>
          <p:nvSpPr>
            <p:cNvPr id="146" name="Google Shape;146;p3"/>
            <p:cNvSpPr/>
            <p:nvPr/>
          </p:nvSpPr>
          <p:spPr>
            <a:xfrm>
              <a:off x="401507" y="1396159"/>
              <a:ext cx="7964340" cy="28781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415557" y="1410209"/>
              <a:ext cx="7936240" cy="259719"/>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2- ¿Qué variables no inciden en la predicción y son convenientes depurar?</a:t>
              </a:r>
              <a:endParaRPr/>
            </a:p>
          </p:txBody>
        </p:sp>
        <p:sp>
          <p:nvSpPr>
            <p:cNvPr id="148" name="Google Shape;148;p3"/>
            <p:cNvSpPr/>
            <p:nvPr/>
          </p:nvSpPr>
          <p:spPr>
            <a:xfrm>
              <a:off x="401560" y="1710235"/>
              <a:ext cx="8036618" cy="287819"/>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415610" y="1724285"/>
              <a:ext cx="8008518" cy="259719"/>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3- ¿Qué atributos se pueden optimizar en el modelo de clasificación?</a:t>
              </a:r>
              <a:endParaRPr b="0" i="0" sz="1200" u="none" cap="none" strike="noStrike">
                <a:solidFill>
                  <a:schemeClr val="lt1"/>
                </a:solidFill>
                <a:latin typeface="Calibri"/>
                <a:ea typeface="Calibri"/>
                <a:cs typeface="Calibri"/>
                <a:sym typeface="Calibri"/>
              </a:endParaRPr>
            </a:p>
          </p:txBody>
        </p:sp>
      </p:grpSp>
      <p:sp>
        <p:nvSpPr>
          <p:cNvPr id="150" name="Google Shape;150;p3"/>
          <p:cNvSpPr txBox="1"/>
          <p:nvPr/>
        </p:nvSpPr>
        <p:spPr>
          <a:xfrm>
            <a:off x="442275" y="3496593"/>
            <a:ext cx="6094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2400" u="none" cap="none" strike="noStrike">
                <a:solidFill>
                  <a:srgbClr val="212121"/>
                </a:solidFill>
                <a:latin typeface="Roboto"/>
                <a:ea typeface="Roboto"/>
                <a:cs typeface="Roboto"/>
                <a:sym typeface="Roboto"/>
              </a:rPr>
              <a:t>Equipo de trabajo</a:t>
            </a:r>
            <a:endParaRPr b="0" i="0" sz="2400" u="none" cap="none" strike="noStrike">
              <a:solidFill>
                <a:srgbClr val="212121"/>
              </a:solidFill>
              <a:latin typeface="Roboto"/>
              <a:ea typeface="Roboto"/>
              <a:cs typeface="Roboto"/>
              <a:sym typeface="Roboto"/>
            </a:endParaRPr>
          </a:p>
        </p:txBody>
      </p:sp>
      <p:sp>
        <p:nvSpPr>
          <p:cNvPr id="151" name="Google Shape;151;p3"/>
          <p:cNvSpPr txBox="1"/>
          <p:nvPr/>
        </p:nvSpPr>
        <p:spPr>
          <a:xfrm>
            <a:off x="792973" y="4090720"/>
            <a:ext cx="6094520" cy="132343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212121"/>
              </a:buClr>
              <a:buSzPts val="2000"/>
              <a:buFont typeface="Arial"/>
              <a:buChar char="•"/>
            </a:pPr>
            <a:r>
              <a:rPr b="0" i="0" lang="es-MX" sz="2000" u="none" cap="none" strike="noStrike">
                <a:solidFill>
                  <a:srgbClr val="212121"/>
                </a:solidFill>
                <a:latin typeface="Roboto"/>
                <a:ea typeface="Roboto"/>
                <a:cs typeface="Roboto"/>
                <a:sym typeface="Roboto"/>
              </a:rPr>
              <a:t>Martín Leonardo Arce Saldaña.</a:t>
            </a:r>
            <a:endParaRPr/>
          </a:p>
          <a:p>
            <a:pPr indent="-127000" lvl="0" marL="0" marR="0" rtl="0" algn="l">
              <a:spcBef>
                <a:spcPts val="0"/>
              </a:spcBef>
              <a:spcAft>
                <a:spcPts val="0"/>
              </a:spcAft>
              <a:buClr>
                <a:srgbClr val="212121"/>
              </a:buClr>
              <a:buSzPts val="2000"/>
              <a:buFont typeface="Arial"/>
              <a:buChar char="•"/>
            </a:pPr>
            <a:r>
              <a:rPr b="0" i="0" lang="es-MX" sz="2000" u="none" cap="none" strike="noStrike">
                <a:solidFill>
                  <a:srgbClr val="212121"/>
                </a:solidFill>
                <a:latin typeface="Roboto"/>
                <a:ea typeface="Roboto"/>
                <a:cs typeface="Roboto"/>
                <a:sym typeface="Roboto"/>
              </a:rPr>
              <a:t>María de los Angeles Gattone.</a:t>
            </a:r>
            <a:endParaRPr/>
          </a:p>
          <a:p>
            <a:pPr indent="-127000" lvl="0" marL="0" marR="0" rtl="0" algn="l">
              <a:spcBef>
                <a:spcPts val="0"/>
              </a:spcBef>
              <a:spcAft>
                <a:spcPts val="0"/>
              </a:spcAft>
              <a:buClr>
                <a:srgbClr val="212121"/>
              </a:buClr>
              <a:buSzPts val="2000"/>
              <a:buFont typeface="Arial"/>
              <a:buChar char="•"/>
            </a:pPr>
            <a:r>
              <a:rPr b="0" i="0" lang="es-MX" sz="2000" u="none" cap="none" strike="noStrike">
                <a:solidFill>
                  <a:srgbClr val="212121"/>
                </a:solidFill>
                <a:latin typeface="Roboto"/>
                <a:ea typeface="Roboto"/>
                <a:cs typeface="Roboto"/>
                <a:sym typeface="Roboto"/>
              </a:rPr>
              <a:t>Pablo Bandeira</a:t>
            </a:r>
            <a:endParaRPr b="0" i="0" sz="2000" u="none" cap="none" strike="noStrike">
              <a:solidFill>
                <a:srgbClr val="212121"/>
              </a:solidFill>
              <a:latin typeface="Roboto"/>
              <a:ea typeface="Roboto"/>
              <a:cs typeface="Roboto"/>
              <a:sym typeface="Roboto"/>
            </a:endParaRPr>
          </a:p>
          <a:p>
            <a:pPr indent="-127000" lvl="0" marL="0" marR="0" rtl="0" algn="l">
              <a:spcBef>
                <a:spcPts val="0"/>
              </a:spcBef>
              <a:spcAft>
                <a:spcPts val="0"/>
              </a:spcAft>
              <a:buClr>
                <a:srgbClr val="212121"/>
              </a:buClr>
              <a:buSzPts val="2000"/>
              <a:buFont typeface="Arial"/>
              <a:buChar char="•"/>
            </a:pPr>
            <a:r>
              <a:rPr b="0" i="0" lang="es-MX" sz="2000" u="none" cap="none" strike="noStrike">
                <a:solidFill>
                  <a:srgbClr val="212121"/>
                </a:solidFill>
                <a:latin typeface="Roboto"/>
                <a:ea typeface="Roboto"/>
                <a:cs typeface="Roboto"/>
                <a:sym typeface="Roboto"/>
              </a:rPr>
              <a:t>Paulo Merino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PREDICCIÓN DE PRECIOS UTILIZANDO KNN</a:t>
            </a:r>
            <a:endParaRPr/>
          </a:p>
        </p:txBody>
      </p:sp>
      <p:sp>
        <p:nvSpPr>
          <p:cNvPr id="358" name="Google Shape;358;p34"/>
          <p:cNvSpPr txBox="1"/>
          <p:nvPr>
            <p:ph idx="1" type="body"/>
          </p:nvPr>
        </p:nvSpPr>
        <p:spPr>
          <a:xfrm>
            <a:off x="922500" y="1634600"/>
            <a:ext cx="8436900" cy="18084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lang="es-MX" sz="1050">
                <a:solidFill>
                  <a:srgbClr val="D4D4D4"/>
                </a:solidFill>
                <a:highlight>
                  <a:srgbClr val="1E1E1E"/>
                </a:highlight>
                <a:latin typeface="Courier New"/>
                <a:ea typeface="Courier New"/>
                <a:cs typeface="Courier New"/>
                <a:sym typeface="Courier New"/>
              </a:rPr>
              <a:t>data_test=pd.read_csv</a:t>
            </a:r>
            <a:r>
              <a:rPr lang="es-MX" sz="1050">
                <a:solidFill>
                  <a:srgbClr val="DCDCDC"/>
                </a:solidFill>
                <a:highlight>
                  <a:srgbClr val="1E1E1E"/>
                </a:highlight>
                <a:latin typeface="Courier New"/>
                <a:ea typeface="Courier New"/>
                <a:cs typeface="Courier New"/>
                <a:sym typeface="Courier New"/>
              </a:rPr>
              <a:t>(</a:t>
            </a:r>
            <a:r>
              <a:rPr lang="es-MX" sz="1050">
                <a:solidFill>
                  <a:srgbClr val="CE9178"/>
                </a:solidFill>
                <a:highlight>
                  <a:srgbClr val="1E1E1E"/>
                </a:highlight>
                <a:latin typeface="Courier New"/>
                <a:ea typeface="Courier New"/>
                <a:cs typeface="Courier New"/>
                <a:sym typeface="Courier New"/>
              </a:rPr>
              <a:t>'test.csv'</a:t>
            </a:r>
            <a:r>
              <a:rPr lang="es-MX"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MX" sz="1050">
                <a:solidFill>
                  <a:srgbClr val="D4D4D4"/>
                </a:solidFill>
                <a:highlight>
                  <a:srgbClr val="1E1E1E"/>
                </a:highlight>
                <a:latin typeface="Courier New"/>
                <a:ea typeface="Courier New"/>
                <a:cs typeface="Courier New"/>
                <a:sym typeface="Courier New"/>
              </a:rPr>
              <a:t>data_test=data_test.drop</a:t>
            </a:r>
            <a:r>
              <a:rPr lang="es-MX" sz="1050">
                <a:solidFill>
                  <a:srgbClr val="DCDCDC"/>
                </a:solidFill>
                <a:highlight>
                  <a:srgbClr val="1E1E1E"/>
                </a:highlight>
                <a:latin typeface="Courier New"/>
                <a:ea typeface="Courier New"/>
                <a:cs typeface="Courier New"/>
                <a:sym typeface="Courier New"/>
              </a:rPr>
              <a:t>(</a:t>
            </a:r>
            <a:r>
              <a:rPr lang="es-MX" sz="1050">
                <a:solidFill>
                  <a:srgbClr val="CE9178"/>
                </a:solidFill>
                <a:highlight>
                  <a:srgbClr val="1E1E1E"/>
                </a:highlight>
                <a:latin typeface="Courier New"/>
                <a:ea typeface="Courier New"/>
                <a:cs typeface="Courier New"/>
                <a:sym typeface="Courier New"/>
              </a:rPr>
              <a:t>'id'</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axis=</a:t>
            </a:r>
            <a:r>
              <a:rPr lang="es-MX" sz="1050">
                <a:solidFill>
                  <a:srgbClr val="B5CEA8"/>
                </a:solidFill>
                <a:highlight>
                  <a:srgbClr val="1E1E1E"/>
                </a:highlight>
                <a:latin typeface="Courier New"/>
                <a:ea typeface="Courier New"/>
                <a:cs typeface="Courier New"/>
                <a:sym typeface="Courier New"/>
              </a:rPr>
              <a:t>1</a:t>
            </a:r>
            <a:r>
              <a:rPr lang="es-MX"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MX" sz="1050">
                <a:solidFill>
                  <a:srgbClr val="6AA94F"/>
                </a:solidFill>
                <a:highlight>
                  <a:srgbClr val="1E1E1E"/>
                </a:highlight>
                <a:latin typeface="Courier New"/>
                <a:ea typeface="Courier New"/>
                <a:cs typeface="Courier New"/>
                <a:sym typeface="Courier New"/>
              </a:rPr>
              <a:t>#quitamos las columnas del test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MX" sz="1050">
                <a:solidFill>
                  <a:srgbClr val="D4D4D4"/>
                </a:solidFill>
                <a:highlight>
                  <a:srgbClr val="1E1E1E"/>
                </a:highlight>
                <a:latin typeface="Courier New"/>
                <a:ea typeface="Courier New"/>
                <a:cs typeface="Courier New"/>
                <a:sym typeface="Courier New"/>
              </a:rPr>
              <a:t>data_test = data_test.drop</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columns = </a:t>
            </a:r>
            <a:r>
              <a:rPr lang="es-MX" sz="1050">
                <a:solidFill>
                  <a:srgbClr val="DCDCDC"/>
                </a:solidFill>
                <a:highlight>
                  <a:srgbClr val="1E1E1E"/>
                </a:highlight>
                <a:latin typeface="Courier New"/>
                <a:ea typeface="Courier New"/>
                <a:cs typeface="Courier New"/>
                <a:sym typeface="Courier New"/>
              </a:rPr>
              <a:t>[</a:t>
            </a:r>
            <a:r>
              <a:rPr lang="es-MX" sz="1050">
                <a:solidFill>
                  <a:srgbClr val="CE9178"/>
                </a:solidFill>
                <a:highlight>
                  <a:srgbClr val="1E1E1E"/>
                </a:highlight>
                <a:latin typeface="Courier New"/>
                <a:ea typeface="Courier New"/>
                <a:cs typeface="Courier New"/>
                <a:sym typeface="Courier New"/>
              </a:rPr>
              <a:t>"clock_speed"</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"int_memory"</a:t>
            </a:r>
            <a:r>
              <a:rPr lang="es-MX"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"m_dep"</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"mobile_wt"</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"n_cores"</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"pc"</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"fc"</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"sc_h"</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"sc_w"</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"talk_time"</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"px_width"</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 </a:t>
            </a:r>
            <a:r>
              <a:rPr lang="es-MX" sz="1050">
                <a:solidFill>
                  <a:srgbClr val="CE9178"/>
                </a:solidFill>
                <a:highlight>
                  <a:srgbClr val="1E1E1E"/>
                </a:highlight>
                <a:latin typeface="Courier New"/>
                <a:ea typeface="Courier New"/>
                <a:cs typeface="Courier New"/>
                <a:sym typeface="Courier New"/>
              </a:rPr>
              <a:t>"px_height"</a:t>
            </a:r>
            <a:r>
              <a:rPr lang="es-MX"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p:txBody>
      </p:sp>
      <p:sp>
        <p:nvSpPr>
          <p:cNvPr id="359" name="Google Shape;359;p34"/>
          <p:cNvSpPr txBox="1"/>
          <p:nvPr/>
        </p:nvSpPr>
        <p:spPr>
          <a:xfrm>
            <a:off x="978725" y="3513325"/>
            <a:ext cx="33588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D4D4D4"/>
              </a:buClr>
              <a:buSzPts val="1050"/>
              <a:buFont typeface="Courier New"/>
              <a:buNone/>
            </a:pPr>
            <a:r>
              <a:rPr lang="es-MX" sz="1050">
                <a:solidFill>
                  <a:srgbClr val="D4D4D4"/>
                </a:solidFill>
                <a:highlight>
                  <a:srgbClr val="1E1E1E"/>
                </a:highlight>
                <a:latin typeface="Courier New"/>
                <a:ea typeface="Courier New"/>
                <a:cs typeface="Courier New"/>
                <a:sym typeface="Courier New"/>
              </a:rPr>
              <a:t>prediccion = knn.predict</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data_test</a:t>
            </a:r>
            <a:r>
              <a:rPr lang="es-MX"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p:txBody>
      </p:sp>
      <p:sp>
        <p:nvSpPr>
          <p:cNvPr id="360" name="Google Shape;360;p34"/>
          <p:cNvSpPr txBox="1"/>
          <p:nvPr/>
        </p:nvSpPr>
        <p:spPr>
          <a:xfrm>
            <a:off x="978725" y="4440825"/>
            <a:ext cx="6309900" cy="18009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array([3, 3, 2, 3, 1, 3, 3, 0, 3, 0, 3, 3, 0, 0, 2, 0, 2, 1, 3, 2, 0, 2,</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1, 1, 3, 0, 2, 0, 3, 0, 2, 0, 3, 0, 0, 1, 3, 2, 3, 1, 1, 2, 0, 0,</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0, 1, 1, 2, 1, 2, 1, 0, 2, 0, 3, 1, 3, 1, 1, 3, 3, 3, 0, 2, 1, 1,</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1, 2, 1, 2, 1, 2, 2, 3, 3, 0, 2, 0, 2, 3, 1, 3, 3, 0, 3, 0, 3, 1,</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3, 0, 1, 2, 3, 0, 2, 2, 0, 2, 1, 3, 1, 0, 0, 2, 1, 2, 0, 1, 2, 3,</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3, 2, 1, 3, 3, 3, 3, 1, 3, 0, 0, 3, 2, 1, 1, 0, 3, 3, 2, 1, 0, 1,</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1, 1, 3, 0, 2, 0, 3, 2, 1, 3, 1, 2, 3, 3, 3, 3, 1, 3, 2, 3, 0, 0,</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2, 2, 3, 3, 3, 3, 2, 2, 3, 2, 3, 3, 1, 0, 3, 0, 0, 0, 1, 0, 0, 1,</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1, 0, 1, 2, 0, 0, 0, 0, 2, 2, 2, 0, 0, 0, 0, 0, 0, 3, 1, 1, 2, 2,</a:t>
            </a:r>
            <a:endParaRPr sz="1050">
              <a:solidFill>
                <a:srgbClr val="D5D5D5"/>
              </a:solidFill>
              <a:highlight>
                <a:srgbClr val="383838"/>
              </a:highlight>
              <a:latin typeface="Courier New"/>
              <a:ea typeface="Courier New"/>
              <a:cs typeface="Courier New"/>
              <a:sym typeface="Courier New"/>
            </a:endParaRPr>
          </a:p>
          <a:p>
            <a:pPr indent="0" lvl="0" marL="0" marR="0" rtl="0" algn="l">
              <a:spcBef>
                <a:spcPts val="0"/>
              </a:spcBef>
              <a:spcAft>
                <a:spcPts val="0"/>
              </a:spcAft>
              <a:buClr>
                <a:srgbClr val="D5D5D5"/>
              </a:buClr>
              <a:buSzPts val="1050"/>
              <a:buFont typeface="Courier New"/>
              <a:buNone/>
            </a:pPr>
            <a:r>
              <a:rPr lang="es-MX" sz="1050">
                <a:solidFill>
                  <a:srgbClr val="D5D5D5"/>
                </a:solidFill>
                <a:highlight>
                  <a:srgbClr val="383838"/>
                </a:highlight>
                <a:latin typeface="Courier New"/>
                <a:ea typeface="Courier New"/>
                <a:cs typeface="Courier New"/>
                <a:sym typeface="Courier New"/>
              </a:rPr>
              <a:t>       2, 3, 1, 2, 3, 2, 3, 1, 1, 1, 1, 0, 1, 2, 0, 2, 3, 3, 0, 2, 0, 3,</a:t>
            </a:r>
            <a:endParaRPr sz="1800">
              <a:solidFill>
                <a:schemeClr val="dk1"/>
              </a:solidFill>
              <a:latin typeface="Calibri"/>
              <a:ea typeface="Calibri"/>
              <a:cs typeface="Calibri"/>
              <a:sym typeface="Calibri"/>
            </a:endParaRPr>
          </a:p>
        </p:txBody>
      </p:sp>
      <p:sp>
        <p:nvSpPr>
          <p:cNvPr id="361" name="Google Shape;361;p34"/>
          <p:cNvSpPr txBox="1"/>
          <p:nvPr/>
        </p:nvSpPr>
        <p:spPr>
          <a:xfrm>
            <a:off x="978725" y="3977075"/>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D4D4D4"/>
              </a:buClr>
              <a:buSzPts val="1050"/>
              <a:buFont typeface="Courier New"/>
              <a:buNone/>
            </a:pPr>
            <a:r>
              <a:rPr lang="es-MX" sz="1050">
                <a:solidFill>
                  <a:srgbClr val="D4D4D4"/>
                </a:solidFill>
                <a:highlight>
                  <a:srgbClr val="1E1E1E"/>
                </a:highlight>
                <a:latin typeface="Courier New"/>
                <a:ea typeface="Courier New"/>
                <a:cs typeface="Courier New"/>
                <a:sym typeface="Courier New"/>
              </a:rPr>
              <a:t>prediccion</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AGREGAR EL PRECIO AL TEST</a:t>
            </a:r>
            <a:endParaRPr/>
          </a:p>
        </p:txBody>
      </p:sp>
      <p:sp>
        <p:nvSpPr>
          <p:cNvPr id="367" name="Google Shape;367;p35"/>
          <p:cNvSpPr txBox="1"/>
          <p:nvPr/>
        </p:nvSpPr>
        <p:spPr>
          <a:xfrm>
            <a:off x="978725" y="1531800"/>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D4D4D4"/>
              </a:buClr>
              <a:buSzPts val="1050"/>
              <a:buFont typeface="Courier New"/>
              <a:buNone/>
            </a:pPr>
            <a:r>
              <a:rPr lang="es-MX" sz="1050">
                <a:solidFill>
                  <a:srgbClr val="D4D4D4"/>
                </a:solidFill>
                <a:highlight>
                  <a:srgbClr val="1E1E1E"/>
                </a:highlight>
                <a:latin typeface="Courier New"/>
                <a:ea typeface="Courier New"/>
                <a:cs typeface="Courier New"/>
                <a:sym typeface="Courier New"/>
              </a:rPr>
              <a:t>data_test</a:t>
            </a:r>
            <a:r>
              <a:rPr lang="es-MX" sz="1050">
                <a:solidFill>
                  <a:srgbClr val="DCDCDC"/>
                </a:solidFill>
                <a:highlight>
                  <a:srgbClr val="1E1E1E"/>
                </a:highlight>
                <a:latin typeface="Courier New"/>
                <a:ea typeface="Courier New"/>
                <a:cs typeface="Courier New"/>
                <a:sym typeface="Courier New"/>
              </a:rPr>
              <a:t>[</a:t>
            </a:r>
            <a:r>
              <a:rPr lang="es-MX" sz="1050">
                <a:solidFill>
                  <a:srgbClr val="CE9178"/>
                </a:solidFill>
                <a:highlight>
                  <a:srgbClr val="1E1E1E"/>
                </a:highlight>
                <a:latin typeface="Courier New"/>
                <a:ea typeface="Courier New"/>
                <a:cs typeface="Courier New"/>
                <a:sym typeface="Courier New"/>
              </a:rPr>
              <a:t>'price_range'</a:t>
            </a:r>
            <a:r>
              <a:rPr lang="es-MX" sz="1050">
                <a:solidFill>
                  <a:srgbClr val="DCDCDC"/>
                </a:solidFill>
                <a:highlight>
                  <a:srgbClr val="1E1E1E"/>
                </a:highlight>
                <a:latin typeface="Courier New"/>
                <a:ea typeface="Courier New"/>
                <a:cs typeface="Courier New"/>
                <a:sym typeface="Courier New"/>
              </a:rPr>
              <a:t>]</a:t>
            </a:r>
            <a:r>
              <a:rPr lang="es-MX" sz="1050">
                <a:solidFill>
                  <a:srgbClr val="D4D4D4"/>
                </a:solidFill>
                <a:highlight>
                  <a:srgbClr val="1E1E1E"/>
                </a:highlight>
                <a:latin typeface="Courier New"/>
                <a:ea typeface="Courier New"/>
                <a:cs typeface="Courier New"/>
                <a:sym typeface="Courier New"/>
              </a:rPr>
              <a:t>=prediccion</a:t>
            </a:r>
            <a:endParaRPr sz="1050">
              <a:solidFill>
                <a:srgbClr val="D4D4D4"/>
              </a:solidFill>
              <a:highlight>
                <a:srgbClr val="1E1E1E"/>
              </a:highlight>
              <a:latin typeface="Courier New"/>
              <a:ea typeface="Courier New"/>
              <a:cs typeface="Courier New"/>
              <a:sym typeface="Courier New"/>
            </a:endParaRPr>
          </a:p>
        </p:txBody>
      </p:sp>
      <p:sp>
        <p:nvSpPr>
          <p:cNvPr id="368" name="Google Shape;368;p35"/>
          <p:cNvSpPr txBox="1"/>
          <p:nvPr/>
        </p:nvSpPr>
        <p:spPr>
          <a:xfrm>
            <a:off x="978725" y="1878000"/>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D4D4D4"/>
              </a:buClr>
              <a:buSzPts val="1050"/>
              <a:buFont typeface="Courier New"/>
              <a:buNone/>
            </a:pPr>
            <a:r>
              <a:rPr lang="es-MX" sz="1050">
                <a:solidFill>
                  <a:srgbClr val="D4D4D4"/>
                </a:solidFill>
                <a:highlight>
                  <a:srgbClr val="1E1E1E"/>
                </a:highlight>
                <a:latin typeface="Courier New"/>
                <a:ea typeface="Courier New"/>
                <a:cs typeface="Courier New"/>
                <a:sym typeface="Courier New"/>
              </a:rPr>
              <a:t>data_test</a:t>
            </a:r>
            <a:endParaRPr sz="1050">
              <a:solidFill>
                <a:srgbClr val="D4D4D4"/>
              </a:solidFill>
              <a:highlight>
                <a:srgbClr val="1E1E1E"/>
              </a:highlight>
              <a:latin typeface="Courier New"/>
              <a:ea typeface="Courier New"/>
              <a:cs typeface="Courier New"/>
              <a:sym typeface="Courier New"/>
            </a:endParaRPr>
          </a:p>
        </p:txBody>
      </p:sp>
      <p:graphicFrame>
        <p:nvGraphicFramePr>
          <p:cNvPr id="369" name="Google Shape;369;p35"/>
          <p:cNvGraphicFramePr/>
          <p:nvPr/>
        </p:nvGraphicFramePr>
        <p:xfrm>
          <a:off x="978725" y="2481625"/>
          <a:ext cx="3000000" cy="3000000"/>
        </p:xfrm>
        <a:graphic>
          <a:graphicData uri="http://schemas.openxmlformats.org/drawingml/2006/table">
            <a:tbl>
              <a:tblPr>
                <a:solidFill>
                  <a:srgbClr val="383838"/>
                </a:solidFill>
                <a:tableStyleId>{38180155-ED36-4B91-8E78-81CB72BD8993}</a:tableStyleId>
              </a:tblPr>
              <a:tblGrid>
                <a:gridCol w="468025"/>
                <a:gridCol w="1391400"/>
                <a:gridCol w="543925"/>
                <a:gridCol w="948675"/>
                <a:gridCol w="733650"/>
                <a:gridCol w="569200"/>
                <a:gridCol w="822200"/>
                <a:gridCol w="1328150"/>
                <a:gridCol w="468025"/>
                <a:gridCol w="1176375"/>
              </a:tblGrid>
              <a:tr h="346700">
                <a:tc>
                  <a:txBody>
                    <a:bodyPr/>
                    <a:lstStyle/>
                    <a:p>
                      <a:pPr indent="0" lvl="0" marL="0" marR="0" rtl="0" algn="l">
                        <a:spcBef>
                          <a:spcPts val="0"/>
                        </a:spcBef>
                        <a:spcAft>
                          <a:spcPts val="0"/>
                        </a:spcAft>
                        <a:buClr>
                          <a:schemeClr val="dk1"/>
                        </a:buClr>
                        <a:buSzPts val="1800"/>
                        <a:buFont typeface="Calibri"/>
                        <a:buNone/>
                      </a:pPr>
                      <a:r>
                        <a:t/>
                      </a:r>
                      <a:endParaRPr sz="1800"/>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battery_power</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blue</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dual_sim</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four_g</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ram</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three_g</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touch_screen</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wifi</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price_range</a:t>
                      </a:r>
                      <a:endParaRPr b="1"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0</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1043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3476</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1</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841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3895</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2</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1807</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2396</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3</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1546</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3893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3</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4</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1434</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1773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995</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1700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2121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996</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609</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1933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997</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1185</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1223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998</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1533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2509</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a:t>
                      </a:r>
                      <a:endParaRPr sz="1050">
                        <a:solidFill>
                          <a:srgbClr val="D5D5D5"/>
                        </a:solidFill>
                        <a:highlight>
                          <a:srgbClr val="383838"/>
                        </a:highlight>
                        <a:latin typeface="Roboto"/>
                        <a:ea typeface="Roboto"/>
                        <a:cs typeface="Roboto"/>
                        <a:sym typeface="Roboto"/>
                      </a:endParaRPr>
                    </a:p>
                  </a:txBody>
                  <a:tcPr marT="66675" marB="66675" marR="66675" marL="66675"/>
                </a:tc>
              </a:tr>
              <a:tr h="295275">
                <a:tc>
                  <a:txBody>
                    <a:bodyPr/>
                    <a:lstStyle/>
                    <a:p>
                      <a:pPr indent="0" lvl="0" marL="0" marR="0" rtl="0" algn="ctr">
                        <a:lnSpc>
                          <a:spcPct val="115000"/>
                        </a:lnSpc>
                        <a:spcBef>
                          <a:spcPts val="0"/>
                        </a:spcBef>
                        <a:spcAft>
                          <a:spcPts val="0"/>
                        </a:spcAft>
                        <a:buClr>
                          <a:srgbClr val="D5D5D5"/>
                        </a:buClr>
                        <a:buSzPts val="1050"/>
                        <a:buFont typeface="Roboto"/>
                        <a:buNone/>
                      </a:pPr>
                      <a:r>
                        <a:rPr b="1" lang="es-MX" sz="1050">
                          <a:solidFill>
                            <a:srgbClr val="D5D5D5"/>
                          </a:solidFill>
                          <a:highlight>
                            <a:srgbClr val="383838"/>
                          </a:highlight>
                          <a:latin typeface="Roboto"/>
                          <a:ea typeface="Roboto"/>
                          <a:cs typeface="Roboto"/>
                          <a:sym typeface="Roboto"/>
                        </a:rPr>
                        <a:t>999</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1270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2828</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0</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1</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marR="0" rtl="0" algn="r">
                        <a:lnSpc>
                          <a:spcPct val="115000"/>
                        </a:lnSpc>
                        <a:spcBef>
                          <a:spcPts val="0"/>
                        </a:spcBef>
                        <a:spcAft>
                          <a:spcPts val="0"/>
                        </a:spcAft>
                        <a:buClr>
                          <a:srgbClr val="D5D5D5"/>
                        </a:buClr>
                        <a:buSzPts val="1050"/>
                        <a:buFont typeface="Roboto"/>
                        <a:buNone/>
                      </a:pPr>
                      <a:r>
                        <a:rPr lang="es-MX" sz="1050">
                          <a:solidFill>
                            <a:srgbClr val="D5D5D5"/>
                          </a:solidFill>
                          <a:highlight>
                            <a:srgbClr val="383838"/>
                          </a:highlight>
                          <a:latin typeface="Roboto"/>
                          <a:ea typeface="Roboto"/>
                          <a:cs typeface="Roboto"/>
                          <a:sym typeface="Roboto"/>
                        </a:rPr>
                        <a:t>2</a:t>
                      </a:r>
                      <a:endParaRPr sz="1050">
                        <a:solidFill>
                          <a:srgbClr val="D5D5D5"/>
                        </a:solidFill>
                        <a:highlight>
                          <a:srgbClr val="383838"/>
                        </a:highlight>
                        <a:latin typeface="Roboto"/>
                        <a:ea typeface="Roboto"/>
                        <a:cs typeface="Roboto"/>
                        <a:sym typeface="Roboto"/>
                      </a:endParaRPr>
                    </a:p>
                  </a:txBody>
                  <a:tcPr marT="66675" marB="66675" marR="66675" marL="6667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CONCLUSIÓN</a:t>
            </a:r>
            <a:endParaRPr/>
          </a:p>
        </p:txBody>
      </p:sp>
      <p:sp>
        <p:nvSpPr>
          <p:cNvPr id="375" name="Google Shape;375;p32"/>
          <p:cNvSpPr txBox="1"/>
          <p:nvPr/>
        </p:nvSpPr>
        <p:spPr>
          <a:xfrm>
            <a:off x="811950" y="1766450"/>
            <a:ext cx="84078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s-MX" sz="2000">
                <a:solidFill>
                  <a:schemeClr val="dk1"/>
                </a:solidFill>
                <a:latin typeface="Calibri"/>
                <a:ea typeface="Calibri"/>
                <a:cs typeface="Calibri"/>
                <a:sym typeface="Calibri"/>
              </a:rPr>
              <a:t>3- ¿Qué atributos se pueden optimizar en el modelo de clasificación?</a:t>
            </a:r>
            <a:endParaRPr sz="2000">
              <a:solidFill>
                <a:schemeClr val="dk1"/>
              </a:solidFill>
              <a:latin typeface="Calibri"/>
              <a:ea typeface="Calibri"/>
              <a:cs typeface="Calibri"/>
              <a:sym typeface="Calibri"/>
            </a:endParaRPr>
          </a:p>
        </p:txBody>
      </p:sp>
      <p:sp>
        <p:nvSpPr>
          <p:cNvPr id="376" name="Google Shape;376;p32"/>
          <p:cNvSpPr txBox="1"/>
          <p:nvPr/>
        </p:nvSpPr>
        <p:spPr>
          <a:xfrm>
            <a:off x="811950" y="2546025"/>
            <a:ext cx="10568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chemeClr val="accent1"/>
                </a:solidFill>
                <a:latin typeface="Calibri"/>
                <a:ea typeface="Calibri"/>
                <a:cs typeface="Calibri"/>
                <a:sym typeface="Calibri"/>
              </a:rPr>
              <a:t>R: </a:t>
            </a:r>
            <a:r>
              <a:rPr lang="es-MX" sz="2000">
                <a:solidFill>
                  <a:schemeClr val="dk1"/>
                </a:solidFill>
                <a:highlight>
                  <a:srgbClr val="FFFFFE"/>
                </a:highlight>
                <a:latin typeface="Courier New"/>
                <a:ea typeface="Courier New"/>
                <a:cs typeface="Courier New"/>
                <a:sym typeface="Courier New"/>
              </a:rPr>
              <a:t>En gran parte de los modelos se consigue un valor de predictivo útil por ende con el fin de optimizar el modelo habría que utilizar modelos cómo el KNN o Random Forest que tiene un acuracy de 0.79 en vez un árbol normal que tiene 0.75 aún así todos los modelo de clasificación dan valores predictivo óptimos, esto gracias a la variables depuradas, y a la alta correlación que hay con la variable RAM</a:t>
            </a:r>
            <a:endParaRPr sz="20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s-MX" sz="2000">
                <a:solidFill>
                  <a:schemeClr val="dk1"/>
                </a:solidFill>
                <a:highlight>
                  <a:srgbClr val="FFFFFE"/>
                </a:highlight>
                <a:latin typeface="Courier New"/>
                <a:ea typeface="Courier New"/>
                <a:cs typeface="Courier New"/>
                <a:sym typeface="Courier New"/>
              </a:rPr>
              <a:t>Con el fin de predecir el modelo de precio utilizamos el KNN</a:t>
            </a:r>
            <a:endParaRPr sz="200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838200" y="791251"/>
            <a:ext cx="10515600" cy="100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Calibri"/>
              <a:buNone/>
            </a:pPr>
            <a:r>
              <a:rPr lang="es-MX" sz="3000"/>
              <a:t>Variables de análisis </a:t>
            </a:r>
            <a:endParaRPr sz="3000"/>
          </a:p>
        </p:txBody>
      </p:sp>
      <p:sp>
        <p:nvSpPr>
          <p:cNvPr id="157" name="Google Shape;157;p4"/>
          <p:cNvSpPr txBox="1"/>
          <p:nvPr/>
        </p:nvSpPr>
        <p:spPr>
          <a:xfrm>
            <a:off x="956600" y="1685185"/>
            <a:ext cx="91062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400" u="none" cap="none" strike="noStrike">
                <a:solidFill>
                  <a:schemeClr val="dk1"/>
                </a:solidFill>
                <a:latin typeface="Calibri"/>
                <a:ea typeface="Calibri"/>
                <a:cs typeface="Calibri"/>
                <a:sym typeface="Calibri"/>
              </a:rPr>
              <a:t>battery_power = Energía total que una batería puede almacenar en un tiempo medida en mAh</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azul = Tiene bluetooth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clock_speed = velocidad a la que el microprocesador ejecuta las instrucciones</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dual_sim = Tiene soporte dual sim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fc = megapíxeles de la cámara frontal</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four_g = Tiene 4G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int_memory = Memoria interna en Gigabytes</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m_dep = Fondo móvil en cm</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mobile_wt = Peso del teléfono móvil</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n_cores = Número de núcleos del procesador</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pc = megapíxeles de la cámara principal</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px_height = Altura de resolución de píxeles</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ram = Memoria de acceso aleatorio en Mega Bytes</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sc_h = Altura de pantalla del móvil en cm</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sc_w = Ancho de pantalla del móvil en cm</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talk_time = tiempo más largo que durará una sola carga de batería cuando esté</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three_g = Tiene 3G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touch_screen = Tiene pantalla táctil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wifi = Tiene wifi o no</a:t>
            </a:r>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price_range = Esta es la variable objetivo con valor de 0 (costo bajo), 1 (costo medio), 2 (costo alto) y 3 (costo muy alto).</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5"/>
          <p:cNvSpPr txBox="1"/>
          <p:nvPr/>
        </p:nvSpPr>
        <p:spPr>
          <a:xfrm>
            <a:off x="483125" y="1642349"/>
            <a:ext cx="2331426" cy="3742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Calibri"/>
              <a:buNone/>
            </a:pPr>
            <a:r>
              <a:rPr b="1" lang="es-MX" sz="2000">
                <a:solidFill>
                  <a:schemeClr val="dk1"/>
                </a:solidFill>
                <a:latin typeface="Calibri"/>
                <a:ea typeface="Calibri"/>
                <a:cs typeface="Calibri"/>
                <a:sym typeface="Calibri"/>
              </a:rPr>
              <a:t>Variables 1 y 0</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Blue</a:t>
            </a:r>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Dual sim</a:t>
            </a:r>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Four G</a:t>
            </a:r>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Tree G</a:t>
            </a:r>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Touch Screen</a:t>
            </a:r>
            <a:endParaRPr/>
          </a:p>
          <a:p>
            <a:pPr indent="0" lvl="0" marL="0" marR="0" rtl="0" algn="l">
              <a:lnSpc>
                <a:spcPct val="90000"/>
              </a:lnSpc>
              <a:spcBef>
                <a:spcPts val="600"/>
              </a:spcBef>
              <a:spcAft>
                <a:spcPts val="0"/>
              </a:spcAft>
              <a:buClr>
                <a:schemeClr val="dk1"/>
              </a:buClr>
              <a:buSzPts val="2000"/>
              <a:buFont typeface="Arial"/>
              <a:buChar char="•"/>
            </a:pPr>
            <a:r>
              <a:rPr lang="es-MX" sz="2000">
                <a:solidFill>
                  <a:schemeClr val="dk1"/>
                </a:solidFill>
                <a:latin typeface="Calibri"/>
                <a:ea typeface="Calibri"/>
                <a:cs typeface="Calibri"/>
                <a:sym typeface="Calibri"/>
              </a:rPr>
              <a:t>Wifi</a:t>
            </a:r>
            <a:endParaRPr sz="2000">
              <a:solidFill>
                <a:schemeClr val="dk1"/>
              </a:solidFill>
              <a:latin typeface="Calibri"/>
              <a:ea typeface="Calibri"/>
              <a:cs typeface="Calibri"/>
              <a:sym typeface="Calibri"/>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graphicFrame>
        <p:nvGraphicFramePr>
          <p:cNvPr id="163" name="Google Shape;163;p5"/>
          <p:cNvGraphicFramePr/>
          <p:nvPr/>
        </p:nvGraphicFramePr>
        <p:xfrm>
          <a:off x="3636173" y="2035516"/>
          <a:ext cx="3000000" cy="3000000"/>
        </p:xfrm>
        <a:graphic>
          <a:graphicData uri="http://schemas.openxmlformats.org/drawingml/2006/table">
            <a:tbl>
              <a:tblPr bandRow="1" firstRow="1">
                <a:noFill/>
                <a:tableStyleId>{C96A22C6-35E9-4CB3-B301-62108690A602}</a:tableStyleId>
              </a:tblPr>
              <a:tblGrid>
                <a:gridCol w="1274800"/>
                <a:gridCol w="861925"/>
                <a:gridCol w="911200"/>
                <a:gridCol w="971950"/>
                <a:gridCol w="617600"/>
                <a:gridCol w="637850"/>
                <a:gridCol w="607475"/>
              </a:tblGrid>
              <a:tr h="261175">
                <a:tc>
                  <a:txBody>
                    <a:bodyPr/>
                    <a:lstStyle/>
                    <a:p>
                      <a:pPr indent="0" lvl="0" marL="0" marR="0" rtl="0" algn="r">
                        <a:spcBef>
                          <a:spcPts val="0"/>
                        </a:spcBef>
                        <a:spcAft>
                          <a:spcPts val="0"/>
                        </a:spcAft>
                        <a:buNone/>
                      </a:pPr>
                      <a:r>
                        <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b="1" lang="es-MX" sz="1200" u="none" cap="none" strike="noStrike"/>
                        <a:t>count</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mean</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std</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min</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50%</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max</a:t>
                      </a:r>
                      <a:endParaRPr b="1" sz="1200" u="none" cap="none" strike="noStrike"/>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blue</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0.49500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0.500100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dual_sim</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0.50950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0.500035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four_g</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0.52150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0.499662</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three_g</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0.76150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0.426273</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touch_screen</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0.50300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0.500116</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r h="299100">
                <a:tc>
                  <a:txBody>
                    <a:bodyPr/>
                    <a:lstStyle/>
                    <a:p>
                      <a:pPr indent="0" lvl="0" marL="0" marR="0" rtl="0" algn="l">
                        <a:spcBef>
                          <a:spcPts val="0"/>
                        </a:spcBef>
                        <a:spcAft>
                          <a:spcPts val="0"/>
                        </a:spcAft>
                        <a:buNone/>
                      </a:pPr>
                      <a:r>
                        <a:rPr b="1" lang="es-MX" sz="1200" u="none" cap="none" strike="noStrike"/>
                        <a:t>wifi</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0.50700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0.500076</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r>
            </a:tbl>
          </a:graphicData>
        </a:graphic>
      </p:graphicFrame>
      <p:sp>
        <p:nvSpPr>
          <p:cNvPr id="164" name="Google Shape;164;p5"/>
          <p:cNvSpPr txBox="1"/>
          <p:nvPr/>
        </p:nvSpPr>
        <p:spPr>
          <a:xfrm>
            <a:off x="483125" y="353633"/>
            <a:ext cx="609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UNIVARIADO</a:t>
            </a:r>
            <a:endParaRPr b="1" sz="1800">
              <a:solidFill>
                <a:schemeClr val="dk1"/>
              </a:solidFill>
              <a:latin typeface="Calibri"/>
              <a:ea typeface="Calibri"/>
              <a:cs typeface="Calibri"/>
              <a:sym typeface="Calibri"/>
            </a:endParaRPr>
          </a:p>
        </p:txBody>
      </p:sp>
      <p:sp>
        <p:nvSpPr>
          <p:cNvPr id="165" name="Google Shape;165;p5"/>
          <p:cNvSpPr txBox="1"/>
          <p:nvPr/>
        </p:nvSpPr>
        <p:spPr>
          <a:xfrm>
            <a:off x="3636175" y="4576750"/>
            <a:ext cx="599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Estas variables tiene un mismo comportamiento a diferencia el three-g que tiene un promedio más alto y un std más bajo</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txBox="1"/>
          <p:nvPr/>
        </p:nvSpPr>
        <p:spPr>
          <a:xfrm>
            <a:off x="423421" y="1436025"/>
            <a:ext cx="3822189" cy="374276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dk1"/>
              </a:buClr>
              <a:buSzPct val="100000"/>
              <a:buFont typeface="Calibri"/>
              <a:buNone/>
            </a:pPr>
            <a:r>
              <a:rPr b="1" lang="es-MX" sz="2000">
                <a:solidFill>
                  <a:schemeClr val="dk1"/>
                </a:solidFill>
                <a:latin typeface="Calibri"/>
                <a:ea typeface="Calibri"/>
                <a:cs typeface="Calibri"/>
                <a:sym typeface="Calibri"/>
              </a:rPr>
              <a:t>Variables Continuas</a:t>
            </a:r>
            <a:endParaRPr b="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Int memory</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M dep</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N cores</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Px height</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Px_widht</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Ram</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Sc_h</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Sc_w</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Talk time</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Pc </a:t>
            </a:r>
            <a:endParaRPr/>
          </a:p>
          <a:p>
            <a:pPr indent="0" lvl="0" marL="0" marR="0" rtl="0" algn="l">
              <a:lnSpc>
                <a:spcPct val="90000"/>
              </a:lnSpc>
              <a:spcBef>
                <a:spcPts val="600"/>
              </a:spcBef>
              <a:spcAft>
                <a:spcPts val="0"/>
              </a:spcAft>
              <a:buClr>
                <a:schemeClr val="dk1"/>
              </a:buClr>
              <a:buSzPct val="100000"/>
              <a:buFont typeface="Arial"/>
              <a:buChar char="•"/>
            </a:pPr>
            <a:r>
              <a:rPr lang="es-MX" sz="2000">
                <a:solidFill>
                  <a:schemeClr val="dk1"/>
                </a:solidFill>
                <a:latin typeface="Calibri"/>
                <a:ea typeface="Calibri"/>
                <a:cs typeface="Calibri"/>
                <a:sym typeface="Calibri"/>
              </a:rPr>
              <a:t>fc</a:t>
            </a:r>
            <a:endParaRPr/>
          </a:p>
          <a:p>
            <a:pPr indent="0" lvl="0" marL="0" marR="0" rtl="0" algn="l">
              <a:lnSpc>
                <a:spcPct val="90000"/>
              </a:lnSpc>
              <a:spcBef>
                <a:spcPts val="600"/>
              </a:spcBef>
              <a:spcAft>
                <a:spcPts val="0"/>
              </a:spcAft>
              <a:buClr>
                <a:schemeClr val="dk1"/>
              </a:buClr>
              <a:buSzPct val="100000"/>
              <a:buFont typeface="Calibri"/>
              <a:buNone/>
            </a:pPr>
            <a:r>
              <a:t/>
            </a:r>
            <a:endParaRPr sz="2000">
              <a:solidFill>
                <a:schemeClr val="dk1"/>
              </a:solidFill>
              <a:latin typeface="Calibri"/>
              <a:ea typeface="Calibri"/>
              <a:cs typeface="Calibri"/>
              <a:sym typeface="Calibri"/>
            </a:endParaRPr>
          </a:p>
        </p:txBody>
      </p:sp>
      <p:sp>
        <p:nvSpPr>
          <p:cNvPr id="171" name="Google Shape;171;p6"/>
          <p:cNvSpPr txBox="1"/>
          <p:nvPr/>
        </p:nvSpPr>
        <p:spPr>
          <a:xfrm>
            <a:off x="423421" y="4986279"/>
            <a:ext cx="609442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Variables Discreta</a:t>
            </a:r>
            <a:endParaRPr b="1" sz="1800">
              <a:solidFill>
                <a:schemeClr val="dk1"/>
              </a:solidFill>
              <a:latin typeface="Calibri"/>
              <a:ea typeface="Calibri"/>
              <a:cs typeface="Calibri"/>
              <a:sym typeface="Calibri"/>
            </a:endParaRPr>
          </a:p>
          <a:p>
            <a:pPr indent="-285750" lvl="0" marL="28575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Clock Speed</a:t>
            </a:r>
            <a:endParaRPr sz="1800">
              <a:solidFill>
                <a:schemeClr val="dk1"/>
              </a:solidFill>
              <a:latin typeface="Calibri"/>
              <a:ea typeface="Calibri"/>
              <a:cs typeface="Calibri"/>
              <a:sym typeface="Calibri"/>
            </a:endParaRPr>
          </a:p>
          <a:p>
            <a:pPr indent="-285750" lvl="0" marL="28575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Price_range</a:t>
            </a:r>
            <a:endParaRPr sz="1800">
              <a:solidFill>
                <a:schemeClr val="dk1"/>
              </a:solidFill>
              <a:latin typeface="Calibri"/>
              <a:ea typeface="Calibri"/>
              <a:cs typeface="Calibri"/>
              <a:sym typeface="Calibri"/>
            </a:endParaRPr>
          </a:p>
        </p:txBody>
      </p:sp>
      <p:graphicFrame>
        <p:nvGraphicFramePr>
          <p:cNvPr id="172" name="Google Shape;172;p6"/>
          <p:cNvGraphicFramePr/>
          <p:nvPr/>
        </p:nvGraphicFramePr>
        <p:xfrm>
          <a:off x="3093454" y="1452025"/>
          <a:ext cx="3000000" cy="3000000"/>
        </p:xfrm>
        <a:graphic>
          <a:graphicData uri="http://schemas.openxmlformats.org/drawingml/2006/table">
            <a:tbl>
              <a:tblPr bandRow="1" firstRow="1">
                <a:noFill/>
                <a:tableStyleId>{C96A22C6-35E9-4CB3-B301-62108690A602}</a:tableStyleId>
              </a:tblPr>
              <a:tblGrid>
                <a:gridCol w="1139825"/>
                <a:gridCol w="938800"/>
                <a:gridCol w="942175"/>
                <a:gridCol w="1017050"/>
                <a:gridCol w="882125"/>
                <a:gridCol w="938800"/>
                <a:gridCol w="938800"/>
                <a:gridCol w="938800"/>
                <a:gridCol w="938800"/>
              </a:tblGrid>
              <a:tr h="192875">
                <a:tc>
                  <a:txBody>
                    <a:bodyPr/>
                    <a:lstStyle/>
                    <a:p>
                      <a:pPr indent="0" lvl="0" marL="0" marR="0" rtl="0" algn="r">
                        <a:spcBef>
                          <a:spcPts val="0"/>
                        </a:spcBef>
                        <a:spcAft>
                          <a:spcPts val="0"/>
                        </a:spcAft>
                        <a:buNone/>
                      </a:pPr>
                      <a:r>
                        <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b="1" lang="es-MX" sz="1200" u="none" cap="none" strike="noStrike"/>
                        <a:t>count</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mean</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std</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b="1" lang="es-MX" sz="1200" u="none" cap="none" strike="noStrike"/>
                        <a:t>min</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25%</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50%</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75%</a:t>
                      </a:r>
                      <a:endParaRPr/>
                    </a:p>
                  </a:txBody>
                  <a:tcPr marT="18525" marB="18525" marR="37025" marL="37025" anchor="ctr"/>
                </a:tc>
                <a:tc>
                  <a:txBody>
                    <a:bodyPr/>
                    <a:lstStyle/>
                    <a:p>
                      <a:pPr indent="0" lvl="0" marL="0" marR="0" rtl="0" algn="r">
                        <a:spcBef>
                          <a:spcPts val="0"/>
                        </a:spcBef>
                        <a:spcAft>
                          <a:spcPts val="0"/>
                        </a:spcAft>
                        <a:buNone/>
                      </a:pPr>
                      <a:r>
                        <a:rPr b="1" lang="es-MX" sz="1200" u="none" cap="none" strike="noStrike"/>
                        <a:t>max</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battery_power</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1238.51850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439.418206</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501.0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851.75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1226.0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1615.25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1998.0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clock_speed</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1.52225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0.816004</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0.70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2.20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fc</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4.30950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4.341444</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7.00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19.0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int_memory</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32.04650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18.145715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16.00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32.0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48.00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64.0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mobile_wt</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140.24900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35.399655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80.0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109.00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141.0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170.00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n_cores</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4.52050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2.287837</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7.00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8.0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pc</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9.91650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6.064315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15.00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px_height</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645.10800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443.780811</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282.75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564.0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947.25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1960.0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px_width</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1251.51550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432.199447</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874.75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1247.0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1633.00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1998.0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ram</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2124.21300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1084.732044</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256.0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1207.50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2146.5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3064.50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3998.0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sc_h</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12.30650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4.213245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9.00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12.0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16.00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19.0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sc_w</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5.76700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4.356398</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9.00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18.0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talk_time</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11.01100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5.463955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6.00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11.0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16.00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20.0</a:t>
                      </a:r>
                      <a:endParaRPr/>
                    </a:p>
                  </a:txBody>
                  <a:tcPr marT="18525" marB="18525" marR="37025" marL="37025" anchor="ctr"/>
                </a:tc>
              </a:tr>
              <a:tr h="192875">
                <a:tc>
                  <a:txBody>
                    <a:bodyPr/>
                    <a:lstStyle/>
                    <a:p>
                      <a:pPr indent="0" lvl="0" marL="0" marR="0" rtl="0" algn="l">
                        <a:spcBef>
                          <a:spcPts val="0"/>
                        </a:spcBef>
                        <a:spcAft>
                          <a:spcPts val="0"/>
                        </a:spcAft>
                        <a:buNone/>
                      </a:pPr>
                      <a:r>
                        <a:rPr b="1" lang="es-MX" sz="1200" u="none" cap="none" strike="noStrike"/>
                        <a:t>price_range</a:t>
                      </a:r>
                      <a:endParaRPr b="1" sz="1200" u="none" cap="none" strike="noStrike"/>
                    </a:p>
                  </a:txBody>
                  <a:tcPr marT="18525" marB="18525" marR="37025" marL="37025" anchor="ctr"/>
                </a:tc>
                <a:tc>
                  <a:txBody>
                    <a:bodyPr/>
                    <a:lstStyle/>
                    <a:p>
                      <a:pPr indent="0" lvl="0" marL="0" marR="0" rtl="0" algn="r">
                        <a:spcBef>
                          <a:spcPts val="0"/>
                        </a:spcBef>
                        <a:spcAft>
                          <a:spcPts val="0"/>
                        </a:spcAft>
                        <a:buNone/>
                      </a:pPr>
                      <a:r>
                        <a:rPr lang="es-MX" sz="1200" u="none" cap="none" strike="noStrike"/>
                        <a:t>2000.0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1.50000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1.118314</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0.0</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0.75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1.5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2.25</a:t>
                      </a:r>
                      <a:endParaRPr/>
                    </a:p>
                  </a:txBody>
                  <a:tcPr marT="18525" marB="18525" marR="37025" marL="37025" anchor="ctr"/>
                </a:tc>
                <a:tc>
                  <a:txBody>
                    <a:bodyPr/>
                    <a:lstStyle/>
                    <a:p>
                      <a:pPr indent="0" lvl="0" marL="0" marR="0" rtl="0" algn="r">
                        <a:spcBef>
                          <a:spcPts val="0"/>
                        </a:spcBef>
                        <a:spcAft>
                          <a:spcPts val="0"/>
                        </a:spcAft>
                        <a:buNone/>
                      </a:pPr>
                      <a:r>
                        <a:rPr lang="es-MX" sz="1200" u="none" cap="none" strike="noStrike"/>
                        <a:t>3.0</a:t>
                      </a:r>
                      <a:endParaRPr/>
                    </a:p>
                  </a:txBody>
                  <a:tcPr marT="18525" marB="18525" marR="37025" marL="37025" anchor="ctr"/>
                </a:tc>
              </a:tr>
            </a:tbl>
          </a:graphicData>
        </a:graphic>
      </p:graphicFrame>
      <p:sp>
        <p:nvSpPr>
          <p:cNvPr id="173" name="Google Shape;173;p6"/>
          <p:cNvSpPr txBox="1"/>
          <p:nvPr/>
        </p:nvSpPr>
        <p:spPr>
          <a:xfrm>
            <a:off x="483125" y="353633"/>
            <a:ext cx="609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UNIVARIADO</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483125" y="802266"/>
            <a:ext cx="10515600" cy="3693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b="1" lang="es-MX" sz="1800">
                <a:latin typeface="Calibri"/>
                <a:ea typeface="Calibri"/>
                <a:cs typeface="Calibri"/>
                <a:sym typeface="Calibri"/>
              </a:rPr>
              <a:t>NULOS Y ERRORES</a:t>
            </a:r>
            <a:endParaRPr b="1" sz="1800">
              <a:latin typeface="Calibri"/>
              <a:ea typeface="Calibri"/>
              <a:cs typeface="Calibri"/>
              <a:sym typeface="Calibri"/>
            </a:endParaRPr>
          </a:p>
        </p:txBody>
      </p:sp>
      <p:pic>
        <p:nvPicPr>
          <p:cNvPr id="179" name="Google Shape;179;p7"/>
          <p:cNvPicPr preferRelativeResize="0"/>
          <p:nvPr/>
        </p:nvPicPr>
        <p:blipFill rotWithShape="1">
          <a:blip r:embed="rId3">
            <a:alphaModFix/>
          </a:blip>
          <a:srcRect b="0" l="0" r="0" t="0"/>
          <a:stretch/>
        </p:blipFill>
        <p:spPr>
          <a:xfrm>
            <a:off x="483125" y="1549225"/>
            <a:ext cx="7413451" cy="4282525"/>
          </a:xfrm>
          <a:prstGeom prst="rect">
            <a:avLst/>
          </a:prstGeom>
          <a:noFill/>
          <a:ln>
            <a:noFill/>
          </a:ln>
        </p:spPr>
      </p:pic>
      <p:sp>
        <p:nvSpPr>
          <p:cNvPr id="180" name="Google Shape;180;p7"/>
          <p:cNvSpPr txBox="1"/>
          <p:nvPr/>
        </p:nvSpPr>
        <p:spPr>
          <a:xfrm>
            <a:off x="483125" y="353633"/>
            <a:ext cx="2674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UNIVARIADO</a:t>
            </a:r>
            <a:endParaRPr b="1" sz="1800">
              <a:solidFill>
                <a:schemeClr val="dk1"/>
              </a:solidFill>
              <a:latin typeface="Calibri"/>
              <a:ea typeface="Calibri"/>
              <a:cs typeface="Calibri"/>
              <a:sym typeface="Calibri"/>
            </a:endParaRPr>
          </a:p>
        </p:txBody>
      </p:sp>
      <p:sp>
        <p:nvSpPr>
          <p:cNvPr id="181" name="Google Shape;181;p7"/>
          <p:cNvSpPr txBox="1"/>
          <p:nvPr/>
        </p:nvSpPr>
        <p:spPr>
          <a:xfrm>
            <a:off x="8333675" y="3121200"/>
            <a:ext cx="3260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MX">
                <a:latin typeface="Calibri"/>
                <a:ea typeface="Calibri"/>
                <a:cs typeface="Calibri"/>
                <a:sym typeface="Calibri"/>
              </a:rPr>
              <a:t>EL MODELO DE DATOS NO TIENE ERRORES NI VALORES NULO</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483125" y="1001100"/>
            <a:ext cx="4447094" cy="5783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s-MX" sz="2800"/>
              <a:t>Variables más interesantes</a:t>
            </a:r>
            <a:endParaRPr b="1" sz="2800"/>
          </a:p>
        </p:txBody>
      </p:sp>
      <p:pic>
        <p:nvPicPr>
          <p:cNvPr id="187" name="Google Shape;187;p8"/>
          <p:cNvPicPr preferRelativeResize="0"/>
          <p:nvPr/>
        </p:nvPicPr>
        <p:blipFill rotWithShape="1">
          <a:blip r:embed="rId3">
            <a:alphaModFix/>
          </a:blip>
          <a:srcRect b="0" l="0" r="0" t="0"/>
          <a:stretch/>
        </p:blipFill>
        <p:spPr>
          <a:xfrm>
            <a:off x="630975" y="2100625"/>
            <a:ext cx="7055900" cy="2774800"/>
          </a:xfrm>
          <a:prstGeom prst="rect">
            <a:avLst/>
          </a:prstGeom>
          <a:noFill/>
          <a:ln>
            <a:noFill/>
          </a:ln>
        </p:spPr>
      </p:pic>
      <p:sp>
        <p:nvSpPr>
          <p:cNvPr id="188" name="Google Shape;188;p8"/>
          <p:cNvSpPr txBox="1"/>
          <p:nvPr/>
        </p:nvSpPr>
        <p:spPr>
          <a:xfrm>
            <a:off x="483125" y="353633"/>
            <a:ext cx="2674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UNIVARIADO</a:t>
            </a:r>
            <a:endParaRPr b="1" sz="1800">
              <a:solidFill>
                <a:schemeClr val="dk1"/>
              </a:solidFill>
              <a:latin typeface="Calibri"/>
              <a:ea typeface="Calibri"/>
              <a:cs typeface="Calibri"/>
              <a:sym typeface="Calibri"/>
            </a:endParaRPr>
          </a:p>
        </p:txBody>
      </p:sp>
      <p:sp>
        <p:nvSpPr>
          <p:cNvPr id="189" name="Google Shape;189;p8"/>
          <p:cNvSpPr txBox="1"/>
          <p:nvPr/>
        </p:nvSpPr>
        <p:spPr>
          <a:xfrm>
            <a:off x="8195525" y="3121200"/>
            <a:ext cx="326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solidFill>
                  <a:schemeClr val="dk1"/>
                </a:solidFill>
                <a:latin typeface="Calibri"/>
                <a:ea typeface="Calibri"/>
                <a:cs typeface="Calibri"/>
                <a:sym typeface="Calibri"/>
              </a:rPr>
              <a:t>En cuanto a los valores </a:t>
            </a:r>
            <a:r>
              <a:rPr lang="es-MX">
                <a:solidFill>
                  <a:schemeClr val="dk1"/>
                </a:solidFill>
                <a:latin typeface="Calibri"/>
                <a:ea typeface="Calibri"/>
                <a:cs typeface="Calibri"/>
                <a:sym typeface="Calibri"/>
              </a:rPr>
              <a:t>atípicos</a:t>
            </a:r>
            <a:r>
              <a:rPr lang="es-MX">
                <a:solidFill>
                  <a:schemeClr val="dk1"/>
                </a:solidFill>
                <a:latin typeface="Calibri"/>
                <a:ea typeface="Calibri"/>
                <a:cs typeface="Calibri"/>
                <a:sym typeface="Calibri"/>
              </a:rPr>
              <a:t> no se destaca diferencias muy grandes en las variables cuantitativas destacadas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9"/>
          <p:cNvSpPr txBox="1"/>
          <p:nvPr/>
        </p:nvSpPr>
        <p:spPr>
          <a:xfrm>
            <a:off x="543378" y="1389262"/>
            <a:ext cx="5631300" cy="284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Reducimos el </a:t>
            </a:r>
            <a:r>
              <a:rPr lang="es-MX" sz="1800">
                <a:solidFill>
                  <a:schemeClr val="dk1"/>
                </a:solidFill>
                <a:latin typeface="Calibri"/>
                <a:ea typeface="Calibri"/>
                <a:cs typeface="Calibri"/>
                <a:sym typeface="Calibri"/>
              </a:rPr>
              <a:t>Modelo de datos las Variables 1 y 0</a:t>
            </a:r>
            <a:endParaRPr/>
          </a:p>
          <a:p>
            <a:pPr indent="114300" lvl="0" marL="0" marR="0" rtl="0" algn="l">
              <a:spcBef>
                <a:spcPts val="6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Blue</a:t>
            </a:r>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Dual sim</a:t>
            </a:r>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Four G</a:t>
            </a:r>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Tree G</a:t>
            </a:r>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Touch Screen</a:t>
            </a:r>
            <a:endParaRPr/>
          </a:p>
          <a:p>
            <a:pPr indent="0" lvl="0" marL="0" marR="0" rtl="0" algn="l">
              <a:spcBef>
                <a:spcPts val="600"/>
              </a:spcBef>
              <a:spcAft>
                <a:spcPts val="0"/>
              </a:spcAft>
              <a:buClr>
                <a:schemeClr val="dk1"/>
              </a:buClr>
              <a:buSzPts val="1800"/>
              <a:buFont typeface="Arial"/>
              <a:buChar char="•"/>
            </a:pPr>
            <a:r>
              <a:rPr lang="es-MX" sz="1800">
                <a:solidFill>
                  <a:schemeClr val="dk1"/>
                </a:solidFill>
                <a:latin typeface="Calibri"/>
                <a:ea typeface="Calibri"/>
                <a:cs typeface="Calibri"/>
                <a:sym typeface="Calibri"/>
              </a:rPr>
              <a:t>Wifi</a:t>
            </a:r>
            <a:endParaRPr sz="1800">
              <a:solidFill>
                <a:schemeClr val="dk1"/>
              </a:solidFill>
              <a:latin typeface="Calibri"/>
              <a:ea typeface="Calibri"/>
              <a:cs typeface="Calibri"/>
              <a:sym typeface="Calibri"/>
            </a:endParaRPr>
          </a:p>
        </p:txBody>
      </p:sp>
      <p:sp>
        <p:nvSpPr>
          <p:cNvPr id="195" name="Google Shape;195;p9"/>
          <p:cNvSpPr txBox="1"/>
          <p:nvPr/>
        </p:nvSpPr>
        <p:spPr>
          <a:xfrm>
            <a:off x="483125" y="353633"/>
            <a:ext cx="2674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ANÁLISIS BIVARIADO</a:t>
            </a:r>
            <a:endParaRPr b="1" sz="1800">
              <a:solidFill>
                <a:schemeClr val="dk1"/>
              </a:solidFill>
              <a:latin typeface="Calibri"/>
              <a:ea typeface="Calibri"/>
              <a:cs typeface="Calibri"/>
              <a:sym typeface="Calibri"/>
            </a:endParaRPr>
          </a:p>
        </p:txBody>
      </p:sp>
      <p:sp>
        <p:nvSpPr>
          <p:cNvPr id="196" name="Google Shape;196;p9"/>
          <p:cNvSpPr txBox="1"/>
          <p:nvPr/>
        </p:nvSpPr>
        <p:spPr>
          <a:xfrm>
            <a:off x="5931475" y="2770925"/>
            <a:ext cx="5347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Estas variables no se pueden correlacionar con variables discretas o continuas por que no son variables crecientes o decrecientes si no que variables </a:t>
            </a:r>
            <a:r>
              <a:rPr lang="es-MX" sz="1800">
                <a:solidFill>
                  <a:schemeClr val="dk1"/>
                </a:solidFill>
                <a:latin typeface="Calibri"/>
                <a:ea typeface="Calibri"/>
                <a:cs typeface="Calibri"/>
                <a:sym typeface="Calibri"/>
              </a:rPr>
              <a:t>categóricas</a:t>
            </a:r>
            <a:r>
              <a:rPr lang="es-MX"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2022-11-05T12:19:04Z</dcterms:created>
  <dc:creator>Paulo Merino</dc:creator>
</cp:coreProperties>
</file>