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ab1512814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ab1512814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ab1512814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ab1512814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ab1512814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ab1512814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ab1512814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ab1512814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b0d8df8ac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b0d8df8ac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b0d8df8ac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b0d8df8ac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b0d8df8ac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0d8df8ac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b0d8df8ac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b0d8df8ac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ab1512814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ab1512814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ab1512814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ab1512814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ab1512814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ab1512814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ab1512814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ab1512814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b0d8df8ac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b0d8df8ac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ab1512814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ab1512814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ab1512814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ab1512814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ab1512814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ab1512814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 TargetMode="External"/><Relationship Id="rId4" Type="http://schemas.openxmlformats.org/officeDocument/2006/relationships/hyperlink" Target="https://www.kaggle.com/datasets/debajyotipodder/co2-emission-by-vehicl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59900"/>
            <a:ext cx="8520600" cy="1199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Camino a enfriar el planeta</a:t>
            </a:r>
            <a:endParaRPr/>
          </a:p>
        </p:txBody>
      </p:sp>
      <p:sp>
        <p:nvSpPr>
          <p:cNvPr id="55" name="Google Shape;55;p13"/>
          <p:cNvSpPr txBox="1"/>
          <p:nvPr/>
        </p:nvSpPr>
        <p:spPr>
          <a:xfrm>
            <a:off x="940075" y="3075350"/>
            <a:ext cx="427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Autor: Edgardo J. Gallo Urdín</a:t>
            </a:r>
            <a:endParaRPr/>
          </a:p>
          <a:p>
            <a:pPr indent="0" lvl="0" marL="0" rtl="0" algn="l">
              <a:spcBef>
                <a:spcPts val="0"/>
              </a:spcBef>
              <a:spcAft>
                <a:spcPts val="0"/>
              </a:spcAft>
              <a:buNone/>
            </a:pPr>
            <a:r>
              <a:rPr lang="es"/>
              <a:t>Profesor: David Bustos Usta</a:t>
            </a:r>
            <a:endParaRPr/>
          </a:p>
          <a:p>
            <a:pPr indent="0" lvl="0" marL="0" rtl="0" algn="l">
              <a:spcBef>
                <a:spcPts val="0"/>
              </a:spcBef>
              <a:spcAft>
                <a:spcPts val="0"/>
              </a:spcAft>
              <a:buNone/>
            </a:pPr>
            <a:r>
              <a:rPr lang="es"/>
              <a:t>Tutor: Alvaro Miguel Galindo Huerta</a:t>
            </a:r>
            <a:endParaRPr/>
          </a:p>
        </p:txBody>
      </p:sp>
      <p:pic>
        <p:nvPicPr>
          <p:cNvPr id="56" name="Google Shape;56;p13"/>
          <p:cNvPicPr preferRelativeResize="0"/>
          <p:nvPr/>
        </p:nvPicPr>
        <p:blipFill>
          <a:blip r:embed="rId3">
            <a:alphaModFix/>
          </a:blip>
          <a:stretch>
            <a:fillRect/>
          </a:stretch>
        </p:blipFill>
        <p:spPr>
          <a:xfrm>
            <a:off x="4512300" y="2922425"/>
            <a:ext cx="3787125" cy="1294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Análisis exploratorio</a:t>
            </a:r>
            <a:endParaRPr/>
          </a:p>
        </p:txBody>
      </p:sp>
      <p:sp>
        <p:nvSpPr>
          <p:cNvPr id="129" name="Google Shape;12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SzPts val="523"/>
              <a:buNone/>
            </a:pPr>
            <a:r>
              <a:rPr lang="es" sz="1500">
                <a:solidFill>
                  <a:schemeClr val="dk1"/>
                </a:solidFill>
                <a:highlight>
                  <a:schemeClr val="lt1"/>
                </a:highlight>
              </a:rPr>
              <a:t>Visualización de tendencia de consumo de combustible en función del tamaño de motores</a:t>
            </a:r>
            <a:endParaRPr sz="1500">
              <a:solidFill>
                <a:schemeClr val="dk1"/>
              </a:solidFill>
              <a:highlight>
                <a:schemeClr val="lt1"/>
              </a:highlight>
            </a:endParaRPr>
          </a:p>
          <a:p>
            <a:pPr indent="0" lvl="0" marL="0" rtl="0" algn="l">
              <a:spcBef>
                <a:spcPts val="900"/>
              </a:spcBef>
              <a:spcAft>
                <a:spcPts val="0"/>
              </a:spcAft>
              <a:buSzPts val="523"/>
              <a:buNone/>
            </a:pPr>
            <a:r>
              <a:t/>
            </a:r>
            <a:endParaRPr sz="1500">
              <a:solidFill>
                <a:schemeClr val="dk1"/>
              </a:solidFill>
              <a:highlight>
                <a:schemeClr val="lt1"/>
              </a:highlight>
            </a:endParaRPr>
          </a:p>
          <a:p>
            <a:pPr indent="0" lvl="0" marL="0" rtl="0" algn="l">
              <a:spcBef>
                <a:spcPts val="1200"/>
              </a:spcBef>
              <a:spcAft>
                <a:spcPts val="1200"/>
              </a:spcAft>
              <a:buSzPts val="523"/>
              <a:buNone/>
            </a:pPr>
            <a:r>
              <a:t/>
            </a:r>
            <a:endParaRPr sz="1500">
              <a:solidFill>
                <a:schemeClr val="dk1"/>
              </a:solidFill>
              <a:highlight>
                <a:schemeClr val="lt1"/>
              </a:highlight>
            </a:endParaRPr>
          </a:p>
        </p:txBody>
      </p:sp>
      <p:sp>
        <p:nvSpPr>
          <p:cNvPr id="130" name="Google Shape;130;p22"/>
          <p:cNvSpPr txBox="1"/>
          <p:nvPr/>
        </p:nvSpPr>
        <p:spPr>
          <a:xfrm>
            <a:off x="6016425" y="3343950"/>
            <a:ext cx="31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1" name="Google Shape;131;p22"/>
          <p:cNvPicPr preferRelativeResize="0"/>
          <p:nvPr/>
        </p:nvPicPr>
        <p:blipFill>
          <a:blip r:embed="rId3">
            <a:alphaModFix/>
          </a:blip>
          <a:stretch>
            <a:fillRect/>
          </a:stretch>
        </p:blipFill>
        <p:spPr>
          <a:xfrm>
            <a:off x="228300" y="1824100"/>
            <a:ext cx="8796325" cy="2562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Análisis exploratorio</a:t>
            </a:r>
            <a:endParaRPr/>
          </a:p>
        </p:txBody>
      </p:sp>
      <p:sp>
        <p:nvSpPr>
          <p:cNvPr id="137" name="Google Shape;13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SzPts val="523"/>
              <a:buNone/>
            </a:pPr>
            <a:r>
              <a:rPr lang="es" sz="1500">
                <a:solidFill>
                  <a:schemeClr val="dk1"/>
                </a:solidFill>
                <a:highlight>
                  <a:schemeClr val="lt1"/>
                </a:highlight>
              </a:rPr>
              <a:t>Visualización de tendencia de emisiones de CO2 en función de las cilindradas.</a:t>
            </a:r>
            <a:endParaRPr sz="1500">
              <a:solidFill>
                <a:schemeClr val="dk1"/>
              </a:solidFill>
              <a:highlight>
                <a:schemeClr val="lt1"/>
              </a:highlight>
            </a:endParaRPr>
          </a:p>
          <a:p>
            <a:pPr indent="0" lvl="0" marL="0" rtl="0" algn="l">
              <a:spcBef>
                <a:spcPts val="900"/>
              </a:spcBef>
              <a:spcAft>
                <a:spcPts val="0"/>
              </a:spcAft>
              <a:buSzPts val="523"/>
              <a:buNone/>
            </a:pPr>
            <a:r>
              <a:t/>
            </a:r>
            <a:endParaRPr sz="1500">
              <a:solidFill>
                <a:schemeClr val="dk1"/>
              </a:solidFill>
              <a:highlight>
                <a:schemeClr val="lt1"/>
              </a:highlight>
            </a:endParaRPr>
          </a:p>
          <a:p>
            <a:pPr indent="0" lvl="0" marL="0" rtl="0" algn="l">
              <a:spcBef>
                <a:spcPts val="1200"/>
              </a:spcBef>
              <a:spcAft>
                <a:spcPts val="1200"/>
              </a:spcAft>
              <a:buSzPts val="523"/>
              <a:buNone/>
            </a:pPr>
            <a:r>
              <a:t/>
            </a:r>
            <a:endParaRPr sz="1500">
              <a:solidFill>
                <a:schemeClr val="dk1"/>
              </a:solidFill>
              <a:highlight>
                <a:schemeClr val="lt1"/>
              </a:highlight>
            </a:endParaRPr>
          </a:p>
        </p:txBody>
      </p:sp>
      <p:sp>
        <p:nvSpPr>
          <p:cNvPr id="138" name="Google Shape;138;p23"/>
          <p:cNvSpPr txBox="1"/>
          <p:nvPr/>
        </p:nvSpPr>
        <p:spPr>
          <a:xfrm>
            <a:off x="6016425" y="3343950"/>
            <a:ext cx="31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9" name="Google Shape;139;p23"/>
          <p:cNvPicPr preferRelativeResize="0"/>
          <p:nvPr/>
        </p:nvPicPr>
        <p:blipFill>
          <a:blip r:embed="rId3">
            <a:alphaModFix/>
          </a:blip>
          <a:stretch>
            <a:fillRect/>
          </a:stretch>
        </p:blipFill>
        <p:spPr>
          <a:xfrm>
            <a:off x="309575" y="1571550"/>
            <a:ext cx="8524875" cy="35182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Análisis exploratorio</a:t>
            </a:r>
            <a:endParaRPr/>
          </a:p>
        </p:txBody>
      </p:sp>
      <p:sp>
        <p:nvSpPr>
          <p:cNvPr id="145" name="Google Shape;14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SzPts val="523"/>
              <a:buNone/>
            </a:pPr>
            <a:r>
              <a:rPr lang="es" sz="1500">
                <a:solidFill>
                  <a:schemeClr val="dk1"/>
                </a:solidFill>
                <a:highlight>
                  <a:schemeClr val="lt1"/>
                </a:highlight>
              </a:rPr>
              <a:t>Visualización de tendencia de emisiones de CO2 en función del combustible utilizado.</a:t>
            </a:r>
            <a:endParaRPr sz="1500">
              <a:solidFill>
                <a:schemeClr val="dk1"/>
              </a:solidFill>
              <a:highlight>
                <a:schemeClr val="lt1"/>
              </a:highlight>
            </a:endParaRPr>
          </a:p>
          <a:p>
            <a:pPr indent="0" lvl="0" marL="0" rtl="0" algn="l">
              <a:spcBef>
                <a:spcPts val="900"/>
              </a:spcBef>
              <a:spcAft>
                <a:spcPts val="0"/>
              </a:spcAft>
              <a:buSzPts val="523"/>
              <a:buNone/>
            </a:pPr>
            <a:r>
              <a:t/>
            </a:r>
            <a:endParaRPr sz="1500">
              <a:solidFill>
                <a:schemeClr val="dk1"/>
              </a:solidFill>
              <a:highlight>
                <a:schemeClr val="lt1"/>
              </a:highlight>
            </a:endParaRPr>
          </a:p>
          <a:p>
            <a:pPr indent="0" lvl="0" marL="0" rtl="0" algn="l">
              <a:spcBef>
                <a:spcPts val="1200"/>
              </a:spcBef>
              <a:spcAft>
                <a:spcPts val="1200"/>
              </a:spcAft>
              <a:buSzPts val="523"/>
              <a:buNone/>
            </a:pPr>
            <a:r>
              <a:t/>
            </a:r>
            <a:endParaRPr sz="1500">
              <a:solidFill>
                <a:schemeClr val="dk1"/>
              </a:solidFill>
              <a:highlight>
                <a:schemeClr val="lt1"/>
              </a:highlight>
            </a:endParaRPr>
          </a:p>
        </p:txBody>
      </p:sp>
      <p:sp>
        <p:nvSpPr>
          <p:cNvPr id="146" name="Google Shape;146;p24"/>
          <p:cNvSpPr txBox="1"/>
          <p:nvPr/>
        </p:nvSpPr>
        <p:spPr>
          <a:xfrm>
            <a:off x="6016425" y="3343950"/>
            <a:ext cx="31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47" name="Google Shape;147;p24"/>
          <p:cNvPicPr preferRelativeResize="0"/>
          <p:nvPr/>
        </p:nvPicPr>
        <p:blipFill>
          <a:blip r:embed="rId3">
            <a:alphaModFix/>
          </a:blip>
          <a:stretch>
            <a:fillRect/>
          </a:stretch>
        </p:blipFill>
        <p:spPr>
          <a:xfrm>
            <a:off x="328625" y="1535650"/>
            <a:ext cx="8486775" cy="3473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Análisis exploratorio</a:t>
            </a:r>
            <a:endParaRPr/>
          </a:p>
        </p:txBody>
      </p:sp>
      <p:sp>
        <p:nvSpPr>
          <p:cNvPr id="153" name="Google Shape;153;p25"/>
          <p:cNvSpPr txBox="1"/>
          <p:nvPr>
            <p:ph idx="1" type="body"/>
          </p:nvPr>
        </p:nvSpPr>
        <p:spPr>
          <a:xfrm>
            <a:off x="311700" y="1017725"/>
            <a:ext cx="8520600" cy="36825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SzPts val="523"/>
              <a:buNone/>
            </a:pPr>
            <a:r>
              <a:rPr lang="es" sz="1500">
                <a:solidFill>
                  <a:schemeClr val="dk1"/>
                </a:solidFill>
                <a:highlight>
                  <a:schemeClr val="lt1"/>
                </a:highlight>
              </a:rPr>
              <a:t>Visualización de correlaciones</a:t>
            </a:r>
            <a:endParaRPr sz="1500">
              <a:solidFill>
                <a:schemeClr val="dk1"/>
              </a:solidFill>
              <a:highlight>
                <a:schemeClr val="lt1"/>
              </a:highlight>
            </a:endParaRPr>
          </a:p>
          <a:p>
            <a:pPr indent="0" lvl="0" marL="0" rtl="0" algn="l">
              <a:spcBef>
                <a:spcPts val="900"/>
              </a:spcBef>
              <a:spcAft>
                <a:spcPts val="0"/>
              </a:spcAft>
              <a:buSzPts val="523"/>
              <a:buNone/>
            </a:pPr>
            <a:r>
              <a:t/>
            </a:r>
            <a:endParaRPr sz="1500">
              <a:solidFill>
                <a:schemeClr val="dk1"/>
              </a:solidFill>
              <a:highlight>
                <a:schemeClr val="lt1"/>
              </a:highlight>
            </a:endParaRPr>
          </a:p>
          <a:p>
            <a:pPr indent="0" lvl="0" marL="0" rtl="0" algn="l">
              <a:spcBef>
                <a:spcPts val="1200"/>
              </a:spcBef>
              <a:spcAft>
                <a:spcPts val="1200"/>
              </a:spcAft>
              <a:buSzPts val="523"/>
              <a:buNone/>
            </a:pPr>
            <a:r>
              <a:t/>
            </a:r>
            <a:endParaRPr sz="1500">
              <a:solidFill>
                <a:schemeClr val="dk1"/>
              </a:solidFill>
              <a:highlight>
                <a:schemeClr val="lt1"/>
              </a:highlight>
            </a:endParaRPr>
          </a:p>
        </p:txBody>
      </p:sp>
      <p:sp>
        <p:nvSpPr>
          <p:cNvPr id="154" name="Google Shape;154;p25"/>
          <p:cNvSpPr txBox="1"/>
          <p:nvPr/>
        </p:nvSpPr>
        <p:spPr>
          <a:xfrm>
            <a:off x="6016425" y="3343950"/>
            <a:ext cx="31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55" name="Google Shape;155;p25"/>
          <p:cNvPicPr preferRelativeResize="0"/>
          <p:nvPr/>
        </p:nvPicPr>
        <p:blipFill>
          <a:blip r:embed="rId3">
            <a:alphaModFix/>
          </a:blip>
          <a:stretch>
            <a:fillRect/>
          </a:stretch>
        </p:blipFill>
        <p:spPr>
          <a:xfrm>
            <a:off x="311700" y="1544375"/>
            <a:ext cx="8175750" cy="341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4000"/>
              <a:buFont typeface="Arial"/>
              <a:buNone/>
            </a:pPr>
            <a:r>
              <a:rPr lang="es"/>
              <a:t>Análisis exploratorio</a:t>
            </a:r>
            <a:endParaRPr sz="2500"/>
          </a:p>
        </p:txBody>
      </p:sp>
      <p:sp>
        <p:nvSpPr>
          <p:cNvPr id="161" name="Google Shape;161;p26"/>
          <p:cNvSpPr txBox="1"/>
          <p:nvPr>
            <p:ph idx="1" type="body"/>
          </p:nvPr>
        </p:nvSpPr>
        <p:spPr>
          <a:xfrm>
            <a:off x="311700" y="1017725"/>
            <a:ext cx="8520600" cy="41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s" sz="1500">
                <a:solidFill>
                  <a:schemeClr val="dk1"/>
                </a:solidFill>
                <a:highlight>
                  <a:schemeClr val="lt1"/>
                </a:highlight>
              </a:rPr>
              <a:t>En </a:t>
            </a:r>
            <a:r>
              <a:rPr lang="es" sz="1500">
                <a:solidFill>
                  <a:schemeClr val="dk1"/>
                </a:solidFill>
                <a:highlight>
                  <a:schemeClr val="lt1"/>
                </a:highlight>
              </a:rPr>
              <a:t>las visualizaciones realizadas se ven tendencias o correlaciones respecto a la marca, modelos, clase, tamaño motor, cilindrada, etc que influyen en mayor o en menor medida en el consumo de combustible y las emisiones de CO2 de un determinado vehículo.</a:t>
            </a:r>
            <a:endParaRPr sz="1500">
              <a:solidFill>
                <a:schemeClr val="dk1"/>
              </a:solidFill>
              <a:highlight>
                <a:schemeClr val="lt1"/>
              </a:highlight>
            </a:endParaRPr>
          </a:p>
          <a:p>
            <a:pPr indent="0" lvl="0" marL="0" rtl="0" algn="l">
              <a:spcBef>
                <a:spcPts val="1200"/>
              </a:spcBef>
              <a:spcAft>
                <a:spcPts val="0"/>
              </a:spcAft>
              <a:buSzPts val="1100"/>
              <a:buNone/>
            </a:pPr>
            <a:r>
              <a:rPr lang="es" sz="1500">
                <a:solidFill>
                  <a:schemeClr val="dk1"/>
                </a:solidFill>
                <a:highlight>
                  <a:schemeClr val="lt1"/>
                </a:highlight>
              </a:rPr>
              <a:t>Se trabajó la base de datos a fin de quitar ruidos que puedan afectar al modelo a aplicar para realizar las predicciones, Ingeniería de factores, EDA, Feature creation, Feature transformation, label encoder, data wrangling.</a:t>
            </a:r>
            <a:endParaRPr sz="1500">
              <a:solidFill>
                <a:schemeClr val="dk1"/>
              </a:solidFill>
              <a:highlight>
                <a:schemeClr val="lt1"/>
              </a:highlight>
            </a:endParaRPr>
          </a:p>
          <a:p>
            <a:pPr indent="0" lvl="0" marL="0" rtl="0" algn="l">
              <a:spcBef>
                <a:spcPts val="1200"/>
              </a:spcBef>
              <a:spcAft>
                <a:spcPts val="0"/>
              </a:spcAft>
              <a:buSzPts val="1100"/>
              <a:buNone/>
            </a:pPr>
            <a:r>
              <a:rPr lang="es" sz="1500">
                <a:solidFill>
                  <a:schemeClr val="dk1"/>
                </a:solidFill>
                <a:highlight>
                  <a:schemeClr val="lt1"/>
                </a:highlight>
              </a:rPr>
              <a:t>Algoritmos aplicados  OLS Regression y Xgboost. Luego se validaron los modelos</a:t>
            </a:r>
            <a:endParaRPr sz="1500">
              <a:solidFill>
                <a:schemeClr val="dk1"/>
              </a:solidFill>
              <a:highlight>
                <a:schemeClr val="lt1"/>
              </a:highlight>
            </a:endParaRPr>
          </a:p>
          <a:p>
            <a:pPr indent="0" lvl="0" marL="0" rtl="0" algn="l">
              <a:spcBef>
                <a:spcPts val="1200"/>
              </a:spcBef>
              <a:spcAft>
                <a:spcPts val="0"/>
              </a:spcAft>
              <a:buClr>
                <a:schemeClr val="dk1"/>
              </a:buClr>
              <a:buSzPts val="1100"/>
              <a:buFont typeface="Arial"/>
              <a:buNone/>
            </a:pPr>
            <a:r>
              <a:rPr lang="es" sz="1500">
                <a:solidFill>
                  <a:schemeClr val="dk1"/>
                </a:solidFill>
                <a:highlight>
                  <a:schemeClr val="lt1"/>
                </a:highlight>
              </a:rPr>
              <a:t>Por los valores MAE, MSE, RMSE (sqrt y log) y r2 el modelo funciona. r2 = 0.929 del OLS Regression Results se puede decir que el 92.9% de la variabilidad de y es explicada por x. Y entre el y_test e y_pred se explica el 92,05%. Podría predecir con nuevos valores de entrada las posibles emisiones de CO2. Con lo que se podría ajustar los diseños de las marcas sus modelos y clases de vehículos así como tamaño de motor, transmisiones, cilindras y consumos. </a:t>
            </a:r>
            <a:endParaRPr sz="1500">
              <a:solidFill>
                <a:schemeClr val="dk1"/>
              </a:solidFill>
              <a:highlight>
                <a:schemeClr val="lt1"/>
              </a:highlight>
            </a:endParaRPr>
          </a:p>
          <a:p>
            <a:pPr indent="0" lvl="0" marL="0" rtl="0" algn="l">
              <a:spcBef>
                <a:spcPts val="1200"/>
              </a:spcBef>
              <a:spcAft>
                <a:spcPts val="0"/>
              </a:spcAft>
              <a:buClr>
                <a:schemeClr val="dk1"/>
              </a:buClr>
              <a:buSzPts val="1100"/>
              <a:buFont typeface="Arial"/>
              <a:buNone/>
            </a:pPr>
            <a:r>
              <a:t/>
            </a:r>
            <a:endParaRPr sz="1500">
              <a:solidFill>
                <a:schemeClr val="dk1"/>
              </a:solidFill>
              <a:highlight>
                <a:schemeClr val="lt1"/>
              </a:highlight>
            </a:endParaRPr>
          </a:p>
          <a:p>
            <a:pPr indent="0" lvl="0" marL="0" rtl="0" algn="l">
              <a:spcBef>
                <a:spcPts val="1200"/>
              </a:spcBef>
              <a:spcAft>
                <a:spcPts val="0"/>
              </a:spcAft>
              <a:buSzPts val="523"/>
              <a:buNone/>
            </a:pPr>
            <a:r>
              <a:t/>
            </a:r>
            <a:endParaRPr sz="1500">
              <a:solidFill>
                <a:schemeClr val="dk1"/>
              </a:solidFill>
              <a:highlight>
                <a:schemeClr val="lt1"/>
              </a:highlight>
            </a:endParaRPr>
          </a:p>
          <a:p>
            <a:pPr indent="0" lvl="0" marL="0" rtl="0" algn="l">
              <a:spcBef>
                <a:spcPts val="1200"/>
              </a:spcBef>
              <a:spcAft>
                <a:spcPts val="1200"/>
              </a:spcAft>
              <a:buSzPts val="523"/>
              <a:buNone/>
            </a:pPr>
            <a:r>
              <a:t/>
            </a:r>
            <a:endParaRPr sz="1500">
              <a:solidFill>
                <a:schemeClr val="dk1"/>
              </a:solidFill>
              <a:highlight>
                <a:schemeClr val="lt1"/>
              </a:highlight>
            </a:endParaRPr>
          </a:p>
        </p:txBody>
      </p:sp>
      <p:sp>
        <p:nvSpPr>
          <p:cNvPr id="162" name="Google Shape;162;p26"/>
          <p:cNvSpPr txBox="1"/>
          <p:nvPr/>
        </p:nvSpPr>
        <p:spPr>
          <a:xfrm>
            <a:off x="6016425" y="3343950"/>
            <a:ext cx="31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4000"/>
              <a:buFont typeface="Arial"/>
              <a:buNone/>
            </a:pPr>
            <a:r>
              <a:rPr lang="es"/>
              <a:t>Análisis exploratorio</a:t>
            </a:r>
            <a:endParaRPr sz="2500"/>
          </a:p>
        </p:txBody>
      </p:sp>
      <p:sp>
        <p:nvSpPr>
          <p:cNvPr id="168" name="Google Shape;168;p27"/>
          <p:cNvSpPr txBox="1"/>
          <p:nvPr>
            <p:ph idx="1" type="body"/>
          </p:nvPr>
        </p:nvSpPr>
        <p:spPr>
          <a:xfrm>
            <a:off x="311700" y="1017725"/>
            <a:ext cx="8520600" cy="368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s" sz="1600">
                <a:solidFill>
                  <a:schemeClr val="dk1"/>
                </a:solidFill>
                <a:highlight>
                  <a:schemeClr val="lt1"/>
                </a:highlight>
              </a:rPr>
              <a:t>El r2 del modelos OLS Regression es mejor que el de Kgboost regressor. Seleccionamos el OLS Regression para predecir.</a:t>
            </a:r>
            <a:endParaRPr/>
          </a:p>
        </p:txBody>
      </p:sp>
      <p:sp>
        <p:nvSpPr>
          <p:cNvPr id="169" name="Google Shape;169;p27"/>
          <p:cNvSpPr txBox="1"/>
          <p:nvPr/>
        </p:nvSpPr>
        <p:spPr>
          <a:xfrm>
            <a:off x="6016425" y="3343950"/>
            <a:ext cx="31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s" sz="2500">
                <a:solidFill>
                  <a:schemeClr val="dk2"/>
                </a:solidFill>
              </a:rPr>
              <a:t>Insights y recomendaciones</a:t>
            </a:r>
            <a:endParaRPr sz="2500"/>
          </a:p>
        </p:txBody>
      </p:sp>
      <p:sp>
        <p:nvSpPr>
          <p:cNvPr id="175" name="Google Shape;175;p28"/>
          <p:cNvSpPr txBox="1"/>
          <p:nvPr>
            <p:ph idx="1" type="body"/>
          </p:nvPr>
        </p:nvSpPr>
        <p:spPr>
          <a:xfrm>
            <a:off x="311700" y="865325"/>
            <a:ext cx="8520600" cy="41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s" sz="1500">
                <a:solidFill>
                  <a:schemeClr val="dk1"/>
                </a:solidFill>
                <a:highlight>
                  <a:schemeClr val="lt1"/>
                </a:highlight>
              </a:rPr>
              <a:t>Insights: </a:t>
            </a:r>
            <a:endParaRPr sz="1500">
              <a:solidFill>
                <a:schemeClr val="dk1"/>
              </a:solidFill>
              <a:highlight>
                <a:schemeClr val="lt1"/>
              </a:highlight>
            </a:endParaRPr>
          </a:p>
          <a:p>
            <a:pPr indent="-323850" lvl="0" marL="457200" rtl="0" algn="l">
              <a:spcBef>
                <a:spcPts val="1200"/>
              </a:spcBef>
              <a:spcAft>
                <a:spcPts val="0"/>
              </a:spcAft>
              <a:buClr>
                <a:schemeClr val="dk1"/>
              </a:buClr>
              <a:buSzPts val="1500"/>
              <a:buChar char="❏"/>
            </a:pPr>
            <a:r>
              <a:rPr lang="es" sz="1500">
                <a:solidFill>
                  <a:schemeClr val="dk1"/>
                </a:solidFill>
                <a:highlight>
                  <a:schemeClr val="lt1"/>
                </a:highlight>
              </a:rPr>
              <a:t>Se ven fuertes correlaciones entre el tamaño del motor, las cilindradas, el consumo de combustible y las emisiones de CO2.</a:t>
            </a:r>
            <a:endParaRPr sz="1500">
              <a:solidFill>
                <a:schemeClr val="dk1"/>
              </a:solidFill>
              <a:highlight>
                <a:schemeClr val="lt1"/>
              </a:highlight>
            </a:endParaRPr>
          </a:p>
          <a:p>
            <a:pPr indent="-323850" lvl="0" marL="457200" rtl="0" algn="l">
              <a:spcBef>
                <a:spcPts val="0"/>
              </a:spcBef>
              <a:spcAft>
                <a:spcPts val="0"/>
              </a:spcAft>
              <a:buClr>
                <a:schemeClr val="dk1"/>
              </a:buClr>
              <a:buSzPts val="1500"/>
              <a:buChar char="❏"/>
            </a:pPr>
            <a:r>
              <a:rPr lang="es" sz="1500">
                <a:solidFill>
                  <a:schemeClr val="dk1"/>
                </a:solidFill>
                <a:highlight>
                  <a:schemeClr val="lt1"/>
                </a:highlight>
              </a:rPr>
              <a:t>Si bien se observa en las visualizaciones que dependiendo de la marca, modelo y clase de vehículo se generan más o menos emisiones de CO2, no son fuertes las correlaciones.</a:t>
            </a:r>
            <a:endParaRPr sz="1500">
              <a:solidFill>
                <a:schemeClr val="dk1"/>
              </a:solidFill>
              <a:highlight>
                <a:schemeClr val="lt1"/>
              </a:highlight>
            </a:endParaRPr>
          </a:p>
          <a:p>
            <a:pPr indent="0" lvl="0" marL="0" rtl="0" algn="l">
              <a:spcBef>
                <a:spcPts val="1200"/>
              </a:spcBef>
              <a:spcAft>
                <a:spcPts val="0"/>
              </a:spcAft>
              <a:buNone/>
            </a:pPr>
            <a:r>
              <a:rPr lang="es" sz="1500">
                <a:solidFill>
                  <a:schemeClr val="dk1"/>
                </a:solidFill>
                <a:highlight>
                  <a:schemeClr val="lt1"/>
                </a:highlight>
              </a:rPr>
              <a:t>Recomendaciones:</a:t>
            </a:r>
            <a:endParaRPr sz="1500">
              <a:solidFill>
                <a:schemeClr val="dk1"/>
              </a:solidFill>
              <a:highlight>
                <a:schemeClr val="lt1"/>
              </a:highlight>
            </a:endParaRPr>
          </a:p>
          <a:p>
            <a:pPr indent="-323850" lvl="0" marL="457200" rtl="0" algn="l">
              <a:spcBef>
                <a:spcPts val="1200"/>
              </a:spcBef>
              <a:spcAft>
                <a:spcPts val="0"/>
              </a:spcAft>
              <a:buClr>
                <a:schemeClr val="dk1"/>
              </a:buClr>
              <a:buSzPts val="1500"/>
              <a:buChar char="❏"/>
            </a:pPr>
            <a:r>
              <a:rPr lang="es" sz="1500">
                <a:solidFill>
                  <a:schemeClr val="dk1"/>
                </a:solidFill>
                <a:highlight>
                  <a:schemeClr val="lt1"/>
                </a:highlight>
              </a:rPr>
              <a:t>Se debería optimizar en cada tamaño de motor el sistema para reducir la demanda de combustible y por ende la emisión de CO2, independientemente de la marca, modelo o clase de vehículo.</a:t>
            </a:r>
            <a:endParaRPr sz="1500">
              <a:solidFill>
                <a:schemeClr val="dk1"/>
              </a:solidFill>
              <a:highlight>
                <a:schemeClr val="lt1"/>
              </a:highlight>
            </a:endParaRPr>
          </a:p>
          <a:p>
            <a:pPr indent="-323850" lvl="0" marL="457200" rtl="0" algn="l">
              <a:spcBef>
                <a:spcPts val="0"/>
              </a:spcBef>
              <a:spcAft>
                <a:spcPts val="0"/>
              </a:spcAft>
              <a:buClr>
                <a:schemeClr val="dk1"/>
              </a:buClr>
              <a:buSzPts val="1500"/>
              <a:buChar char="❏"/>
            </a:pPr>
            <a:r>
              <a:rPr lang="es" sz="1500">
                <a:solidFill>
                  <a:schemeClr val="dk1"/>
                </a:solidFill>
                <a:highlight>
                  <a:schemeClr val="lt1"/>
                </a:highlight>
              </a:rPr>
              <a:t>Se debería trabajar en las cilindradas y </a:t>
            </a:r>
            <a:r>
              <a:rPr lang="es" sz="1500">
                <a:solidFill>
                  <a:schemeClr val="dk1"/>
                </a:solidFill>
                <a:highlight>
                  <a:schemeClr val="lt1"/>
                </a:highlight>
              </a:rPr>
              <a:t>transmisiones</a:t>
            </a:r>
            <a:r>
              <a:rPr lang="es" sz="1500">
                <a:solidFill>
                  <a:schemeClr val="dk1"/>
                </a:solidFill>
                <a:highlight>
                  <a:schemeClr val="lt1"/>
                </a:highlight>
              </a:rPr>
              <a:t> a fin de reducir la demanda de combustible y </a:t>
            </a:r>
            <a:r>
              <a:rPr lang="es" sz="1500">
                <a:solidFill>
                  <a:schemeClr val="dk1"/>
                </a:solidFill>
                <a:highlight>
                  <a:schemeClr val="lt1"/>
                </a:highlight>
              </a:rPr>
              <a:t>posterior</a:t>
            </a:r>
            <a:r>
              <a:rPr lang="es" sz="1500">
                <a:solidFill>
                  <a:schemeClr val="dk1"/>
                </a:solidFill>
                <a:highlight>
                  <a:schemeClr val="lt1"/>
                </a:highlight>
              </a:rPr>
              <a:t> </a:t>
            </a:r>
            <a:r>
              <a:rPr lang="es" sz="1500">
                <a:solidFill>
                  <a:schemeClr val="dk1"/>
                </a:solidFill>
                <a:highlight>
                  <a:schemeClr val="lt1"/>
                </a:highlight>
              </a:rPr>
              <a:t>emisión</a:t>
            </a:r>
            <a:r>
              <a:rPr lang="es" sz="1500">
                <a:solidFill>
                  <a:schemeClr val="dk1"/>
                </a:solidFill>
                <a:highlight>
                  <a:schemeClr val="lt1"/>
                </a:highlight>
              </a:rPr>
              <a:t> de CO2.</a:t>
            </a:r>
            <a:endParaRPr sz="1500">
              <a:solidFill>
                <a:schemeClr val="dk1"/>
              </a:solidFill>
              <a:highlight>
                <a:schemeClr val="lt1"/>
              </a:highlight>
            </a:endParaRPr>
          </a:p>
          <a:p>
            <a:pPr indent="-323850" lvl="0" marL="457200" rtl="0" algn="l">
              <a:spcBef>
                <a:spcPts val="0"/>
              </a:spcBef>
              <a:spcAft>
                <a:spcPts val="0"/>
              </a:spcAft>
              <a:buClr>
                <a:schemeClr val="dk1"/>
              </a:buClr>
              <a:buSzPts val="1500"/>
              <a:buChar char="❏"/>
            </a:pPr>
            <a:r>
              <a:rPr lang="es" sz="1500">
                <a:solidFill>
                  <a:schemeClr val="dk1"/>
                </a:solidFill>
                <a:highlight>
                  <a:schemeClr val="lt1"/>
                </a:highlight>
              </a:rPr>
              <a:t>Habría que trabajar en implementar motores </a:t>
            </a:r>
            <a:r>
              <a:rPr lang="es" sz="1500">
                <a:solidFill>
                  <a:schemeClr val="dk1"/>
                </a:solidFill>
                <a:highlight>
                  <a:schemeClr val="lt1"/>
                </a:highlight>
              </a:rPr>
              <a:t>híbridos</a:t>
            </a:r>
            <a:r>
              <a:rPr lang="es" sz="1500">
                <a:solidFill>
                  <a:schemeClr val="dk1"/>
                </a:solidFill>
                <a:highlight>
                  <a:schemeClr val="lt1"/>
                </a:highlight>
              </a:rPr>
              <a:t>, que utilicen electricidad en los momentos de bajo consumo del vehículo. Y también autos </a:t>
            </a:r>
            <a:r>
              <a:rPr lang="es" sz="1500">
                <a:solidFill>
                  <a:schemeClr val="dk1"/>
                </a:solidFill>
                <a:highlight>
                  <a:schemeClr val="lt1"/>
                </a:highlight>
              </a:rPr>
              <a:t>eléctricos</a:t>
            </a:r>
            <a:r>
              <a:rPr lang="es" sz="1500">
                <a:solidFill>
                  <a:schemeClr val="dk1"/>
                </a:solidFill>
                <a:highlight>
                  <a:schemeClr val="lt1"/>
                </a:highlight>
              </a:rPr>
              <a:t> o a H2 verde.</a:t>
            </a:r>
            <a:endParaRPr sz="1500">
              <a:solidFill>
                <a:schemeClr val="dk1"/>
              </a:solidFill>
              <a:highlight>
                <a:schemeClr val="lt1"/>
              </a:highlight>
            </a:endParaRPr>
          </a:p>
          <a:p>
            <a:pPr indent="0" lvl="0" marL="0" rtl="0" algn="l">
              <a:spcBef>
                <a:spcPts val="1200"/>
              </a:spcBef>
              <a:spcAft>
                <a:spcPts val="0"/>
              </a:spcAft>
              <a:buSzPts val="1100"/>
              <a:buNone/>
            </a:pPr>
            <a:r>
              <a:t/>
            </a:r>
            <a:endParaRPr sz="1500">
              <a:solidFill>
                <a:schemeClr val="dk1"/>
              </a:solidFill>
              <a:highlight>
                <a:schemeClr val="lt1"/>
              </a:highlight>
            </a:endParaRPr>
          </a:p>
          <a:p>
            <a:pPr indent="0" lvl="0" marL="0" rtl="0" algn="l">
              <a:spcBef>
                <a:spcPts val="1200"/>
              </a:spcBef>
              <a:spcAft>
                <a:spcPts val="1200"/>
              </a:spcAft>
              <a:buSzPts val="1100"/>
              <a:buNone/>
            </a:pPr>
            <a:r>
              <a:t/>
            </a:r>
            <a:endParaRPr sz="1500">
              <a:solidFill>
                <a:schemeClr val="dk1"/>
              </a:solidFill>
              <a:highlight>
                <a:schemeClr val="lt1"/>
              </a:highlight>
            </a:endParaRPr>
          </a:p>
        </p:txBody>
      </p:sp>
      <p:sp>
        <p:nvSpPr>
          <p:cNvPr id="176" name="Google Shape;176;p28"/>
          <p:cNvSpPr txBox="1"/>
          <p:nvPr/>
        </p:nvSpPr>
        <p:spPr>
          <a:xfrm>
            <a:off x="6016425" y="3343950"/>
            <a:ext cx="31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s" sz="2500">
                <a:solidFill>
                  <a:schemeClr val="dk2"/>
                </a:solidFill>
              </a:rPr>
              <a:t>Insights y recomendaciones</a:t>
            </a:r>
            <a:endParaRPr sz="2500"/>
          </a:p>
        </p:txBody>
      </p:sp>
      <p:sp>
        <p:nvSpPr>
          <p:cNvPr id="182" name="Google Shape;182;p29"/>
          <p:cNvSpPr txBox="1"/>
          <p:nvPr>
            <p:ph idx="1" type="body"/>
          </p:nvPr>
        </p:nvSpPr>
        <p:spPr>
          <a:xfrm>
            <a:off x="311700" y="1017725"/>
            <a:ext cx="8520600" cy="41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sz="1600">
              <a:solidFill>
                <a:schemeClr val="dk1"/>
              </a:solidFill>
              <a:highlight>
                <a:schemeClr val="lt1"/>
              </a:highlight>
            </a:endParaRPr>
          </a:p>
          <a:p>
            <a:pPr indent="0" lvl="0" marL="0" rtl="0" algn="l">
              <a:spcBef>
                <a:spcPts val="1200"/>
              </a:spcBef>
              <a:spcAft>
                <a:spcPts val="0"/>
              </a:spcAft>
              <a:buSzPts val="1100"/>
              <a:buNone/>
            </a:pPr>
            <a:r>
              <a:rPr lang="es" sz="1600">
                <a:solidFill>
                  <a:schemeClr val="dk1"/>
                </a:solidFill>
                <a:highlight>
                  <a:schemeClr val="lt1"/>
                </a:highlight>
              </a:rPr>
              <a:t>El objetivo a futuro será implementar más técnicas vistas en clase para probar si hay otro modelo que pueda funcionar mejor o no. Ampliar la cantidad de técnicas para seleccionar la mejor. Ese modelo será puesto a prueba usando en principio un grupo de test del mismo dataset, y si obtenemos resultados con un buen accuracy, podríamos implementarlo a futuro con otro dataset, por ejemplo, nuevas mediciones de las marcas evaluadas, siempre evaluando que no existen nuevos factores que pudieran afectar la predicción. De haber cambios, se deben introducir nuevas variables en el modelo.Outliers no fueron trabajados, en próxima mejora del modelo se los puede trabajar para mejorar aún más el modelo.</a:t>
            </a:r>
            <a:endParaRPr sz="1600">
              <a:solidFill>
                <a:schemeClr val="dk1"/>
              </a:solidFill>
              <a:highlight>
                <a:schemeClr val="lt1"/>
              </a:highlight>
            </a:endParaRPr>
          </a:p>
          <a:p>
            <a:pPr indent="0" lvl="0" marL="0" rtl="0" algn="l">
              <a:spcBef>
                <a:spcPts val="1200"/>
              </a:spcBef>
              <a:spcAft>
                <a:spcPts val="1200"/>
              </a:spcAft>
              <a:buSzPts val="1100"/>
              <a:buNone/>
            </a:pPr>
            <a:r>
              <a:t/>
            </a:r>
            <a:endParaRPr sz="1600">
              <a:solidFill>
                <a:schemeClr val="dk1"/>
              </a:solidFill>
              <a:highlight>
                <a:schemeClr val="lt1"/>
              </a:highlight>
            </a:endParaRPr>
          </a:p>
        </p:txBody>
      </p:sp>
      <p:sp>
        <p:nvSpPr>
          <p:cNvPr id="183" name="Google Shape;183;p29"/>
          <p:cNvSpPr txBox="1"/>
          <p:nvPr/>
        </p:nvSpPr>
        <p:spPr>
          <a:xfrm>
            <a:off x="6016425" y="3343950"/>
            <a:ext cx="31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Hoja de ruta</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AutoNum type="arabicPeriod"/>
            </a:pPr>
            <a:r>
              <a:rPr lang="es"/>
              <a:t>Abstracto, contexto y audiencia</a:t>
            </a:r>
            <a:endParaRPr/>
          </a:p>
          <a:p>
            <a:pPr indent="-342900" lvl="0" marL="457200" rtl="0" algn="l">
              <a:spcBef>
                <a:spcPts val="0"/>
              </a:spcBef>
              <a:spcAft>
                <a:spcPts val="0"/>
              </a:spcAft>
              <a:buSzPts val="1800"/>
              <a:buAutoNum type="arabicPeriod"/>
            </a:pPr>
            <a:r>
              <a:rPr lang="es"/>
              <a:t>Hipótesis/preguntas de interés</a:t>
            </a:r>
            <a:endParaRPr/>
          </a:p>
          <a:p>
            <a:pPr indent="-342900" lvl="0" marL="457200" rtl="0" algn="l">
              <a:spcBef>
                <a:spcPts val="0"/>
              </a:spcBef>
              <a:spcAft>
                <a:spcPts val="0"/>
              </a:spcAft>
              <a:buSzPts val="1800"/>
              <a:buAutoNum type="arabicPeriod"/>
            </a:pPr>
            <a:r>
              <a:rPr lang="es"/>
              <a:t>Metadata</a:t>
            </a:r>
            <a:endParaRPr/>
          </a:p>
          <a:p>
            <a:pPr indent="-342900" lvl="0" marL="457200" rtl="0" algn="l">
              <a:spcBef>
                <a:spcPts val="0"/>
              </a:spcBef>
              <a:spcAft>
                <a:spcPts val="0"/>
              </a:spcAft>
              <a:buSzPts val="1800"/>
              <a:buAutoNum type="arabicPeriod"/>
            </a:pPr>
            <a:r>
              <a:rPr lang="es"/>
              <a:t>Análisis exploratorio</a:t>
            </a:r>
            <a:endParaRPr/>
          </a:p>
          <a:p>
            <a:pPr indent="-342900" lvl="0" marL="457200" rtl="0" algn="l">
              <a:spcBef>
                <a:spcPts val="0"/>
              </a:spcBef>
              <a:spcAft>
                <a:spcPts val="0"/>
              </a:spcAft>
              <a:buSzPts val="1800"/>
              <a:buAutoNum type="arabicPeriod"/>
            </a:pPr>
            <a:r>
              <a:rPr lang="es"/>
              <a:t>Insights y recomendaciones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Abstracto, contexto y audiencia</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523"/>
              <a:buFont typeface="Arial"/>
              <a:buNone/>
            </a:pPr>
            <a:r>
              <a:rPr lang="es" sz="1500">
                <a:solidFill>
                  <a:schemeClr val="dk1"/>
                </a:solidFill>
                <a:highlight>
                  <a:schemeClr val="lt1"/>
                </a:highlight>
              </a:rPr>
              <a:t>Abstracto</a:t>
            </a:r>
            <a:endParaRPr sz="1500">
              <a:solidFill>
                <a:schemeClr val="dk1"/>
              </a:solidFill>
              <a:highlight>
                <a:schemeClr val="lt1"/>
              </a:highlight>
            </a:endParaRPr>
          </a:p>
          <a:p>
            <a:pPr indent="0" lvl="0" marL="0" rtl="0" algn="l">
              <a:spcBef>
                <a:spcPts val="1200"/>
              </a:spcBef>
              <a:spcAft>
                <a:spcPts val="0"/>
              </a:spcAft>
              <a:buClr>
                <a:schemeClr val="dk1"/>
              </a:buClr>
              <a:buSzPts val="523"/>
              <a:buFont typeface="Arial"/>
              <a:buNone/>
            </a:pPr>
            <a:r>
              <a:rPr lang="es" sz="1500">
                <a:solidFill>
                  <a:schemeClr val="dk1"/>
                </a:solidFill>
                <a:highlight>
                  <a:schemeClr val="lt1"/>
                </a:highlight>
              </a:rPr>
              <a:t>En el sendero de minimizar las emisiones de gases que generan cambio climático y en función del acuerdo firmado en París 2021, se analiza un dataset elaborado para fabricantes de vehículos en Canadá. El mismo toma mediciones de las emisiones de CO2 que genera un vehículo dependiendo de las marcas, modelos, clases de vehículos, partes  mecánicas que se analicen y consumos de combustible ya sea en ciudad o en ruta y la combinación de ambos.</a:t>
            </a:r>
            <a:endParaRPr sz="1500">
              <a:solidFill>
                <a:schemeClr val="dk1"/>
              </a:solidFill>
              <a:highlight>
                <a:schemeClr val="lt1"/>
              </a:highlight>
            </a:endParaRPr>
          </a:p>
          <a:p>
            <a:pPr indent="0" lvl="0" marL="0" rtl="0" algn="l">
              <a:spcBef>
                <a:spcPts val="900"/>
              </a:spcBef>
              <a:spcAft>
                <a:spcPts val="0"/>
              </a:spcAft>
              <a:buClr>
                <a:schemeClr val="dk1"/>
              </a:buClr>
              <a:buSzPts val="523"/>
              <a:buFont typeface="Arial"/>
              <a:buNone/>
            </a:pPr>
            <a:r>
              <a:rPr lang="es" sz="1500">
                <a:solidFill>
                  <a:schemeClr val="dk1"/>
                </a:solidFill>
                <a:highlight>
                  <a:schemeClr val="lt1"/>
                </a:highlight>
              </a:rPr>
              <a:t>De ese dataset nos surge la pregunta:</a:t>
            </a:r>
            <a:endParaRPr sz="1500">
              <a:solidFill>
                <a:schemeClr val="dk1"/>
              </a:solidFill>
              <a:highlight>
                <a:schemeClr val="lt1"/>
              </a:highlight>
            </a:endParaRPr>
          </a:p>
          <a:p>
            <a:pPr indent="0" lvl="0" marL="0" rtl="0" algn="l">
              <a:spcBef>
                <a:spcPts val="900"/>
              </a:spcBef>
              <a:spcAft>
                <a:spcPts val="0"/>
              </a:spcAft>
              <a:buClr>
                <a:schemeClr val="dk1"/>
              </a:buClr>
              <a:buSzPts val="523"/>
              <a:buFont typeface="Arial"/>
              <a:buNone/>
            </a:pPr>
            <a:r>
              <a:rPr lang="es" sz="1500">
                <a:solidFill>
                  <a:schemeClr val="dk1"/>
                </a:solidFill>
                <a:highlight>
                  <a:schemeClr val="lt1"/>
                </a:highlight>
              </a:rPr>
              <a:t>¿Qué variables (accionamientos mecánicos, consumos, etc) generan más emisiones de CO2 en vehículos?. Estudio realizado en canada y bajado de </a:t>
            </a:r>
            <a:r>
              <a:rPr lang="es" sz="1500" u="sng">
                <a:solidFill>
                  <a:schemeClr val="dk1"/>
                </a:solidFill>
                <a:highlight>
                  <a:schemeClr val="lt1"/>
                </a:highlight>
                <a:hlinkClick r:id="rId3">
                  <a:extLst>
                    <a:ext uri="{A12FA001-AC4F-418D-AE19-62706E023703}">
                      <ahyp:hlinkClr val="tx"/>
                    </a:ext>
                  </a:extLst>
                </a:hlinkClick>
              </a:rPr>
              <a:t>https://www.kaggle.com/</a:t>
            </a:r>
            <a:r>
              <a:rPr lang="es" sz="1500">
                <a:solidFill>
                  <a:schemeClr val="dk1"/>
                </a:solidFill>
                <a:highlight>
                  <a:schemeClr val="lt1"/>
                </a:highlight>
              </a:rPr>
              <a:t>.</a:t>
            </a:r>
            <a:endParaRPr sz="1500">
              <a:solidFill>
                <a:schemeClr val="dk1"/>
              </a:solidFill>
              <a:highlight>
                <a:schemeClr val="lt1"/>
              </a:highlight>
            </a:endParaRPr>
          </a:p>
          <a:p>
            <a:pPr indent="0" lvl="0" marL="0" rtl="0" algn="l">
              <a:spcBef>
                <a:spcPts val="900"/>
              </a:spcBef>
              <a:spcAft>
                <a:spcPts val="0"/>
              </a:spcAft>
              <a:buClr>
                <a:schemeClr val="dk1"/>
              </a:buClr>
              <a:buSzPts val="523"/>
              <a:buFont typeface="Arial"/>
              <a:buNone/>
            </a:pPr>
            <a:r>
              <a:rPr lang="es" sz="1500" u="sng">
                <a:solidFill>
                  <a:schemeClr val="dk1"/>
                </a:solidFill>
                <a:highlight>
                  <a:schemeClr val="lt1"/>
                </a:highlight>
                <a:hlinkClick r:id="rId4">
                  <a:extLst>
                    <a:ext uri="{A12FA001-AC4F-418D-AE19-62706E023703}">
                      <ahyp:hlinkClr val="tx"/>
                    </a:ext>
                  </a:extLst>
                </a:hlinkClick>
              </a:rPr>
              <a:t>https://www.kaggle.com/datasets/debajyotipodder/co2-emission-by-vehicle</a:t>
            </a:r>
            <a:endParaRPr sz="1500">
              <a:solidFill>
                <a:schemeClr val="dk1"/>
              </a:solidFill>
              <a:highlight>
                <a:schemeClr val="lt1"/>
              </a:highlight>
            </a:endParaRPr>
          </a:p>
          <a:p>
            <a:pPr indent="0" lvl="0" marL="0" rtl="0" algn="l">
              <a:spcBef>
                <a:spcPts val="900"/>
              </a:spcBef>
              <a:spcAft>
                <a:spcPts val="1200"/>
              </a:spcAft>
              <a:buSzPts val="523"/>
              <a:buNone/>
            </a:pPr>
            <a:r>
              <a:t/>
            </a:r>
            <a:endParaRPr sz="1500">
              <a:solidFill>
                <a:schemeClr val="dk1"/>
              </a:solidFill>
              <a:highlight>
                <a:schemeClr val="lt1"/>
              </a:highlight>
            </a:endParaRPr>
          </a:p>
        </p:txBody>
      </p:sp>
      <p:sp>
        <p:nvSpPr>
          <p:cNvPr id="69" name="Google Shape;69;p15"/>
          <p:cNvSpPr txBox="1"/>
          <p:nvPr/>
        </p:nvSpPr>
        <p:spPr>
          <a:xfrm>
            <a:off x="6016425" y="3343950"/>
            <a:ext cx="31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Abstracto, contexto y audiencia</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Clr>
                <a:schemeClr val="dk1"/>
              </a:buClr>
              <a:buSzPts val="523"/>
              <a:buFont typeface="Arial"/>
              <a:buNone/>
            </a:pPr>
            <a:r>
              <a:rPr b="1" lang="es" sz="1500">
                <a:solidFill>
                  <a:schemeClr val="dk1"/>
                </a:solidFill>
                <a:highlight>
                  <a:schemeClr val="lt1"/>
                </a:highlight>
              </a:rPr>
              <a:t>Contexto comercial</a:t>
            </a:r>
            <a:r>
              <a:rPr lang="es" sz="1500">
                <a:solidFill>
                  <a:schemeClr val="dk1"/>
                </a:solidFill>
                <a:highlight>
                  <a:schemeClr val="lt1"/>
                </a:highlight>
              </a:rPr>
              <a:t>. Analizar qué impacta más en la generación de emisiones de CO2 respecto de la mecánica del vehículo y poder predecir en función de los resultados donde mejorar la tecnología del vehículo a fin de reducir las emisiones.</a:t>
            </a:r>
            <a:endParaRPr sz="1500">
              <a:solidFill>
                <a:schemeClr val="dk1"/>
              </a:solidFill>
              <a:highlight>
                <a:schemeClr val="lt1"/>
              </a:highlight>
            </a:endParaRPr>
          </a:p>
          <a:p>
            <a:pPr indent="0" lvl="0" marL="0" rtl="0" algn="l">
              <a:spcBef>
                <a:spcPts val="900"/>
              </a:spcBef>
              <a:spcAft>
                <a:spcPts val="0"/>
              </a:spcAft>
              <a:buClr>
                <a:schemeClr val="dk1"/>
              </a:buClr>
              <a:buSzPts val="523"/>
              <a:buFont typeface="Arial"/>
              <a:buNone/>
            </a:pPr>
            <a:r>
              <a:rPr b="1" lang="es" sz="1500">
                <a:solidFill>
                  <a:schemeClr val="dk1"/>
                </a:solidFill>
                <a:highlight>
                  <a:schemeClr val="lt1"/>
                </a:highlight>
              </a:rPr>
              <a:t>Problema comercial</a:t>
            </a:r>
            <a:r>
              <a:rPr lang="es" sz="1500">
                <a:solidFill>
                  <a:schemeClr val="dk1"/>
                </a:solidFill>
                <a:highlight>
                  <a:schemeClr val="lt1"/>
                </a:highlight>
              </a:rPr>
              <a:t>. Crear un modelo que pueda predecir en función de los datos medidos donde se pueden hacer las mejoras en las partes de accionamiento mecánico del vehículo y así según que parte mecánica del vehículo y en consecuencia el consumo de combustible fósil y las emisiones cómo podría impactar en el costo del mismo.</a:t>
            </a:r>
            <a:endParaRPr sz="1500">
              <a:solidFill>
                <a:schemeClr val="dk1"/>
              </a:solidFill>
              <a:highlight>
                <a:schemeClr val="lt1"/>
              </a:highlight>
            </a:endParaRPr>
          </a:p>
          <a:p>
            <a:pPr indent="0" lvl="0" marL="0" rtl="0" algn="l">
              <a:spcBef>
                <a:spcPts val="900"/>
              </a:spcBef>
              <a:spcAft>
                <a:spcPts val="0"/>
              </a:spcAft>
              <a:buClr>
                <a:schemeClr val="dk1"/>
              </a:buClr>
              <a:buSzPts val="523"/>
              <a:buFont typeface="Arial"/>
              <a:buNone/>
            </a:pPr>
            <a:r>
              <a:rPr b="1" lang="es" sz="1500">
                <a:solidFill>
                  <a:schemeClr val="dk1"/>
                </a:solidFill>
                <a:highlight>
                  <a:schemeClr val="lt1"/>
                </a:highlight>
              </a:rPr>
              <a:t>Contexto analítico</a:t>
            </a:r>
            <a:r>
              <a:rPr lang="es" sz="1500">
                <a:solidFill>
                  <a:schemeClr val="dk1"/>
                </a:solidFill>
                <a:highlight>
                  <a:schemeClr val="lt1"/>
                </a:highlight>
              </a:rPr>
              <a:t>. Los datos residen en un archivo excel que se bajó de kaggle.com. A lo largo del caso, estará iterando en su modelo inicial muchas veces. Se utilizará el paquete statsmodels de Python para crear y analizar estos modelos lineales. Los datos están sesgados a ciertas marcas del mercado y que se comercializan en Canadá.</a:t>
            </a:r>
            <a:endParaRPr sz="1500">
              <a:solidFill>
                <a:schemeClr val="dk1"/>
              </a:solidFill>
              <a:highlight>
                <a:schemeClr val="lt1"/>
              </a:highlight>
            </a:endParaRPr>
          </a:p>
          <a:p>
            <a:pPr indent="0" lvl="0" marL="0" rtl="0" algn="l">
              <a:spcBef>
                <a:spcPts val="900"/>
              </a:spcBef>
              <a:spcAft>
                <a:spcPts val="1200"/>
              </a:spcAft>
              <a:buSzPts val="523"/>
              <a:buNone/>
            </a:pPr>
            <a:r>
              <a:t/>
            </a:r>
            <a:endParaRPr sz="1500">
              <a:solidFill>
                <a:schemeClr val="dk1"/>
              </a:solidFill>
              <a:highlight>
                <a:schemeClr val="lt1"/>
              </a:highlight>
            </a:endParaRPr>
          </a:p>
        </p:txBody>
      </p:sp>
      <p:sp>
        <p:nvSpPr>
          <p:cNvPr id="76" name="Google Shape;76;p16"/>
          <p:cNvSpPr txBox="1"/>
          <p:nvPr/>
        </p:nvSpPr>
        <p:spPr>
          <a:xfrm>
            <a:off x="6016425" y="3343950"/>
            <a:ext cx="31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Preguntas de interés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SzPts val="523"/>
              <a:buNone/>
            </a:pPr>
            <a:r>
              <a:t/>
            </a:r>
            <a:endParaRPr sz="1500">
              <a:solidFill>
                <a:schemeClr val="dk1"/>
              </a:solidFill>
              <a:highlight>
                <a:schemeClr val="lt1"/>
              </a:highlight>
            </a:endParaRPr>
          </a:p>
          <a:p>
            <a:pPr indent="0" lvl="0" marL="0" rtl="0" algn="l">
              <a:spcBef>
                <a:spcPts val="900"/>
              </a:spcBef>
              <a:spcAft>
                <a:spcPts val="0"/>
              </a:spcAft>
              <a:buSzPts val="523"/>
              <a:buNone/>
            </a:pPr>
            <a:r>
              <a:rPr lang="es" sz="1500">
                <a:solidFill>
                  <a:schemeClr val="dk1"/>
                </a:solidFill>
                <a:highlight>
                  <a:schemeClr val="lt1"/>
                </a:highlight>
              </a:rPr>
              <a:t>¿Qué accionamientos mecánicos de un vehículo generan más demanda de combustible fósil y por ende más emisiones de CO2?</a:t>
            </a:r>
            <a:endParaRPr sz="1500">
              <a:solidFill>
                <a:schemeClr val="dk1"/>
              </a:solidFill>
              <a:highlight>
                <a:schemeClr val="lt1"/>
              </a:highlight>
            </a:endParaRPr>
          </a:p>
          <a:p>
            <a:pPr indent="0" lvl="0" marL="0" rtl="0" algn="l">
              <a:spcBef>
                <a:spcPts val="1200"/>
              </a:spcBef>
              <a:spcAft>
                <a:spcPts val="0"/>
              </a:spcAft>
              <a:buSzPts val="523"/>
              <a:buNone/>
            </a:pPr>
            <a:r>
              <a:rPr lang="es" sz="1500">
                <a:solidFill>
                  <a:schemeClr val="dk1"/>
                </a:solidFill>
                <a:highlight>
                  <a:schemeClr val="lt1"/>
                </a:highlight>
              </a:rPr>
              <a:t>Preguntas e hipótesis derivadas de la anterior pregunta:</a:t>
            </a:r>
            <a:endParaRPr sz="1500">
              <a:solidFill>
                <a:schemeClr val="dk1"/>
              </a:solidFill>
              <a:highlight>
                <a:schemeClr val="lt1"/>
              </a:highlight>
            </a:endParaRPr>
          </a:p>
          <a:p>
            <a:pPr indent="0" lvl="0" marL="0" rtl="0" algn="l">
              <a:spcBef>
                <a:spcPts val="1200"/>
              </a:spcBef>
              <a:spcAft>
                <a:spcPts val="0"/>
              </a:spcAft>
              <a:buSzPts val="523"/>
              <a:buNone/>
            </a:pPr>
            <a:r>
              <a:rPr lang="es" sz="1500">
                <a:solidFill>
                  <a:schemeClr val="dk1"/>
                </a:solidFill>
                <a:highlight>
                  <a:schemeClr val="lt1"/>
                </a:highlight>
              </a:rPr>
              <a:t>¿Podrá servir un análisis de este tipo para la toma de conciencia de los fabricantes?</a:t>
            </a:r>
            <a:endParaRPr sz="1500">
              <a:solidFill>
                <a:schemeClr val="dk1"/>
              </a:solidFill>
              <a:highlight>
                <a:schemeClr val="lt1"/>
              </a:highlight>
            </a:endParaRPr>
          </a:p>
          <a:p>
            <a:pPr indent="0" lvl="0" marL="0" rtl="0" algn="l">
              <a:spcBef>
                <a:spcPts val="1200"/>
              </a:spcBef>
              <a:spcAft>
                <a:spcPts val="0"/>
              </a:spcAft>
              <a:buSzPts val="523"/>
              <a:buNone/>
            </a:pPr>
            <a:r>
              <a:rPr lang="es" sz="1500">
                <a:solidFill>
                  <a:schemeClr val="dk1"/>
                </a:solidFill>
                <a:highlight>
                  <a:schemeClr val="lt1"/>
                </a:highlight>
              </a:rPr>
              <a:t>Todo cambio tiene un costo monetario, deberán invertir en mejorar la tecnología. ¿Estarán dispuestos?</a:t>
            </a:r>
            <a:endParaRPr sz="1500">
              <a:solidFill>
                <a:schemeClr val="dk1"/>
              </a:solidFill>
              <a:highlight>
                <a:schemeClr val="lt1"/>
              </a:highlight>
            </a:endParaRPr>
          </a:p>
          <a:p>
            <a:pPr indent="0" lvl="0" marL="0" rtl="0" algn="l">
              <a:spcBef>
                <a:spcPts val="1200"/>
              </a:spcBef>
              <a:spcAft>
                <a:spcPts val="0"/>
              </a:spcAft>
              <a:buSzPts val="523"/>
              <a:buNone/>
            </a:pPr>
            <a:r>
              <a:rPr lang="es" sz="1500">
                <a:solidFill>
                  <a:schemeClr val="dk1"/>
                </a:solidFill>
                <a:highlight>
                  <a:schemeClr val="lt1"/>
                </a:highlight>
              </a:rPr>
              <a:t>¿Son posibles esos cambios tecnológicos?</a:t>
            </a:r>
            <a:endParaRPr sz="1500">
              <a:solidFill>
                <a:schemeClr val="dk1"/>
              </a:solidFill>
              <a:highlight>
                <a:schemeClr val="lt1"/>
              </a:highlight>
            </a:endParaRPr>
          </a:p>
          <a:p>
            <a:pPr indent="0" lvl="0" marL="0" rtl="0" algn="l">
              <a:spcBef>
                <a:spcPts val="1200"/>
              </a:spcBef>
              <a:spcAft>
                <a:spcPts val="1200"/>
              </a:spcAft>
              <a:buSzPts val="523"/>
              <a:buNone/>
            </a:pPr>
            <a:r>
              <a:t/>
            </a:r>
            <a:endParaRPr sz="1500">
              <a:solidFill>
                <a:schemeClr val="dk1"/>
              </a:solidFill>
              <a:highlight>
                <a:schemeClr val="lt1"/>
              </a:highlight>
            </a:endParaRPr>
          </a:p>
        </p:txBody>
      </p:sp>
      <p:sp>
        <p:nvSpPr>
          <p:cNvPr id="83" name="Google Shape;83;p17"/>
          <p:cNvSpPr txBox="1"/>
          <p:nvPr/>
        </p:nvSpPr>
        <p:spPr>
          <a:xfrm>
            <a:off x="6016425" y="3343950"/>
            <a:ext cx="31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Metadata</a:t>
            </a:r>
            <a:endParaRPr/>
          </a:p>
        </p:txBody>
      </p:sp>
      <p:sp>
        <p:nvSpPr>
          <p:cNvPr id="89" name="Google Shape;89;p18"/>
          <p:cNvSpPr txBox="1"/>
          <p:nvPr/>
        </p:nvSpPr>
        <p:spPr>
          <a:xfrm>
            <a:off x="1419450" y="1383250"/>
            <a:ext cx="1383300" cy="615600"/>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s"/>
              <a:t>Marcas de vehículos</a:t>
            </a:r>
            <a:endParaRPr/>
          </a:p>
        </p:txBody>
      </p:sp>
      <p:sp>
        <p:nvSpPr>
          <p:cNvPr id="90" name="Google Shape;90;p18"/>
          <p:cNvSpPr txBox="1"/>
          <p:nvPr/>
        </p:nvSpPr>
        <p:spPr>
          <a:xfrm>
            <a:off x="3624800" y="1383250"/>
            <a:ext cx="1383300" cy="615600"/>
          </a:xfrm>
          <a:prstGeom prst="rect">
            <a:avLst/>
          </a:prstGeom>
          <a:noFill/>
          <a:ln cap="flat" cmpd="sng" w="9525">
            <a:solidFill>
              <a:schemeClr val="accent4"/>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s"/>
              <a:t>Modelos de vehículos</a:t>
            </a:r>
            <a:endParaRPr/>
          </a:p>
        </p:txBody>
      </p:sp>
      <p:sp>
        <p:nvSpPr>
          <p:cNvPr id="91" name="Google Shape;91;p18"/>
          <p:cNvSpPr txBox="1"/>
          <p:nvPr/>
        </p:nvSpPr>
        <p:spPr>
          <a:xfrm>
            <a:off x="5764525" y="1383250"/>
            <a:ext cx="1383300" cy="615600"/>
          </a:xfrm>
          <a:prstGeom prst="rect">
            <a:avLst/>
          </a:prstGeom>
          <a:noFill/>
          <a:ln cap="flat" cmpd="sng" w="9525">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s"/>
              <a:t>Clases de vehículos</a:t>
            </a:r>
            <a:endParaRPr/>
          </a:p>
        </p:txBody>
      </p:sp>
      <p:sp>
        <p:nvSpPr>
          <p:cNvPr id="92" name="Google Shape;92;p18"/>
          <p:cNvSpPr txBox="1"/>
          <p:nvPr/>
        </p:nvSpPr>
        <p:spPr>
          <a:xfrm>
            <a:off x="1437850" y="2471025"/>
            <a:ext cx="1383300" cy="2339700"/>
          </a:xfrm>
          <a:prstGeom prst="rect">
            <a:avLst/>
          </a:prstGeom>
          <a:noFill/>
          <a:ln cap="flat" cmpd="sng" w="9525">
            <a:solidFill>
              <a:schemeClr val="accen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s"/>
              <a:t>Tamaño de motores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Transmisiones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Cilindradas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 name="Google Shape;93;p18"/>
          <p:cNvSpPr txBox="1"/>
          <p:nvPr/>
        </p:nvSpPr>
        <p:spPr>
          <a:xfrm>
            <a:off x="3638300" y="2471025"/>
            <a:ext cx="1508700" cy="2339700"/>
          </a:xfrm>
          <a:prstGeom prst="rect">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s"/>
              <a:t>Tipo de combustible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solidFill>
                  <a:schemeClr val="dk1"/>
                </a:solidFill>
              </a:rPr>
              <a:t>Consumo de combustible en ciudad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Consumo de combustible en ruta</a:t>
            </a:r>
            <a:endParaRPr>
              <a:solidFill>
                <a:schemeClr val="dk1"/>
              </a:solidFill>
            </a:endParaRPr>
          </a:p>
        </p:txBody>
      </p:sp>
      <p:sp>
        <p:nvSpPr>
          <p:cNvPr id="94" name="Google Shape;94;p18"/>
          <p:cNvSpPr txBox="1"/>
          <p:nvPr/>
        </p:nvSpPr>
        <p:spPr>
          <a:xfrm>
            <a:off x="5964150" y="3333075"/>
            <a:ext cx="1383300" cy="615600"/>
          </a:xfrm>
          <a:prstGeom prst="rect">
            <a:avLst/>
          </a:prstGeom>
          <a:noFill/>
          <a:ln cap="flat" cmpd="sng" w="9525">
            <a:solidFill>
              <a:srgbClr val="99999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s"/>
              <a:t>Emisiones de CO2</a:t>
            </a:r>
            <a:endParaRPr/>
          </a:p>
        </p:txBody>
      </p:sp>
      <p:cxnSp>
        <p:nvCxnSpPr>
          <p:cNvPr id="95" name="Google Shape;95;p18"/>
          <p:cNvCxnSpPr>
            <a:stCxn id="89" idx="3"/>
            <a:endCxn id="90" idx="1"/>
          </p:cNvCxnSpPr>
          <p:nvPr/>
        </p:nvCxnSpPr>
        <p:spPr>
          <a:xfrm>
            <a:off x="2802750" y="1691050"/>
            <a:ext cx="822000" cy="0"/>
          </a:xfrm>
          <a:prstGeom prst="straightConnector1">
            <a:avLst/>
          </a:prstGeom>
          <a:noFill/>
          <a:ln cap="flat" cmpd="sng" w="9525">
            <a:solidFill>
              <a:schemeClr val="dk2"/>
            </a:solidFill>
            <a:prstDash val="solid"/>
            <a:round/>
            <a:headEnd len="med" w="med" type="none"/>
            <a:tailEnd len="med" w="med" type="triangle"/>
          </a:ln>
        </p:spPr>
      </p:cxnSp>
      <p:cxnSp>
        <p:nvCxnSpPr>
          <p:cNvPr id="96" name="Google Shape;96;p18"/>
          <p:cNvCxnSpPr>
            <a:stCxn id="90" idx="3"/>
            <a:endCxn id="91" idx="1"/>
          </p:cNvCxnSpPr>
          <p:nvPr/>
        </p:nvCxnSpPr>
        <p:spPr>
          <a:xfrm>
            <a:off x="5008100" y="1691050"/>
            <a:ext cx="756300" cy="0"/>
          </a:xfrm>
          <a:prstGeom prst="straightConnector1">
            <a:avLst/>
          </a:prstGeom>
          <a:noFill/>
          <a:ln cap="flat" cmpd="sng" w="9525">
            <a:solidFill>
              <a:schemeClr val="dk2"/>
            </a:solidFill>
            <a:prstDash val="solid"/>
            <a:round/>
            <a:headEnd len="med" w="med" type="none"/>
            <a:tailEnd len="med" w="med" type="triangle"/>
          </a:ln>
        </p:spPr>
      </p:cxnSp>
      <p:cxnSp>
        <p:nvCxnSpPr>
          <p:cNvPr id="97" name="Google Shape;97;p18"/>
          <p:cNvCxnSpPr>
            <a:stCxn id="92" idx="3"/>
            <a:endCxn id="93" idx="1"/>
          </p:cNvCxnSpPr>
          <p:nvPr/>
        </p:nvCxnSpPr>
        <p:spPr>
          <a:xfrm>
            <a:off x="2821150" y="3640875"/>
            <a:ext cx="817200" cy="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8"/>
          <p:cNvCxnSpPr>
            <a:stCxn id="93" idx="3"/>
            <a:endCxn id="94" idx="1"/>
          </p:cNvCxnSpPr>
          <p:nvPr/>
        </p:nvCxnSpPr>
        <p:spPr>
          <a:xfrm>
            <a:off x="5147000" y="3640875"/>
            <a:ext cx="8172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Análisis exploratorio</a:t>
            </a:r>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SzPts val="523"/>
              <a:buNone/>
            </a:pPr>
            <a:r>
              <a:rPr lang="es" sz="1500">
                <a:solidFill>
                  <a:schemeClr val="dk1"/>
                </a:solidFill>
                <a:highlight>
                  <a:schemeClr val="lt1"/>
                </a:highlight>
              </a:rPr>
              <a:t>Visualización de emisiones por marca de vehículo, incluye modelos y clases.</a:t>
            </a:r>
            <a:endParaRPr sz="1500">
              <a:solidFill>
                <a:schemeClr val="dk1"/>
              </a:solidFill>
              <a:highlight>
                <a:schemeClr val="lt1"/>
              </a:highlight>
            </a:endParaRPr>
          </a:p>
          <a:p>
            <a:pPr indent="0" lvl="0" marL="0" rtl="0" algn="l">
              <a:spcBef>
                <a:spcPts val="900"/>
              </a:spcBef>
              <a:spcAft>
                <a:spcPts val="0"/>
              </a:spcAft>
              <a:buSzPts val="523"/>
              <a:buNone/>
            </a:pPr>
            <a:r>
              <a:t/>
            </a:r>
            <a:endParaRPr sz="1500">
              <a:solidFill>
                <a:schemeClr val="dk1"/>
              </a:solidFill>
              <a:highlight>
                <a:schemeClr val="lt1"/>
              </a:highlight>
            </a:endParaRPr>
          </a:p>
          <a:p>
            <a:pPr indent="0" lvl="0" marL="0" rtl="0" algn="l">
              <a:spcBef>
                <a:spcPts val="1200"/>
              </a:spcBef>
              <a:spcAft>
                <a:spcPts val="1200"/>
              </a:spcAft>
              <a:buSzPts val="523"/>
              <a:buNone/>
            </a:pPr>
            <a:r>
              <a:rPr lang="es" sz="1500">
                <a:solidFill>
                  <a:schemeClr val="dk1"/>
                </a:solidFill>
                <a:highlight>
                  <a:schemeClr val="lt1"/>
                </a:highlight>
              </a:rPr>
              <a:t>a</a:t>
            </a:r>
            <a:endParaRPr sz="1500">
              <a:solidFill>
                <a:schemeClr val="dk1"/>
              </a:solidFill>
              <a:highlight>
                <a:schemeClr val="lt1"/>
              </a:highlight>
            </a:endParaRPr>
          </a:p>
        </p:txBody>
      </p:sp>
      <p:sp>
        <p:nvSpPr>
          <p:cNvPr id="105" name="Google Shape;105;p19"/>
          <p:cNvSpPr txBox="1"/>
          <p:nvPr/>
        </p:nvSpPr>
        <p:spPr>
          <a:xfrm>
            <a:off x="6016425" y="3343950"/>
            <a:ext cx="31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06" name="Google Shape;106;p19"/>
          <p:cNvPicPr preferRelativeResize="0"/>
          <p:nvPr/>
        </p:nvPicPr>
        <p:blipFill>
          <a:blip r:embed="rId3">
            <a:alphaModFix/>
          </a:blip>
          <a:stretch>
            <a:fillRect/>
          </a:stretch>
        </p:blipFill>
        <p:spPr>
          <a:xfrm>
            <a:off x="66675" y="1746463"/>
            <a:ext cx="9010650" cy="288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Análisis exploratorio</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SzPts val="523"/>
              <a:buNone/>
            </a:pPr>
            <a:r>
              <a:rPr lang="es" sz="1500">
                <a:solidFill>
                  <a:schemeClr val="dk1"/>
                </a:solidFill>
                <a:highlight>
                  <a:schemeClr val="lt1"/>
                </a:highlight>
              </a:rPr>
              <a:t>Visualización de emisiones por clases de vehiculos. Se observan diferencias significativas.</a:t>
            </a:r>
            <a:endParaRPr sz="1500">
              <a:solidFill>
                <a:schemeClr val="dk1"/>
              </a:solidFill>
              <a:highlight>
                <a:schemeClr val="lt1"/>
              </a:highlight>
            </a:endParaRPr>
          </a:p>
          <a:p>
            <a:pPr indent="0" lvl="0" marL="0" rtl="0" algn="l">
              <a:spcBef>
                <a:spcPts val="900"/>
              </a:spcBef>
              <a:spcAft>
                <a:spcPts val="0"/>
              </a:spcAft>
              <a:buSzPts val="523"/>
              <a:buNone/>
            </a:pPr>
            <a:r>
              <a:t/>
            </a:r>
            <a:endParaRPr sz="1500">
              <a:solidFill>
                <a:schemeClr val="dk1"/>
              </a:solidFill>
              <a:highlight>
                <a:schemeClr val="lt1"/>
              </a:highlight>
            </a:endParaRPr>
          </a:p>
          <a:p>
            <a:pPr indent="0" lvl="0" marL="0" rtl="0" algn="l">
              <a:spcBef>
                <a:spcPts val="1200"/>
              </a:spcBef>
              <a:spcAft>
                <a:spcPts val="1200"/>
              </a:spcAft>
              <a:buSzPts val="523"/>
              <a:buNone/>
            </a:pPr>
            <a:r>
              <a:t/>
            </a:r>
            <a:endParaRPr sz="1500">
              <a:solidFill>
                <a:schemeClr val="dk1"/>
              </a:solidFill>
              <a:highlight>
                <a:schemeClr val="lt1"/>
              </a:highlight>
            </a:endParaRPr>
          </a:p>
        </p:txBody>
      </p:sp>
      <p:sp>
        <p:nvSpPr>
          <p:cNvPr id="113" name="Google Shape;113;p20"/>
          <p:cNvSpPr txBox="1"/>
          <p:nvPr/>
        </p:nvSpPr>
        <p:spPr>
          <a:xfrm>
            <a:off x="6016425" y="3343950"/>
            <a:ext cx="31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14" name="Google Shape;114;p20"/>
          <p:cNvPicPr preferRelativeResize="0"/>
          <p:nvPr/>
        </p:nvPicPr>
        <p:blipFill>
          <a:blip r:embed="rId3">
            <a:alphaModFix/>
          </a:blip>
          <a:stretch>
            <a:fillRect/>
          </a:stretch>
        </p:blipFill>
        <p:spPr>
          <a:xfrm>
            <a:off x="61925" y="1547827"/>
            <a:ext cx="9020175" cy="1889825"/>
          </a:xfrm>
          <a:prstGeom prst="rect">
            <a:avLst/>
          </a:prstGeom>
          <a:noFill/>
          <a:ln>
            <a:noFill/>
          </a:ln>
        </p:spPr>
      </p:pic>
      <p:pic>
        <p:nvPicPr>
          <p:cNvPr id="115" name="Google Shape;115;p20"/>
          <p:cNvPicPr preferRelativeResize="0"/>
          <p:nvPr/>
        </p:nvPicPr>
        <p:blipFill>
          <a:blip r:embed="rId4">
            <a:alphaModFix/>
          </a:blip>
          <a:stretch>
            <a:fillRect/>
          </a:stretch>
        </p:blipFill>
        <p:spPr>
          <a:xfrm>
            <a:off x="26850" y="3287542"/>
            <a:ext cx="9144001" cy="16210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Análisis exploratorio</a:t>
            </a:r>
            <a:endParaRPr/>
          </a:p>
        </p:txBody>
      </p:sp>
      <p:sp>
        <p:nvSpPr>
          <p:cNvPr id="121" name="Google Shape;12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SzPts val="523"/>
              <a:buNone/>
            </a:pPr>
            <a:r>
              <a:rPr lang="es" sz="1500">
                <a:solidFill>
                  <a:schemeClr val="dk1"/>
                </a:solidFill>
                <a:highlight>
                  <a:schemeClr val="lt1"/>
                </a:highlight>
              </a:rPr>
              <a:t>Visualización de tendencia de emisiones en función del tamaño de motores</a:t>
            </a:r>
            <a:endParaRPr sz="1500">
              <a:solidFill>
                <a:schemeClr val="dk1"/>
              </a:solidFill>
              <a:highlight>
                <a:schemeClr val="lt1"/>
              </a:highlight>
            </a:endParaRPr>
          </a:p>
          <a:p>
            <a:pPr indent="0" lvl="0" marL="0" rtl="0" algn="l">
              <a:spcBef>
                <a:spcPts val="900"/>
              </a:spcBef>
              <a:spcAft>
                <a:spcPts val="0"/>
              </a:spcAft>
              <a:buSzPts val="523"/>
              <a:buNone/>
            </a:pPr>
            <a:r>
              <a:t/>
            </a:r>
            <a:endParaRPr sz="1500">
              <a:solidFill>
                <a:schemeClr val="dk1"/>
              </a:solidFill>
              <a:highlight>
                <a:schemeClr val="lt1"/>
              </a:highlight>
            </a:endParaRPr>
          </a:p>
          <a:p>
            <a:pPr indent="0" lvl="0" marL="0" rtl="0" algn="l">
              <a:spcBef>
                <a:spcPts val="1200"/>
              </a:spcBef>
              <a:spcAft>
                <a:spcPts val="1200"/>
              </a:spcAft>
              <a:buSzPts val="523"/>
              <a:buNone/>
            </a:pPr>
            <a:r>
              <a:t/>
            </a:r>
            <a:endParaRPr sz="1500">
              <a:solidFill>
                <a:schemeClr val="dk1"/>
              </a:solidFill>
              <a:highlight>
                <a:schemeClr val="lt1"/>
              </a:highlight>
            </a:endParaRPr>
          </a:p>
        </p:txBody>
      </p:sp>
      <p:sp>
        <p:nvSpPr>
          <p:cNvPr id="122" name="Google Shape;122;p21"/>
          <p:cNvSpPr txBox="1"/>
          <p:nvPr/>
        </p:nvSpPr>
        <p:spPr>
          <a:xfrm>
            <a:off x="6016425" y="3343950"/>
            <a:ext cx="31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23" name="Google Shape;123;p21"/>
          <p:cNvPicPr preferRelativeResize="0"/>
          <p:nvPr/>
        </p:nvPicPr>
        <p:blipFill>
          <a:blip r:embed="rId3">
            <a:alphaModFix/>
          </a:blip>
          <a:stretch>
            <a:fillRect/>
          </a:stretch>
        </p:blipFill>
        <p:spPr>
          <a:xfrm>
            <a:off x="188025" y="1655950"/>
            <a:ext cx="8836600" cy="259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