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1D25"/>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489"/>
  </p:normalViewPr>
  <p:slideViewPr>
    <p:cSldViewPr snapToGrid="0" snapToObjects="1">
      <p:cViewPr varScale="1">
        <p:scale>
          <a:sx n="90" d="100"/>
          <a:sy n="90" d="100"/>
        </p:scale>
        <p:origin x="23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AE18F78-EA20-A966-3E0A-2F22E8F1B0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a:extLst>
              <a:ext uri="{FF2B5EF4-FFF2-40B4-BE49-F238E27FC236}">
                <a16:creationId xmlns:a16="http://schemas.microsoft.com/office/drawing/2014/main" id="{A6ABE588-B750-B7F5-941D-D449CB29D5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E4B2A6-72E6-374C-80CB-A0776D89F4FF}" type="datetimeFigureOut">
              <a:rPr lang="es-AR" smtClean="0"/>
              <a:t>22/1/23</a:t>
            </a:fld>
            <a:endParaRPr lang="es-AR"/>
          </a:p>
        </p:txBody>
      </p:sp>
      <p:sp>
        <p:nvSpPr>
          <p:cNvPr id="4" name="Marcador de pie de página 3">
            <a:extLst>
              <a:ext uri="{FF2B5EF4-FFF2-40B4-BE49-F238E27FC236}">
                <a16:creationId xmlns:a16="http://schemas.microsoft.com/office/drawing/2014/main" id="{109E1C2A-35E0-75BC-3C69-91F516C74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a:extLst>
              <a:ext uri="{FF2B5EF4-FFF2-40B4-BE49-F238E27FC236}">
                <a16:creationId xmlns:a16="http://schemas.microsoft.com/office/drawing/2014/main" id="{10F8B1F2-F4B4-A256-1024-A56FD77D89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8EDCF6-0708-4B49-9892-D941C63B0DE9}" type="slidenum">
              <a:rPr lang="es-AR" smtClean="0"/>
              <a:t>‹Nº›</a:t>
            </a:fld>
            <a:endParaRPr lang="es-AR"/>
          </a:p>
        </p:txBody>
      </p:sp>
    </p:spTree>
    <p:extLst>
      <p:ext uri="{BB962C8B-B14F-4D97-AF65-F5344CB8AC3E}">
        <p14:creationId xmlns:p14="http://schemas.microsoft.com/office/powerpoint/2010/main" val="422434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BC35E-7998-E24C-99BC-9AA6EEBF9093}" type="datetimeFigureOut">
              <a:rPr lang="es-AR" smtClean="0"/>
              <a:t>22/1/23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C2AA6-BA67-5148-A912-AB19303FA1A0}" type="slidenum">
              <a:rPr lang="es-AR" smtClean="0"/>
              <a:t>‹Nº›</a:t>
            </a:fld>
            <a:endParaRPr lang="es-AR"/>
          </a:p>
        </p:txBody>
      </p:sp>
    </p:spTree>
    <p:extLst>
      <p:ext uri="{BB962C8B-B14F-4D97-AF65-F5344CB8AC3E}">
        <p14:creationId xmlns:p14="http://schemas.microsoft.com/office/powerpoint/2010/main" val="416056610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3150C65-8D14-614C-BA9D-367C59448C8A}" type="datetime1">
              <a:rPr lang="es-AR" smtClean="0"/>
              <a:t>22/1/23</a:t>
            </a:fld>
            <a:endParaRPr lang="es-A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AR"/>
          </a:p>
        </p:txBody>
      </p:sp>
      <p:sp>
        <p:nvSpPr>
          <p:cNvPr id="6" name="Slide Number Placeholder 5"/>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104963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758D364-A6D4-F645-8C03-F10D6F563DE9}" type="datetime1">
              <a:rPr lang="es-AR" smtClean="0"/>
              <a:t>22/1/23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325476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F2C6983-134A-BD4F-B257-9ABEE3764EDC}" type="datetime1">
              <a:rPr lang="es-AR" smtClean="0"/>
              <a:t>22/1/23</a:t>
            </a:fld>
            <a:endParaRPr lang="es-AR"/>
          </a:p>
        </p:txBody>
      </p:sp>
      <p:sp>
        <p:nvSpPr>
          <p:cNvPr id="5" name="Footer Placeholder 4"/>
          <p:cNvSpPr>
            <a:spLocks noGrp="1"/>
          </p:cNvSpPr>
          <p:nvPr>
            <p:ph type="ftr" sz="quarter" idx="11"/>
          </p:nvPr>
        </p:nvSpPr>
        <p:spPr>
          <a:xfrm>
            <a:off x="804672" y="6227064"/>
            <a:ext cx="10588752" cy="320040"/>
          </a:xfrm>
        </p:spPr>
        <p:txBody>
          <a:bodyPr/>
          <a:lstStyle/>
          <a:p>
            <a:endParaRPr lang="es-AR"/>
          </a:p>
        </p:txBody>
      </p:sp>
      <p:sp>
        <p:nvSpPr>
          <p:cNvPr id="6" name="Slide Number Placeholder 5"/>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351471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81CABDE-5E2E-D24C-8AFE-7302E6775590}" type="datetime1">
              <a:rPr lang="es-AR" smtClean="0"/>
              <a:t>22/1/23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149787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99654DAB-21E5-D74E-8024-AA28DE3BF77A}" type="datetime1">
              <a:rPr lang="es-AR" smtClean="0"/>
              <a:t>22/1/23</a:t>
            </a:fld>
            <a:endParaRPr lang="es-AR"/>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AR"/>
          </a:p>
        </p:txBody>
      </p:sp>
      <p:sp>
        <p:nvSpPr>
          <p:cNvPr id="6" name="Slide Number Placeholder 5"/>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379708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23BC9E8-DE9E-A44D-B69A-3B7BA7EE587B}" type="datetime1">
              <a:rPr lang="es-AR" smtClean="0"/>
              <a:t>22/1/23</a:t>
            </a:fld>
            <a:endParaRPr lang="es-AR"/>
          </a:p>
        </p:txBody>
      </p:sp>
      <p:sp>
        <p:nvSpPr>
          <p:cNvPr id="6" name="Footer Placeholder 5"/>
          <p:cNvSpPr>
            <a:spLocks noGrp="1"/>
          </p:cNvSpPr>
          <p:nvPr>
            <p:ph type="ftr" sz="quarter" idx="11"/>
          </p:nvPr>
        </p:nvSpPr>
        <p:spPr>
          <a:xfrm>
            <a:off x="804672" y="6227064"/>
            <a:ext cx="10588752" cy="320040"/>
          </a:xfrm>
        </p:spPr>
        <p:txBody>
          <a:bodyPr/>
          <a:lstStyle/>
          <a:p>
            <a:endParaRPr lang="es-AR"/>
          </a:p>
        </p:txBody>
      </p:sp>
      <p:sp>
        <p:nvSpPr>
          <p:cNvPr id="7" name="Slide Number Placeholder 6"/>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91944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698F961-DA5A-D04F-BA64-48543EDBB034}" type="datetime1">
              <a:rPr lang="es-AR" smtClean="0"/>
              <a:t>22/1/23</a:t>
            </a:fld>
            <a:endParaRPr lang="es-AR"/>
          </a:p>
        </p:txBody>
      </p:sp>
      <p:sp>
        <p:nvSpPr>
          <p:cNvPr id="8" name="Footer Placeholder 7"/>
          <p:cNvSpPr>
            <a:spLocks noGrp="1"/>
          </p:cNvSpPr>
          <p:nvPr>
            <p:ph type="ftr" sz="quarter" idx="11"/>
          </p:nvPr>
        </p:nvSpPr>
        <p:spPr>
          <a:xfrm>
            <a:off x="804672" y="6227064"/>
            <a:ext cx="10588752" cy="320040"/>
          </a:xfrm>
        </p:spPr>
        <p:txBody>
          <a:bodyPr/>
          <a:lstStyle/>
          <a:p>
            <a:endParaRPr lang="es-AR"/>
          </a:p>
        </p:txBody>
      </p:sp>
      <p:sp>
        <p:nvSpPr>
          <p:cNvPr id="9" name="Slide Number Placeholder 8"/>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219826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727BB71-B6A9-2A49-8522-A78DC923A7D1}" type="datetime1">
              <a:rPr lang="es-AR" smtClean="0"/>
              <a:t>22/1/23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428735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6D44AB2B-2F22-4445-BFBC-2CFE4ABA4D21}" type="datetime1">
              <a:rPr lang="es-AR" smtClean="0"/>
              <a:t>22/1/23</a:t>
            </a:fld>
            <a:endParaRPr lang="es-AR"/>
          </a:p>
        </p:txBody>
      </p:sp>
      <p:sp>
        <p:nvSpPr>
          <p:cNvPr id="3" name="Footer Placeholder 2"/>
          <p:cNvSpPr>
            <a:spLocks noGrp="1"/>
          </p:cNvSpPr>
          <p:nvPr>
            <p:ph type="ftr" sz="quarter" idx="11"/>
          </p:nvPr>
        </p:nvSpPr>
        <p:spPr>
          <a:xfrm>
            <a:off x="804672" y="6227064"/>
            <a:ext cx="10588752" cy="320040"/>
          </a:xfrm>
        </p:spPr>
        <p:txBody>
          <a:bodyPr/>
          <a:lstStyle/>
          <a:p>
            <a:endParaRPr lang="es-AR"/>
          </a:p>
        </p:txBody>
      </p:sp>
      <p:sp>
        <p:nvSpPr>
          <p:cNvPr id="4" name="Slide Number Placeholder 3"/>
          <p:cNvSpPr>
            <a:spLocks noGrp="1"/>
          </p:cNvSpPr>
          <p:nvPr>
            <p:ph type="sldNum" sz="quarter" idx="12"/>
          </p:nvPr>
        </p:nvSpPr>
        <p:spPr>
          <a:xfrm>
            <a:off x="10469880"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164285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F9264A1-3778-7347-85C0-440B93E15753}" type="datetime1">
              <a:rPr lang="es-AR" smtClean="0"/>
              <a:t>22/1/23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224308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460FA2FE-4448-774C-9F82-EE75AC854BDD}" type="datetime1">
              <a:rPr lang="es-AR" smtClean="0"/>
              <a:t>22/1/23</a:t>
            </a:fld>
            <a:endParaRPr lang="es-AR"/>
          </a:p>
        </p:txBody>
      </p:sp>
      <p:sp>
        <p:nvSpPr>
          <p:cNvPr id="6" name="Footer Placeholder 5"/>
          <p:cNvSpPr>
            <a:spLocks noGrp="1"/>
          </p:cNvSpPr>
          <p:nvPr>
            <p:ph type="ftr" sz="quarter" idx="11"/>
          </p:nvPr>
        </p:nvSpPr>
        <p:spPr>
          <a:xfrm>
            <a:off x="804672" y="6227064"/>
            <a:ext cx="5942203" cy="320040"/>
          </a:xfrm>
        </p:spPr>
        <p:txBody>
          <a:bodyPr/>
          <a:lstStyle/>
          <a:p>
            <a:endParaRPr lang="es-AR"/>
          </a:p>
        </p:txBody>
      </p:sp>
      <p:sp>
        <p:nvSpPr>
          <p:cNvPr id="7" name="Slide Number Placeholder 6"/>
          <p:cNvSpPr>
            <a:spLocks noGrp="1"/>
          </p:cNvSpPr>
          <p:nvPr>
            <p:ph type="sldNum" sz="quarter" idx="12"/>
          </p:nvPr>
        </p:nvSpPr>
        <p:spPr>
          <a:xfrm>
            <a:off x="5828377" y="320040"/>
            <a:ext cx="914400" cy="320040"/>
          </a:xfrm>
        </p:spPr>
        <p:txBody>
          <a:bodyPr/>
          <a:lstStyle/>
          <a:p>
            <a:fld id="{82D2A7E7-2937-4A47-ACB9-69196FB9C05C}" type="slidenum">
              <a:rPr lang="es-AR" smtClean="0"/>
              <a:t>‹Nº›</a:t>
            </a:fld>
            <a:endParaRPr lang="es-AR"/>
          </a:p>
        </p:txBody>
      </p:sp>
    </p:spTree>
    <p:extLst>
      <p:ext uri="{BB962C8B-B14F-4D97-AF65-F5344CB8AC3E}">
        <p14:creationId xmlns:p14="http://schemas.microsoft.com/office/powerpoint/2010/main" val="348275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4B61C2B-D813-F348-924C-EE284573392E}" type="datetime1">
              <a:rPr lang="es-AR" smtClean="0"/>
              <a:t>22/1/23</a:t>
            </a:fld>
            <a:endParaRPr lang="es-A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2D2A7E7-2937-4A47-ACB9-69196FB9C05C}" type="slidenum">
              <a:rPr lang="es-AR" smtClean="0"/>
              <a:t>‹Nº›</a:t>
            </a:fld>
            <a:endParaRPr lang="es-AR"/>
          </a:p>
        </p:txBody>
      </p:sp>
    </p:spTree>
    <p:extLst>
      <p:ext uri="{BB962C8B-B14F-4D97-AF65-F5344CB8AC3E}">
        <p14:creationId xmlns:p14="http://schemas.microsoft.com/office/powerpoint/2010/main" val="7808059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30.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sv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1ED2D-AEDB-3EA6-5A28-53FC9403676A}"/>
              </a:ext>
            </a:extLst>
          </p:cNvPr>
          <p:cNvSpPr>
            <a:spLocks noGrp="1"/>
          </p:cNvSpPr>
          <p:nvPr>
            <p:ph type="ctrTitle"/>
          </p:nvPr>
        </p:nvSpPr>
        <p:spPr/>
        <p:txBody>
          <a:bodyPr>
            <a:normAutofit/>
          </a:bodyPr>
          <a:lstStyle/>
          <a:p>
            <a:r>
              <a:rPr lang="es-AR" dirty="0">
                <a:solidFill>
                  <a:schemeClr val="bg1"/>
                </a:solidFill>
                <a:latin typeface="Constantia" panose="02030602050306030303" pitchFamily="18" charset="0"/>
              </a:rPr>
              <a:t>London City </a:t>
            </a:r>
            <a:r>
              <a:rPr lang="es-AR" dirty="0" err="1">
                <a:solidFill>
                  <a:schemeClr val="bg1"/>
                </a:solidFill>
                <a:latin typeface="Constantia" panose="02030602050306030303" pitchFamily="18" charset="0"/>
              </a:rPr>
              <a:t>Bike</a:t>
            </a:r>
            <a:r>
              <a:rPr lang="es-AR" dirty="0">
                <a:solidFill>
                  <a:schemeClr val="bg1"/>
                </a:solidFill>
                <a:latin typeface="Constantia" panose="02030602050306030303" pitchFamily="18" charset="0"/>
              </a:rPr>
              <a:t> </a:t>
            </a:r>
            <a:r>
              <a:rPr lang="es-AR" dirty="0" err="1">
                <a:solidFill>
                  <a:schemeClr val="bg1"/>
                </a:solidFill>
                <a:latin typeface="Constantia" panose="02030602050306030303" pitchFamily="18" charset="0"/>
              </a:rPr>
              <a:t>Sharing</a:t>
            </a:r>
            <a:r>
              <a:rPr lang="es-AR" dirty="0">
                <a:solidFill>
                  <a:schemeClr val="bg1"/>
                </a:solidFill>
                <a:latin typeface="Constantia" panose="02030602050306030303" pitchFamily="18" charset="0"/>
              </a:rPr>
              <a:t> 2015-2017 </a:t>
            </a:r>
          </a:p>
        </p:txBody>
      </p:sp>
      <p:sp>
        <p:nvSpPr>
          <p:cNvPr id="3" name="Subtítulo 2">
            <a:extLst>
              <a:ext uri="{FF2B5EF4-FFF2-40B4-BE49-F238E27FC236}">
                <a16:creationId xmlns:a16="http://schemas.microsoft.com/office/drawing/2014/main" id="{B1B7EA6E-A8F4-1F14-887B-93150F84BAA5}"/>
              </a:ext>
            </a:extLst>
          </p:cNvPr>
          <p:cNvSpPr>
            <a:spLocks noGrp="1"/>
          </p:cNvSpPr>
          <p:nvPr>
            <p:ph type="subTitle" idx="1"/>
          </p:nvPr>
        </p:nvSpPr>
        <p:spPr/>
        <p:txBody>
          <a:bodyPr/>
          <a:lstStyle/>
          <a:p>
            <a:endParaRPr lang="es-AR" dirty="0">
              <a:solidFill>
                <a:srgbClr val="EA1D25"/>
              </a:solidFill>
              <a:latin typeface="Constantia" panose="02030602050306030303" pitchFamily="18" charset="0"/>
            </a:endParaRPr>
          </a:p>
          <a:p>
            <a:r>
              <a:rPr lang="es-AR" dirty="0">
                <a:solidFill>
                  <a:schemeClr val="bg1"/>
                </a:solidFill>
                <a:latin typeface="Constantia" panose="02030602050306030303" pitchFamily="18" charset="0"/>
              </a:rPr>
              <a:t>¿Cómo maximizar los ingresos?</a:t>
            </a:r>
          </a:p>
          <a:p>
            <a:r>
              <a:rPr lang="es-AR" dirty="0">
                <a:solidFill>
                  <a:schemeClr val="bg1"/>
                </a:solidFill>
                <a:latin typeface="Constantia" panose="02030602050306030303" pitchFamily="18" charset="0"/>
              </a:rPr>
              <a:t>Autores: Iván Sira y Julieta Correia</a:t>
            </a:r>
          </a:p>
        </p:txBody>
      </p:sp>
    </p:spTree>
    <p:extLst>
      <p:ext uri="{BB962C8B-B14F-4D97-AF65-F5344CB8AC3E}">
        <p14:creationId xmlns:p14="http://schemas.microsoft.com/office/powerpoint/2010/main" val="157777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MACHINE LEARNING</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10</a:t>
            </a:fld>
            <a:endParaRPr lang="es-AR"/>
          </a:p>
        </p:txBody>
      </p:sp>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REGRESION</a:t>
            </a:r>
          </a:p>
        </p:txBody>
      </p:sp>
      <p:pic>
        <p:nvPicPr>
          <p:cNvPr id="15" name="Gráfico 14" descr="Cabeza con engranajes">
            <a:extLst>
              <a:ext uri="{FF2B5EF4-FFF2-40B4-BE49-F238E27FC236}">
                <a16:creationId xmlns:a16="http://schemas.microsoft.com/office/drawing/2014/main" id="{628CD639-EE49-AEA6-03EB-A1FD10308E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8768" y="130990"/>
            <a:ext cx="914400" cy="914400"/>
          </a:xfrm>
          <a:prstGeom prst="rect">
            <a:avLst/>
          </a:prstGeom>
        </p:spPr>
      </p:pic>
      <p:sp>
        <p:nvSpPr>
          <p:cNvPr id="16" name="CuadroTexto 15">
            <a:extLst>
              <a:ext uri="{FF2B5EF4-FFF2-40B4-BE49-F238E27FC236}">
                <a16:creationId xmlns:a16="http://schemas.microsoft.com/office/drawing/2014/main" id="{14FD6F87-A87E-9489-417A-9E4D5C9E2362}"/>
              </a:ext>
            </a:extLst>
          </p:cNvPr>
          <p:cNvSpPr txBox="1"/>
          <p:nvPr/>
        </p:nvSpPr>
        <p:spPr>
          <a:xfrm>
            <a:off x="575786" y="2697217"/>
            <a:ext cx="2767489" cy="2862322"/>
          </a:xfrm>
          <a:prstGeom prst="rect">
            <a:avLst/>
          </a:prstGeom>
          <a:noFill/>
        </p:spPr>
        <p:txBody>
          <a:bodyPr wrap="square" rtlCol="0">
            <a:spAutoFit/>
          </a:bodyPr>
          <a:lstStyle/>
          <a:p>
            <a:pPr algn="just"/>
            <a:r>
              <a:rPr lang="es-AR" sz="2000" dirty="0">
                <a:solidFill>
                  <a:srgbClr val="EA1D25"/>
                </a:solidFill>
                <a:latin typeface="Rockwell" panose="02060603020205020403" pitchFamily="18" charset="77"/>
              </a:rPr>
              <a:t>Podemos ver que para el valor "despejado" (0), independientemente de las horas, siempre tiene mayor cantidad de alquileres cuando se presenta este tipo de clima.</a:t>
            </a:r>
          </a:p>
        </p:txBody>
      </p:sp>
      <p:pic>
        <p:nvPicPr>
          <p:cNvPr id="1026" name="Picture 2">
            <a:extLst>
              <a:ext uri="{FF2B5EF4-FFF2-40B4-BE49-F238E27FC236}">
                <a16:creationId xmlns:a16="http://schemas.microsoft.com/office/drawing/2014/main" id="{488A16B3-D627-FB18-5158-88870352E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968" y="1990529"/>
            <a:ext cx="7898679" cy="417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5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MACHINE LEARNING</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11</a:t>
            </a:fld>
            <a:endParaRPr lang="es-AR"/>
          </a:p>
        </p:txBody>
      </p:sp>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REGRESION LOGISTICA</a:t>
            </a:r>
          </a:p>
        </p:txBody>
      </p:sp>
      <p:pic>
        <p:nvPicPr>
          <p:cNvPr id="15" name="Gráfico 14" descr="Cabeza con engranajes">
            <a:extLst>
              <a:ext uri="{FF2B5EF4-FFF2-40B4-BE49-F238E27FC236}">
                <a16:creationId xmlns:a16="http://schemas.microsoft.com/office/drawing/2014/main" id="{628CD639-EE49-AEA6-03EB-A1FD10308E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8768" y="130990"/>
            <a:ext cx="914400" cy="914400"/>
          </a:xfrm>
          <a:prstGeom prst="rect">
            <a:avLst/>
          </a:prstGeom>
        </p:spPr>
      </p:pic>
      <p:sp>
        <p:nvSpPr>
          <p:cNvPr id="16" name="CuadroTexto 15">
            <a:extLst>
              <a:ext uri="{FF2B5EF4-FFF2-40B4-BE49-F238E27FC236}">
                <a16:creationId xmlns:a16="http://schemas.microsoft.com/office/drawing/2014/main" id="{14FD6F87-A87E-9489-417A-9E4D5C9E2362}"/>
              </a:ext>
            </a:extLst>
          </p:cNvPr>
          <p:cNvSpPr txBox="1"/>
          <p:nvPr/>
        </p:nvSpPr>
        <p:spPr>
          <a:xfrm>
            <a:off x="668938" y="1619999"/>
            <a:ext cx="3364230" cy="5016758"/>
          </a:xfrm>
          <a:prstGeom prst="rect">
            <a:avLst/>
          </a:prstGeom>
          <a:noFill/>
        </p:spPr>
        <p:txBody>
          <a:bodyPr wrap="square" rtlCol="0">
            <a:spAutoFit/>
          </a:bodyPr>
          <a:lstStyle/>
          <a:p>
            <a:pPr algn="just"/>
            <a:r>
              <a:rPr lang="es-AR" sz="2000" dirty="0">
                <a:solidFill>
                  <a:srgbClr val="EA1D25"/>
                </a:solidFill>
                <a:latin typeface="Rockwell" panose="02060603020205020403" pitchFamily="18" charset="77"/>
              </a:rPr>
              <a:t>Al igual que el modelo anterior, volvemos a obtener que cuando el clima este 'Despejado' es cuando la demanda </a:t>
            </a:r>
            <a:r>
              <a:rPr lang="es-AR" sz="2000" dirty="0" err="1">
                <a:solidFill>
                  <a:srgbClr val="EA1D25"/>
                </a:solidFill>
                <a:latin typeface="Rockwell" panose="02060603020205020403" pitchFamily="18" charset="77"/>
              </a:rPr>
              <a:t>sera</a:t>
            </a:r>
            <a:r>
              <a:rPr lang="es-AR" sz="2000" dirty="0">
                <a:solidFill>
                  <a:srgbClr val="EA1D25"/>
                </a:solidFill>
                <a:latin typeface="Rockwell" panose="02060603020205020403" pitchFamily="18" charset="77"/>
              </a:rPr>
              <a:t> mayor, en este caso con un 65% de </a:t>
            </a:r>
            <a:r>
              <a:rPr lang="es-AR" sz="2000" dirty="0" err="1">
                <a:solidFill>
                  <a:srgbClr val="EA1D25"/>
                </a:solidFill>
                <a:latin typeface="Rockwell" panose="02060603020205020403" pitchFamily="18" charset="77"/>
              </a:rPr>
              <a:t>accuracy</a:t>
            </a:r>
            <a:r>
              <a:rPr lang="es-AR" sz="2000" dirty="0">
                <a:solidFill>
                  <a:srgbClr val="EA1D25"/>
                </a:solidFill>
                <a:latin typeface="Rockwell" panose="02060603020205020403" pitchFamily="18" charset="77"/>
              </a:rPr>
              <a:t>.</a:t>
            </a:r>
          </a:p>
          <a:p>
            <a:pPr algn="just"/>
            <a:r>
              <a:rPr lang="es-AR" sz="2000" dirty="0">
                <a:solidFill>
                  <a:srgbClr val="EA1D25"/>
                </a:solidFill>
                <a:latin typeface="Rockwell" panose="02060603020205020403" pitchFamily="18" charset="77"/>
              </a:rPr>
              <a:t>En este modelo buscamos predecir con que tipo de clima la demanda </a:t>
            </a:r>
            <a:r>
              <a:rPr lang="es-AR" sz="2000" dirty="0" err="1">
                <a:solidFill>
                  <a:srgbClr val="EA1D25"/>
                </a:solidFill>
                <a:latin typeface="Rockwell" panose="02060603020205020403" pitchFamily="18" charset="77"/>
              </a:rPr>
              <a:t>sera</a:t>
            </a:r>
            <a:r>
              <a:rPr lang="es-AR" sz="2000" dirty="0">
                <a:solidFill>
                  <a:srgbClr val="EA1D25"/>
                </a:solidFill>
                <a:latin typeface="Rockwell" panose="02060603020205020403" pitchFamily="18" charset="77"/>
              </a:rPr>
              <a:t> mayor, y por los resultados obtenidos podemos decir con un 64% de </a:t>
            </a:r>
            <a:r>
              <a:rPr lang="es-AR" sz="2000" dirty="0" err="1">
                <a:solidFill>
                  <a:srgbClr val="EA1D25"/>
                </a:solidFill>
                <a:latin typeface="Rockwell" panose="02060603020205020403" pitchFamily="18" charset="77"/>
              </a:rPr>
              <a:t>accuracy</a:t>
            </a:r>
            <a:r>
              <a:rPr lang="es-AR" sz="2000" dirty="0">
                <a:solidFill>
                  <a:srgbClr val="EA1D25"/>
                </a:solidFill>
                <a:latin typeface="Rockwell" panose="02060603020205020403" pitchFamily="18" charset="77"/>
              </a:rPr>
              <a:t>, que cuando esta 'Despejado' (0) es cuando la demanda será mas alta</a:t>
            </a:r>
          </a:p>
        </p:txBody>
      </p:sp>
      <p:pic>
        <p:nvPicPr>
          <p:cNvPr id="3" name="Imagen 2">
            <a:extLst>
              <a:ext uri="{FF2B5EF4-FFF2-40B4-BE49-F238E27FC236}">
                <a16:creationId xmlns:a16="http://schemas.microsoft.com/office/drawing/2014/main" id="{132CD28E-D4A9-5634-6065-B2D7AA451C41}"/>
              </a:ext>
            </a:extLst>
          </p:cNvPr>
          <p:cNvPicPr>
            <a:picLocks noChangeAspect="1"/>
          </p:cNvPicPr>
          <p:nvPr/>
        </p:nvPicPr>
        <p:blipFill>
          <a:blip r:embed="rId4"/>
          <a:stretch>
            <a:fillRect/>
          </a:stretch>
        </p:blipFill>
        <p:spPr>
          <a:xfrm>
            <a:off x="4437380" y="2610728"/>
            <a:ext cx="6946900" cy="3035300"/>
          </a:xfrm>
          <a:prstGeom prst="rect">
            <a:avLst/>
          </a:prstGeom>
        </p:spPr>
      </p:pic>
    </p:spTree>
    <p:extLst>
      <p:ext uri="{BB962C8B-B14F-4D97-AF65-F5344CB8AC3E}">
        <p14:creationId xmlns:p14="http://schemas.microsoft.com/office/powerpoint/2010/main" val="1125747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2927888" y="353060"/>
            <a:ext cx="6682457"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INSIGHTS &amp; RECOMENDACIONES</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12</a:t>
            </a:fld>
            <a:endParaRPr lang="es-AR"/>
          </a:p>
        </p:txBody>
      </p:sp>
      <p:sp>
        <p:nvSpPr>
          <p:cNvPr id="23" name="CuadroTexto 22">
            <a:extLst>
              <a:ext uri="{FF2B5EF4-FFF2-40B4-BE49-F238E27FC236}">
                <a16:creationId xmlns:a16="http://schemas.microsoft.com/office/drawing/2014/main" id="{AF23A539-38B2-AB0A-505D-FBD191801C44}"/>
              </a:ext>
            </a:extLst>
          </p:cNvPr>
          <p:cNvSpPr txBox="1"/>
          <p:nvPr/>
        </p:nvSpPr>
        <p:spPr>
          <a:xfrm>
            <a:off x="995301" y="4021778"/>
            <a:ext cx="10547629" cy="2369880"/>
          </a:xfrm>
          <a:prstGeom prst="rect">
            <a:avLst/>
          </a:prstGeom>
          <a:noFill/>
        </p:spPr>
        <p:txBody>
          <a:bodyPr wrap="square" rtlCol="0">
            <a:spAutoFit/>
          </a:bodyPr>
          <a:lstStyle/>
          <a:p>
            <a:pPr algn="l"/>
            <a:r>
              <a:rPr lang="es-AR" sz="2400" dirty="0">
                <a:solidFill>
                  <a:srgbClr val="EA1D25"/>
                </a:solidFill>
                <a:latin typeface="Constantia" panose="02030602050306030303" pitchFamily="18" charset="0"/>
              </a:rPr>
              <a:t>	</a:t>
            </a:r>
            <a:r>
              <a:rPr lang="es-AR" sz="2400" u="sng" dirty="0">
                <a:solidFill>
                  <a:srgbClr val="EA1D25"/>
                </a:solidFill>
                <a:latin typeface="Constantia" panose="02030602050306030303" pitchFamily="18" charset="0"/>
              </a:rPr>
              <a:t>R</a:t>
            </a:r>
            <a:r>
              <a:rPr lang="es-AR" sz="2400" b="0" i="0" u="sng" dirty="0">
                <a:solidFill>
                  <a:srgbClr val="EA1D25"/>
                </a:solidFill>
                <a:effectLst/>
                <a:latin typeface="Constantia" panose="02030602050306030303" pitchFamily="18" charset="0"/>
              </a:rPr>
              <a:t>ecomendaciones:</a:t>
            </a:r>
          </a:p>
          <a:p>
            <a:pPr algn="l"/>
            <a:endParaRPr lang="es-AR" sz="2400" b="0" i="0" u="sng" dirty="0">
              <a:solidFill>
                <a:srgbClr val="EA1D25"/>
              </a:solidFill>
              <a:effectLst/>
              <a:latin typeface="Constantia" panose="02030602050306030303" pitchFamily="18" charset="0"/>
            </a:endParaRPr>
          </a:p>
          <a:p>
            <a:pPr algn="just">
              <a:buFont typeface="Arial" panose="020B0604020202020204" pitchFamily="34" charset="0"/>
              <a:buChar char="•"/>
            </a:pPr>
            <a:r>
              <a:rPr lang="es-AR" sz="2000" b="0" i="0" dirty="0">
                <a:effectLst/>
                <a:latin typeface="Constantia" panose="02030602050306030303" pitchFamily="18" charset="0"/>
              </a:rPr>
              <a:t>Las campañas de mercadeo deben ser orientadas por factores que impliquen la temporada. Intensificando, manteniendo o aumentando los esfuerzos en Verano e imprimiendo más campaña en Invierno y temporadas intermedias.</a:t>
            </a:r>
          </a:p>
          <a:p>
            <a:pPr algn="just">
              <a:buFont typeface="Arial" panose="020B0604020202020204" pitchFamily="34" charset="0"/>
              <a:buChar char="•"/>
            </a:pPr>
            <a:r>
              <a:rPr lang="es-AR" sz="2000" b="0" i="0" dirty="0">
                <a:effectLst/>
                <a:latin typeface="Constantia" panose="02030602050306030303" pitchFamily="18" charset="0"/>
              </a:rPr>
              <a:t>Se recomienda mantener las campañas de mercadeo a usuarios durante los días de semana, e intensificar y promover el uso durante los fines de semana.</a:t>
            </a:r>
          </a:p>
        </p:txBody>
      </p:sp>
      <p:pic>
        <p:nvPicPr>
          <p:cNvPr id="4" name="Gráfico 3" descr="Cabeza con engranajes">
            <a:extLst>
              <a:ext uri="{FF2B5EF4-FFF2-40B4-BE49-F238E27FC236}">
                <a16:creationId xmlns:a16="http://schemas.microsoft.com/office/drawing/2014/main" id="{F836FDE2-A317-2ED5-D0CE-F6D57EE9C6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70688" y="115565"/>
            <a:ext cx="914400" cy="914400"/>
          </a:xfrm>
          <a:prstGeom prst="rect">
            <a:avLst/>
          </a:prstGeom>
        </p:spPr>
      </p:pic>
      <p:pic>
        <p:nvPicPr>
          <p:cNvPr id="11" name="Gráfico 10" descr="Cara sonriente sin relleno">
            <a:extLst>
              <a:ext uri="{FF2B5EF4-FFF2-40B4-BE49-F238E27FC236}">
                <a16:creationId xmlns:a16="http://schemas.microsoft.com/office/drawing/2014/main" id="{1B4F9444-BD24-D071-23FC-229F6DA173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9630" y="4021778"/>
            <a:ext cx="540000" cy="540000"/>
          </a:xfrm>
          <a:prstGeom prst="rect">
            <a:avLst/>
          </a:prstGeom>
        </p:spPr>
      </p:pic>
      <p:sp>
        <p:nvSpPr>
          <p:cNvPr id="12" name="CuadroTexto 11">
            <a:extLst>
              <a:ext uri="{FF2B5EF4-FFF2-40B4-BE49-F238E27FC236}">
                <a16:creationId xmlns:a16="http://schemas.microsoft.com/office/drawing/2014/main" id="{B02160EB-7609-AFE0-E27F-23950244CE1F}"/>
              </a:ext>
            </a:extLst>
          </p:cNvPr>
          <p:cNvSpPr txBox="1"/>
          <p:nvPr/>
        </p:nvSpPr>
        <p:spPr>
          <a:xfrm>
            <a:off x="995301" y="1614009"/>
            <a:ext cx="10547629" cy="1754326"/>
          </a:xfrm>
          <a:prstGeom prst="rect">
            <a:avLst/>
          </a:prstGeom>
          <a:noFill/>
        </p:spPr>
        <p:txBody>
          <a:bodyPr wrap="square" rtlCol="0">
            <a:spAutoFit/>
          </a:bodyPr>
          <a:lstStyle/>
          <a:p>
            <a:pPr algn="l"/>
            <a:r>
              <a:rPr lang="es-AR" sz="2400" dirty="0">
                <a:solidFill>
                  <a:srgbClr val="EA1D25"/>
                </a:solidFill>
                <a:latin typeface="Constantia" panose="02030602050306030303" pitchFamily="18" charset="0"/>
              </a:rPr>
              <a:t>	</a:t>
            </a:r>
            <a:r>
              <a:rPr lang="es-AR" sz="2400" u="sng" dirty="0">
                <a:solidFill>
                  <a:srgbClr val="EA1D25"/>
                </a:solidFill>
                <a:latin typeface="Constantia" panose="02030602050306030303" pitchFamily="18" charset="0"/>
              </a:rPr>
              <a:t>Insights</a:t>
            </a:r>
            <a:r>
              <a:rPr lang="es-AR" sz="2400" b="0" i="0" u="sng" dirty="0">
                <a:solidFill>
                  <a:srgbClr val="EA1D25"/>
                </a:solidFill>
                <a:effectLst/>
                <a:latin typeface="Constantia" panose="02030602050306030303" pitchFamily="18" charset="0"/>
              </a:rPr>
              <a:t>:</a:t>
            </a:r>
          </a:p>
          <a:p>
            <a:pPr algn="just"/>
            <a:endParaRPr lang="es-AR" sz="2400" b="0" i="0" u="sng" dirty="0">
              <a:solidFill>
                <a:srgbClr val="EA1D25"/>
              </a:solidFill>
              <a:effectLst/>
              <a:latin typeface="Constantia" panose="02030602050306030303" pitchFamily="18" charset="0"/>
            </a:endParaRPr>
          </a:p>
          <a:p>
            <a:pPr algn="just">
              <a:buFont typeface="Arial" panose="020B0604020202020204" pitchFamily="34" charset="0"/>
              <a:buChar char="•"/>
            </a:pPr>
            <a:r>
              <a:rPr lang="es-AR" sz="2000" b="0" i="0" dirty="0">
                <a:effectLst/>
                <a:latin typeface="Constantia" panose="02030602050306030303" pitchFamily="18" charset="0"/>
              </a:rPr>
              <a:t>Verano es la temporada mas intensa en termino de cantidad promedio de alquileres.</a:t>
            </a:r>
          </a:p>
          <a:p>
            <a:pPr algn="just">
              <a:buFont typeface="Arial" panose="020B0604020202020204" pitchFamily="34" charset="0"/>
              <a:buChar char="•"/>
            </a:pPr>
            <a:r>
              <a:rPr lang="es-AR" sz="2000" dirty="0">
                <a:latin typeface="Constantia" panose="02030602050306030303" pitchFamily="18" charset="0"/>
              </a:rPr>
              <a:t>El promedio de la cantidad de alquileres de viaje de Lunes a Viernes es significativamente mayor que el promedio de la cantidad de alquileres de viaje de en fin de semana.</a:t>
            </a:r>
            <a:endParaRPr lang="es-AR" sz="2000" b="0" i="0" dirty="0">
              <a:effectLst/>
              <a:latin typeface="Constantia" panose="02030602050306030303" pitchFamily="18" charset="0"/>
            </a:endParaRPr>
          </a:p>
        </p:txBody>
      </p:sp>
      <p:pic>
        <p:nvPicPr>
          <p:cNvPr id="15" name="Gráfico 14" descr="Ojo">
            <a:extLst>
              <a:ext uri="{FF2B5EF4-FFF2-40B4-BE49-F238E27FC236}">
                <a16:creationId xmlns:a16="http://schemas.microsoft.com/office/drawing/2014/main" id="{36F04418-5304-EBCA-ABA6-F0F8BB0ED4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9630" y="1614009"/>
            <a:ext cx="540000" cy="540000"/>
          </a:xfrm>
          <a:prstGeom prst="rect">
            <a:avLst/>
          </a:prstGeom>
        </p:spPr>
      </p:pic>
    </p:spTree>
    <p:extLst>
      <p:ext uri="{BB962C8B-B14F-4D97-AF65-F5344CB8AC3E}">
        <p14:creationId xmlns:p14="http://schemas.microsoft.com/office/powerpoint/2010/main" val="143899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14BC270-70B6-0480-ABE9-1C3CF8256B3A}"/>
              </a:ext>
            </a:extLst>
          </p:cNvPr>
          <p:cNvSpPr txBox="1"/>
          <p:nvPr/>
        </p:nvSpPr>
        <p:spPr>
          <a:xfrm>
            <a:off x="557213" y="585788"/>
            <a:ext cx="2986087" cy="523220"/>
          </a:xfrm>
          <a:prstGeom prst="rect">
            <a:avLst/>
          </a:prstGeom>
          <a:solidFill>
            <a:srgbClr val="C00000"/>
          </a:solidFill>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AR" sz="2800" b="1" dirty="0">
                <a:solidFill>
                  <a:schemeClr val="bg1"/>
                </a:solidFill>
                <a:latin typeface="Constantia" panose="02030602050306030303" pitchFamily="18" charset="0"/>
              </a:rPr>
              <a:t>AGENDA</a:t>
            </a:r>
            <a:endParaRPr lang="es-AR" b="1" dirty="0">
              <a:solidFill>
                <a:schemeClr val="bg1"/>
              </a:solidFill>
              <a:latin typeface="Constantia" panose="02030602050306030303" pitchFamily="18" charset="0"/>
            </a:endParaRPr>
          </a:p>
        </p:txBody>
      </p:sp>
      <p:pic>
        <p:nvPicPr>
          <p:cNvPr id="11" name="Imagen 10">
            <a:extLst>
              <a:ext uri="{FF2B5EF4-FFF2-40B4-BE49-F238E27FC236}">
                <a16:creationId xmlns:a16="http://schemas.microsoft.com/office/drawing/2014/main" id="{D5A31F8E-7968-4CD3-74EA-BA60CA1166E3}"/>
              </a:ext>
            </a:extLst>
          </p:cNvPr>
          <p:cNvPicPr>
            <a:picLocks noChangeAspect="1"/>
          </p:cNvPicPr>
          <p:nvPr/>
        </p:nvPicPr>
        <p:blipFill>
          <a:blip r:embed="rId2"/>
          <a:stretch>
            <a:fillRect/>
          </a:stretch>
        </p:blipFill>
        <p:spPr>
          <a:xfrm>
            <a:off x="7288080" y="1657922"/>
            <a:ext cx="4292865" cy="285671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CuadroTexto 11">
            <a:extLst>
              <a:ext uri="{FF2B5EF4-FFF2-40B4-BE49-F238E27FC236}">
                <a16:creationId xmlns:a16="http://schemas.microsoft.com/office/drawing/2014/main" id="{F553A532-7B4B-5FE8-A3B1-E5A657310858}"/>
              </a:ext>
            </a:extLst>
          </p:cNvPr>
          <p:cNvSpPr txBox="1"/>
          <p:nvPr/>
        </p:nvSpPr>
        <p:spPr>
          <a:xfrm>
            <a:off x="1143000" y="1247565"/>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.01</a:t>
            </a:r>
            <a:endParaRPr lang="es-AR" sz="2400" dirty="0">
              <a:solidFill>
                <a:srgbClr val="C00000"/>
              </a:solidFill>
              <a:latin typeface="Constantia" panose="02030602050306030303" pitchFamily="18" charset="0"/>
            </a:endParaRPr>
          </a:p>
        </p:txBody>
      </p:sp>
      <p:sp>
        <p:nvSpPr>
          <p:cNvPr id="13" name="CuadroTexto 12">
            <a:extLst>
              <a:ext uri="{FF2B5EF4-FFF2-40B4-BE49-F238E27FC236}">
                <a16:creationId xmlns:a16="http://schemas.microsoft.com/office/drawing/2014/main" id="{E4A093E0-8450-02F4-5ED4-F88EA4DC5392}"/>
              </a:ext>
            </a:extLst>
          </p:cNvPr>
          <p:cNvSpPr txBox="1"/>
          <p:nvPr/>
        </p:nvSpPr>
        <p:spPr>
          <a:xfrm>
            <a:off x="2428875" y="1355286"/>
            <a:ext cx="5213085" cy="369332"/>
          </a:xfrm>
          <a:prstGeom prst="rect">
            <a:avLst/>
          </a:prstGeom>
          <a:noFill/>
        </p:spPr>
        <p:txBody>
          <a:bodyPr wrap="square" rtlCol="0">
            <a:spAutoFit/>
          </a:bodyPr>
          <a:lstStyle/>
          <a:p>
            <a:r>
              <a:rPr lang="es-AR" dirty="0">
                <a:latin typeface="Constantia" panose="02030602050306030303" pitchFamily="18" charset="0"/>
              </a:rPr>
              <a:t>CONTEXTO Y AUDIENCIA</a:t>
            </a:r>
          </a:p>
        </p:txBody>
      </p:sp>
      <p:cxnSp>
        <p:nvCxnSpPr>
          <p:cNvPr id="15" name="Conector recto 14">
            <a:extLst>
              <a:ext uri="{FF2B5EF4-FFF2-40B4-BE49-F238E27FC236}">
                <a16:creationId xmlns:a16="http://schemas.microsoft.com/office/drawing/2014/main" id="{8525F5CB-3447-4FBA-DA9B-C95CF2098AB5}"/>
              </a:ext>
            </a:extLst>
          </p:cNvPr>
          <p:cNvCxnSpPr/>
          <p:nvPr/>
        </p:nvCxnSpPr>
        <p:spPr>
          <a:xfrm>
            <a:off x="2050256" y="1355286"/>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9FDECB5-4545-4BFD-DDF0-63DFF946537D}"/>
              </a:ext>
            </a:extLst>
          </p:cNvPr>
          <p:cNvSpPr txBox="1"/>
          <p:nvPr/>
        </p:nvSpPr>
        <p:spPr>
          <a:xfrm>
            <a:off x="1143000" y="1962941"/>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.02</a:t>
            </a:r>
            <a:endParaRPr lang="es-AR" sz="2400" dirty="0">
              <a:solidFill>
                <a:srgbClr val="C00000"/>
              </a:solidFill>
              <a:latin typeface="Constantia" panose="02030602050306030303" pitchFamily="18" charset="0"/>
            </a:endParaRPr>
          </a:p>
        </p:txBody>
      </p:sp>
      <p:sp>
        <p:nvSpPr>
          <p:cNvPr id="17" name="CuadroTexto 16">
            <a:extLst>
              <a:ext uri="{FF2B5EF4-FFF2-40B4-BE49-F238E27FC236}">
                <a16:creationId xmlns:a16="http://schemas.microsoft.com/office/drawing/2014/main" id="{D05DB3AC-DDD0-0E64-96AE-3B18D80D2A8A}"/>
              </a:ext>
            </a:extLst>
          </p:cNvPr>
          <p:cNvSpPr txBox="1"/>
          <p:nvPr/>
        </p:nvSpPr>
        <p:spPr>
          <a:xfrm>
            <a:off x="2428875" y="2070662"/>
            <a:ext cx="5213085" cy="369332"/>
          </a:xfrm>
          <a:prstGeom prst="rect">
            <a:avLst/>
          </a:prstGeom>
          <a:noFill/>
        </p:spPr>
        <p:txBody>
          <a:bodyPr wrap="square" rtlCol="0">
            <a:spAutoFit/>
          </a:bodyPr>
          <a:lstStyle/>
          <a:p>
            <a:r>
              <a:rPr lang="es-AR" dirty="0">
                <a:latin typeface="Constantia" panose="02030602050306030303" pitchFamily="18" charset="0"/>
              </a:rPr>
              <a:t>HIPOTESIS/PREGUNTAS DE INTERES</a:t>
            </a:r>
          </a:p>
        </p:txBody>
      </p:sp>
      <p:cxnSp>
        <p:nvCxnSpPr>
          <p:cNvPr id="18" name="Conector recto 17">
            <a:extLst>
              <a:ext uri="{FF2B5EF4-FFF2-40B4-BE49-F238E27FC236}">
                <a16:creationId xmlns:a16="http://schemas.microsoft.com/office/drawing/2014/main" id="{AA1863A0-7438-B817-334C-E2B636973501}"/>
              </a:ext>
            </a:extLst>
          </p:cNvPr>
          <p:cNvCxnSpPr/>
          <p:nvPr/>
        </p:nvCxnSpPr>
        <p:spPr>
          <a:xfrm>
            <a:off x="2050256" y="2070662"/>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B4EDFBC3-477A-B5B4-62A3-7666061A5537}"/>
              </a:ext>
            </a:extLst>
          </p:cNvPr>
          <p:cNvSpPr txBox="1"/>
          <p:nvPr/>
        </p:nvSpPr>
        <p:spPr>
          <a:xfrm>
            <a:off x="1143000" y="2707131"/>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.03</a:t>
            </a:r>
            <a:endParaRPr lang="es-AR" sz="2400" dirty="0">
              <a:solidFill>
                <a:srgbClr val="C00000"/>
              </a:solidFill>
              <a:latin typeface="Constantia" panose="02030602050306030303" pitchFamily="18" charset="0"/>
            </a:endParaRPr>
          </a:p>
        </p:txBody>
      </p:sp>
      <p:sp>
        <p:nvSpPr>
          <p:cNvPr id="20" name="CuadroTexto 19">
            <a:extLst>
              <a:ext uri="{FF2B5EF4-FFF2-40B4-BE49-F238E27FC236}">
                <a16:creationId xmlns:a16="http://schemas.microsoft.com/office/drawing/2014/main" id="{AF9C8A94-225C-35F7-E1B5-BF6AF3642627}"/>
              </a:ext>
            </a:extLst>
          </p:cNvPr>
          <p:cNvSpPr txBox="1"/>
          <p:nvPr/>
        </p:nvSpPr>
        <p:spPr>
          <a:xfrm>
            <a:off x="2428875" y="2814852"/>
            <a:ext cx="5213085" cy="369332"/>
          </a:xfrm>
          <a:prstGeom prst="rect">
            <a:avLst/>
          </a:prstGeom>
          <a:noFill/>
        </p:spPr>
        <p:txBody>
          <a:bodyPr wrap="square" rtlCol="0">
            <a:spAutoFit/>
          </a:bodyPr>
          <a:lstStyle/>
          <a:p>
            <a:r>
              <a:rPr lang="es-AR" dirty="0">
                <a:latin typeface="Constantia" panose="02030602050306030303" pitchFamily="18" charset="0"/>
              </a:rPr>
              <a:t>METADATA</a:t>
            </a:r>
          </a:p>
        </p:txBody>
      </p:sp>
      <p:cxnSp>
        <p:nvCxnSpPr>
          <p:cNvPr id="21" name="Conector recto 20">
            <a:extLst>
              <a:ext uri="{FF2B5EF4-FFF2-40B4-BE49-F238E27FC236}">
                <a16:creationId xmlns:a16="http://schemas.microsoft.com/office/drawing/2014/main" id="{87A70A5C-A9FD-F65B-C2B5-3D95CF95C400}"/>
              </a:ext>
            </a:extLst>
          </p:cNvPr>
          <p:cNvCxnSpPr/>
          <p:nvPr/>
        </p:nvCxnSpPr>
        <p:spPr>
          <a:xfrm>
            <a:off x="2050256" y="2814852"/>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775D369F-0D24-311A-7444-2412CA63A750}"/>
              </a:ext>
            </a:extLst>
          </p:cNvPr>
          <p:cNvSpPr txBox="1"/>
          <p:nvPr/>
        </p:nvSpPr>
        <p:spPr>
          <a:xfrm>
            <a:off x="1143000" y="3448137"/>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.04</a:t>
            </a:r>
            <a:endParaRPr lang="es-AR" sz="2400" dirty="0">
              <a:solidFill>
                <a:srgbClr val="C00000"/>
              </a:solidFill>
              <a:latin typeface="Constantia" panose="02030602050306030303" pitchFamily="18" charset="0"/>
            </a:endParaRPr>
          </a:p>
        </p:txBody>
      </p:sp>
      <p:sp>
        <p:nvSpPr>
          <p:cNvPr id="23" name="CuadroTexto 22">
            <a:extLst>
              <a:ext uri="{FF2B5EF4-FFF2-40B4-BE49-F238E27FC236}">
                <a16:creationId xmlns:a16="http://schemas.microsoft.com/office/drawing/2014/main" id="{D36CC723-9C3E-DECC-69F3-A57EE5E4A3CA}"/>
              </a:ext>
            </a:extLst>
          </p:cNvPr>
          <p:cNvSpPr txBox="1"/>
          <p:nvPr/>
        </p:nvSpPr>
        <p:spPr>
          <a:xfrm>
            <a:off x="2428875" y="3555858"/>
            <a:ext cx="5213085" cy="369332"/>
          </a:xfrm>
          <a:prstGeom prst="rect">
            <a:avLst/>
          </a:prstGeom>
          <a:noFill/>
        </p:spPr>
        <p:txBody>
          <a:bodyPr wrap="square" rtlCol="0">
            <a:spAutoFit/>
          </a:bodyPr>
          <a:lstStyle/>
          <a:p>
            <a:r>
              <a:rPr lang="es-AR" dirty="0">
                <a:latin typeface="Constantia" panose="02030602050306030303" pitchFamily="18" charset="0"/>
              </a:rPr>
              <a:t>ANALISIS EXPLORATORIO</a:t>
            </a:r>
          </a:p>
        </p:txBody>
      </p:sp>
      <p:cxnSp>
        <p:nvCxnSpPr>
          <p:cNvPr id="24" name="Conector recto 23">
            <a:extLst>
              <a:ext uri="{FF2B5EF4-FFF2-40B4-BE49-F238E27FC236}">
                <a16:creationId xmlns:a16="http://schemas.microsoft.com/office/drawing/2014/main" id="{5BFDE297-7884-7729-E28F-92F8020DA3D2}"/>
              </a:ext>
            </a:extLst>
          </p:cNvPr>
          <p:cNvCxnSpPr/>
          <p:nvPr/>
        </p:nvCxnSpPr>
        <p:spPr>
          <a:xfrm>
            <a:off x="2050256" y="3555858"/>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A9DD79D3-0DE7-8408-A0A8-35564BE7C242}"/>
              </a:ext>
            </a:extLst>
          </p:cNvPr>
          <p:cNvSpPr txBox="1"/>
          <p:nvPr/>
        </p:nvSpPr>
        <p:spPr>
          <a:xfrm>
            <a:off x="1143000" y="5637725"/>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.07</a:t>
            </a:r>
            <a:endParaRPr lang="es-AR" sz="2400" dirty="0">
              <a:solidFill>
                <a:srgbClr val="C00000"/>
              </a:solidFill>
              <a:latin typeface="Constantia" panose="02030602050306030303" pitchFamily="18" charset="0"/>
            </a:endParaRPr>
          </a:p>
        </p:txBody>
      </p:sp>
      <p:sp>
        <p:nvSpPr>
          <p:cNvPr id="26" name="CuadroTexto 25">
            <a:extLst>
              <a:ext uri="{FF2B5EF4-FFF2-40B4-BE49-F238E27FC236}">
                <a16:creationId xmlns:a16="http://schemas.microsoft.com/office/drawing/2014/main" id="{5967AC7F-4B30-9C0C-3F98-654F11C375D5}"/>
              </a:ext>
            </a:extLst>
          </p:cNvPr>
          <p:cNvSpPr txBox="1"/>
          <p:nvPr/>
        </p:nvSpPr>
        <p:spPr>
          <a:xfrm>
            <a:off x="2428875" y="5745446"/>
            <a:ext cx="5213085" cy="369332"/>
          </a:xfrm>
          <a:prstGeom prst="rect">
            <a:avLst/>
          </a:prstGeom>
          <a:noFill/>
        </p:spPr>
        <p:txBody>
          <a:bodyPr wrap="square" rtlCol="0">
            <a:spAutoFit/>
          </a:bodyPr>
          <a:lstStyle/>
          <a:p>
            <a:r>
              <a:rPr lang="es-AR" dirty="0">
                <a:latin typeface="Constantia" panose="02030602050306030303" pitchFamily="18" charset="0"/>
              </a:rPr>
              <a:t>INSIGHTS Y RECOMENDACIONES</a:t>
            </a:r>
          </a:p>
        </p:txBody>
      </p:sp>
      <p:cxnSp>
        <p:nvCxnSpPr>
          <p:cNvPr id="27" name="Conector recto 26">
            <a:extLst>
              <a:ext uri="{FF2B5EF4-FFF2-40B4-BE49-F238E27FC236}">
                <a16:creationId xmlns:a16="http://schemas.microsoft.com/office/drawing/2014/main" id="{F104C8AE-8F48-03CD-D21D-FD77255E15DE}"/>
              </a:ext>
            </a:extLst>
          </p:cNvPr>
          <p:cNvCxnSpPr/>
          <p:nvPr/>
        </p:nvCxnSpPr>
        <p:spPr>
          <a:xfrm>
            <a:off x="2050256" y="5745446"/>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pic>
        <p:nvPicPr>
          <p:cNvPr id="29" name="Imagen 28">
            <a:extLst>
              <a:ext uri="{FF2B5EF4-FFF2-40B4-BE49-F238E27FC236}">
                <a16:creationId xmlns:a16="http://schemas.microsoft.com/office/drawing/2014/main" id="{44C3BE3F-63E1-5C71-C56F-7A00A930EA34}"/>
              </a:ext>
            </a:extLst>
          </p:cNvPr>
          <p:cNvPicPr>
            <a:picLocks noChangeAspect="1"/>
          </p:cNvPicPr>
          <p:nvPr/>
        </p:nvPicPr>
        <p:blipFill>
          <a:blip r:embed="rId3"/>
          <a:stretch>
            <a:fillRect/>
          </a:stretch>
        </p:blipFill>
        <p:spPr>
          <a:xfrm>
            <a:off x="10436332" y="5283975"/>
            <a:ext cx="1473225" cy="1368000"/>
          </a:xfrm>
          <a:prstGeom prst="rect">
            <a:avLst/>
          </a:prstGeom>
          <a:ln>
            <a:solidFill>
              <a:srgbClr val="C00000"/>
            </a:solidFill>
          </a:ln>
        </p:spPr>
      </p:pic>
      <p:sp>
        <p:nvSpPr>
          <p:cNvPr id="30" name="Marcador de número de diapositiva 29">
            <a:extLst>
              <a:ext uri="{FF2B5EF4-FFF2-40B4-BE49-F238E27FC236}">
                <a16:creationId xmlns:a16="http://schemas.microsoft.com/office/drawing/2014/main" id="{3467C2F6-F69B-0747-34F5-A3217C8D3946}"/>
              </a:ext>
            </a:extLst>
          </p:cNvPr>
          <p:cNvSpPr>
            <a:spLocks noGrp="1"/>
          </p:cNvSpPr>
          <p:nvPr>
            <p:ph type="sldNum" sz="quarter" idx="12"/>
          </p:nvPr>
        </p:nvSpPr>
        <p:spPr/>
        <p:txBody>
          <a:bodyPr/>
          <a:lstStyle/>
          <a:p>
            <a:fld id="{82D2A7E7-2937-4A47-ACB9-69196FB9C05C}" type="slidenum">
              <a:rPr lang="es-AR" smtClean="0"/>
              <a:t>2</a:t>
            </a:fld>
            <a:endParaRPr lang="es-AR"/>
          </a:p>
        </p:txBody>
      </p:sp>
      <p:sp>
        <p:nvSpPr>
          <p:cNvPr id="2" name="CuadroTexto 1">
            <a:extLst>
              <a:ext uri="{FF2B5EF4-FFF2-40B4-BE49-F238E27FC236}">
                <a16:creationId xmlns:a16="http://schemas.microsoft.com/office/drawing/2014/main" id="{750DEA50-91EF-B0B0-2D9D-5BBF571C1695}"/>
              </a:ext>
            </a:extLst>
          </p:cNvPr>
          <p:cNvSpPr txBox="1"/>
          <p:nvPr/>
        </p:nvSpPr>
        <p:spPr>
          <a:xfrm>
            <a:off x="1143000" y="4202564"/>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.05</a:t>
            </a:r>
            <a:endParaRPr lang="es-AR" sz="2400" dirty="0">
              <a:solidFill>
                <a:srgbClr val="C00000"/>
              </a:solidFill>
              <a:latin typeface="Constantia" panose="02030602050306030303" pitchFamily="18" charset="0"/>
            </a:endParaRPr>
          </a:p>
        </p:txBody>
      </p:sp>
      <p:sp>
        <p:nvSpPr>
          <p:cNvPr id="3" name="CuadroTexto 2">
            <a:extLst>
              <a:ext uri="{FF2B5EF4-FFF2-40B4-BE49-F238E27FC236}">
                <a16:creationId xmlns:a16="http://schemas.microsoft.com/office/drawing/2014/main" id="{57896F94-1A4B-3850-25EF-EF8CDE2CBE6B}"/>
              </a:ext>
            </a:extLst>
          </p:cNvPr>
          <p:cNvSpPr txBox="1"/>
          <p:nvPr/>
        </p:nvSpPr>
        <p:spPr>
          <a:xfrm>
            <a:off x="2428875" y="4414995"/>
            <a:ext cx="5213085" cy="369332"/>
          </a:xfrm>
          <a:prstGeom prst="rect">
            <a:avLst/>
          </a:prstGeom>
          <a:noFill/>
        </p:spPr>
        <p:txBody>
          <a:bodyPr wrap="square" rtlCol="0">
            <a:spAutoFit/>
          </a:bodyPr>
          <a:lstStyle/>
          <a:p>
            <a:r>
              <a:rPr lang="es-AR" dirty="0">
                <a:latin typeface="Constantia" panose="02030602050306030303" pitchFamily="18" charset="0"/>
              </a:rPr>
              <a:t>FEATURE SELECTION</a:t>
            </a:r>
          </a:p>
        </p:txBody>
      </p:sp>
      <p:cxnSp>
        <p:nvCxnSpPr>
          <p:cNvPr id="4" name="Conector recto 3">
            <a:extLst>
              <a:ext uri="{FF2B5EF4-FFF2-40B4-BE49-F238E27FC236}">
                <a16:creationId xmlns:a16="http://schemas.microsoft.com/office/drawing/2014/main" id="{FA737E55-26B7-E870-0723-FB0024101EAC}"/>
              </a:ext>
            </a:extLst>
          </p:cNvPr>
          <p:cNvCxnSpPr/>
          <p:nvPr/>
        </p:nvCxnSpPr>
        <p:spPr>
          <a:xfrm>
            <a:off x="2050256" y="4310285"/>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EFF49A51-9611-F68B-51A4-71BE4C0D6F84}"/>
              </a:ext>
            </a:extLst>
          </p:cNvPr>
          <p:cNvSpPr txBox="1"/>
          <p:nvPr/>
        </p:nvSpPr>
        <p:spPr>
          <a:xfrm>
            <a:off x="1143000" y="4899457"/>
            <a:ext cx="771525" cy="584775"/>
          </a:xfrm>
          <a:prstGeom prst="rect">
            <a:avLst/>
          </a:prstGeom>
          <a:noFill/>
        </p:spPr>
        <p:txBody>
          <a:bodyPr wrap="square" rtlCol="0" anchor="ctr">
            <a:spAutoFit/>
          </a:bodyPr>
          <a:lstStyle/>
          <a:p>
            <a:pPr algn="ctr"/>
            <a:r>
              <a:rPr lang="es-AR" sz="3200" dirty="0">
                <a:solidFill>
                  <a:srgbClr val="C00000"/>
                </a:solidFill>
                <a:latin typeface="Constantia" panose="02030602050306030303" pitchFamily="18" charset="0"/>
              </a:rPr>
              <a:t>.06</a:t>
            </a:r>
            <a:endParaRPr lang="es-AR" sz="2400" dirty="0">
              <a:solidFill>
                <a:srgbClr val="C00000"/>
              </a:solidFill>
              <a:latin typeface="Constantia" panose="02030602050306030303" pitchFamily="18" charset="0"/>
            </a:endParaRPr>
          </a:p>
        </p:txBody>
      </p:sp>
      <p:sp>
        <p:nvSpPr>
          <p:cNvPr id="6" name="CuadroTexto 5">
            <a:extLst>
              <a:ext uri="{FF2B5EF4-FFF2-40B4-BE49-F238E27FC236}">
                <a16:creationId xmlns:a16="http://schemas.microsoft.com/office/drawing/2014/main" id="{5AB05FBA-EA76-5970-8053-2D6B54DB6E89}"/>
              </a:ext>
            </a:extLst>
          </p:cNvPr>
          <p:cNvSpPr txBox="1"/>
          <p:nvPr/>
        </p:nvSpPr>
        <p:spPr>
          <a:xfrm>
            <a:off x="2428875" y="5111888"/>
            <a:ext cx="5213085" cy="369332"/>
          </a:xfrm>
          <a:prstGeom prst="rect">
            <a:avLst/>
          </a:prstGeom>
          <a:noFill/>
        </p:spPr>
        <p:txBody>
          <a:bodyPr wrap="square" rtlCol="0">
            <a:spAutoFit/>
          </a:bodyPr>
          <a:lstStyle/>
          <a:p>
            <a:r>
              <a:rPr lang="es-AR" dirty="0">
                <a:latin typeface="Constantia" panose="02030602050306030303" pitchFamily="18" charset="0"/>
              </a:rPr>
              <a:t>MACHINE LEARNING</a:t>
            </a:r>
          </a:p>
        </p:txBody>
      </p:sp>
      <p:cxnSp>
        <p:nvCxnSpPr>
          <p:cNvPr id="7" name="Conector recto 6">
            <a:extLst>
              <a:ext uri="{FF2B5EF4-FFF2-40B4-BE49-F238E27FC236}">
                <a16:creationId xmlns:a16="http://schemas.microsoft.com/office/drawing/2014/main" id="{7176CD77-846B-FE83-AC8E-35E727B71DBE}"/>
              </a:ext>
            </a:extLst>
          </p:cNvPr>
          <p:cNvCxnSpPr/>
          <p:nvPr/>
        </p:nvCxnSpPr>
        <p:spPr>
          <a:xfrm>
            <a:off x="2050256" y="5007178"/>
            <a:ext cx="0" cy="477054"/>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54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1911AA1-754C-4BF4-486E-177D3B017032}"/>
              </a:ext>
            </a:extLst>
          </p:cNvPr>
          <p:cNvSpPr txBox="1"/>
          <p:nvPr/>
        </p:nvSpPr>
        <p:spPr>
          <a:xfrm>
            <a:off x="3414825" y="1305341"/>
            <a:ext cx="8562975" cy="4524315"/>
          </a:xfrm>
          <a:prstGeom prst="rect">
            <a:avLst/>
          </a:prstGeom>
          <a:noFill/>
        </p:spPr>
        <p:txBody>
          <a:bodyPr wrap="square" rtlCol="0">
            <a:spAutoFit/>
          </a:bodyPr>
          <a:lstStyle/>
          <a:p>
            <a:r>
              <a:rPr lang="es-AR" u="sng" dirty="0">
                <a:solidFill>
                  <a:srgbClr val="EA1D25"/>
                </a:solidFill>
                <a:latin typeface="Constantia" panose="02030602050306030303" pitchFamily="18" charset="0"/>
              </a:rPr>
              <a:t>CONTEXTO</a:t>
            </a:r>
            <a:r>
              <a:rPr lang="es-AR" dirty="0">
                <a:solidFill>
                  <a:srgbClr val="EA1D25"/>
                </a:solidFill>
              </a:rPr>
              <a:t>:</a:t>
            </a:r>
          </a:p>
          <a:p>
            <a:endParaRPr lang="es-AR" dirty="0">
              <a:latin typeface="Constantia" panose="02030602050306030303" pitchFamily="18" charset="0"/>
            </a:endParaRPr>
          </a:p>
          <a:p>
            <a:pPr algn="just"/>
            <a:r>
              <a:rPr lang="es-AR" dirty="0">
                <a:latin typeface="Constantia" panose="02030602050306030303" pitchFamily="18" charset="0"/>
              </a:rPr>
              <a:t>En la actualidad en la ciudad de Londres, existen diferentes empresas que prestan servicios de transporte sustentable variados, desde taxis híbridos, bicicletas y monopatines eléctricos hasta bicicletas comunes. Es en este ámbito donde la empresa requiere diferenciarse y entregar un servicio de calidad y orientado a cada tipo de usuario, para entregar una experiencia de viaje completa y repetible. </a:t>
            </a:r>
          </a:p>
          <a:p>
            <a:endParaRPr lang="es-AR" dirty="0">
              <a:latin typeface="Constantia" panose="02030602050306030303" pitchFamily="18" charset="0"/>
            </a:endParaRPr>
          </a:p>
          <a:p>
            <a:r>
              <a:rPr lang="es-AR" u="sng" dirty="0">
                <a:solidFill>
                  <a:srgbClr val="EA1D25"/>
                </a:solidFill>
                <a:latin typeface="Constantia" panose="02030602050306030303" pitchFamily="18" charset="0"/>
              </a:rPr>
              <a:t>AUDIENCIA:</a:t>
            </a:r>
          </a:p>
          <a:p>
            <a:endParaRPr lang="es-AR" u="sng" dirty="0">
              <a:latin typeface="Constantia" panose="02030602050306030303" pitchFamily="18" charset="0"/>
            </a:endParaRPr>
          </a:p>
          <a:p>
            <a:pPr algn="just"/>
            <a:r>
              <a:rPr lang="es-AR" dirty="0">
                <a:latin typeface="Constantia" panose="02030602050306030303" pitchFamily="18" charset="0"/>
              </a:rPr>
              <a:t>Este análisis intenta abordar diferentes aristas del servicio para poder contestar aquellas interrogantes que puedan surgir para realizar las mejoras correspondientes al conjunto de elementos que intervienen.</a:t>
            </a:r>
          </a:p>
          <a:p>
            <a:endParaRPr lang="es-AR" dirty="0"/>
          </a:p>
          <a:p>
            <a:endParaRPr lang="es-AR" dirty="0"/>
          </a:p>
          <a:p>
            <a:endParaRPr lang="es-AR" dirty="0"/>
          </a:p>
        </p:txBody>
      </p:sp>
      <p:sp>
        <p:nvSpPr>
          <p:cNvPr id="2" name="CuadroTexto 1">
            <a:extLst>
              <a:ext uri="{FF2B5EF4-FFF2-40B4-BE49-F238E27FC236}">
                <a16:creationId xmlns:a16="http://schemas.microsoft.com/office/drawing/2014/main" id="{2731C5EE-29B2-E3A3-CB61-30C0B7389107}"/>
              </a:ext>
            </a:extLst>
          </p:cNvPr>
          <p:cNvSpPr txBox="1"/>
          <p:nvPr/>
        </p:nvSpPr>
        <p:spPr>
          <a:xfrm>
            <a:off x="357188" y="2951946"/>
            <a:ext cx="2500312" cy="95410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CONTEXTO Y AUDIENCIA</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a:off x="3064669" y="374763"/>
            <a:ext cx="0" cy="610847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3</a:t>
            </a:fld>
            <a:endParaRPr lang="es-AR"/>
          </a:p>
        </p:txBody>
      </p:sp>
      <p:pic>
        <p:nvPicPr>
          <p:cNvPr id="11" name="Gráfico 10" descr="Usuarios">
            <a:extLst>
              <a:ext uri="{FF2B5EF4-FFF2-40B4-BE49-F238E27FC236}">
                <a16:creationId xmlns:a16="http://schemas.microsoft.com/office/drawing/2014/main" id="{D322057F-78AA-5BC9-129F-7C5FDEE2A7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0392" y="3944538"/>
            <a:ext cx="914400" cy="914400"/>
          </a:xfrm>
          <a:prstGeom prst="rect">
            <a:avLst/>
          </a:prstGeom>
        </p:spPr>
      </p:pic>
    </p:spTree>
    <p:extLst>
      <p:ext uri="{BB962C8B-B14F-4D97-AF65-F5344CB8AC3E}">
        <p14:creationId xmlns:p14="http://schemas.microsoft.com/office/powerpoint/2010/main" val="50113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E1911AA1-754C-4BF4-486E-177D3B017032}"/>
              </a:ext>
            </a:extLst>
          </p:cNvPr>
          <p:cNvSpPr txBox="1"/>
          <p:nvPr/>
        </p:nvSpPr>
        <p:spPr>
          <a:xfrm>
            <a:off x="3414825" y="1305341"/>
            <a:ext cx="8562975" cy="4247317"/>
          </a:xfrm>
          <a:prstGeom prst="rect">
            <a:avLst/>
          </a:prstGeom>
          <a:noFill/>
        </p:spPr>
        <p:txBody>
          <a:bodyPr wrap="square" rtlCol="0">
            <a:spAutoFit/>
          </a:bodyPr>
          <a:lstStyle/>
          <a:p>
            <a:r>
              <a:rPr lang="es-AR" u="sng" dirty="0">
                <a:solidFill>
                  <a:srgbClr val="EA1D25"/>
                </a:solidFill>
                <a:latin typeface="Constantia" panose="02030602050306030303" pitchFamily="18" charset="0"/>
              </a:rPr>
              <a:t>PREGUNTAS PRINCIPALES</a:t>
            </a:r>
            <a:r>
              <a:rPr lang="es-AR" dirty="0">
                <a:solidFill>
                  <a:srgbClr val="EA1D25"/>
                </a:solidFill>
              </a:rPr>
              <a:t>:</a:t>
            </a:r>
          </a:p>
          <a:p>
            <a:endParaRPr lang="es-AR" dirty="0">
              <a:latin typeface="Constantia" panose="02030602050306030303" pitchFamily="18" charset="0"/>
            </a:endParaRPr>
          </a:p>
          <a:p>
            <a:pPr marL="285750" indent="-285750">
              <a:buFont typeface="Arial" panose="020B0604020202020204" pitchFamily="34" charset="0"/>
              <a:buChar char="•"/>
            </a:pPr>
            <a:r>
              <a:rPr lang="es-AR" dirty="0">
                <a:latin typeface="Constantia" panose="02030602050306030303" pitchFamily="18" charset="0"/>
              </a:rPr>
              <a:t>¿Cómo atender las quejas de los usuarios respecto a inconvenientes de disponibilidad en el servicio?</a:t>
            </a:r>
          </a:p>
          <a:p>
            <a:pPr marL="285750" indent="-285750">
              <a:buFont typeface="Arial" panose="020B0604020202020204" pitchFamily="34" charset="0"/>
              <a:buChar char="•"/>
            </a:pPr>
            <a:r>
              <a:rPr lang="es-AR" dirty="0">
                <a:latin typeface="Constantia" panose="02030602050306030303" pitchFamily="18" charset="0"/>
              </a:rPr>
              <a:t>¿Cómo mejorar las campañas de marketing?</a:t>
            </a:r>
          </a:p>
          <a:p>
            <a:r>
              <a:rPr lang="es-AR" dirty="0">
                <a:latin typeface="Constantia" panose="02030602050306030303" pitchFamily="18" charset="0"/>
              </a:rPr>
              <a:t> </a:t>
            </a:r>
          </a:p>
          <a:p>
            <a:r>
              <a:rPr lang="es-AR" u="sng" dirty="0">
                <a:solidFill>
                  <a:srgbClr val="EA1D25"/>
                </a:solidFill>
                <a:latin typeface="Constantia" panose="02030602050306030303" pitchFamily="18" charset="0"/>
              </a:rPr>
              <a:t>PREGUNTAS SECUNDARIAS:</a:t>
            </a:r>
          </a:p>
          <a:p>
            <a:endParaRPr lang="es-AR" u="sng" dirty="0">
              <a:latin typeface="Constantia" panose="02030602050306030303" pitchFamily="18" charset="0"/>
            </a:endParaRPr>
          </a:p>
          <a:p>
            <a:pPr marL="285750" indent="-285750">
              <a:buFont typeface="Arial" panose="020B0604020202020204" pitchFamily="34" charset="0"/>
              <a:buChar char="•"/>
            </a:pPr>
            <a:r>
              <a:rPr lang="es-AR" dirty="0">
                <a:latin typeface="Constantia" panose="02030602050306030303" pitchFamily="18" charset="0"/>
              </a:rPr>
              <a:t>¿Es factible tener alguna medida, bien sea de cantidad de usos de parte de los usuarios, diferenciadas por temporada que permita ser utilizada como indicador en cuanto a las gestiones de capacidad?</a:t>
            </a:r>
          </a:p>
          <a:p>
            <a:pPr marL="285750" indent="-285750">
              <a:buFont typeface="Arial" panose="020B0604020202020204" pitchFamily="34" charset="0"/>
              <a:buChar char="•"/>
            </a:pPr>
            <a:r>
              <a:rPr lang="es-AR" dirty="0">
                <a:latin typeface="Constantia" panose="02030602050306030303" pitchFamily="18" charset="0"/>
              </a:rPr>
              <a:t>¿Es factible poder conocer el uso de los usuarios en cuanto dependiendo de la temperatura, pronóstico del clima, temporada, día u hora para poder abordar de mejor manera las campañas de mercadeo?</a:t>
            </a:r>
          </a:p>
          <a:p>
            <a:endParaRPr lang="es-AR" dirty="0"/>
          </a:p>
        </p:txBody>
      </p:sp>
      <p:sp>
        <p:nvSpPr>
          <p:cNvPr id="2" name="CuadroTexto 1">
            <a:extLst>
              <a:ext uri="{FF2B5EF4-FFF2-40B4-BE49-F238E27FC236}">
                <a16:creationId xmlns:a16="http://schemas.microsoft.com/office/drawing/2014/main" id="{2731C5EE-29B2-E3A3-CB61-30C0B7389107}"/>
              </a:ext>
            </a:extLst>
          </p:cNvPr>
          <p:cNvSpPr txBox="1"/>
          <p:nvPr/>
        </p:nvSpPr>
        <p:spPr>
          <a:xfrm>
            <a:off x="357188" y="2951946"/>
            <a:ext cx="2500312" cy="95410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PREGUNTAS DE INTERES</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a:off x="3064669" y="374763"/>
            <a:ext cx="0" cy="610847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4</a:t>
            </a:fld>
            <a:endParaRPr lang="es-AR"/>
          </a:p>
        </p:txBody>
      </p:sp>
      <p:pic>
        <p:nvPicPr>
          <p:cNvPr id="4" name="Gráfico 3" descr="Preguntas">
            <a:extLst>
              <a:ext uri="{FF2B5EF4-FFF2-40B4-BE49-F238E27FC236}">
                <a16:creationId xmlns:a16="http://schemas.microsoft.com/office/drawing/2014/main" id="{96ED7E3E-02D3-447B-A5F3-36E14097F2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0144" y="3906053"/>
            <a:ext cx="914400" cy="914400"/>
          </a:xfrm>
          <a:prstGeom prst="rect">
            <a:avLst/>
          </a:prstGeom>
        </p:spPr>
      </p:pic>
    </p:spTree>
    <p:extLst>
      <p:ext uri="{BB962C8B-B14F-4D97-AF65-F5344CB8AC3E}">
        <p14:creationId xmlns:p14="http://schemas.microsoft.com/office/powerpoint/2010/main" val="69871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767536" y="330849"/>
            <a:ext cx="4539456"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RESUMEN METADATA</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5</a:t>
            </a:fld>
            <a:endParaRPr lang="es-AR"/>
          </a:p>
        </p:txBody>
      </p:sp>
      <p:pic>
        <p:nvPicPr>
          <p:cNvPr id="5" name="Gráfico 4" descr="Base de datos">
            <a:extLst>
              <a:ext uri="{FF2B5EF4-FFF2-40B4-BE49-F238E27FC236}">
                <a16:creationId xmlns:a16="http://schemas.microsoft.com/office/drawing/2014/main" id="{E8148891-AD0C-4846-9A9F-9179232E33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18768" y="106585"/>
            <a:ext cx="914400" cy="914400"/>
          </a:xfrm>
          <a:prstGeom prst="rect">
            <a:avLst/>
          </a:prstGeom>
        </p:spPr>
      </p:pic>
      <p:pic>
        <p:nvPicPr>
          <p:cNvPr id="4" name="Imagen 3">
            <a:extLst>
              <a:ext uri="{FF2B5EF4-FFF2-40B4-BE49-F238E27FC236}">
                <a16:creationId xmlns:a16="http://schemas.microsoft.com/office/drawing/2014/main" id="{DE50D844-8125-48BB-A950-75A1CD1C8E7C}"/>
              </a:ext>
            </a:extLst>
          </p:cNvPr>
          <p:cNvPicPr>
            <a:picLocks noChangeAspect="1"/>
          </p:cNvPicPr>
          <p:nvPr/>
        </p:nvPicPr>
        <p:blipFill>
          <a:blip r:embed="rId4"/>
          <a:stretch>
            <a:fillRect/>
          </a:stretch>
        </p:blipFill>
        <p:spPr>
          <a:xfrm>
            <a:off x="286612" y="2762741"/>
            <a:ext cx="6393588" cy="3960000"/>
          </a:xfrm>
          <a:prstGeom prst="rect">
            <a:avLst/>
          </a:prstGeom>
        </p:spPr>
      </p:pic>
      <p:pic>
        <p:nvPicPr>
          <p:cNvPr id="8" name="Imagen 7">
            <a:extLst>
              <a:ext uri="{FF2B5EF4-FFF2-40B4-BE49-F238E27FC236}">
                <a16:creationId xmlns:a16="http://schemas.microsoft.com/office/drawing/2014/main" id="{8DB6C3B2-7BBA-410E-12D2-FCAC79174DE5}"/>
              </a:ext>
            </a:extLst>
          </p:cNvPr>
          <p:cNvPicPr>
            <a:picLocks noChangeAspect="1"/>
          </p:cNvPicPr>
          <p:nvPr/>
        </p:nvPicPr>
        <p:blipFill>
          <a:blip r:embed="rId5"/>
          <a:stretch>
            <a:fillRect/>
          </a:stretch>
        </p:blipFill>
        <p:spPr>
          <a:xfrm>
            <a:off x="2012315" y="1144139"/>
            <a:ext cx="468000" cy="468000"/>
          </a:xfrm>
          <a:prstGeom prst="rect">
            <a:avLst/>
          </a:prstGeom>
        </p:spPr>
      </p:pic>
      <p:sp>
        <p:nvSpPr>
          <p:cNvPr id="10" name="CuadroTexto 9">
            <a:extLst>
              <a:ext uri="{FF2B5EF4-FFF2-40B4-BE49-F238E27FC236}">
                <a16:creationId xmlns:a16="http://schemas.microsoft.com/office/drawing/2014/main" id="{9C0AFC49-56D2-B841-E0C9-D1E32DB6B20A}"/>
              </a:ext>
            </a:extLst>
          </p:cNvPr>
          <p:cNvSpPr txBox="1"/>
          <p:nvPr/>
        </p:nvSpPr>
        <p:spPr>
          <a:xfrm>
            <a:off x="1131256" y="1572331"/>
            <a:ext cx="2230119" cy="800219"/>
          </a:xfrm>
          <a:prstGeom prst="rect">
            <a:avLst/>
          </a:prstGeom>
          <a:noFill/>
          <a:ln>
            <a:solidFill>
              <a:srgbClr val="C00000"/>
            </a:solidFill>
          </a:ln>
          <a:effectLst/>
        </p:spPr>
        <p:txBody>
          <a:bodyPr wrap="square" rtlCol="0">
            <a:spAutoFit/>
          </a:bodyPr>
          <a:lstStyle/>
          <a:p>
            <a:pPr algn="ctr"/>
            <a:r>
              <a:rPr lang="es-AR" dirty="0">
                <a:solidFill>
                  <a:srgbClr val="EA1D25"/>
                </a:solidFill>
                <a:latin typeface="Constantia" panose="02030602050306030303" pitchFamily="18" charset="0"/>
              </a:rPr>
              <a:t>Max. Alquiler / hora: </a:t>
            </a:r>
            <a:r>
              <a:rPr lang="es-AR" sz="2800" dirty="0">
                <a:solidFill>
                  <a:srgbClr val="EA1D25"/>
                </a:solidFill>
                <a:latin typeface="Constantia" panose="02030602050306030303" pitchFamily="18" charset="0"/>
              </a:rPr>
              <a:t>7860</a:t>
            </a:r>
            <a:endParaRPr lang="es-AR" dirty="0">
              <a:solidFill>
                <a:srgbClr val="EA1D25"/>
              </a:solidFill>
              <a:latin typeface="Constantia" panose="02030602050306030303" pitchFamily="18" charset="0"/>
            </a:endParaRPr>
          </a:p>
        </p:txBody>
      </p:sp>
      <p:sp>
        <p:nvSpPr>
          <p:cNvPr id="11" name="CuadroTexto 10">
            <a:extLst>
              <a:ext uri="{FF2B5EF4-FFF2-40B4-BE49-F238E27FC236}">
                <a16:creationId xmlns:a16="http://schemas.microsoft.com/office/drawing/2014/main" id="{152D08D0-FEB6-DB0E-E60F-C210BE962C5E}"/>
              </a:ext>
            </a:extLst>
          </p:cNvPr>
          <p:cNvSpPr txBox="1"/>
          <p:nvPr/>
        </p:nvSpPr>
        <p:spPr>
          <a:xfrm>
            <a:off x="627541" y="2442177"/>
            <a:ext cx="5825325" cy="369332"/>
          </a:xfrm>
          <a:prstGeom prst="rect">
            <a:avLst/>
          </a:prstGeom>
          <a:noFill/>
        </p:spPr>
        <p:txBody>
          <a:bodyPr wrap="square" rtlCol="0">
            <a:spAutoFit/>
          </a:bodyPr>
          <a:lstStyle/>
          <a:p>
            <a:pPr algn="ctr"/>
            <a:r>
              <a:rPr lang="es-AR" dirty="0">
                <a:solidFill>
                  <a:srgbClr val="EA1D25"/>
                </a:solidFill>
                <a:latin typeface="Constantia" panose="02030602050306030303" pitchFamily="18" charset="0"/>
              </a:rPr>
              <a:t>Alquileres por temporada</a:t>
            </a:r>
          </a:p>
        </p:txBody>
      </p:sp>
      <p:sp>
        <p:nvSpPr>
          <p:cNvPr id="12" name="CuadroTexto 11">
            <a:extLst>
              <a:ext uri="{FF2B5EF4-FFF2-40B4-BE49-F238E27FC236}">
                <a16:creationId xmlns:a16="http://schemas.microsoft.com/office/drawing/2014/main" id="{5BA31CDB-55FA-FAD0-8F9B-A63D73155E81}"/>
              </a:ext>
            </a:extLst>
          </p:cNvPr>
          <p:cNvSpPr txBox="1"/>
          <p:nvPr/>
        </p:nvSpPr>
        <p:spPr>
          <a:xfrm>
            <a:off x="3907475" y="1572331"/>
            <a:ext cx="2188525" cy="800219"/>
          </a:xfrm>
          <a:prstGeom prst="rect">
            <a:avLst/>
          </a:prstGeom>
          <a:noFill/>
          <a:ln>
            <a:solidFill>
              <a:srgbClr val="C00000"/>
            </a:solidFill>
          </a:ln>
        </p:spPr>
        <p:txBody>
          <a:bodyPr wrap="square" rtlCol="0">
            <a:spAutoFit/>
          </a:bodyPr>
          <a:lstStyle/>
          <a:p>
            <a:pPr algn="ctr"/>
            <a:r>
              <a:rPr lang="es-AR" dirty="0" err="1">
                <a:solidFill>
                  <a:srgbClr val="EA1D25"/>
                </a:solidFill>
                <a:latin typeface="Constantia" panose="02030602050306030303" pitchFamily="18" charset="0"/>
              </a:rPr>
              <a:t>Avg</a:t>
            </a:r>
            <a:r>
              <a:rPr lang="es-AR" dirty="0">
                <a:solidFill>
                  <a:srgbClr val="EA1D25"/>
                </a:solidFill>
                <a:latin typeface="Constantia" panose="02030602050306030303" pitchFamily="18" charset="0"/>
              </a:rPr>
              <a:t>. Alquiler / hora: </a:t>
            </a:r>
            <a:r>
              <a:rPr lang="es-AR" sz="2800" dirty="0">
                <a:solidFill>
                  <a:srgbClr val="EA1D25"/>
                </a:solidFill>
                <a:latin typeface="Constantia" panose="02030602050306030303" pitchFamily="18" charset="0"/>
              </a:rPr>
              <a:t>1085</a:t>
            </a:r>
            <a:endParaRPr lang="es-AR" dirty="0">
              <a:solidFill>
                <a:srgbClr val="EA1D25"/>
              </a:solidFill>
              <a:latin typeface="Constantia" panose="02030602050306030303" pitchFamily="18" charset="0"/>
            </a:endParaRPr>
          </a:p>
        </p:txBody>
      </p:sp>
      <p:pic>
        <p:nvPicPr>
          <p:cNvPr id="13" name="Imagen 12">
            <a:extLst>
              <a:ext uri="{FF2B5EF4-FFF2-40B4-BE49-F238E27FC236}">
                <a16:creationId xmlns:a16="http://schemas.microsoft.com/office/drawing/2014/main" id="{2DBEA8D6-1C04-43BB-E09C-AA0E54DE59A1}"/>
              </a:ext>
            </a:extLst>
          </p:cNvPr>
          <p:cNvPicPr>
            <a:picLocks noChangeAspect="1"/>
          </p:cNvPicPr>
          <p:nvPr/>
        </p:nvPicPr>
        <p:blipFill>
          <a:blip r:embed="rId5"/>
          <a:stretch>
            <a:fillRect/>
          </a:stretch>
        </p:blipFill>
        <p:spPr>
          <a:xfrm>
            <a:off x="4767737" y="1164149"/>
            <a:ext cx="468000" cy="468000"/>
          </a:xfrm>
          <a:prstGeom prst="rect">
            <a:avLst/>
          </a:prstGeom>
        </p:spPr>
      </p:pic>
      <p:pic>
        <p:nvPicPr>
          <p:cNvPr id="15" name="Imagen 14">
            <a:extLst>
              <a:ext uri="{FF2B5EF4-FFF2-40B4-BE49-F238E27FC236}">
                <a16:creationId xmlns:a16="http://schemas.microsoft.com/office/drawing/2014/main" id="{BBAA3463-E0C8-E3A4-E511-7EBE3807645F}"/>
              </a:ext>
            </a:extLst>
          </p:cNvPr>
          <p:cNvPicPr>
            <a:picLocks noChangeAspect="1"/>
          </p:cNvPicPr>
          <p:nvPr/>
        </p:nvPicPr>
        <p:blipFill>
          <a:blip r:embed="rId6"/>
          <a:stretch>
            <a:fillRect/>
          </a:stretch>
        </p:blipFill>
        <p:spPr>
          <a:xfrm>
            <a:off x="6793794" y="1572331"/>
            <a:ext cx="5111593" cy="4742114"/>
          </a:xfrm>
          <a:prstGeom prst="rect">
            <a:avLst/>
          </a:prstGeom>
        </p:spPr>
      </p:pic>
    </p:spTree>
    <p:extLst>
      <p:ext uri="{BB962C8B-B14F-4D97-AF65-F5344CB8AC3E}">
        <p14:creationId xmlns:p14="http://schemas.microsoft.com/office/powerpoint/2010/main" val="227015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ANALISIS EXPLORATORIO</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6</a:t>
            </a:fld>
            <a:endParaRPr lang="es-AR"/>
          </a:p>
        </p:txBody>
      </p:sp>
      <p:pic>
        <p:nvPicPr>
          <p:cNvPr id="7" name="Gráfico 6" descr="Investigación">
            <a:extLst>
              <a:ext uri="{FF2B5EF4-FFF2-40B4-BE49-F238E27FC236}">
                <a16:creationId xmlns:a16="http://schemas.microsoft.com/office/drawing/2014/main" id="{B457BA7D-51D0-4331-CBED-F02EB41FF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7305" y="118844"/>
            <a:ext cx="914400" cy="914400"/>
          </a:xfrm>
          <a:prstGeom prst="rect">
            <a:avLst/>
          </a:prstGeom>
        </p:spPr>
      </p:pic>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¿Existen diferencias en la utilización del servicio relacionado a la época del año?</a:t>
            </a:r>
          </a:p>
        </p:txBody>
      </p:sp>
      <p:pic>
        <p:nvPicPr>
          <p:cNvPr id="21" name="Imagen 20">
            <a:extLst>
              <a:ext uri="{FF2B5EF4-FFF2-40B4-BE49-F238E27FC236}">
                <a16:creationId xmlns:a16="http://schemas.microsoft.com/office/drawing/2014/main" id="{AEBBBA7B-F3F4-A391-D429-A9AA174AC132}"/>
              </a:ext>
            </a:extLst>
          </p:cNvPr>
          <p:cNvPicPr>
            <a:picLocks noChangeAspect="1"/>
          </p:cNvPicPr>
          <p:nvPr/>
        </p:nvPicPr>
        <p:blipFill>
          <a:blip r:embed="rId4"/>
          <a:stretch>
            <a:fillRect/>
          </a:stretch>
        </p:blipFill>
        <p:spPr>
          <a:xfrm>
            <a:off x="3940404" y="2418507"/>
            <a:ext cx="7751637" cy="3634037"/>
          </a:xfrm>
          <a:prstGeom prst="rect">
            <a:avLst/>
          </a:prstGeom>
        </p:spPr>
      </p:pic>
      <p:sp>
        <p:nvSpPr>
          <p:cNvPr id="22" name="CuadroTexto 21">
            <a:extLst>
              <a:ext uri="{FF2B5EF4-FFF2-40B4-BE49-F238E27FC236}">
                <a16:creationId xmlns:a16="http://schemas.microsoft.com/office/drawing/2014/main" id="{2B146EE9-D2E6-5593-0E72-73277AB10785}"/>
              </a:ext>
            </a:extLst>
          </p:cNvPr>
          <p:cNvSpPr txBox="1"/>
          <p:nvPr/>
        </p:nvSpPr>
        <p:spPr>
          <a:xfrm>
            <a:off x="5612130" y="1994024"/>
            <a:ext cx="4857750" cy="369332"/>
          </a:xfrm>
          <a:prstGeom prst="rect">
            <a:avLst/>
          </a:prstGeom>
          <a:noFill/>
        </p:spPr>
        <p:txBody>
          <a:bodyPr wrap="square" rtlCol="0">
            <a:spAutoFit/>
          </a:bodyPr>
          <a:lstStyle/>
          <a:p>
            <a:pPr algn="ctr"/>
            <a:r>
              <a:rPr lang="es-AR" dirty="0">
                <a:solidFill>
                  <a:srgbClr val="EA1D25"/>
                </a:solidFill>
                <a:latin typeface="Constantia" panose="02030602050306030303" pitchFamily="18" charset="0"/>
              </a:rPr>
              <a:t>Distribución de alquileres por temporada</a:t>
            </a:r>
          </a:p>
        </p:txBody>
      </p:sp>
      <p:sp>
        <p:nvSpPr>
          <p:cNvPr id="23" name="CuadroTexto 22">
            <a:extLst>
              <a:ext uri="{FF2B5EF4-FFF2-40B4-BE49-F238E27FC236}">
                <a16:creationId xmlns:a16="http://schemas.microsoft.com/office/drawing/2014/main" id="{AF23A539-38B2-AB0A-505D-FBD191801C44}"/>
              </a:ext>
            </a:extLst>
          </p:cNvPr>
          <p:cNvSpPr txBox="1"/>
          <p:nvPr/>
        </p:nvSpPr>
        <p:spPr>
          <a:xfrm>
            <a:off x="303030" y="2740317"/>
            <a:ext cx="3458675" cy="2862322"/>
          </a:xfrm>
          <a:prstGeom prst="rect">
            <a:avLst/>
          </a:prstGeom>
          <a:noFill/>
        </p:spPr>
        <p:txBody>
          <a:bodyPr wrap="square" rtlCol="0">
            <a:spAutoFit/>
          </a:bodyPr>
          <a:lstStyle/>
          <a:p>
            <a:pPr algn="just"/>
            <a:r>
              <a:rPr lang="es-AR" dirty="0">
                <a:solidFill>
                  <a:srgbClr val="EA1D25"/>
                </a:solidFill>
                <a:latin typeface="Constantia" panose="02030602050306030303" pitchFamily="18" charset="0"/>
              </a:rPr>
              <a:t>Los gráficos de la derecha nos muestran que la manera en que se utiliza el servicio en invierno y verano no tiene diferencias significativas. Se puede observar que mas de 800 registros tienen entre 0 y 250 alquileres. Mientras que, por ejemplo, en verano, muy pocos registros alcanzan los máximos de alquileres (+7000)</a:t>
            </a:r>
          </a:p>
        </p:txBody>
      </p:sp>
    </p:spTree>
    <p:extLst>
      <p:ext uri="{BB962C8B-B14F-4D97-AF65-F5344CB8AC3E}">
        <p14:creationId xmlns:p14="http://schemas.microsoft.com/office/powerpoint/2010/main" val="105868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ANALISIS EXPLORATORIO</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7</a:t>
            </a:fld>
            <a:endParaRPr lang="es-AR"/>
          </a:p>
        </p:txBody>
      </p:sp>
      <p:pic>
        <p:nvPicPr>
          <p:cNvPr id="7" name="Gráfico 6" descr="Investigación">
            <a:extLst>
              <a:ext uri="{FF2B5EF4-FFF2-40B4-BE49-F238E27FC236}">
                <a16:creationId xmlns:a16="http://schemas.microsoft.com/office/drawing/2014/main" id="{B457BA7D-51D0-4331-CBED-F02EB41FF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7305" y="118844"/>
            <a:ext cx="914400" cy="914400"/>
          </a:xfrm>
          <a:prstGeom prst="rect">
            <a:avLst/>
          </a:prstGeom>
        </p:spPr>
      </p:pic>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¿Influye el estado del clima en el alquiler de bicis?</a:t>
            </a:r>
          </a:p>
        </p:txBody>
      </p:sp>
      <p:sp>
        <p:nvSpPr>
          <p:cNvPr id="23" name="CuadroTexto 22">
            <a:extLst>
              <a:ext uri="{FF2B5EF4-FFF2-40B4-BE49-F238E27FC236}">
                <a16:creationId xmlns:a16="http://schemas.microsoft.com/office/drawing/2014/main" id="{AF23A539-38B2-AB0A-505D-FBD191801C44}"/>
              </a:ext>
            </a:extLst>
          </p:cNvPr>
          <p:cNvSpPr txBox="1"/>
          <p:nvPr/>
        </p:nvSpPr>
        <p:spPr>
          <a:xfrm>
            <a:off x="6713479" y="2593482"/>
            <a:ext cx="2975892" cy="2554545"/>
          </a:xfrm>
          <a:prstGeom prst="rect">
            <a:avLst/>
          </a:prstGeom>
          <a:noFill/>
        </p:spPr>
        <p:txBody>
          <a:bodyPr wrap="square" rtlCol="0">
            <a:spAutoFit/>
          </a:bodyPr>
          <a:lstStyle/>
          <a:p>
            <a:pPr algn="just"/>
            <a:r>
              <a:rPr lang="es-AR" sz="2000" b="0" i="0" dirty="0">
                <a:solidFill>
                  <a:srgbClr val="EA1D25"/>
                </a:solidFill>
                <a:effectLst/>
                <a:latin typeface="Constantia" panose="02030602050306030303" pitchFamily="18" charset="0"/>
              </a:rPr>
              <a:t>En este gráfico se puede ver que las medianas de cada tipo de clima se mantienen en un rango no muy disperso. </a:t>
            </a:r>
          </a:p>
          <a:p>
            <a:pPr algn="just"/>
            <a:r>
              <a:rPr lang="es-AR" sz="2000" b="0" i="0" dirty="0">
                <a:solidFill>
                  <a:srgbClr val="EA1D25"/>
                </a:solidFill>
                <a:effectLst/>
                <a:latin typeface="Constantia" panose="02030602050306030303" pitchFamily="18" charset="0"/>
              </a:rPr>
              <a:t>Salvo Tormenta, todos los demás climas tienen </a:t>
            </a:r>
            <a:r>
              <a:rPr lang="es-AR" sz="2000" b="0" i="0" dirty="0" err="1">
                <a:solidFill>
                  <a:srgbClr val="EA1D25"/>
                </a:solidFill>
                <a:effectLst/>
                <a:latin typeface="Constantia" panose="02030602050306030303" pitchFamily="18" charset="0"/>
              </a:rPr>
              <a:t>outlayers</a:t>
            </a:r>
            <a:r>
              <a:rPr lang="es-AR" sz="2000" b="0" i="0" dirty="0">
                <a:solidFill>
                  <a:srgbClr val="EA1D25"/>
                </a:solidFill>
                <a:effectLst/>
                <a:latin typeface="Constantia" panose="02030602050306030303" pitchFamily="18" charset="0"/>
              </a:rPr>
              <a:t>. </a:t>
            </a:r>
            <a:endParaRPr lang="es-AR" dirty="0">
              <a:solidFill>
                <a:srgbClr val="EA1D25"/>
              </a:solidFill>
              <a:latin typeface="Constantia" panose="02030602050306030303" pitchFamily="18" charset="0"/>
            </a:endParaRPr>
          </a:p>
        </p:txBody>
      </p:sp>
      <p:pic>
        <p:nvPicPr>
          <p:cNvPr id="4" name="Imagen 3">
            <a:extLst>
              <a:ext uri="{FF2B5EF4-FFF2-40B4-BE49-F238E27FC236}">
                <a16:creationId xmlns:a16="http://schemas.microsoft.com/office/drawing/2014/main" id="{B755BEAB-BDB0-91E7-5040-0C08EB35982C}"/>
              </a:ext>
            </a:extLst>
          </p:cNvPr>
          <p:cNvPicPr>
            <a:picLocks noChangeAspect="1"/>
          </p:cNvPicPr>
          <p:nvPr/>
        </p:nvPicPr>
        <p:blipFill>
          <a:blip r:embed="rId4"/>
          <a:stretch>
            <a:fillRect/>
          </a:stretch>
        </p:blipFill>
        <p:spPr>
          <a:xfrm>
            <a:off x="364920" y="2259343"/>
            <a:ext cx="6134100" cy="3530600"/>
          </a:xfrm>
          <a:prstGeom prst="rect">
            <a:avLst/>
          </a:prstGeom>
        </p:spPr>
      </p:pic>
      <p:pic>
        <p:nvPicPr>
          <p:cNvPr id="8" name="Imagen 7">
            <a:extLst>
              <a:ext uri="{FF2B5EF4-FFF2-40B4-BE49-F238E27FC236}">
                <a16:creationId xmlns:a16="http://schemas.microsoft.com/office/drawing/2014/main" id="{DAB4BF21-9E9B-A2D1-3D47-49D7484EAA11}"/>
              </a:ext>
            </a:extLst>
          </p:cNvPr>
          <p:cNvPicPr>
            <a:picLocks noChangeAspect="1"/>
          </p:cNvPicPr>
          <p:nvPr/>
        </p:nvPicPr>
        <p:blipFill>
          <a:blip r:embed="rId5"/>
          <a:stretch>
            <a:fillRect/>
          </a:stretch>
        </p:blipFill>
        <p:spPr>
          <a:xfrm>
            <a:off x="9569880" y="3759539"/>
            <a:ext cx="1800000" cy="1800000"/>
          </a:xfrm>
          <a:prstGeom prst="rect">
            <a:avLst/>
          </a:prstGeom>
        </p:spPr>
      </p:pic>
    </p:spTree>
    <p:extLst>
      <p:ext uri="{BB962C8B-B14F-4D97-AF65-F5344CB8AC3E}">
        <p14:creationId xmlns:p14="http://schemas.microsoft.com/office/powerpoint/2010/main" val="88887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ANALISIS EXPLORATORIO</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8</a:t>
            </a:fld>
            <a:endParaRPr lang="es-AR"/>
          </a:p>
        </p:txBody>
      </p:sp>
      <p:pic>
        <p:nvPicPr>
          <p:cNvPr id="7" name="Gráfico 6" descr="Investigación">
            <a:extLst>
              <a:ext uri="{FF2B5EF4-FFF2-40B4-BE49-F238E27FC236}">
                <a16:creationId xmlns:a16="http://schemas.microsoft.com/office/drawing/2014/main" id="{B457BA7D-51D0-4331-CBED-F02EB41FF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7305" y="118844"/>
            <a:ext cx="914400" cy="914400"/>
          </a:xfrm>
          <a:prstGeom prst="rect">
            <a:avLst/>
          </a:prstGeom>
        </p:spPr>
      </p:pic>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¿Hay diferencias en el uso entre semana respecto al fin de semana?</a:t>
            </a:r>
          </a:p>
        </p:txBody>
      </p:sp>
      <p:sp>
        <p:nvSpPr>
          <p:cNvPr id="23" name="CuadroTexto 22">
            <a:extLst>
              <a:ext uri="{FF2B5EF4-FFF2-40B4-BE49-F238E27FC236}">
                <a16:creationId xmlns:a16="http://schemas.microsoft.com/office/drawing/2014/main" id="{AF23A539-38B2-AB0A-505D-FBD191801C44}"/>
              </a:ext>
            </a:extLst>
          </p:cNvPr>
          <p:cNvSpPr txBox="1"/>
          <p:nvPr/>
        </p:nvSpPr>
        <p:spPr>
          <a:xfrm>
            <a:off x="119700" y="2198343"/>
            <a:ext cx="5646856" cy="4093428"/>
          </a:xfrm>
          <a:prstGeom prst="rect">
            <a:avLst/>
          </a:prstGeom>
          <a:noFill/>
        </p:spPr>
        <p:txBody>
          <a:bodyPr wrap="square" rtlCol="0">
            <a:spAutoFit/>
          </a:bodyPr>
          <a:lstStyle/>
          <a:p>
            <a:pPr algn="just"/>
            <a:r>
              <a:rPr lang="es-AR" sz="2000" b="0" i="0" dirty="0">
                <a:solidFill>
                  <a:srgbClr val="EA1D25"/>
                </a:solidFill>
                <a:effectLst/>
                <a:latin typeface="Rockwell" panose="02060603020205020403" pitchFamily="18" charset="77"/>
              </a:rPr>
              <a:t>		</a:t>
            </a:r>
            <a:r>
              <a:rPr lang="es-AR" sz="2000" b="0" i="0" dirty="0">
                <a:solidFill>
                  <a:srgbClr val="EA1D25"/>
                </a:solidFill>
                <a:effectLst/>
                <a:latin typeface="Constantia" panose="02030602050306030303" pitchFamily="18" charset="0"/>
              </a:rPr>
              <a:t>En promedio, los días de semana 	hay hasta 1209 arriendos por hora, mientras que los fines de semana desciende a 977. El pico de alquileres en la semana alcanza los 7860. Los sábados y domingos el máximo es de 4341 en una hora. </a:t>
            </a:r>
          </a:p>
          <a:p>
            <a:pPr algn="just"/>
            <a:r>
              <a:rPr lang="es-AR" sz="2000" b="0" i="0" dirty="0">
                <a:solidFill>
                  <a:srgbClr val="EA1D25"/>
                </a:solidFill>
                <a:effectLst/>
                <a:latin typeface="Constantia" panose="02030602050306030303" pitchFamily="18" charset="0"/>
              </a:rPr>
              <a:t>De la distribución podemos comentar que los alquileres por hora tanto en los fines de semana como entre semana presentan una asimetría positiva. En días de semana presentan una anomalía en los primeros dos intervalos, ya que los dos primeros tocan el pico de alquileres, y luego se vuelve a observar la asimetría positiva</a:t>
            </a:r>
            <a:endParaRPr lang="es-AR" dirty="0">
              <a:solidFill>
                <a:srgbClr val="EA1D25"/>
              </a:solidFill>
              <a:latin typeface="Constantia" panose="02030602050306030303" pitchFamily="18" charset="0"/>
            </a:endParaRPr>
          </a:p>
        </p:txBody>
      </p:sp>
      <p:pic>
        <p:nvPicPr>
          <p:cNvPr id="5" name="Imagen 4">
            <a:extLst>
              <a:ext uri="{FF2B5EF4-FFF2-40B4-BE49-F238E27FC236}">
                <a16:creationId xmlns:a16="http://schemas.microsoft.com/office/drawing/2014/main" id="{62868DBF-F6B1-4FAC-ACB5-C018FEA0087A}"/>
              </a:ext>
            </a:extLst>
          </p:cNvPr>
          <p:cNvPicPr>
            <a:picLocks noChangeAspect="1"/>
          </p:cNvPicPr>
          <p:nvPr/>
        </p:nvPicPr>
        <p:blipFill>
          <a:blip r:embed="rId4"/>
          <a:stretch>
            <a:fillRect/>
          </a:stretch>
        </p:blipFill>
        <p:spPr>
          <a:xfrm>
            <a:off x="5646219" y="2418507"/>
            <a:ext cx="6312961" cy="3582244"/>
          </a:xfrm>
          <a:prstGeom prst="rect">
            <a:avLst/>
          </a:prstGeom>
        </p:spPr>
      </p:pic>
      <p:pic>
        <p:nvPicPr>
          <p:cNvPr id="11" name="Imagen 10">
            <a:extLst>
              <a:ext uri="{FF2B5EF4-FFF2-40B4-BE49-F238E27FC236}">
                <a16:creationId xmlns:a16="http://schemas.microsoft.com/office/drawing/2014/main" id="{F7FA97DA-8853-8D6A-78E6-073BECBFDF6C}"/>
              </a:ext>
            </a:extLst>
          </p:cNvPr>
          <p:cNvPicPr>
            <a:picLocks noChangeAspect="1"/>
          </p:cNvPicPr>
          <p:nvPr/>
        </p:nvPicPr>
        <p:blipFill>
          <a:blip r:embed="rId5"/>
          <a:stretch>
            <a:fillRect/>
          </a:stretch>
        </p:blipFill>
        <p:spPr>
          <a:xfrm>
            <a:off x="168288" y="1793727"/>
            <a:ext cx="814995" cy="814995"/>
          </a:xfrm>
          <a:prstGeom prst="rect">
            <a:avLst/>
          </a:prstGeom>
        </p:spPr>
      </p:pic>
    </p:spTree>
    <p:extLst>
      <p:ext uri="{BB962C8B-B14F-4D97-AF65-F5344CB8AC3E}">
        <p14:creationId xmlns:p14="http://schemas.microsoft.com/office/powerpoint/2010/main" val="259604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731C5EE-29B2-E3A3-CB61-30C0B7389107}"/>
              </a:ext>
            </a:extLst>
          </p:cNvPr>
          <p:cNvSpPr txBox="1"/>
          <p:nvPr/>
        </p:nvSpPr>
        <p:spPr>
          <a:xfrm>
            <a:off x="3118768" y="314434"/>
            <a:ext cx="5825324" cy="5232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s-AR" sz="2800" b="1" dirty="0">
                <a:solidFill>
                  <a:srgbClr val="EA1D25"/>
                </a:solidFill>
                <a:latin typeface="Constantia" panose="02030602050306030303" pitchFamily="18" charset="0"/>
              </a:rPr>
              <a:t>FEATURE SELECTION</a:t>
            </a:r>
            <a:endParaRPr lang="es-AR" b="1" dirty="0">
              <a:solidFill>
                <a:srgbClr val="EA1D25"/>
              </a:solidFill>
              <a:latin typeface="Constantia" panose="02030602050306030303" pitchFamily="18" charset="0"/>
            </a:endParaRPr>
          </a:p>
        </p:txBody>
      </p:sp>
      <p:cxnSp>
        <p:nvCxnSpPr>
          <p:cNvPr id="6" name="Conector recto 5">
            <a:extLst>
              <a:ext uri="{FF2B5EF4-FFF2-40B4-BE49-F238E27FC236}">
                <a16:creationId xmlns:a16="http://schemas.microsoft.com/office/drawing/2014/main" id="{CD417585-C268-42F7-85FB-4B062D87A583}"/>
              </a:ext>
            </a:extLst>
          </p:cNvPr>
          <p:cNvCxnSpPr>
            <a:cxnSpLocks/>
          </p:cNvCxnSpPr>
          <p:nvPr/>
        </p:nvCxnSpPr>
        <p:spPr>
          <a:xfrm flipH="1">
            <a:off x="575786" y="1068057"/>
            <a:ext cx="10808494"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Marcador de número de diapositiva 8">
            <a:extLst>
              <a:ext uri="{FF2B5EF4-FFF2-40B4-BE49-F238E27FC236}">
                <a16:creationId xmlns:a16="http://schemas.microsoft.com/office/drawing/2014/main" id="{8B8B0822-F84C-D5A1-9F44-B936422650AD}"/>
              </a:ext>
            </a:extLst>
          </p:cNvPr>
          <p:cNvSpPr>
            <a:spLocks noGrp="1"/>
          </p:cNvSpPr>
          <p:nvPr>
            <p:ph type="sldNum" sz="quarter" idx="12"/>
          </p:nvPr>
        </p:nvSpPr>
        <p:spPr/>
        <p:txBody>
          <a:bodyPr/>
          <a:lstStyle/>
          <a:p>
            <a:fld id="{82D2A7E7-2937-4A47-ACB9-69196FB9C05C}" type="slidenum">
              <a:rPr lang="es-AR" smtClean="0"/>
              <a:t>9</a:t>
            </a:fld>
            <a:endParaRPr lang="es-AR"/>
          </a:p>
        </p:txBody>
      </p:sp>
      <p:pic>
        <p:nvPicPr>
          <p:cNvPr id="7" name="Gráfico 6" descr="Investigación">
            <a:extLst>
              <a:ext uri="{FF2B5EF4-FFF2-40B4-BE49-F238E27FC236}">
                <a16:creationId xmlns:a16="http://schemas.microsoft.com/office/drawing/2014/main" id="{B457BA7D-51D0-4331-CBED-F02EB41FFA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7305" y="118844"/>
            <a:ext cx="914400" cy="914400"/>
          </a:xfrm>
          <a:prstGeom prst="rect">
            <a:avLst/>
          </a:prstGeom>
        </p:spPr>
      </p:pic>
      <p:sp>
        <p:nvSpPr>
          <p:cNvPr id="14" name="CuadroTexto 13">
            <a:extLst>
              <a:ext uri="{FF2B5EF4-FFF2-40B4-BE49-F238E27FC236}">
                <a16:creationId xmlns:a16="http://schemas.microsoft.com/office/drawing/2014/main" id="{7945F21D-8108-B395-0A7C-AB9DDAC53AC3}"/>
              </a:ext>
            </a:extLst>
          </p:cNvPr>
          <p:cNvSpPr txBox="1"/>
          <p:nvPr/>
        </p:nvSpPr>
        <p:spPr>
          <a:xfrm>
            <a:off x="626030" y="1298461"/>
            <a:ext cx="10939939" cy="461665"/>
          </a:xfrm>
          <a:prstGeom prst="rect">
            <a:avLst/>
          </a:prstGeom>
          <a:noFill/>
        </p:spPr>
        <p:txBody>
          <a:bodyPr wrap="square" rtlCol="0">
            <a:spAutoFit/>
          </a:bodyPr>
          <a:lstStyle/>
          <a:p>
            <a:pPr algn="ctr"/>
            <a:r>
              <a:rPr lang="es-AR" sz="2400" dirty="0">
                <a:latin typeface="Constantia" panose="02030602050306030303" pitchFamily="18" charset="0"/>
              </a:rPr>
              <a:t>¿Qué variables son las mejores?</a:t>
            </a:r>
          </a:p>
        </p:txBody>
      </p:sp>
      <p:sp>
        <p:nvSpPr>
          <p:cNvPr id="23" name="CuadroTexto 22">
            <a:extLst>
              <a:ext uri="{FF2B5EF4-FFF2-40B4-BE49-F238E27FC236}">
                <a16:creationId xmlns:a16="http://schemas.microsoft.com/office/drawing/2014/main" id="{AF23A539-38B2-AB0A-505D-FBD191801C44}"/>
              </a:ext>
            </a:extLst>
          </p:cNvPr>
          <p:cNvSpPr txBox="1"/>
          <p:nvPr/>
        </p:nvSpPr>
        <p:spPr>
          <a:xfrm>
            <a:off x="23877" y="2504425"/>
            <a:ext cx="5646856" cy="1015663"/>
          </a:xfrm>
          <a:prstGeom prst="rect">
            <a:avLst/>
          </a:prstGeom>
          <a:noFill/>
        </p:spPr>
        <p:txBody>
          <a:bodyPr wrap="square" rtlCol="0">
            <a:spAutoFit/>
          </a:bodyPr>
          <a:lstStyle/>
          <a:p>
            <a:pPr algn="just"/>
            <a:r>
              <a:rPr lang="es-AR" sz="2000" b="0" i="0" dirty="0">
                <a:solidFill>
                  <a:srgbClr val="EA1D25"/>
                </a:solidFill>
                <a:effectLst/>
                <a:latin typeface="Rockwell" panose="02060603020205020403" pitchFamily="18" charset="77"/>
              </a:rPr>
              <a:t>		</a:t>
            </a:r>
            <a:r>
              <a:rPr lang="es-AR" sz="2000" dirty="0">
                <a:solidFill>
                  <a:srgbClr val="EA1D25"/>
                </a:solidFill>
                <a:latin typeface="Constantia" panose="02030602050306030303" pitchFamily="18" charset="0"/>
              </a:rPr>
              <a:t>A través de la técnica de </a:t>
            </a:r>
            <a:r>
              <a:rPr lang="es-AR" sz="2000" dirty="0" err="1">
                <a:solidFill>
                  <a:srgbClr val="EA1D25"/>
                </a:solidFill>
                <a:latin typeface="Constantia" panose="02030602050306030303" pitchFamily="18" charset="0"/>
              </a:rPr>
              <a:t>feature</a:t>
            </a:r>
            <a:r>
              <a:rPr lang="es-AR" sz="2000" dirty="0">
                <a:solidFill>
                  <a:srgbClr val="EA1D25"/>
                </a:solidFill>
                <a:latin typeface="Constantia" panose="02030602050306030303" pitchFamily="18" charset="0"/>
              </a:rPr>
              <a:t> </a:t>
            </a:r>
            <a:r>
              <a:rPr lang="es-AR" sz="2000" dirty="0" err="1">
                <a:solidFill>
                  <a:srgbClr val="EA1D25"/>
                </a:solidFill>
                <a:latin typeface="Constantia" panose="02030602050306030303" pitchFamily="18" charset="0"/>
              </a:rPr>
              <a:t>selection</a:t>
            </a:r>
            <a:r>
              <a:rPr lang="es-AR" sz="2000" dirty="0">
                <a:solidFill>
                  <a:srgbClr val="EA1D25"/>
                </a:solidFill>
                <a:latin typeface="Constantia" panose="02030602050306030303" pitchFamily="18" charset="0"/>
              </a:rPr>
              <a:t> pudimos obtener el listado de las mejores variables a utilizar en el modelo.</a:t>
            </a:r>
            <a:endParaRPr lang="es-AR" dirty="0">
              <a:solidFill>
                <a:srgbClr val="EA1D25"/>
              </a:solidFill>
              <a:latin typeface="Constantia" panose="02030602050306030303" pitchFamily="18" charset="0"/>
            </a:endParaRPr>
          </a:p>
        </p:txBody>
      </p:sp>
      <p:pic>
        <p:nvPicPr>
          <p:cNvPr id="11" name="Imagen 10">
            <a:extLst>
              <a:ext uri="{FF2B5EF4-FFF2-40B4-BE49-F238E27FC236}">
                <a16:creationId xmlns:a16="http://schemas.microsoft.com/office/drawing/2014/main" id="{F7FA97DA-8853-8D6A-78E6-073BECBFDF6C}"/>
              </a:ext>
            </a:extLst>
          </p:cNvPr>
          <p:cNvPicPr>
            <a:picLocks noChangeAspect="1"/>
          </p:cNvPicPr>
          <p:nvPr/>
        </p:nvPicPr>
        <p:blipFill>
          <a:blip r:embed="rId4"/>
          <a:stretch>
            <a:fillRect/>
          </a:stretch>
        </p:blipFill>
        <p:spPr>
          <a:xfrm>
            <a:off x="23877" y="2018454"/>
            <a:ext cx="814995" cy="814995"/>
          </a:xfrm>
          <a:prstGeom prst="rect">
            <a:avLst/>
          </a:prstGeom>
        </p:spPr>
      </p:pic>
      <p:pic>
        <p:nvPicPr>
          <p:cNvPr id="3" name="Imagen 2">
            <a:extLst>
              <a:ext uri="{FF2B5EF4-FFF2-40B4-BE49-F238E27FC236}">
                <a16:creationId xmlns:a16="http://schemas.microsoft.com/office/drawing/2014/main" id="{FA957126-352A-0126-E6AD-D93113BCC960}"/>
              </a:ext>
            </a:extLst>
          </p:cNvPr>
          <p:cNvPicPr>
            <a:picLocks noChangeAspect="1"/>
          </p:cNvPicPr>
          <p:nvPr/>
        </p:nvPicPr>
        <p:blipFill>
          <a:blip r:embed="rId5"/>
          <a:stretch>
            <a:fillRect/>
          </a:stretch>
        </p:blipFill>
        <p:spPr>
          <a:xfrm>
            <a:off x="5914200" y="1965129"/>
            <a:ext cx="5651769" cy="2094257"/>
          </a:xfrm>
          <a:prstGeom prst="rect">
            <a:avLst/>
          </a:prstGeom>
        </p:spPr>
      </p:pic>
      <p:sp>
        <p:nvSpPr>
          <p:cNvPr id="4" name="CuadroTexto 3">
            <a:extLst>
              <a:ext uri="{FF2B5EF4-FFF2-40B4-BE49-F238E27FC236}">
                <a16:creationId xmlns:a16="http://schemas.microsoft.com/office/drawing/2014/main" id="{01106EC3-D7C7-A057-9345-9DF21E3CEE75}"/>
              </a:ext>
            </a:extLst>
          </p:cNvPr>
          <p:cNvSpPr txBox="1"/>
          <p:nvPr/>
        </p:nvSpPr>
        <p:spPr>
          <a:xfrm>
            <a:off x="5980033" y="4736180"/>
            <a:ext cx="5646856" cy="1323439"/>
          </a:xfrm>
          <a:prstGeom prst="rect">
            <a:avLst/>
          </a:prstGeom>
          <a:noFill/>
        </p:spPr>
        <p:txBody>
          <a:bodyPr wrap="square" rtlCol="0">
            <a:spAutoFit/>
          </a:bodyPr>
          <a:lstStyle/>
          <a:p>
            <a:pPr algn="just"/>
            <a:r>
              <a:rPr lang="es-AR" sz="2000" b="0" i="0" dirty="0">
                <a:solidFill>
                  <a:srgbClr val="EA1D25"/>
                </a:solidFill>
                <a:effectLst/>
                <a:latin typeface="Rockwell" panose="02060603020205020403" pitchFamily="18" charset="77"/>
              </a:rPr>
              <a:t>		</a:t>
            </a:r>
            <a:r>
              <a:rPr lang="es-AR" sz="2000" dirty="0">
                <a:solidFill>
                  <a:srgbClr val="EA1D25"/>
                </a:solidFill>
                <a:latin typeface="Constantia" panose="02030602050306030303" pitchFamily="18" charset="0"/>
              </a:rPr>
              <a:t>Luego de analizar algunas métricas podemos concluir que el modelo tiene un error promedio de 696 alquileres de bicis. El rango de cantidad de alquileres va desde 0 a 7860.</a:t>
            </a:r>
            <a:endParaRPr lang="es-AR" dirty="0">
              <a:solidFill>
                <a:srgbClr val="EA1D25"/>
              </a:solidFill>
              <a:latin typeface="Constantia" panose="02030602050306030303" pitchFamily="18" charset="0"/>
            </a:endParaRPr>
          </a:p>
        </p:txBody>
      </p:sp>
      <p:pic>
        <p:nvPicPr>
          <p:cNvPr id="8" name="Imagen 7">
            <a:extLst>
              <a:ext uri="{FF2B5EF4-FFF2-40B4-BE49-F238E27FC236}">
                <a16:creationId xmlns:a16="http://schemas.microsoft.com/office/drawing/2014/main" id="{A3BEF6A3-4202-C071-26CA-EE5136115B48}"/>
              </a:ext>
            </a:extLst>
          </p:cNvPr>
          <p:cNvPicPr>
            <a:picLocks noChangeAspect="1"/>
          </p:cNvPicPr>
          <p:nvPr/>
        </p:nvPicPr>
        <p:blipFill>
          <a:blip r:embed="rId6"/>
          <a:stretch>
            <a:fillRect/>
          </a:stretch>
        </p:blipFill>
        <p:spPr>
          <a:xfrm>
            <a:off x="174824" y="4608843"/>
            <a:ext cx="5562600" cy="1181100"/>
          </a:xfrm>
          <a:prstGeom prst="rect">
            <a:avLst/>
          </a:prstGeom>
        </p:spPr>
      </p:pic>
      <p:pic>
        <p:nvPicPr>
          <p:cNvPr id="12" name="Gráfico 11" descr="Objetivo">
            <a:extLst>
              <a:ext uri="{FF2B5EF4-FFF2-40B4-BE49-F238E27FC236}">
                <a16:creationId xmlns:a16="http://schemas.microsoft.com/office/drawing/2014/main" id="{5DEB699D-7127-ACB0-09C9-9A8FDB92BC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80861" y="4183475"/>
            <a:ext cx="914400" cy="914400"/>
          </a:xfrm>
          <a:prstGeom prst="rect">
            <a:avLst/>
          </a:prstGeom>
        </p:spPr>
      </p:pic>
    </p:spTree>
    <p:extLst>
      <p:ext uri="{BB962C8B-B14F-4D97-AF65-F5344CB8AC3E}">
        <p14:creationId xmlns:p14="http://schemas.microsoft.com/office/powerpoint/2010/main" val="2455334881"/>
      </p:ext>
    </p:extLst>
  </p:cSld>
  <p:clrMapOvr>
    <a:masterClrMapping/>
  </p:clrMapOvr>
</p:sld>
</file>

<file path=ppt/theme/theme1.xml><?xml version="1.0" encoding="utf-8"?>
<a:theme xmlns:a="http://schemas.openxmlformats.org/drawingml/2006/main" name="Atlas">
  <a:themeElements>
    <a:clrScheme name="Personalizados 1">
      <a:dk1>
        <a:srgbClr val="000000"/>
      </a:dk1>
      <a:lt1>
        <a:srgbClr val="FFFFFF"/>
      </a:lt1>
      <a:dk2>
        <a:srgbClr val="454545"/>
      </a:dk2>
      <a:lt2>
        <a:srgbClr val="E0E0E0"/>
      </a:lt2>
      <a:accent1>
        <a:srgbClr val="EA1D24"/>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840</Words>
  <Application>Microsoft Macintosh PowerPoint</Application>
  <PresentationFormat>Panorámica</PresentationFormat>
  <Paragraphs>85</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Constantia</vt:lpstr>
      <vt:lpstr>Rockwell</vt:lpstr>
      <vt:lpstr>Wingdings</vt:lpstr>
      <vt:lpstr>Atlas</vt:lpstr>
      <vt:lpstr>London City Bike Sharing 2015-2017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dc:title>
  <dc:creator>Microsoft Office User</dc:creator>
  <cp:lastModifiedBy>Microsoft Office User</cp:lastModifiedBy>
  <cp:revision>5</cp:revision>
  <cp:lastPrinted>2022-10-24T00:50:03Z</cp:lastPrinted>
  <dcterms:created xsi:type="dcterms:W3CDTF">2022-10-23T23:45:18Z</dcterms:created>
  <dcterms:modified xsi:type="dcterms:W3CDTF">2023-01-22T23:11:50Z</dcterms:modified>
</cp:coreProperties>
</file>