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44d2efcbd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44d2efcbd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44d2efcbd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44d2efcbd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611f6807c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611f6807c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9701d2b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9701d2b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9701d2b6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9701d2b6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39701d2b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39701d2b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af88a8e5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af88a8e5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f88a8e55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f88a8e55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af88a8e5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af88a8e5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af88a8e55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af88a8e55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44d2efc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44d2efc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f88a8e5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f88a8e5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af88a8e5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af88a8e5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f88a8e55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f88a8e55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44d2efcbd_0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44d2efcbd_0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44d2efcb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44d2efcb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44d2efcb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544d2efcb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44d2efcbd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44d2efcbd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44d2efcbd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44d2efcbd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44d2efcbd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44d2efcbd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544d2efcbd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544d2efcbd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Comportamiento de consumo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306350" y="2777675"/>
            <a:ext cx="37761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Equipo de </a:t>
            </a:r>
            <a:r>
              <a:rPr lang="es-419"/>
              <a:t>trabajo</a:t>
            </a:r>
            <a:r>
              <a:rPr lang="es-419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Gonzalez Fermín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/>
              <a:t>Pan José María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431525"/>
            <a:ext cx="7505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Variables cruzadas: Educación x Estado civil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25" y="1872763"/>
            <a:ext cx="8590551" cy="28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/>
        </p:nvSpPr>
        <p:spPr>
          <a:xfrm>
            <a:off x="425000" y="1122425"/>
            <a:ext cx="83799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 clientes solteros poseen mayor cantidad de títulos de grado</a:t>
            </a:r>
            <a:r>
              <a:rPr b="1" lang="es-419" sz="14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419" sz="14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situación que se repite en el nivel de máster. Sin embargo, las personas casadas tienen mayor porcentaje de doctorados obtenidos.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431525"/>
            <a:ext cx="7505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300"/>
              <a:t>Variables cruzadas: Niños y Adolescentes x Estado civil</a:t>
            </a:r>
            <a:endParaRPr sz="2300"/>
          </a:p>
        </p:txBody>
      </p:sp>
      <p:sp>
        <p:nvSpPr>
          <p:cNvPr id="189" name="Google Shape;189;p23"/>
          <p:cNvSpPr txBox="1"/>
          <p:nvPr/>
        </p:nvSpPr>
        <p:spPr>
          <a:xfrm>
            <a:off x="425000" y="1122425"/>
            <a:ext cx="83799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 clientes casados  poseen mayor cantidad de hijos, tanto en niños pequeños como adolescentes. En segundo lugar, se </a:t>
            </a:r>
            <a:r>
              <a:rPr lang="es-419" sz="14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encuentran</a:t>
            </a:r>
            <a:r>
              <a:rPr lang="es-419" sz="14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las personas que conviven con su pareja.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00" y="1904825"/>
            <a:ext cx="8281899" cy="271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819150" y="431525"/>
            <a:ext cx="75057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300"/>
              <a:t>Variables cruzadas: Cantidad de clientes x Clusters</a:t>
            </a:r>
            <a:endParaRPr sz="2300"/>
          </a:p>
        </p:txBody>
      </p:sp>
      <p:sp>
        <p:nvSpPr>
          <p:cNvPr id="196" name="Google Shape;196;p24"/>
          <p:cNvSpPr txBox="1"/>
          <p:nvPr/>
        </p:nvSpPr>
        <p:spPr>
          <a:xfrm>
            <a:off x="387550" y="1893575"/>
            <a:ext cx="3909900" cy="20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Estrellas: clientes viejos con ingresos y gastos altos</a:t>
            </a:r>
            <a:endParaRPr sz="131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Posibles estrellas: clientes nuevos con ingresos y gastos altos</a:t>
            </a:r>
            <a:endParaRPr sz="131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3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Normales: clientes nuevos con ingresos y gastos bajos</a:t>
            </a:r>
            <a:endParaRPr sz="131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3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Tranquis: clientes viejos con ingresos y gastos bajos</a:t>
            </a:r>
            <a:endParaRPr sz="131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0075" y="1428938"/>
            <a:ext cx="4363660" cy="298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</a:t>
            </a:r>
            <a:r>
              <a:rPr lang="es-419"/>
              <a:t>ingresos</a:t>
            </a:r>
            <a:r>
              <a:rPr lang="es-419"/>
              <a:t> </a:t>
            </a:r>
            <a:r>
              <a:rPr lang="es-419"/>
              <a:t>percibidos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431525"/>
            <a:ext cx="75057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2300"/>
              <a:t>Variables cruzadas: Ingresos x </a:t>
            </a:r>
            <a:r>
              <a:rPr lang="es-419" sz="2300"/>
              <a:t>Educación</a:t>
            </a:r>
            <a:r>
              <a:rPr lang="es-419" sz="2300"/>
              <a:t> y Estado civil</a:t>
            </a:r>
            <a:endParaRPr sz="2300"/>
          </a:p>
        </p:txBody>
      </p:sp>
      <p:sp>
        <p:nvSpPr>
          <p:cNvPr id="208" name="Google Shape;208;p26"/>
          <p:cNvSpPr txBox="1"/>
          <p:nvPr/>
        </p:nvSpPr>
        <p:spPr>
          <a:xfrm>
            <a:off x="382050" y="991625"/>
            <a:ext cx="83799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3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Haciendo un análisis rápido de la </a:t>
            </a:r>
            <a:r>
              <a:rPr lang="es-419" sz="13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gráfica</a:t>
            </a:r>
            <a:r>
              <a:rPr lang="es-419" sz="131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de bigotes, podemos observar que las personas con educación básica ganan menos que el resto de categorías. Lo mismo ocurre para aquellas personas que viven solas.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25" y="2024575"/>
            <a:ext cx="8096800" cy="27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Agrupamiento por tipos de clientes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19150" y="680900"/>
            <a:ext cx="7505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Clustering clientes</a:t>
            </a:r>
            <a:endParaRPr/>
          </a:p>
        </p:txBody>
      </p:sp>
      <p:sp>
        <p:nvSpPr>
          <p:cNvPr id="220" name="Google Shape;220;p28"/>
          <p:cNvSpPr txBox="1"/>
          <p:nvPr>
            <p:ph idx="1" type="body"/>
          </p:nvPr>
        </p:nvSpPr>
        <p:spPr>
          <a:xfrm>
            <a:off x="360050" y="1795925"/>
            <a:ext cx="4024800" cy="1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crearon cuatro grupos de clientes igualmente ponderados: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Estrellas: clientes viejos con ingresos y gastos altos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Posibles estrellas: clientes nuevos con ingresos y gastos altos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Normales: clientes nuevos con ingresos y gastos bajos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Tranquis: clientes viejos con ingresos y gastos bajos</a:t>
            </a:r>
            <a:endParaRPr/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750" y="1795925"/>
            <a:ext cx="4024800" cy="275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19150" y="328975"/>
            <a:ext cx="75057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Comparación de variables</a:t>
            </a:r>
            <a:endParaRPr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00" y="1647125"/>
            <a:ext cx="8335099" cy="31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819150" y="950875"/>
            <a:ext cx="76935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s-419" sz="1207"/>
              <a:t>Podemos observar que generaron clusters con más sentido, ya que en </a:t>
            </a:r>
            <a:r>
              <a:rPr lang="es-419" sz="1207"/>
              <a:t>pruebas</a:t>
            </a:r>
            <a:r>
              <a:rPr lang="es-419" sz="1207"/>
              <a:t> anteriores todo el peso estaba dirigido a la variable ingresos, es decir solo separaba los grupos en relación a esa variable. Esta vez podemos observar que todas las variables tienen importancia.</a:t>
            </a:r>
            <a:endParaRPr sz="1207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819150" y="314025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1900"/>
              <a:t>Comparación de clusters generados con QCUT y GAUSSIANMIXTURE</a:t>
            </a:r>
            <a:endParaRPr sz="1900"/>
          </a:p>
        </p:txBody>
      </p:sp>
      <p:sp>
        <p:nvSpPr>
          <p:cNvPr id="234" name="Google Shape;234;p30"/>
          <p:cNvSpPr txBox="1"/>
          <p:nvPr>
            <p:ph idx="1" type="body"/>
          </p:nvPr>
        </p:nvSpPr>
        <p:spPr>
          <a:xfrm>
            <a:off x="819150" y="1074038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Con esta </a:t>
            </a:r>
            <a:r>
              <a:rPr lang="es-419"/>
              <a:t>tabla</a:t>
            </a:r>
            <a:r>
              <a:rPr lang="es-419"/>
              <a:t> y gráfico podemos llegar a la conclusión que el GMM le otorgó más importancia a las variables de Ingresos y </a:t>
            </a:r>
            <a:r>
              <a:rPr lang="es-419"/>
              <a:t>Total_Gastado</a:t>
            </a:r>
            <a:r>
              <a:rPr lang="es-419"/>
              <a:t>, ya que el clustering no se diferencia en la variable objetivo que era </a:t>
            </a:r>
            <a:r>
              <a:rPr lang="es-419"/>
              <a:t>Compras_Ofertas</a:t>
            </a:r>
            <a:r>
              <a:rPr lang="es-419"/>
              <a:t>. Por lo que hay que recalibrar el modelo. En este caso, lo haremos </a:t>
            </a:r>
            <a:r>
              <a:rPr lang="es-419"/>
              <a:t>quitándole</a:t>
            </a:r>
            <a:r>
              <a:rPr lang="es-419"/>
              <a:t> una variable.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09050"/>
            <a:ext cx="7738374" cy="29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Aplicación de algoritmos de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76625"/>
            <a:ext cx="7505700" cy="25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Ficha técnica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Contexto y Audiencia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Objetivo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Preguntas de </a:t>
            </a:r>
            <a:r>
              <a:rPr lang="es-419" sz="1400"/>
              <a:t>interés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Datos preliminares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Análisis demográfico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Análisis</a:t>
            </a:r>
            <a:r>
              <a:rPr lang="es-419" sz="1400"/>
              <a:t> de ingresos percibidos</a:t>
            </a:r>
            <a:endParaRPr sz="1400"/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419" sz="1400"/>
              <a:t>Análisis de ventas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819150" y="314025"/>
            <a:ext cx="7505700" cy="7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/>
              <a:t>Selección del clasificador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621450" y="946775"/>
            <a:ext cx="7703400" cy="9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 acuerdo a la información obtenida de Lazypredict, podemos observar que los modelos con mayor precisión son ExtraTreesClassifier y RandomForestClassifier.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Se procedió a realizar el modelo RandomForestClassifier, y posteriormente </a:t>
            </a:r>
            <a:r>
              <a:rPr lang="es-419"/>
              <a:t>realizar</a:t>
            </a:r>
            <a:r>
              <a:rPr lang="es-419"/>
              <a:t> hypertuning y standarización de datos.</a:t>
            </a:r>
            <a:endParaRPr/>
          </a:p>
        </p:txBody>
      </p:sp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976" y="1990350"/>
            <a:ext cx="5971575" cy="26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819150" y="396400"/>
            <a:ext cx="75057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 del regresor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819150" y="1204600"/>
            <a:ext cx="75057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618"/>
              <a:t>Con esto podemos concluir que los procesos que mejores resultados obtienen con los datos que estamos utilizando son el ExtraTreesRegressor y el RandomForestRegressor. </a:t>
            </a:r>
            <a:endParaRPr sz="4618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4618"/>
              <a:t>Se </a:t>
            </a:r>
            <a:r>
              <a:rPr lang="es-419" sz="4618"/>
              <a:t>procedió</a:t>
            </a:r>
            <a:r>
              <a:rPr lang="es-419" sz="4618"/>
              <a:t> a realizar el modelo RandomForestRegressor, y posteriormente realizar hypertuning y standarización de datos.</a:t>
            </a:r>
            <a:endParaRPr sz="4618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700" y="2141225"/>
            <a:ext cx="6249375" cy="25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819150" y="845600"/>
            <a:ext cx="7505700" cy="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879050" y="1661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 conclusión final sobre los modelos creados, y respecto a la selección del mejor modelo. Consideramos que al tratarse de un modelo de clasificación por un lado, y de regresión por el otro, no podemos llegar a una conclusión certera sobre </a:t>
            </a:r>
            <a:r>
              <a:rPr lang="es-419"/>
              <a:t>cuál</a:t>
            </a:r>
            <a:r>
              <a:rPr lang="es-419"/>
              <a:t> sería el mejor modelo para el problema planteado.  Es decir, que son dos modelos que afrontan el problema de maneras distintas.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RandomForestClassifier devuelve un 0 o 1, es decir una probabilidad de 100% o 0% de que el cliente en cuestión acepte publicidad. El ExtraTreesRegressor devuelve un valor decimal, que podría considerarse como la probabilidad entre 0-100% que dicho cliente acepte la publicidad.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Visualizando esta situación podemos decir que la mejor manera de afrontar el problema sería una combinación de ambos modelos para obtener un resultado </a:t>
            </a:r>
            <a:r>
              <a:rPr lang="es-419"/>
              <a:t>más</a:t>
            </a:r>
            <a:r>
              <a:rPr lang="es-419"/>
              <a:t> certero, ya que ambos tuvieron buenos resultados a la hora de medir su desempeño.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Ficha </a:t>
            </a:r>
            <a:r>
              <a:rPr lang="es-419"/>
              <a:t>técnica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56375"/>
            <a:ext cx="7505700" cy="24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Tipo de Investigación:</a:t>
            </a:r>
            <a:r>
              <a:rPr lang="es-419" sz="1400"/>
              <a:t> cuantitativa descriptiva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Dataset: </a:t>
            </a:r>
            <a:r>
              <a:rPr lang="es-419" sz="1400"/>
              <a:t>Conjunto de datos recopilados de una campaña de marketing para una empresa en particular.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Población: </a:t>
            </a:r>
            <a:r>
              <a:rPr lang="es-419" sz="1400"/>
              <a:t>No se especifica. Se presume que es alguna ciudad en los Estados Unidos.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Tamaño de la muestra:</a:t>
            </a:r>
            <a:r>
              <a:rPr lang="es-419" sz="1400"/>
              <a:t> 2240 clientes de una empresa en particular.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Realización de trabajo de campo:</a:t>
            </a:r>
            <a:r>
              <a:rPr lang="es-419" sz="1400"/>
              <a:t> Periodo comprendido desde el año 2012 hasta el 2014.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729325" y="1525625"/>
            <a:ext cx="3774300" cy="28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CONTEXTO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La dinámica empresarial actual, requiere de un conocimiento más profundo del mercado para poder diseñar mejores estrategias de marketing. Conocer a los clientes se ha vuelto cada vez más importante y es por esa razón, que es fundamental estudiar lo que es el comportamiento del consumidor y cómo influye ese comportamiento en las campañas de marketing exitosas.</a:t>
            </a:r>
            <a:endParaRPr/>
          </a:p>
        </p:txBody>
      </p:sp>
      <p:sp>
        <p:nvSpPr>
          <p:cNvPr id="147" name="Google Shape;147;p16"/>
          <p:cNvSpPr txBox="1"/>
          <p:nvPr>
            <p:ph idx="2" type="body"/>
          </p:nvPr>
        </p:nvSpPr>
        <p:spPr>
          <a:xfrm>
            <a:off x="4643600" y="1525675"/>
            <a:ext cx="3774300" cy="28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AUDIENCIA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</a:t>
            </a:r>
            <a:r>
              <a:rPr lang="es-419"/>
              <a:t>análisis</a:t>
            </a:r>
            <a:r>
              <a:rPr lang="es-419"/>
              <a:t> pretende  predecir </a:t>
            </a:r>
            <a:r>
              <a:rPr lang="es-419"/>
              <a:t>qué</a:t>
            </a:r>
            <a:r>
              <a:rPr lang="es-419"/>
              <a:t> tipos de productos alimenticios se deberían comercializar </a:t>
            </a:r>
            <a:r>
              <a:rPr lang="es-419"/>
              <a:t>y a</a:t>
            </a:r>
            <a:r>
              <a:rPr lang="es-419"/>
              <a:t> que tipo de consumidores deben estar dirigidos. Por lo tanto, el documento es apto para cualquier </a:t>
            </a:r>
            <a:r>
              <a:rPr lang="es-419"/>
              <a:t>persona</a:t>
            </a:r>
            <a:r>
              <a:rPr lang="es-419"/>
              <a:t> interesada en entender los comportamientos de consumo, </a:t>
            </a:r>
            <a:r>
              <a:rPr lang="es-419"/>
              <a:t>así</a:t>
            </a:r>
            <a:r>
              <a:rPr lang="es-419"/>
              <a:t> como </a:t>
            </a:r>
            <a:r>
              <a:rPr lang="es-419"/>
              <a:t>también</a:t>
            </a:r>
            <a:r>
              <a:rPr lang="es-419"/>
              <a:t>, servir como </a:t>
            </a:r>
            <a:r>
              <a:rPr lang="es-419"/>
              <a:t>ejemplo para</a:t>
            </a:r>
            <a:r>
              <a:rPr lang="es-419"/>
              <a:t> un trabajo de </a:t>
            </a:r>
            <a:r>
              <a:rPr lang="es-419"/>
              <a:t>análisis</a:t>
            </a:r>
            <a:r>
              <a:rPr lang="es-419"/>
              <a:t> de datos.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3400"/>
              <a:t>Objetivo</a:t>
            </a:r>
            <a:endParaRPr sz="34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800200"/>
            <a:ext cx="75057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500"/>
              <a:t>Realizar un agrupamiento de los compradores identificando insights, con el objetivo de predecir si los consumidores son propensos a aceptar campañas publicitarias de diferentes tipos de productos.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692050"/>
            <a:ext cx="7505700" cy="27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s-419" sz="1700"/>
              <a:t>¿Las personas solteras gastan menos que las personas que conviven?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s-419" sz="1700"/>
              <a:t>¿Las personas con edad avanzada poseen menor nivel educativo en comparación con los </a:t>
            </a:r>
            <a:r>
              <a:rPr lang="es-419" sz="1700"/>
              <a:t>jóvenes</a:t>
            </a:r>
            <a:r>
              <a:rPr lang="es-419" sz="1700"/>
              <a:t>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s-419" sz="1700"/>
              <a:t>¿Los clientes antiguos gastan más?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s-419" sz="1700"/>
              <a:t>¿Los clientes nuevos gastan menos?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s-419" sz="1700"/>
              <a:t>¿Qué productos se consumen más?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s-419" sz="1700"/>
              <a:t>¿Los clientes prefieren comprar de forma online?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s-419" sz="1700"/>
              <a:t>¿Los clientes son propensos al consumo inducido por publicidad?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arenR"/>
            </a:pPr>
            <a:r>
              <a:rPr lang="es-419" sz="1700"/>
              <a:t>En caso afirmativo de la pregunta </a:t>
            </a:r>
            <a:r>
              <a:rPr lang="es-419" sz="1700"/>
              <a:t>anterior</a:t>
            </a:r>
            <a:r>
              <a:rPr lang="es-419" sz="1700"/>
              <a:t>, ¿tiene alguna incidencia el hecho que las personas tengan hijos?</a:t>
            </a:r>
            <a:endParaRPr sz="1700"/>
          </a:p>
        </p:txBody>
      </p:sp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Preguntas de </a:t>
            </a:r>
            <a:r>
              <a:rPr lang="es-419"/>
              <a:t>interés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819150" y="1645475"/>
            <a:ext cx="7505700" cy="27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6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11"/>
              <a:t>Estado civil: Del total de las personas </a:t>
            </a:r>
            <a:r>
              <a:rPr lang="es-419" sz="1811"/>
              <a:t>encuestadas</a:t>
            </a:r>
            <a:r>
              <a:rPr lang="es-419" sz="1811"/>
              <a:t>, el </a:t>
            </a:r>
            <a:r>
              <a:rPr b="1" lang="es-419" sz="1811"/>
              <a:t>38% </a:t>
            </a:r>
            <a:r>
              <a:rPr b="1" lang="es-419" sz="1811"/>
              <a:t>están</a:t>
            </a:r>
            <a:r>
              <a:rPr b="1" lang="es-419" sz="1811"/>
              <a:t> casadas</a:t>
            </a:r>
            <a:r>
              <a:rPr lang="es-419" sz="1811"/>
              <a:t>, un </a:t>
            </a:r>
            <a:r>
              <a:rPr b="1" lang="es-419" sz="1811"/>
              <a:t>25% conviven</a:t>
            </a:r>
            <a:r>
              <a:rPr lang="es-419" sz="1811"/>
              <a:t> con su pareja y solo el </a:t>
            </a:r>
            <a:r>
              <a:rPr b="1" lang="es-419" sz="1811"/>
              <a:t>21% se </a:t>
            </a:r>
            <a:r>
              <a:rPr b="1" lang="es-419" sz="1811"/>
              <a:t>encuentra</a:t>
            </a:r>
            <a:r>
              <a:rPr b="1" lang="es-419" sz="1811"/>
              <a:t> soltero/a.</a:t>
            </a:r>
            <a:endParaRPr b="1" sz="1811"/>
          </a:p>
          <a:p>
            <a:pPr indent="-326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11"/>
              <a:t>Educación: El </a:t>
            </a:r>
            <a:r>
              <a:rPr b="1" lang="es-419" sz="1811"/>
              <a:t>50%  poseen el nivel de grado,</a:t>
            </a:r>
            <a:r>
              <a:rPr lang="es-419" sz="1811"/>
              <a:t> mientras que el </a:t>
            </a:r>
            <a:r>
              <a:rPr b="1" lang="es-419" sz="1811"/>
              <a:t>22% </a:t>
            </a:r>
            <a:r>
              <a:rPr b="1" lang="es-419" sz="1811"/>
              <a:t>alcanzó</a:t>
            </a:r>
            <a:r>
              <a:rPr b="1" lang="es-419" sz="1811"/>
              <a:t> el </a:t>
            </a:r>
            <a:r>
              <a:rPr b="1" lang="es-419" sz="1811"/>
              <a:t>título</a:t>
            </a:r>
            <a:r>
              <a:rPr b="1" lang="es-419" sz="1811"/>
              <a:t> de doctorado</a:t>
            </a:r>
            <a:r>
              <a:rPr lang="es-419" sz="1811"/>
              <a:t>, seguido de un </a:t>
            </a:r>
            <a:r>
              <a:rPr b="1" lang="es-419" sz="1811"/>
              <a:t>16% que lograron </a:t>
            </a:r>
            <a:r>
              <a:rPr b="1" lang="es-419" sz="1811"/>
              <a:t>realizar</a:t>
            </a:r>
            <a:r>
              <a:rPr b="1" lang="es-419" sz="1811"/>
              <a:t> un </a:t>
            </a:r>
            <a:r>
              <a:rPr b="1" lang="es-419" sz="1811"/>
              <a:t>máster</a:t>
            </a:r>
            <a:r>
              <a:rPr b="1" lang="es-419" sz="1811"/>
              <a:t>.</a:t>
            </a:r>
            <a:endParaRPr b="1" sz="1811"/>
          </a:p>
          <a:p>
            <a:pPr indent="-326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11"/>
              <a:t>Ingresos: </a:t>
            </a:r>
            <a:r>
              <a:rPr b="1" lang="es-419" sz="1811"/>
              <a:t>El promedio de ingresos por persona es de  USD 52.247,25</a:t>
            </a:r>
            <a:endParaRPr b="1" sz="1811"/>
          </a:p>
          <a:p>
            <a:pPr indent="-326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11"/>
              <a:t>Niños</a:t>
            </a:r>
            <a:r>
              <a:rPr lang="es-419" sz="1811"/>
              <a:t>: En promedio, el </a:t>
            </a:r>
            <a:r>
              <a:rPr lang="es-419" sz="1811">
                <a:solidFill>
                  <a:srgbClr val="000000"/>
                </a:solidFill>
              </a:rPr>
              <a:t>porcentaje de niños en los </a:t>
            </a:r>
            <a:r>
              <a:rPr lang="es-419" sz="1811">
                <a:solidFill>
                  <a:srgbClr val="000000"/>
                </a:solidFill>
              </a:rPr>
              <a:t>hogares</a:t>
            </a:r>
            <a:r>
              <a:rPr lang="es-419" sz="1811">
                <a:solidFill>
                  <a:srgbClr val="000000"/>
                </a:solidFill>
              </a:rPr>
              <a:t> de los clientes es del 44%.</a:t>
            </a:r>
            <a:endParaRPr sz="1811">
              <a:solidFill>
                <a:srgbClr val="000000"/>
              </a:solidFill>
            </a:endParaRPr>
          </a:p>
          <a:p>
            <a:pPr indent="-3263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811">
                <a:solidFill>
                  <a:srgbClr val="000000"/>
                </a:solidFill>
              </a:rPr>
              <a:t>Adolescentes: </a:t>
            </a:r>
            <a:r>
              <a:rPr lang="es-419" sz="1811"/>
              <a:t>En promedio, el </a:t>
            </a:r>
            <a:r>
              <a:rPr lang="es-419" sz="1811">
                <a:solidFill>
                  <a:srgbClr val="000000"/>
                </a:solidFill>
              </a:rPr>
              <a:t>porcentaje de adolescentes  en los hogares de los clientes es del 50%.</a:t>
            </a:r>
            <a:endParaRPr b="1" sz="907"/>
          </a:p>
        </p:txBody>
      </p:sp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6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 preliminares de la población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819150" y="1710875"/>
            <a:ext cx="7505700" cy="27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Vinos</a:t>
            </a:r>
            <a:r>
              <a:rPr lang="es-419" sz="1400"/>
              <a:t>: Promedio de </a:t>
            </a:r>
            <a:r>
              <a:rPr b="1" lang="es-419" sz="1400"/>
              <a:t>dólares</a:t>
            </a:r>
            <a:r>
              <a:rPr b="1" lang="es-419" sz="1400"/>
              <a:t> gastados en compras de vino</a:t>
            </a:r>
            <a:r>
              <a:rPr lang="es-419" sz="1400"/>
              <a:t> en los últimos 2 años: </a:t>
            </a:r>
            <a:r>
              <a:rPr b="1" lang="es-419" sz="1400"/>
              <a:t>USD 303,93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Carne: Promedio de</a:t>
            </a:r>
            <a:r>
              <a:rPr b="1" lang="es-419" sz="1400"/>
              <a:t> dólares gastados en compras de carnes </a:t>
            </a:r>
            <a:r>
              <a:rPr lang="es-419" sz="1400"/>
              <a:t>en los últimos 2 años: </a:t>
            </a:r>
            <a:r>
              <a:rPr b="1" lang="es-419" sz="1400"/>
              <a:t>USD 166,95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Oro: Promedio de </a:t>
            </a:r>
            <a:r>
              <a:rPr b="1" lang="es-419" sz="1400"/>
              <a:t>dólares gastados en compras de oro </a:t>
            </a:r>
            <a:r>
              <a:rPr lang="es-419" sz="1400"/>
              <a:t>en los últimos 2 años: </a:t>
            </a:r>
            <a:r>
              <a:rPr b="1" lang="es-419" sz="1400"/>
              <a:t>USD 44,02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Pescado: Promedio de </a:t>
            </a:r>
            <a:r>
              <a:rPr b="1" lang="es-419" sz="1400"/>
              <a:t>dólares gastados en compras de pescados </a:t>
            </a:r>
            <a:r>
              <a:rPr lang="es-419" sz="1400"/>
              <a:t>en los últimos 2 años: </a:t>
            </a:r>
            <a:r>
              <a:rPr b="1" lang="es-419" sz="1400"/>
              <a:t>USD 37,52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Dulces: Promedio de </a:t>
            </a:r>
            <a:r>
              <a:rPr b="1" lang="es-419" sz="1400"/>
              <a:t>dólares gastados en compras de dulces </a:t>
            </a:r>
            <a:r>
              <a:rPr lang="es-419" sz="1400"/>
              <a:t>en los últimos 2 años: </a:t>
            </a:r>
            <a:r>
              <a:rPr b="1" lang="es-419" sz="1400"/>
              <a:t>USD 27,06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Frutas</a:t>
            </a:r>
            <a:r>
              <a:rPr lang="es-419" sz="1400"/>
              <a:t>: Promedio de </a:t>
            </a:r>
            <a:r>
              <a:rPr b="1" lang="es-419" sz="1400"/>
              <a:t>dólares gastados en compras de frutas </a:t>
            </a:r>
            <a:r>
              <a:rPr lang="es-419" sz="1400"/>
              <a:t>en los últimos 2 años: </a:t>
            </a:r>
            <a:r>
              <a:rPr b="1" lang="es-419" sz="1400"/>
              <a:t>USD 26,30</a:t>
            </a:r>
            <a:endParaRPr b="1" sz="1400"/>
          </a:p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Datos preliminares del consumo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Demográfico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