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4f2da328f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4f2da328f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15b168e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15b168e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f2da328f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f2da328f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15b168eb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15b168eb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f2da328f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4f2da328f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f2da328f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4f2da328f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ba215b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ba215b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15b168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15b168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15b168eb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15b168eb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35c3608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35c3608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815b168e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815b168e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f2da328f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4f2da328f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15b168eb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15b168eb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15b168e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15b168e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f2da328f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f2da328f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8700" y="408050"/>
            <a:ext cx="76881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 de Data Science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10700" y="2263750"/>
            <a:ext cx="8520600" cy="22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Cozarrin Fernandez, Gino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Hucharo, Jean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Martinez Varela, Ezequiel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Masucci, Lucas Albano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728700" y="1221600"/>
            <a:ext cx="76881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880"/>
              <a:t>Coderhouse</a:t>
            </a:r>
            <a:endParaRPr sz="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880"/>
              <a:t>12/11/2022</a:t>
            </a:r>
            <a:endParaRPr sz="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8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0" y="228600"/>
            <a:ext cx="45099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los datos: Deudor/No deudor</a:t>
            </a:r>
            <a:endParaRPr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750" y="2571750"/>
            <a:ext cx="3964300" cy="2103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63200" y="1396875"/>
            <a:ext cx="43986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/>
              <a:t>Del total, 193.024 son no deudores y 26.787 sí lo son. Entre estos, los deudores suelen ser solteros y alquilar vivienda. Las otras categorías muestran una tasa baja de ser deudor.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300" y="161676"/>
            <a:ext cx="3964300" cy="199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825" y="2529350"/>
            <a:ext cx="4100775" cy="25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44225" y="1277875"/>
            <a:ext cx="48663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primer modelo arrojó resultados buenos para la predicción de no deudores (0) pero no así para los deudores (1). Las tres métricas principales están por debajo del 60%. La matriz de confusión es consistente con esta conclusión.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196600" y="576700"/>
            <a:ext cx="833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Modelado: </a:t>
            </a:r>
            <a:r>
              <a:rPr lang="es"/>
              <a:t>Árbol</a:t>
            </a:r>
            <a:r>
              <a:rPr lang="es"/>
              <a:t> de decisión 1</a:t>
            </a:r>
            <a:endParaRPr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6" y="2364974"/>
            <a:ext cx="3043588" cy="11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119" y="973400"/>
            <a:ext cx="3922875" cy="390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98" y="3563473"/>
            <a:ext cx="4409750" cy="1430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44225" y="1277875"/>
            <a:ext cx="48663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Este modelo arrojó resultados apenas mejores para la predicción de no deudores (0) y deudores (1) comparado con el anterior. Las tres métricas principales para deudores (1) siguen por debajo del 60%. La matriz de confusión es consistente con esta conclusión.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196600" y="576700"/>
            <a:ext cx="833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Modelado: Random </a:t>
            </a:r>
            <a:r>
              <a:rPr lang="es"/>
              <a:t>Forest</a:t>
            </a:r>
            <a:r>
              <a:rPr lang="es"/>
              <a:t> 1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0" y="2260312"/>
            <a:ext cx="2705334" cy="119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05200"/>
            <a:ext cx="4261844" cy="1385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4" name="Google Shape;19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925" y="954649"/>
            <a:ext cx="3854349" cy="388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Balanceo de variable objetivo</a:t>
            </a:r>
            <a:endParaRPr/>
          </a:p>
        </p:txBody>
      </p:sp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119850" y="1240675"/>
            <a:ext cx="8844000" cy="15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Después</a:t>
            </a:r>
            <a:r>
              <a:rPr lang="es"/>
              <a:t> de evaluar los modelos anteriores, analizamos más al detalle la variable objetivo </a:t>
            </a:r>
            <a:r>
              <a:rPr lang="es"/>
              <a:t>'Defaulted_Loan_Before' y comprobamos que hay un gran desbalance. De los registros, </a:t>
            </a:r>
            <a:r>
              <a:rPr lang="es"/>
              <a:t>193.024 (87,8%)  son no deudores y 26.787 (12,2%) lo son. </a:t>
            </a:r>
            <a:r>
              <a:rPr lang="es"/>
              <a:t>Es por este motivo que los modelos van a predecir mayormente no deudores, lo que no nos es de </a:t>
            </a:r>
            <a:r>
              <a:rPr lang="es"/>
              <a:t>utilidad.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Mediante algoritmos que hacen aleatoriamente una duplicación (para deudores) y una eliminación (para no deudores) de registros, llevamos cada una de las clases a 100.000 registros. El dataset resultante es de 200.000 registros, 50% de deudores y 50% de no deudores.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0" y="2768050"/>
            <a:ext cx="3944425" cy="20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250" y="2768050"/>
            <a:ext cx="3944437" cy="20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0" y="1201675"/>
            <a:ext cx="50037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primer modelo </a:t>
            </a:r>
            <a:r>
              <a:rPr lang="es" u="sng"/>
              <a:t>balanceado</a:t>
            </a:r>
            <a:r>
              <a:rPr lang="es"/>
              <a:t> arrojó resultados buenos para la predicción de no deudores (0) y deudores (1). </a:t>
            </a:r>
            <a:r>
              <a:rPr lang="es"/>
              <a:t>La</a:t>
            </a:r>
            <a:r>
              <a:rPr lang="es"/>
              <a:t> precisión de los deudores (1) sube ahora al 88%, el recall y f1-score </a:t>
            </a:r>
            <a:r>
              <a:rPr lang="es"/>
              <a:t>también</a:t>
            </a:r>
            <a:r>
              <a:rPr lang="es"/>
              <a:t> mejoran. La matriz de confusión es consistente con esta conclusión.</a:t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196600" y="576700"/>
            <a:ext cx="833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Modelado: Árbol de decisión 2</a:t>
            </a:r>
            <a:endParaRPr/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25" y="2285275"/>
            <a:ext cx="3259667" cy="12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90925"/>
            <a:ext cx="4049340" cy="1300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3" name="Google Shape;2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925" y="883300"/>
            <a:ext cx="3879876" cy="39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9" name="Google Shape;219;p27"/>
          <p:cNvSpPr txBox="1"/>
          <p:nvPr>
            <p:ph type="title"/>
          </p:nvPr>
        </p:nvSpPr>
        <p:spPr>
          <a:xfrm>
            <a:off x="196600" y="576700"/>
            <a:ext cx="833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Modelado: Random Forest 2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0" y="2245625"/>
            <a:ext cx="3104675" cy="13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" y="3693425"/>
            <a:ext cx="4121625" cy="1373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5650" y="919525"/>
            <a:ext cx="3844200" cy="39444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0" y="1201675"/>
            <a:ext cx="50037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segundo modelo </a:t>
            </a:r>
            <a:r>
              <a:rPr lang="es" u="sng"/>
              <a:t>balanceado</a:t>
            </a:r>
            <a:r>
              <a:rPr lang="es"/>
              <a:t> arrojó resultados buenos para la predicción de no deudores (0) y deudores (1). La precisión de los deudores (1) sube ahora al 91%, el recall y f1-score también mejoran. La matriz de confusión es consistente con esta conclusión.</a:t>
            </a:r>
            <a:endParaRPr/>
          </a:p>
        </p:txBody>
      </p:sp>
      <p:sp>
        <p:nvSpPr>
          <p:cNvPr id="224" name="Google Shape;224;p27"/>
          <p:cNvSpPr/>
          <p:nvPr/>
        </p:nvSpPr>
        <p:spPr>
          <a:xfrm>
            <a:off x="7127450" y="83850"/>
            <a:ext cx="1742400" cy="7083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elegido para la predicción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0" name="Google Shape;230;p28"/>
          <p:cNvSpPr txBox="1"/>
          <p:nvPr>
            <p:ph type="title"/>
          </p:nvPr>
        </p:nvSpPr>
        <p:spPr>
          <a:xfrm>
            <a:off x="196600" y="576700"/>
            <a:ext cx="833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29550" y="1264000"/>
            <a:ext cx="5734500" cy="37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2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"/>
              <a:buChar char="●"/>
            </a:pPr>
            <a:r>
              <a:rPr lang="es" sz="939"/>
              <a:t>Tal cual se mostró en la slide anterior, el modelo elegido para la predicción será el Random Forest 2 que toma el dataset balanceado entre deudores y no deudores:</a:t>
            </a:r>
            <a:endParaRPr sz="939"/>
          </a:p>
          <a:p>
            <a:pPr indent="-288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s" sz="939"/>
              <a:t>Precisión</a:t>
            </a:r>
            <a:r>
              <a:rPr lang="es" sz="939"/>
              <a:t>: 98% no deudores y 91% deudores</a:t>
            </a:r>
            <a:endParaRPr sz="939"/>
          </a:p>
          <a:p>
            <a:pPr indent="-288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s" sz="939"/>
              <a:t>Accuracy general: 94%</a:t>
            </a:r>
            <a:endParaRPr sz="847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47"/>
          </a:p>
          <a:p>
            <a:pPr indent="-28829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40"/>
              <a:buChar char="●"/>
            </a:pPr>
            <a:r>
              <a:rPr lang="es" sz="939"/>
              <a:t>Este modelo predice de manera precisa ambas </a:t>
            </a:r>
            <a:r>
              <a:rPr lang="es" sz="939"/>
              <a:t>categorías,</a:t>
            </a:r>
            <a:r>
              <a:rPr lang="es" sz="939"/>
              <a:t> por lo que, si bien </a:t>
            </a:r>
            <a:r>
              <a:rPr lang="es" sz="939"/>
              <a:t>empíricamente</a:t>
            </a:r>
            <a:r>
              <a:rPr lang="es" sz="939"/>
              <a:t> los casos de no deudores son más frecuente que los de deudores, será capaz de detectar a los deudores sin problemas</a:t>
            </a:r>
            <a:endParaRPr sz="93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939"/>
          </a:p>
          <a:p>
            <a:pPr indent="-28829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40"/>
              <a:buChar char="●"/>
            </a:pPr>
            <a:r>
              <a:rPr lang="es" sz="939"/>
              <a:t>La empresa podrá ahorrarse costo y tiempo de </a:t>
            </a:r>
            <a:r>
              <a:rPr lang="es" sz="939"/>
              <a:t>análisis de solicitudes de préstamos, como también reducir la concesión de los mismos a clientes que tienen un mayor grado de posibilidades de caer en condición de deudores</a:t>
            </a:r>
            <a:endParaRPr sz="939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939"/>
          </a:p>
          <a:p>
            <a:pPr indent="-28829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40"/>
              <a:buChar char="●"/>
            </a:pPr>
            <a:r>
              <a:rPr lang="es" sz="939"/>
              <a:t>Próximos pasos:</a:t>
            </a:r>
            <a:endParaRPr sz="939"/>
          </a:p>
          <a:p>
            <a:pPr indent="-288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s" sz="939"/>
              <a:t>Analizar su desempeño cuando sea empecé a usar y entrenarlo más de ser necesario</a:t>
            </a:r>
            <a:endParaRPr sz="939"/>
          </a:p>
          <a:p>
            <a:pPr indent="-28829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40"/>
              <a:buChar char="○"/>
            </a:pPr>
            <a:r>
              <a:rPr lang="es" sz="939"/>
              <a:t>Agregar prestaciones al modelo para que pueda predecir qué clientes serán los más rentables mediante la introducción de tasas de interés y retornos esperados</a:t>
            </a:r>
            <a:endParaRPr sz="939"/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875" y="700400"/>
            <a:ext cx="2542075" cy="26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9825" y="3680775"/>
            <a:ext cx="3228124" cy="10760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28"/>
          <p:cNvSpPr/>
          <p:nvPr/>
        </p:nvSpPr>
        <p:spPr>
          <a:xfrm>
            <a:off x="5937625" y="611550"/>
            <a:ext cx="976800" cy="32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de estudio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70225" y="1393075"/>
            <a:ext cx="8358300" cy="27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302"/>
              <a:t>La empresa DataFinance se dedica a los servicios  financieros, ofreciendo una alta gama de </a:t>
            </a:r>
            <a:r>
              <a:rPr lang="es" sz="1302"/>
              <a:t>préstamos</a:t>
            </a:r>
            <a:r>
              <a:rPr lang="es" sz="1302"/>
              <a:t> para las necesidades de todos sus clientes. La misma requiere de un modelo que pueda </a:t>
            </a:r>
            <a:r>
              <a:rPr lang="es" sz="1302"/>
              <a:t>predecir,</a:t>
            </a:r>
            <a:r>
              <a:rPr lang="es" sz="1302"/>
              <a:t> con un nivel de confianza adecuado, los potenciales perfiles que no puedan cumplir con el pago de la deuda. El </a:t>
            </a:r>
            <a:r>
              <a:rPr lang="es" sz="1302"/>
              <a:t>análisis</a:t>
            </a:r>
            <a:r>
              <a:rPr lang="es" sz="1302"/>
              <a:t> predictivo se basará en la siguiente información:</a:t>
            </a:r>
            <a:endParaRPr sz="1302"/>
          </a:p>
          <a:p>
            <a:pPr indent="-3113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s" sz="1302"/>
              <a:t>I</a:t>
            </a:r>
            <a:r>
              <a:rPr lang="es" sz="1302"/>
              <a:t>nformación que los clientes proveen a la hora de </a:t>
            </a:r>
            <a:r>
              <a:rPr lang="es" sz="1302"/>
              <a:t>solicitar</a:t>
            </a:r>
            <a:r>
              <a:rPr lang="es" sz="1302"/>
              <a:t> un préstamo</a:t>
            </a:r>
            <a:endParaRPr sz="1302"/>
          </a:p>
          <a:p>
            <a:pPr indent="-299561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Char char="○"/>
            </a:pPr>
            <a:r>
              <a:rPr lang="es" sz="1117"/>
              <a:t>Personal</a:t>
            </a:r>
            <a:endParaRPr sz="1117"/>
          </a:p>
          <a:p>
            <a:pPr indent="-299561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Char char="○"/>
            </a:pPr>
            <a:r>
              <a:rPr lang="es" sz="1117"/>
              <a:t>Laboral</a:t>
            </a:r>
            <a:endParaRPr sz="1117"/>
          </a:p>
          <a:p>
            <a:pPr indent="-299561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Char char="○"/>
            </a:pPr>
            <a:r>
              <a:rPr lang="es" sz="1117"/>
              <a:t>Familiar</a:t>
            </a:r>
            <a:endParaRPr sz="1117"/>
          </a:p>
          <a:p>
            <a:pPr indent="-299561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8"/>
              <a:buChar char="○"/>
            </a:pPr>
            <a:r>
              <a:rPr lang="es" sz="1117"/>
              <a:t>Etc.</a:t>
            </a:r>
            <a:endParaRPr sz="11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2"/>
          </a:p>
          <a:p>
            <a:pPr indent="-31130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es" sz="1302"/>
              <a:t>Condición de deudor/no deudor, dependiendo de si cayeron en situación de impago en algún préstamo en el pasado</a:t>
            </a:r>
            <a:endParaRPr sz="13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302"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original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1545475"/>
            <a:ext cx="76887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110"/>
              <a:t>El dataset brindado por la empresa  se compone de </a:t>
            </a:r>
            <a:r>
              <a:rPr lang="es" sz="1110"/>
              <a:t>252.000 filas</a:t>
            </a:r>
            <a:r>
              <a:rPr lang="es" sz="1110"/>
              <a:t> y 13 columnas, de lo cual es importante destacar la ausencia de valores nulos.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Id (int) → registro único de las filas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Income (int) → ingreso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Age (int) → edad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Experience (int) → años de experiencia laboral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Married/Single (str) → estado civil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House_Ownership (str) → condición de propiedad de viviendo del solicitante (dueño, alquila, otro)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Car_Ownership (str) → </a:t>
            </a:r>
            <a:r>
              <a:rPr lang="es" sz="1110"/>
              <a:t>condición de propiedad de auto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Profession (str) → profesión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CITY (str)</a:t>
            </a:r>
            <a:r>
              <a:rPr lang="es" sz="1110"/>
              <a:t> → ciudad de residencia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STATE (str) </a:t>
            </a:r>
            <a:r>
              <a:rPr lang="es" sz="1110"/>
              <a:t>→ estado de residencia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CURRENT_JOB_YRS (int) </a:t>
            </a:r>
            <a:r>
              <a:rPr lang="es" sz="1110"/>
              <a:t>→ años de permanencia en el trabajo actual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CURRENT_HOUSE_YRS</a:t>
            </a:r>
            <a:r>
              <a:rPr lang="es" sz="1110"/>
              <a:t> (int) → años de permanencia en la vivienda actual del solicitante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Risk_Flag (int)</a:t>
            </a:r>
            <a:r>
              <a:rPr lang="es" sz="1110"/>
              <a:t> → condición de deudor o no deudor del solicitante</a:t>
            </a:r>
            <a:endParaRPr sz="111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Dataset original vs. Dataset final</a:t>
            </a:r>
            <a:r>
              <a:rPr baseline="30000" lang="es"/>
              <a:t>1</a:t>
            </a:r>
            <a:endParaRPr baseline="30000"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00850" y="1610263"/>
            <a:ext cx="25065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Id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Income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Age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Experience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Married/Single (str)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House_Ownership (str)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Car_Ownership (str)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Profession (str)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CITY (str)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STATE (str)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CURRENT_JOB_YRS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CURRENT_HOUSE_YRS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Risk_Flag (int)</a:t>
            </a:r>
            <a:endParaRPr sz="1110"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849775" y="1610275"/>
            <a:ext cx="5235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Id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Income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Age</a:t>
            </a:r>
            <a:r>
              <a:rPr lang="es" sz="1110"/>
              <a:t>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Experience</a:t>
            </a:r>
            <a:r>
              <a:rPr lang="es" sz="1110"/>
              <a:t>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Married (</a:t>
            </a:r>
            <a:r>
              <a:rPr lang="es" sz="1110">
                <a:highlight>
                  <a:srgbClr val="FFFF00"/>
                </a:highlight>
              </a:rPr>
              <a:t>int</a:t>
            </a:r>
            <a:r>
              <a:rPr lang="es" sz="1110"/>
              <a:t>): </a:t>
            </a:r>
            <a:r>
              <a:rPr lang="es" sz="1110">
                <a:highlight>
                  <a:srgbClr val="FFFF00"/>
                </a:highlight>
              </a:rPr>
              <a:t>convertido a dummy en dos columnas</a:t>
            </a:r>
            <a:endParaRPr sz="1110">
              <a:highlight>
                <a:srgbClr val="FFFF00"/>
              </a:highlight>
            </a:endParaRPr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Single (</a:t>
            </a:r>
            <a:r>
              <a:rPr lang="es" sz="1110">
                <a:highlight>
                  <a:srgbClr val="FFFF00"/>
                </a:highlight>
              </a:rPr>
              <a:t>int</a:t>
            </a:r>
            <a:r>
              <a:rPr lang="es" sz="1110"/>
              <a:t>): </a:t>
            </a:r>
            <a:r>
              <a:rPr lang="es" sz="1110">
                <a:highlight>
                  <a:srgbClr val="FFFF00"/>
                </a:highlight>
              </a:rPr>
              <a:t>convertido a dummy en dos columnas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House_Owned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House_Rented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House_No_Rented_No_Own  (int) 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Car_Ownership</a:t>
            </a:r>
            <a:r>
              <a:rPr lang="es" sz="1110"/>
              <a:t>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Profession</a:t>
            </a:r>
            <a:r>
              <a:rPr lang="es" sz="1110"/>
              <a:t> (</a:t>
            </a:r>
            <a:r>
              <a:rPr lang="es" sz="1110">
                <a:highlight>
                  <a:srgbClr val="FFFF00"/>
                </a:highlight>
              </a:rPr>
              <a:t>int</a:t>
            </a:r>
            <a:r>
              <a:rPr lang="es" sz="1110"/>
              <a:t>): </a:t>
            </a:r>
            <a:r>
              <a:rPr lang="es" sz="1110">
                <a:highlight>
                  <a:srgbClr val="FFFF00"/>
                </a:highlight>
              </a:rPr>
              <a:t>label encoder para llevarla de cualitativa a cuantitativa</a:t>
            </a:r>
            <a:endParaRPr sz="1110">
              <a:highlight>
                <a:srgbClr val="FFFF00"/>
              </a:highlight>
            </a:endParaRPr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City</a:t>
            </a:r>
            <a:r>
              <a:rPr lang="es" sz="1110"/>
              <a:t> (</a:t>
            </a:r>
            <a:r>
              <a:rPr lang="es" sz="1110">
                <a:highlight>
                  <a:srgbClr val="FFFF00"/>
                </a:highlight>
              </a:rPr>
              <a:t>int</a:t>
            </a:r>
            <a:r>
              <a:rPr lang="es" sz="1110"/>
              <a:t>): </a:t>
            </a:r>
            <a:r>
              <a:rPr lang="es" sz="1110">
                <a:highlight>
                  <a:srgbClr val="FFFF00"/>
                </a:highlight>
              </a:rPr>
              <a:t>label encoder para llevarla de cualitativa a cuantitativa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State</a:t>
            </a:r>
            <a:r>
              <a:rPr lang="es" sz="1110"/>
              <a:t> (</a:t>
            </a:r>
            <a:r>
              <a:rPr lang="es" sz="1110">
                <a:highlight>
                  <a:srgbClr val="FFFF00"/>
                </a:highlight>
              </a:rPr>
              <a:t>int</a:t>
            </a:r>
            <a:r>
              <a:rPr lang="es" sz="1110"/>
              <a:t>): </a:t>
            </a:r>
            <a:r>
              <a:rPr lang="es" sz="1110">
                <a:highlight>
                  <a:srgbClr val="FFFF00"/>
                </a:highlight>
              </a:rPr>
              <a:t>label encoder para llevarla de cualitativa a cuantitativa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Current_Job_Years</a:t>
            </a:r>
            <a:r>
              <a:rPr lang="es" sz="1110"/>
              <a:t>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/>
              <a:t>Current_House_Years</a:t>
            </a:r>
            <a:r>
              <a:rPr lang="es" sz="1110"/>
              <a:t> (int)</a:t>
            </a:r>
            <a:endParaRPr sz="1110"/>
          </a:p>
          <a:p>
            <a:pPr indent="-2990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10"/>
              <a:buChar char="●"/>
            </a:pPr>
            <a:r>
              <a:rPr lang="es" sz="1110">
                <a:highlight>
                  <a:srgbClr val="FFFF00"/>
                </a:highlight>
              </a:rPr>
              <a:t>Defaulted_Loan_Before</a:t>
            </a:r>
            <a:r>
              <a:rPr lang="es" sz="1110">
                <a:highlight>
                  <a:srgbClr val="FFFF00"/>
                </a:highlight>
              </a:rPr>
              <a:t> (int): cambio de nombre (antigua Risk_Flag)</a:t>
            </a:r>
            <a:endParaRPr sz="1110">
              <a:highlight>
                <a:srgbClr val="FFFF00"/>
              </a:highlight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3952100" y="2374900"/>
            <a:ext cx="123300" cy="307200"/>
          </a:xfrm>
          <a:prstGeom prst="leftBrace">
            <a:avLst>
              <a:gd fmla="val 50000" name="adj1"/>
              <a:gd fmla="val 4764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" name="Google Shape;112;p16"/>
          <p:cNvCxnSpPr>
            <a:endCxn id="111" idx="1"/>
          </p:cNvCxnSpPr>
          <p:nvPr/>
        </p:nvCxnSpPr>
        <p:spPr>
          <a:xfrm>
            <a:off x="2277500" y="2450759"/>
            <a:ext cx="1674600" cy="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/>
          <p:nvPr/>
        </p:nvSpPr>
        <p:spPr>
          <a:xfrm>
            <a:off x="3952100" y="2730025"/>
            <a:ext cx="123300" cy="373500"/>
          </a:xfrm>
          <a:prstGeom prst="leftBrace">
            <a:avLst>
              <a:gd fmla="val 50000" name="adj1"/>
              <a:gd fmla="val 4764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16"/>
          <p:cNvCxnSpPr>
            <a:endCxn id="113" idx="1"/>
          </p:cNvCxnSpPr>
          <p:nvPr/>
        </p:nvCxnSpPr>
        <p:spPr>
          <a:xfrm>
            <a:off x="2469200" y="2615172"/>
            <a:ext cx="148290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147350" y="4778375"/>
            <a:ext cx="85605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" sz="700"/>
              <a:t>Posteriormente se eliminaron 32.189 registros de personas con edad de comenzar a trabajar previo a los 18 años pero el análisis no se ve afectado.</a:t>
            </a:r>
            <a:endParaRPr sz="7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 flipH="1">
            <a:off x="729450" y="1255000"/>
            <a:ext cx="1405500" cy="3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700">
                <a:highlight>
                  <a:srgbClr val="FFFF00"/>
                </a:highlight>
              </a:rPr>
              <a:t>Cambios resaltados en amarillo</a:t>
            </a:r>
            <a:endParaRPr sz="7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29450" y="632850"/>
            <a:ext cx="7806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los datos: Edad y Experiencia laboral</a:t>
            </a:r>
            <a:r>
              <a:rPr baseline="30000" lang="es"/>
              <a:t>1</a:t>
            </a:r>
            <a:r>
              <a:rPr lang="es"/>
              <a:t> 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138200" y="1697875"/>
            <a:ext cx="2979900" cy="30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dataset se encuentra bien distribuido en lo que refiere a edad y experiencia laboral. La edad mínima es de 21 años y la más alta de 79 años. Respecto a la experiencia laboral, la mínima es de 0 años y la máxima de 20 años.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125" y="1746263"/>
            <a:ext cx="5908874" cy="13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125" y="3117075"/>
            <a:ext cx="5908874" cy="15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147350" y="4778375"/>
            <a:ext cx="85605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" sz="700"/>
              <a:t>Posteriormente se eliminaron 32.189 registros de personas con edad de comenzar a trabajar previo a los 18 años pero el análisis no se ve afectado.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 de los datos: Ingreso y Estado civil</a:t>
            </a:r>
            <a:r>
              <a:rPr baseline="30000" lang="es"/>
              <a:t>1</a:t>
            </a:r>
            <a:r>
              <a:rPr lang="es"/>
              <a:t>  </a:t>
            </a:r>
            <a:endParaRPr/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138200" y="1393075"/>
            <a:ext cx="8862900" cy="6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ingresos que se presentan en el dataset muestran una distribución pareja (se hizo el chequeo de outliers correspondiente). De los clientes, 89,8% (226.272) son solteros y 10,2% (25.728) son casados.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35275"/>
            <a:ext cx="5208725" cy="22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725" y="2348449"/>
            <a:ext cx="3876274" cy="173474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147350" y="4778375"/>
            <a:ext cx="85605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" sz="700"/>
              <a:t>Posteriormente se eliminaron 32.189 registros de personas con edad de comenzar a trabajar previo a los 18 años pero el análisis no se ve afectado.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Distribución</a:t>
            </a:r>
            <a:r>
              <a:rPr lang="es"/>
              <a:t> de los </a:t>
            </a:r>
            <a:r>
              <a:rPr lang="es"/>
              <a:t>datos:</a:t>
            </a:r>
            <a:r>
              <a:rPr lang="es"/>
              <a:t> Años en el trabajo actual</a:t>
            </a:r>
            <a:r>
              <a:rPr baseline="30000" lang="es"/>
              <a:t>1</a:t>
            </a:r>
            <a:endParaRPr baseline="30000"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29450" y="1535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El dataset exhibe los tiempos </a:t>
            </a:r>
            <a:r>
              <a:rPr lang="es"/>
              <a:t>mínimos</a:t>
            </a:r>
            <a:r>
              <a:rPr lang="es"/>
              <a:t> y </a:t>
            </a:r>
            <a:r>
              <a:rPr lang="es"/>
              <a:t>máximos</a:t>
            </a:r>
            <a:r>
              <a:rPr lang="es"/>
              <a:t> de permanencia en un trabajo para los sujetos, se observa que la </a:t>
            </a:r>
            <a:r>
              <a:rPr lang="es"/>
              <a:t>mayoría</a:t>
            </a:r>
            <a:r>
              <a:rPr lang="es"/>
              <a:t> de las muestras se ubican entre 3, 4, 5 y 6 años.</a:t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025" y="2441001"/>
            <a:ext cx="8022276" cy="212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147350" y="4778375"/>
            <a:ext cx="85605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AutoNum type="arabicPeriod"/>
            </a:pPr>
            <a:r>
              <a:rPr lang="es" sz="700"/>
              <a:t>Posteriormente se eliminaron 32.189 registros de personas con edad de comenzar a trabajar previo a los 18 años pero el análisis no se ve afectado.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42275" y="632850"/>
            <a:ext cx="833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presencia de outliers en las variables cualitativas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0575"/>
            <a:ext cx="1949850" cy="19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625" y="2219875"/>
            <a:ext cx="1949849" cy="2008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0100" y="2173444"/>
            <a:ext cx="2064475" cy="2134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2125" y="2169185"/>
            <a:ext cx="2064475" cy="2139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0495" y="2143675"/>
            <a:ext cx="2131105" cy="21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196600" y="576700"/>
            <a:ext cx="8339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hay problemas de correlación entre variables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175" y="1239250"/>
            <a:ext cx="4932950" cy="38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56250" y="1684425"/>
            <a:ext cx="28011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Las variables que muestran correlación fuerte son variables que fueron </a:t>
            </a:r>
            <a:r>
              <a:rPr lang="es"/>
              <a:t>llevadas</a:t>
            </a:r>
            <a:r>
              <a:rPr lang="es"/>
              <a:t> a dummies, como el caso de propiedad de la vivienda y estado civil.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