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0" r:id="rId2"/>
    <p:sldId id="262" r:id="rId3"/>
    <p:sldId id="287" r:id="rId4"/>
    <p:sldId id="295" r:id="rId5"/>
    <p:sldId id="290" r:id="rId6"/>
    <p:sldId id="291" r:id="rId7"/>
    <p:sldId id="296" r:id="rId8"/>
    <p:sldId id="297" r:id="rId9"/>
    <p:sldId id="311" r:id="rId10"/>
    <p:sldId id="292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293" r:id="rId25"/>
    <p:sldId id="294" r:id="rId26"/>
    <p:sldId id="28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34" autoAdjust="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8:56.0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0 249 24575,'1'7'0,"1"1"0,0-1 0,0 0 0,1 0 0,0 0 0,0-1 0,0 1 0,1-1 0,0 0 0,9 11 0,-4-5 0,127 178 0,-98-143 0,81 79 0,39 33 0,2 2 0,-135-135 0,15 12 0,-40-38 0,1 0 0,-1 1 0,0-1 0,1 0 0,-1 1 0,0-1 0,1 0 0,-1 1 0,1-1 0,-1 0 0,1 0 0,-1 1 0,0-1 0,1 0 0,-1 0 0,1 0 0,-1 0 0,1 0 0,-1 0 0,1 0 0,-1 0 0,1 0 0,-1 0 0,1 0 0,-1 0 0,1 0 0,-1 0 0,1 0 0,-1 0 0,1 0 0,-1-1 0,0 1 0,1 0 0,-1 0 0,1-1 0,-1 1 0,0 0 0,1-1 0,-1 1 0,1 0 0,-1-1 0,0 1 0,0 0 0,1-1 0,-1 1 0,0-1 0,0 1 0,1-1 0,-1 1 0,0-1 0,1-2 0,-1 0 0,1 0 0,-1 0 0,1 0 0,-1 0 0,0 0 0,-1-6 0,-5-22 0,-2 0 0,-1 0 0,-22-50 0,11 29 0,-2-7 0,-108-270 0,90 239 0,-84-136 0,122 223 0,-8-14 0,0 1 0,-2 0 0,1 0 0,-2 1 0,-28-26 0,40 41 0,0-1 0,1 1 0,-1-1 0,0 1 0,0-1 0,0 1 0,1 0 0,-1-1 0,0 1 0,0 0 0,0 0 0,0-1 0,0 1 0,1 0 0,-1 0 0,0 0 0,0 0 0,0 0 0,0 0 0,0 1 0,0-1 0,1 0 0,-1 0 0,0 0 0,0 1 0,0-1 0,0 1 0,1-1 0,-1 0 0,0 1 0,1 0 0,-1-1 0,0 1 0,1-1 0,-1 1 0,0 0 0,1-1 0,-1 1 0,1 0 0,-1 0 0,1-1 0,0 1 0,-1 0 0,1 0 0,0 0 0,-1-1 0,1 1 0,0 2 0,-2 5 0,0 0 0,0 0 0,-1 17 0,3-23 0,-3 32 0,2-1 0,0 1 0,3 0 0,1 0 0,1-1 0,2 1 0,16 52 0,-9-39 0,-10-35 0,1 0 0,0 0 0,0 0 0,9 16 0,-10-24 0,0 0 0,-1 0 0,1-1 0,0 1 0,1-1 0,-1 0 0,1 1 0,-1-2 0,1 1 0,0 0 0,0-1 0,0 0 0,1 0 0,-1 0 0,0 0 0,6 1 0,6 0 0,0 0 0,1 0 0,-1-2 0,1 0 0,20-1 0,87-14 0,-35 3 0,119 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8:56.0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0 249 24575,'1'7'0,"1"1"0,0-1 0,0 0 0,1 0 0,0 0 0,0-1 0,0 1 0,1-1 0,0 0 0,9 11 0,-4-5 0,127 178 0,-98-143 0,81 79 0,39 33 0,2 2 0,-135-135 0,15 12 0,-40-38 0,1 0 0,-1 1 0,0-1 0,1 0 0,-1 1 0,0-1 0,1 0 0,-1 1 0,1-1 0,-1 0 0,1 0 0,-1 1 0,0-1 0,1 0 0,-1 0 0,1 0 0,-1 0 0,1 0 0,-1 0 0,1 0 0,-1 0 0,1 0 0,-1 0 0,1 0 0,-1 0 0,1 0 0,-1 0 0,1 0 0,-1 0 0,1 0 0,-1-1 0,0 1 0,1 0 0,-1 0 0,1-1 0,-1 1 0,0 0 0,1-1 0,-1 1 0,1 0 0,-1-1 0,0 1 0,0 0 0,1-1 0,-1 1 0,0-1 0,0 1 0,1-1 0,-1 1 0,0-1 0,1-2 0,-1 0 0,1 0 0,-1 0 0,1 0 0,-1 0 0,0 0 0,-1-6 0,-5-22 0,-2 0 0,-1 0 0,-22-50 0,11 29 0,-2-7 0,-108-270 0,90 239 0,-84-136 0,122 223 0,-8-14 0,0 1 0,-2 0 0,1 0 0,-2 1 0,-28-26 0,40 41 0,0-1 0,1 1 0,-1-1 0,0 1 0,0-1 0,0 1 0,1 0 0,-1-1 0,0 1 0,0 0 0,0 0 0,0-1 0,0 1 0,1 0 0,-1 0 0,0 0 0,0 0 0,0 0 0,0 0 0,0 1 0,0-1 0,1 0 0,-1 0 0,0 0 0,0 1 0,0-1 0,0 1 0,1-1 0,-1 0 0,0 1 0,1 0 0,-1-1 0,0 1 0,1-1 0,-1 1 0,0 0 0,1-1 0,-1 1 0,1 0 0,-1 0 0,1-1 0,0 1 0,-1 0 0,1 0 0,0 0 0,-1-1 0,1 1 0,0 2 0,-2 5 0,0 0 0,0 0 0,-1 17 0,3-23 0,-3 32 0,2-1 0,0 1 0,3 0 0,1 0 0,1-1 0,2 1 0,16 52 0,-9-39 0,-10-35 0,1 0 0,0 0 0,0 0 0,9 16 0,-10-24 0,0 0 0,-1 0 0,1-1 0,0 1 0,1-1 0,-1 0 0,1 1 0,-1-2 0,1 1 0,0 0 0,0-1 0,0 0 0,1 0 0,-1 0 0,0 0 0,6 1 0,6 0 0,0 0 0,1 0 0,-1-2 0,1 0 0,20-1 0,87-14 0,-35 3 0,119 6-1365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8:56.0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0 249 24575,'1'7'0,"1"1"0,0-1 0,0 0 0,1 0 0,0 0 0,0-1 0,0 1 0,1-1 0,0 0 0,9 11 0,-4-5 0,127 178 0,-98-143 0,81 79 0,39 33 0,2 2 0,-135-135 0,15 12 0,-40-38 0,1 0 0,-1 1 0,0-1 0,1 0 0,-1 1 0,0-1 0,1 0 0,-1 1 0,1-1 0,-1 0 0,1 0 0,-1 1 0,0-1 0,1 0 0,-1 0 0,1 0 0,-1 0 0,1 0 0,-1 0 0,1 0 0,-1 0 0,1 0 0,-1 0 0,1 0 0,-1 0 0,1 0 0,-1 0 0,1 0 0,-1 0 0,1 0 0,-1-1 0,0 1 0,1 0 0,-1 0 0,1-1 0,-1 1 0,0 0 0,1-1 0,-1 1 0,1 0 0,-1-1 0,0 1 0,0 0 0,1-1 0,-1 1 0,0-1 0,0 1 0,1-1 0,-1 1 0,0-1 0,1-2 0,-1 0 0,1 0 0,-1 0 0,1 0 0,-1 0 0,0 0 0,-1-6 0,-5-22 0,-2 0 0,-1 0 0,-22-50 0,11 29 0,-2-7 0,-108-270 0,90 239 0,-84-136 0,122 223 0,-8-14 0,0 1 0,-2 0 0,1 0 0,-2 1 0,-28-26 0,40 41 0,0-1 0,1 1 0,-1-1 0,0 1 0,0-1 0,0 1 0,1 0 0,-1-1 0,0 1 0,0 0 0,0 0 0,0-1 0,0 1 0,1 0 0,-1 0 0,0 0 0,0 0 0,0 0 0,0 0 0,0 1 0,0-1 0,1 0 0,-1 0 0,0 0 0,0 1 0,0-1 0,0 1 0,1-1 0,-1 0 0,0 1 0,1 0 0,-1-1 0,0 1 0,1-1 0,-1 1 0,0 0 0,1-1 0,-1 1 0,1 0 0,-1 0 0,1-1 0,0 1 0,-1 0 0,1 0 0,0 0 0,-1-1 0,1 1 0,0 2 0,-2 5 0,0 0 0,0 0 0,-1 17 0,3-23 0,-3 32 0,2-1 0,0 1 0,3 0 0,1 0 0,1-1 0,2 1 0,16 52 0,-9-39 0,-10-35 0,1 0 0,0 0 0,0 0 0,9 16 0,-10-24 0,0 0 0,-1 0 0,1-1 0,0 1 0,1-1 0,-1 0 0,1 1 0,-1-2 0,1 1 0,0 0 0,0-1 0,0 0 0,1 0 0,-1 0 0,0 0 0,6 1 0,6 0 0,0 0 0,1 0 0,-1-2 0,1 0 0,20-1 0,87-14 0,-35 3 0,119 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10:08:33.6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0 249 24575,'1'7'0,"1"1"0,0-1 0,0 0 0,1 0 0,0 0 0,0-1 0,0 1 0,1-1 0,0 0 0,9 11 0,-4-5 0,127 178 0,-98-143 0,81 79 0,39 33 0,2 2 0,-135-135 0,15 12 0,-40-38 0,1 0 0,-1 1 0,0-1 0,1 0 0,-1 1 0,0-1 0,1 0 0,-1 1 0,1-1 0,-1 0 0,1 0 0,-1 1 0,0-1 0,1 0 0,-1 0 0,1 0 0,-1 0 0,1 0 0,-1 0 0,1 0 0,-1 0 0,1 0 0,-1 0 0,1 0 0,-1 0 0,1 0 0,-1 0 0,1 0 0,-1 0 0,1 0 0,-1-1 0,0 1 0,1 0 0,-1 0 0,1-1 0,-1 1 0,0 0 0,1-1 0,-1 1 0,1 0 0,-1-1 0,0 1 0,0 0 0,1-1 0,-1 1 0,0-1 0,0 1 0,1-1 0,-1 1 0,0-1 0,1-2 0,-1 0 0,1 0 0,-1 0 0,1 0 0,-1 0 0,0 0 0,-1-6 0,-5-22 0,-2 0 0,-1 0 0,-22-50 0,11 29 0,-2-7 0,-108-270 0,90 239 0,-84-136 0,122 223 0,-8-14 0,0 1 0,-2 0 0,1 0 0,-2 1 0,-28-26 0,40 41 0,0-1 0,1 1 0,-1-1 0,0 1 0,0-1 0,0 1 0,1 0 0,-1-1 0,0 1 0,0 0 0,0 0 0,0-1 0,0 1 0,1 0 0,-1 0 0,0 0 0,0 0 0,0 0 0,0 0 0,0 1 0,0-1 0,1 0 0,-1 0 0,0 0 0,0 1 0,0-1 0,0 1 0,1-1 0,-1 0 0,0 1 0,1 0 0,-1-1 0,0 1 0,1-1 0,-1 1 0,0 0 0,1-1 0,-1 1 0,1 0 0,-1 0 0,1-1 0,0 1 0,-1 0 0,1 0 0,0 0 0,-1-1 0,1 1 0,0 2 0,-2 5 0,0 0 0,0 0 0,-1 17 0,3-23 0,-3 32 0,2-1 0,0 1 0,3 0 0,1 0 0,1-1 0,2 1 0,16 52 0,-9-39 0,-10-35 0,1 0 0,0 0 0,0 0 0,9 16 0,-10-24 0,0 0 0,-1 0 0,1-1 0,0 1 0,1-1 0,-1 0 0,1 1 0,-1-2 0,1 1 0,0 0 0,0-1 0,0 0 0,1 0 0,-1 0 0,0 0 0,6 1 0,6 0 0,0 0 0,1 0 0,-1-2 0,1 0 0,20-1 0,87-14 0,-35 3 0,119 6-1365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8:56.0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0 249 24575,'1'7'0,"1"1"0,0-1 0,0 0 0,1 0 0,0 0 0,0-1 0,0 1 0,1-1 0,0 0 0,9 11 0,-4-5 0,127 178 0,-98-143 0,81 79 0,39 33 0,2 2 0,-135-135 0,15 12 0,-40-38 0,1 0 0,-1 1 0,0-1 0,1 0 0,-1 1 0,0-1 0,1 0 0,-1 1 0,1-1 0,-1 0 0,1 0 0,-1 1 0,0-1 0,1 0 0,-1 0 0,1 0 0,-1 0 0,1 0 0,-1 0 0,1 0 0,-1 0 0,1 0 0,-1 0 0,1 0 0,-1 0 0,1 0 0,-1 0 0,1 0 0,-1 0 0,1 0 0,-1-1 0,0 1 0,1 0 0,-1 0 0,1-1 0,-1 1 0,0 0 0,1-1 0,-1 1 0,1 0 0,-1-1 0,0 1 0,0 0 0,1-1 0,-1 1 0,0-1 0,0 1 0,1-1 0,-1 1 0,0-1 0,1-2 0,-1 0 0,1 0 0,-1 0 0,1 0 0,-1 0 0,0 0 0,-1-6 0,-5-22 0,-2 0 0,-1 0 0,-22-50 0,11 29 0,-2-7 0,-108-270 0,90 239 0,-84-136 0,122 223 0,-8-14 0,0 1 0,-2 0 0,1 0 0,-2 1 0,-28-26 0,40 41 0,0-1 0,1 1 0,-1-1 0,0 1 0,0-1 0,0 1 0,1 0 0,-1-1 0,0 1 0,0 0 0,0 0 0,0-1 0,0 1 0,1 0 0,-1 0 0,0 0 0,0 0 0,0 0 0,0 0 0,0 1 0,0-1 0,1 0 0,-1 0 0,0 0 0,0 1 0,0-1 0,0 1 0,1-1 0,-1 0 0,0 1 0,1 0 0,-1-1 0,0 1 0,1-1 0,-1 1 0,0 0 0,1-1 0,-1 1 0,1 0 0,-1 0 0,1-1 0,0 1 0,-1 0 0,1 0 0,0 0 0,-1-1 0,1 1 0,0 2 0,-2 5 0,0 0 0,0 0 0,-1 17 0,3-23 0,-3 32 0,2-1 0,0 1 0,3 0 0,1 0 0,1-1 0,2 1 0,16 52 0,-9-39 0,-10-35 0,1 0 0,0 0 0,0 0 0,9 16 0,-10-24 0,0 0 0,-1 0 0,1-1 0,0 1 0,1-1 0,-1 0 0,1 1 0,-1-2 0,1 1 0,0 0 0,0-1 0,0 0 0,1 0 0,-1 0 0,0 0 0,6 1 0,6 0 0,0 0 0,1 0 0,-1-2 0,1 0 0,20-1 0,87-14 0,-35 3 0,119 6-1365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8:56.0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0 249 24575,'1'7'0,"1"1"0,0-1 0,0 0 0,1 0 0,0 0 0,0-1 0,0 1 0,1-1 0,0 0 0,9 11 0,-4-5 0,127 178 0,-98-143 0,81 79 0,39 33 0,2 2 0,-135-135 0,15 12 0,-40-38 0,1 0 0,-1 1 0,0-1 0,1 0 0,-1 1 0,0-1 0,1 0 0,-1 1 0,1-1 0,-1 0 0,1 0 0,-1 1 0,0-1 0,1 0 0,-1 0 0,1 0 0,-1 0 0,1 0 0,-1 0 0,1 0 0,-1 0 0,1 0 0,-1 0 0,1 0 0,-1 0 0,1 0 0,-1 0 0,1 0 0,-1 0 0,1 0 0,-1-1 0,0 1 0,1 0 0,-1 0 0,1-1 0,-1 1 0,0 0 0,1-1 0,-1 1 0,1 0 0,-1-1 0,0 1 0,0 0 0,1-1 0,-1 1 0,0-1 0,0 1 0,1-1 0,-1 1 0,0-1 0,1-2 0,-1 0 0,1 0 0,-1 0 0,1 0 0,-1 0 0,0 0 0,-1-6 0,-5-22 0,-2 0 0,-1 0 0,-22-50 0,11 29 0,-2-7 0,-108-270 0,90 239 0,-84-136 0,122 223 0,-8-14 0,0 1 0,-2 0 0,1 0 0,-2 1 0,-28-26 0,40 41 0,0-1 0,1 1 0,-1-1 0,0 1 0,0-1 0,0 1 0,1 0 0,-1-1 0,0 1 0,0 0 0,0 0 0,0-1 0,0 1 0,1 0 0,-1 0 0,0 0 0,0 0 0,0 0 0,0 0 0,0 1 0,0-1 0,1 0 0,-1 0 0,0 0 0,0 1 0,0-1 0,0 1 0,1-1 0,-1 0 0,0 1 0,1 0 0,-1-1 0,0 1 0,1-1 0,-1 1 0,0 0 0,1-1 0,-1 1 0,1 0 0,-1 0 0,1-1 0,0 1 0,-1 0 0,1 0 0,0 0 0,-1-1 0,1 1 0,0 2 0,-2 5 0,0 0 0,0 0 0,-1 17 0,3-23 0,-3 32 0,2-1 0,0 1 0,3 0 0,1 0 0,1-1 0,2 1 0,16 52 0,-9-39 0,-10-35 0,1 0 0,0 0 0,0 0 0,9 16 0,-10-24 0,0 0 0,-1 0 0,1-1 0,0 1 0,1-1 0,-1 0 0,1 1 0,-1-2 0,1 1 0,0 0 0,0-1 0,0 0 0,1 0 0,-1 0 0,0 0 0,6 1 0,6 0 0,0 0 0,1 0 0,-1-2 0,1 0 0,20-1 0,87-14 0,-35 3 0,119 6-1365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8:56.0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0 249 24575,'1'7'0,"1"1"0,0-1 0,0 0 0,1 0 0,0 0 0,0-1 0,0 1 0,1-1 0,0 0 0,9 11 0,-4-5 0,127 178 0,-98-143 0,81 79 0,39 33 0,2 2 0,-135-135 0,15 12 0,-40-38 0,1 0 0,-1 1 0,0-1 0,1 0 0,-1 1 0,0-1 0,1 0 0,-1 1 0,1-1 0,-1 0 0,1 0 0,-1 1 0,0-1 0,1 0 0,-1 0 0,1 0 0,-1 0 0,1 0 0,-1 0 0,1 0 0,-1 0 0,1 0 0,-1 0 0,1 0 0,-1 0 0,1 0 0,-1 0 0,1 0 0,-1 0 0,1 0 0,-1-1 0,0 1 0,1 0 0,-1 0 0,1-1 0,-1 1 0,0 0 0,1-1 0,-1 1 0,1 0 0,-1-1 0,0 1 0,0 0 0,1-1 0,-1 1 0,0-1 0,0 1 0,1-1 0,-1 1 0,0-1 0,1-2 0,-1 0 0,1 0 0,-1 0 0,1 0 0,-1 0 0,0 0 0,-1-6 0,-5-22 0,-2 0 0,-1 0 0,-22-50 0,11 29 0,-2-7 0,-108-270 0,90 239 0,-84-136 0,122 223 0,-8-14 0,0 1 0,-2 0 0,1 0 0,-2 1 0,-28-26 0,40 41 0,0-1 0,1 1 0,-1-1 0,0 1 0,0-1 0,0 1 0,1 0 0,-1-1 0,0 1 0,0 0 0,0 0 0,0-1 0,0 1 0,1 0 0,-1 0 0,0 0 0,0 0 0,0 0 0,0 0 0,0 1 0,0-1 0,1 0 0,-1 0 0,0 0 0,0 1 0,0-1 0,0 1 0,1-1 0,-1 0 0,0 1 0,1 0 0,-1-1 0,0 1 0,1-1 0,-1 1 0,0 0 0,1-1 0,-1 1 0,1 0 0,-1 0 0,1-1 0,0 1 0,-1 0 0,1 0 0,0 0 0,-1-1 0,1 1 0,0 2 0,-2 5 0,0 0 0,0 0 0,-1 17 0,3-23 0,-3 32 0,2-1 0,0 1 0,3 0 0,1 0 0,1-1 0,2 1 0,16 52 0,-9-39 0,-10-35 0,1 0 0,0 0 0,0 0 0,9 16 0,-10-24 0,0 0 0,-1 0 0,1-1 0,0 1 0,1-1 0,-1 0 0,1 1 0,-1-2 0,1 1 0,0 0 0,0-1 0,0 0 0,1 0 0,-1 0 0,0 0 0,6 1 0,6 0 0,0 0 0,1 0 0,-1-2 0,1 0 0,20-1 0,87-14 0,-35 3 0,119 6-1365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42BCE-4221-4A38-8BC4-3C63F12C7504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070B0-D9C9-4874-BF04-5BF6E1025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28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4818-FC3D-42BE-8411-8C057445E2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4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5EC941F-63AA-54DE-30C7-744CDC283CF1}"/>
              </a:ext>
            </a:extLst>
          </p:cNvPr>
          <p:cNvSpPr/>
          <p:nvPr userDrawn="1"/>
        </p:nvSpPr>
        <p:spPr>
          <a:xfrm>
            <a:off x="0" y="-1"/>
            <a:ext cx="12192000" cy="93472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E1854D8-05BF-194A-D7D7-B2FC101DFD4A}"/>
              </a:ext>
            </a:extLst>
          </p:cNvPr>
          <p:cNvGrpSpPr/>
          <p:nvPr userDrawn="1"/>
        </p:nvGrpSpPr>
        <p:grpSpPr>
          <a:xfrm>
            <a:off x="9291018" y="177869"/>
            <a:ext cx="2753963" cy="578979"/>
            <a:chOff x="1759708" y="466696"/>
            <a:chExt cx="3227537" cy="769310"/>
          </a:xfrm>
        </p:grpSpPr>
        <p:pic>
          <p:nvPicPr>
            <p:cNvPr id="9" name="Picture 2" descr="F:\PPT\校庆\图片1.png">
              <a:extLst>
                <a:ext uri="{FF2B5EF4-FFF2-40B4-BE49-F238E27FC236}">
                  <a16:creationId xmlns:a16="http://schemas.microsoft.com/office/drawing/2014/main" id="{813DFD9B-6B19-E41F-038E-B7B39BAF939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55882" y="466696"/>
              <a:ext cx="731363" cy="76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3" descr="F:\PPT\PPT成品\psd设计\校名1.png">
              <a:extLst>
                <a:ext uri="{FF2B5EF4-FFF2-40B4-BE49-F238E27FC236}">
                  <a16:creationId xmlns:a16="http://schemas.microsoft.com/office/drawing/2014/main" id="{20AC2572-B6F6-D111-18D6-A262EEE716B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759708" y="669008"/>
              <a:ext cx="2438320" cy="433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E7C68B9-FADF-A2DF-6142-BEB261048879}"/>
              </a:ext>
            </a:extLst>
          </p:cNvPr>
          <p:cNvSpPr/>
          <p:nvPr userDrawn="1"/>
        </p:nvSpPr>
        <p:spPr>
          <a:xfrm>
            <a:off x="0" y="-1"/>
            <a:ext cx="12192000" cy="93472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49438C2-1C14-7D79-B506-742784729275}"/>
              </a:ext>
            </a:extLst>
          </p:cNvPr>
          <p:cNvGrpSpPr/>
          <p:nvPr userDrawn="1"/>
        </p:nvGrpSpPr>
        <p:grpSpPr>
          <a:xfrm>
            <a:off x="9291018" y="177869"/>
            <a:ext cx="2753963" cy="578979"/>
            <a:chOff x="1759708" y="466696"/>
            <a:chExt cx="3227537" cy="769310"/>
          </a:xfrm>
        </p:grpSpPr>
        <p:pic>
          <p:nvPicPr>
            <p:cNvPr id="9" name="Picture 2" descr="F:\PPT\校庆\图片1.png">
              <a:extLst>
                <a:ext uri="{FF2B5EF4-FFF2-40B4-BE49-F238E27FC236}">
                  <a16:creationId xmlns:a16="http://schemas.microsoft.com/office/drawing/2014/main" id="{4509A66F-C54F-85D7-FC02-68B02A4C6ED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55882" y="466696"/>
              <a:ext cx="731363" cy="76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3" descr="F:\PPT\PPT成品\psd设计\校名1.png">
              <a:extLst>
                <a:ext uri="{FF2B5EF4-FFF2-40B4-BE49-F238E27FC236}">
                  <a16:creationId xmlns:a16="http://schemas.microsoft.com/office/drawing/2014/main" id="{811E91CA-90BB-932C-9FA8-BF6C8B879C5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759708" y="669008"/>
              <a:ext cx="2438320" cy="433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97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67460" y="6352539"/>
            <a:ext cx="196596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电子商务</a:t>
            </a:r>
            <a:r>
              <a:rPr lang="en-US" altLang="zh-CN"/>
              <a:t>162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08600" y="6352540"/>
            <a:ext cx="203708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汇报人：江鹏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530080" y="6352539"/>
            <a:ext cx="1549400" cy="365125"/>
          </a:xfrm>
          <a:prstGeom prst="rect">
            <a:avLst/>
          </a:prstGeom>
        </p:spPr>
        <p:txBody>
          <a:bodyPr/>
          <a:lstStyle/>
          <a:p>
            <a:fld id="{7651A30D-9BC2-48B8-B9AF-AD4B08CA43A6}" type="slidenum">
              <a:rPr lang="zh-CN" altLang="en-US" smtClean="0"/>
              <a:pPr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 flipV="1">
            <a:off x="0" y="6293644"/>
            <a:ext cx="12192000" cy="457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-1"/>
            <a:ext cx="12192000" cy="93472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9291018" y="177869"/>
            <a:ext cx="2753963" cy="578979"/>
            <a:chOff x="1759708" y="466696"/>
            <a:chExt cx="3227537" cy="769310"/>
          </a:xfrm>
        </p:grpSpPr>
        <p:pic>
          <p:nvPicPr>
            <p:cNvPr id="10" name="Picture 2" descr="F:\PPT\校庆\图片1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55882" y="466696"/>
              <a:ext cx="731363" cy="76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3" descr="F:\PPT\PPT成品\psd设计\校名1.png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759708" y="669008"/>
              <a:ext cx="2438320" cy="433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49406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4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-859"/>
          <p:cNvGrpSpPr>
            <a:grpSpLocks/>
          </p:cNvGrpSpPr>
          <p:nvPr/>
        </p:nvGrpSpPr>
        <p:grpSpPr bwMode="auto">
          <a:xfrm>
            <a:off x="0" y="1488794"/>
            <a:ext cx="12192000" cy="1660658"/>
            <a:chOff x="0" y="0"/>
            <a:chExt cx="9144000" cy="1080120"/>
          </a:xfrm>
          <a:effectLst>
            <a:glow>
              <a:schemeClr val="accent1">
                <a:alpha val="40000"/>
              </a:schemeClr>
            </a:glow>
          </a:effectLst>
        </p:grpSpPr>
        <p:pic>
          <p:nvPicPr>
            <p:cNvPr id="3" name="Picture 6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10801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Rectangle 594"/>
            <p:cNvSpPr>
              <a:spLocks noChangeArrowheads="1"/>
            </p:cNvSpPr>
            <p:nvPr/>
          </p:nvSpPr>
          <p:spPr bwMode="auto">
            <a:xfrm>
              <a:off x="330200" y="289832"/>
              <a:ext cx="8483600" cy="500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4400" kern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数学建模经验分享</a:t>
              </a:r>
              <a:endParaRPr lang="en-US" altLang="zh-CN" sz="4400" kern="100" dirty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Picture 70" descr="QQ图片201512091149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6"/>
          <a:stretch>
            <a:fillRect/>
          </a:stretch>
        </p:blipFill>
        <p:spPr bwMode="auto">
          <a:xfrm>
            <a:off x="1604225" y="242314"/>
            <a:ext cx="3168650" cy="104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77" y="336491"/>
            <a:ext cx="867689" cy="801190"/>
          </a:xfrm>
          <a:prstGeom prst="rect">
            <a:avLst/>
          </a:prstGeom>
        </p:spPr>
      </p:pic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CC2594CA-B8B3-471F-BCB0-C48147F31D71}"/>
              </a:ext>
            </a:extLst>
          </p:cNvPr>
          <p:cNvSpPr txBox="1">
            <a:spLocks/>
          </p:cNvSpPr>
          <p:nvPr/>
        </p:nvSpPr>
        <p:spPr>
          <a:xfrm>
            <a:off x="4417436" y="3595062"/>
            <a:ext cx="3357127" cy="63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汇 报 人：袁 信 彬</a:t>
            </a:r>
            <a:endParaRPr kumimoji="1"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8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6"/>
    </mc:Choice>
    <mc:Fallback xmlns="">
      <p:transition spd="slow" advTm="45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0" y="128320"/>
            <a:ext cx="31864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赛中思路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0D0BD628-F71B-4177-9214-217D45C6F1B4}"/>
                  </a:ext>
                </a:extLst>
              </p14:cNvPr>
              <p14:cNvContentPartPr/>
              <p14:nvPr/>
            </p14:nvContentPartPr>
            <p14:xfrm>
              <a:off x="8706140" y="1729310"/>
              <a:ext cx="322560" cy="39528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0D0BD628-F71B-4177-9214-217D45C6F1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3140" y="1666310"/>
                <a:ext cx="448200" cy="5209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2EDD0FB-5B64-0880-2259-307909B36C7A}"/>
              </a:ext>
            </a:extLst>
          </p:cNvPr>
          <p:cNvSpPr txBox="1"/>
          <p:nvPr/>
        </p:nvSpPr>
        <p:spPr>
          <a:xfrm>
            <a:off x="452717" y="2027983"/>
            <a:ext cx="112865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时间规划：每场比赛时间不同，时间安排一定要合理，不要认为“打数模不熬夜不完整”，按计划分步进行会很轻松。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思路分析：</a:t>
            </a:r>
            <a:r>
              <a:rPr lang="zh-CN" altLang="en-US" sz="2400" dirty="0">
                <a:solidFill>
                  <a:srgbClr val="FF0000"/>
                </a:solidFill>
              </a:rPr>
              <a:t>先对问题进行定性</a:t>
            </a:r>
            <a:r>
              <a:rPr lang="zh-CN" altLang="en-US" sz="2400" dirty="0"/>
              <a:t>，再选用合适的算法，</a:t>
            </a:r>
            <a:r>
              <a:rPr lang="zh-CN" altLang="en-US" sz="2400" dirty="0">
                <a:solidFill>
                  <a:srgbClr val="FF0000"/>
                </a:solidFill>
              </a:rPr>
              <a:t>多查相关文献，把思维打开</a:t>
            </a:r>
            <a:r>
              <a:rPr lang="zh-CN" altLang="en-US" sz="2400" dirty="0"/>
              <a:t>，记住一个原则，“先做出来再考虑做的漂亮”，即使用的是很简单的算法，只要分析到位，照样高分。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提交阶段：确保论文完整，另外论文</a:t>
            </a:r>
            <a:r>
              <a:rPr lang="zh-CN" altLang="en-US" sz="2400" dirty="0">
                <a:solidFill>
                  <a:srgbClr val="FF0000"/>
                </a:solidFill>
              </a:rPr>
              <a:t>摘要很重要</a:t>
            </a:r>
            <a:r>
              <a:rPr lang="zh-CN" altLang="en-US" sz="2400" dirty="0"/>
              <a:t>，团队反复斟酌摘要的每条语句，提交的材料要齐，早提交，不要卡点。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4930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3"/>
    </mc:Choice>
    <mc:Fallback xmlns="">
      <p:transition spd="slow" advTm="970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33547" y="195651"/>
            <a:ext cx="68550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排版软件的选择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EF8A73-C28A-406A-B63F-B86BED4C8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25" y="1009185"/>
            <a:ext cx="9751359" cy="11161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B470118-3CF4-4EE4-96CB-213A3F231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24" y="2125350"/>
            <a:ext cx="9751359" cy="10542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274B8A-BA44-4364-A2A5-18226DB1C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03" y="3369249"/>
            <a:ext cx="3654385" cy="310686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42C983D-8D71-44D4-BFD0-895360643968}"/>
              </a:ext>
            </a:extLst>
          </p:cNvPr>
          <p:cNvSpPr txBox="1"/>
          <p:nvPr/>
        </p:nvSpPr>
        <p:spPr>
          <a:xfrm>
            <a:off x="603250" y="3930650"/>
            <a:ext cx="370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论文手是队伍的很重要的部分，结果再好如果不能通过论文表现出来也拿不到奖！要求论文手有一定的审美功底、文字功底</a:t>
            </a:r>
          </a:p>
        </p:txBody>
      </p:sp>
    </p:spTree>
    <p:extLst>
      <p:ext uri="{BB962C8B-B14F-4D97-AF65-F5344CB8AC3E}">
        <p14:creationId xmlns:p14="http://schemas.microsoft.com/office/powerpoint/2010/main" val="282188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3"/>
    </mc:Choice>
    <mc:Fallback xmlns="">
      <p:transition spd="slow" advTm="970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33547" y="195651"/>
            <a:ext cx="68550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好的论文排版特点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B5D4A9-25A5-43D9-9464-6BEFAD6CD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170074"/>
            <a:ext cx="9999518" cy="43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3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3"/>
    </mc:Choice>
    <mc:Fallback xmlns="">
      <p:transition spd="slow" advTm="970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33547" y="195651"/>
            <a:ext cx="68550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标题和布局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AF5120-F322-47ED-BF63-CA06AEB94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9" y="1183339"/>
            <a:ext cx="2230447" cy="48745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1ACFA6-F8A4-4245-B3D3-FBD275D8E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16" y="1513666"/>
            <a:ext cx="8324335" cy="383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3"/>
    </mc:Choice>
    <mc:Fallback xmlns="">
      <p:transition spd="slow" advTm="970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33547" y="195651"/>
            <a:ext cx="68550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表格和图片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1D3C70-03BF-40DF-A959-467039013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1" y="993823"/>
            <a:ext cx="5815846" cy="44925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F629F3-0DD4-4E98-8F60-F952324A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338" y="993823"/>
            <a:ext cx="4101926" cy="36109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296C92-FFED-4C3D-AF90-2437AA7F7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41" y="4869419"/>
            <a:ext cx="6994711" cy="13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8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3"/>
    </mc:Choice>
    <mc:Fallback xmlns="">
      <p:transition spd="slow" advTm="970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33547" y="195651"/>
            <a:ext cx="68550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流程图和公式编辑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E83E3A-F537-465B-81CA-191CFDDBD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22291"/>
            <a:ext cx="4161865" cy="37815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0293F9-50AF-4A28-8E51-B7BDF6772D9A}"/>
              </a:ext>
            </a:extLst>
          </p:cNvPr>
          <p:cNvSpPr txBox="1"/>
          <p:nvPr/>
        </p:nvSpPr>
        <p:spPr>
          <a:xfrm>
            <a:off x="7492893" y="1028162"/>
            <a:ext cx="4403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流程图制作：</a:t>
            </a:r>
            <a:r>
              <a:rPr lang="en-US" altLang="zh-CN" sz="2400" b="1" dirty="0"/>
              <a:t>process on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PPT</a:t>
            </a:r>
          </a:p>
          <a:p>
            <a:r>
              <a:rPr lang="zh-CN" altLang="en-US" sz="2400" b="1" dirty="0"/>
              <a:t>公式编辑器插件：</a:t>
            </a:r>
            <a:r>
              <a:rPr lang="en-US" altLang="zh-CN" sz="2400" b="1" dirty="0" err="1"/>
              <a:t>Axmath</a:t>
            </a:r>
            <a:endParaRPr lang="zh-CN" altLang="en-US" sz="24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70FAE5-03D9-4D07-B96C-7EA4087B8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11" y="2167382"/>
            <a:ext cx="4903676" cy="40626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8F04192-A7F3-447B-B04D-2FB5309F45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7884"/>
            <a:ext cx="3556671" cy="21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4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3"/>
    </mc:Choice>
    <mc:Fallback xmlns="">
      <p:transition spd="slow" advTm="970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33547" y="195651"/>
            <a:ext cx="68550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论文写作时间线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032DB8-42AF-4046-A571-3156EA6F3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00" y="935318"/>
            <a:ext cx="3482789" cy="56475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909E422-3A6F-485A-95C6-0DE75FE4239D}"/>
              </a:ext>
            </a:extLst>
          </p:cNvPr>
          <p:cNvSpPr txBox="1"/>
          <p:nvPr/>
        </p:nvSpPr>
        <p:spPr>
          <a:xfrm>
            <a:off x="4788273" y="480017"/>
            <a:ext cx="338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C0C0C0"/>
                </a:highlight>
              </a:rPr>
              <a:t>拿到题目，理解题目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92AF42-B489-4C84-BB83-6CCF7D34F159}"/>
              </a:ext>
            </a:extLst>
          </p:cNvPr>
          <p:cNvSpPr txBox="1"/>
          <p:nvPr/>
        </p:nvSpPr>
        <p:spPr>
          <a:xfrm>
            <a:off x="8098489" y="1896320"/>
            <a:ext cx="3627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查数据</a:t>
            </a:r>
            <a:r>
              <a:rPr lang="en-US" altLang="zh-CN" sz="2000" dirty="0"/>
              <a:t>/</a:t>
            </a:r>
            <a:r>
              <a:rPr lang="zh-CN" altLang="en-US" sz="2000" dirty="0"/>
              <a:t>处理数据，开始做第一道题</a:t>
            </a:r>
            <a:endParaRPr lang="en-US" altLang="zh-CN" sz="2000" dirty="0"/>
          </a:p>
          <a:p>
            <a:r>
              <a:rPr lang="zh-CN" altLang="en-US" sz="2000" dirty="0"/>
              <a:t>建议做一道题写一道，不要一次性全部写完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B134E1-3CE5-4A50-8558-36533BE8D1FF}"/>
              </a:ext>
            </a:extLst>
          </p:cNvPr>
          <p:cNvSpPr txBox="1"/>
          <p:nvPr/>
        </p:nvSpPr>
        <p:spPr>
          <a:xfrm>
            <a:off x="3480547" y="3398592"/>
            <a:ext cx="2615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最后写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60C8DA-2F4F-43F0-9525-5C2118850404}"/>
              </a:ext>
            </a:extLst>
          </p:cNvPr>
          <p:cNvSpPr txBox="1"/>
          <p:nvPr/>
        </p:nvSpPr>
        <p:spPr>
          <a:xfrm>
            <a:off x="8098489" y="4293403"/>
            <a:ext cx="3677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建模手和编程手计算时，打公式、写解题流程。</a:t>
            </a:r>
            <a:endParaRPr lang="en-US" altLang="zh-CN" sz="2000" dirty="0"/>
          </a:p>
          <a:p>
            <a:r>
              <a:rPr lang="zh-CN" altLang="en-US" sz="2000" dirty="0"/>
              <a:t>出结果后，将结果</a:t>
            </a:r>
            <a:r>
              <a:rPr lang="zh-CN" altLang="en-US" sz="2000" dirty="0">
                <a:solidFill>
                  <a:srgbClr val="FF0000"/>
                </a:solidFill>
              </a:rPr>
              <a:t>可视化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表格化，分析结果的意义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6B41F7-1C3D-4E50-8C32-613B43CFCA2F}"/>
              </a:ext>
            </a:extLst>
          </p:cNvPr>
          <p:cNvSpPr txBox="1"/>
          <p:nvPr/>
        </p:nvSpPr>
        <p:spPr>
          <a:xfrm>
            <a:off x="868163" y="5307868"/>
            <a:ext cx="3348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三个人一起讨论检验的方法，建模手和编程手计算时写过程，计算完分析结果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28DB65-B449-4CD2-9333-4915446AA3F7}"/>
              </a:ext>
            </a:extLst>
          </p:cNvPr>
          <p:cNvSpPr txBox="1"/>
          <p:nvPr/>
        </p:nvSpPr>
        <p:spPr>
          <a:xfrm>
            <a:off x="2214839" y="935318"/>
            <a:ext cx="226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查文献，建立思路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4FEB77-8C6C-4E67-B985-97ADF5944149}"/>
              </a:ext>
            </a:extLst>
          </p:cNvPr>
          <p:cNvSpPr txBox="1"/>
          <p:nvPr/>
        </p:nvSpPr>
        <p:spPr>
          <a:xfrm>
            <a:off x="8485094" y="6323531"/>
            <a:ext cx="2480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三个人可以分工写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7D104B-B745-45D7-9678-D205798FF1A8}"/>
              </a:ext>
            </a:extLst>
          </p:cNvPr>
          <p:cNvSpPr txBox="1"/>
          <p:nvPr/>
        </p:nvSpPr>
        <p:spPr>
          <a:xfrm>
            <a:off x="219071" y="2183838"/>
            <a:ext cx="3112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摘要一定要最后写！最好三个人一起一遍遍反复修改！</a:t>
            </a:r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410F37D1-4905-4B0C-8A65-67D6BA7D7F8E}"/>
              </a:ext>
            </a:extLst>
          </p:cNvPr>
          <p:cNvSpPr/>
          <p:nvPr/>
        </p:nvSpPr>
        <p:spPr>
          <a:xfrm>
            <a:off x="4420157" y="957733"/>
            <a:ext cx="391085" cy="2706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91CB8383-A404-4EE7-AE56-9CB857F680E1}"/>
              </a:ext>
            </a:extLst>
          </p:cNvPr>
          <p:cNvSpPr/>
          <p:nvPr/>
        </p:nvSpPr>
        <p:spPr>
          <a:xfrm>
            <a:off x="4340384" y="3330048"/>
            <a:ext cx="550630" cy="525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左 18">
            <a:extLst>
              <a:ext uri="{FF2B5EF4-FFF2-40B4-BE49-F238E27FC236}">
                <a16:creationId xmlns:a16="http://schemas.microsoft.com/office/drawing/2014/main" id="{E5D0A780-B15B-4E8E-BBD1-D38842813D6E}"/>
              </a:ext>
            </a:extLst>
          </p:cNvPr>
          <p:cNvSpPr/>
          <p:nvPr/>
        </p:nvSpPr>
        <p:spPr>
          <a:xfrm>
            <a:off x="4286599" y="5861866"/>
            <a:ext cx="472539" cy="3152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0B2A557D-628E-48D5-B52D-7C882CC80811}"/>
              </a:ext>
            </a:extLst>
          </p:cNvPr>
          <p:cNvSpPr/>
          <p:nvPr/>
        </p:nvSpPr>
        <p:spPr>
          <a:xfrm>
            <a:off x="6988628" y="1615701"/>
            <a:ext cx="786653" cy="1761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E318EAF6-1520-45EC-99BA-5A2B592BB8D3}"/>
              </a:ext>
            </a:extLst>
          </p:cNvPr>
          <p:cNvSpPr/>
          <p:nvPr/>
        </p:nvSpPr>
        <p:spPr>
          <a:xfrm>
            <a:off x="7295887" y="4293403"/>
            <a:ext cx="786653" cy="1535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54510BC1-7824-442E-BB12-E7BF4896844A}"/>
              </a:ext>
            </a:extLst>
          </p:cNvPr>
          <p:cNvSpPr/>
          <p:nvPr/>
        </p:nvSpPr>
        <p:spPr>
          <a:xfrm>
            <a:off x="7381954" y="6310257"/>
            <a:ext cx="786653" cy="394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4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3"/>
    </mc:Choice>
    <mc:Fallback xmlns="">
      <p:transition spd="slow" advTm="970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33547" y="195651"/>
            <a:ext cx="68550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标题和关键词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F563F0-CD56-45AD-99F2-5EC7B22CF055}"/>
              </a:ext>
            </a:extLst>
          </p:cNvPr>
          <p:cNvSpPr/>
          <p:nvPr/>
        </p:nvSpPr>
        <p:spPr>
          <a:xfrm>
            <a:off x="385400" y="1041037"/>
            <a:ext cx="66032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对论文题目的要求是：简短精炼、高度概括、准确得体、恰如其分。既要准确表达论文内容，恰当反映所研究的范围和深度；又要尽可能概括、精炼，力求题目的字数少。论文题目的字数一般不要超过</a:t>
            </a:r>
            <a:r>
              <a:rPr lang="en-US" altLang="zh-CN" sz="2000" dirty="0"/>
              <a:t>20</a:t>
            </a:r>
            <a:r>
              <a:rPr lang="zh-CN" altLang="en-US" sz="2000" dirty="0"/>
              <a:t>个字。不过，当希望题目字数少与恰当反映论文内容两者发生矛盾时，宁可多用几个字也要力求表达准确。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3FCB2B-2911-464E-B73E-145846D00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6" y="3139615"/>
            <a:ext cx="7188377" cy="132027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443D1AC-583C-4D68-A0C7-61464202552F}"/>
              </a:ext>
            </a:extLst>
          </p:cNvPr>
          <p:cNvSpPr/>
          <p:nvPr/>
        </p:nvSpPr>
        <p:spPr>
          <a:xfrm>
            <a:off x="315284" y="4761522"/>
            <a:ext cx="5534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关键词一般放4-6个，可以放论文中使用的主要模型，也可以放论文里面出现次数较多，能体现论文的主要内容的词。</a:t>
            </a:r>
            <a:endParaRPr lang="en-US" altLang="zh-CN" sz="2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2A28BA4-9D5D-48A1-BF2D-2070F234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329" y="129037"/>
            <a:ext cx="4399124" cy="643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3"/>
    </mc:Choice>
    <mc:Fallback xmlns="">
      <p:transition spd="slow" advTm="970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33547" y="195651"/>
            <a:ext cx="68550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摘要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676D94-A0B0-4C43-BB46-ACEBC045FB3F}"/>
              </a:ext>
            </a:extLst>
          </p:cNvPr>
          <p:cNvSpPr/>
          <p:nvPr/>
        </p:nvSpPr>
        <p:spPr>
          <a:xfrm>
            <a:off x="219649" y="2896410"/>
            <a:ext cx="73667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开头段：需要充分概括论文内容，一般两到三句话即可，</a:t>
            </a:r>
          </a:p>
          <a:p>
            <a:r>
              <a:rPr lang="zh-CN" altLang="en-US" sz="2000" dirty="0"/>
              <a:t>长度控制在三至五行。</a:t>
            </a:r>
          </a:p>
          <a:p>
            <a:r>
              <a:rPr lang="zh-CN" altLang="en-US" sz="2000" dirty="0"/>
              <a:t>第一句话可以简单交代下题目的背景（可选）；</a:t>
            </a:r>
          </a:p>
          <a:p>
            <a:r>
              <a:rPr lang="zh-CN" altLang="en-US" sz="2000" dirty="0"/>
              <a:t>第二句话交代你们所做的事情（必须）；</a:t>
            </a:r>
          </a:p>
          <a:p>
            <a:r>
              <a:rPr lang="zh-CN" altLang="en-US" sz="2000" dirty="0"/>
              <a:t>第三句话可以说下解决这个问题的实际意义（少部分有）。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E4BC55-7FE1-451B-87EB-6DC9BF046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329" y="129037"/>
            <a:ext cx="4399124" cy="643312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FFABF2A-7AA4-4D07-A10A-BA282B86C1C0}"/>
              </a:ext>
            </a:extLst>
          </p:cNvPr>
          <p:cNvSpPr/>
          <p:nvPr/>
        </p:nvSpPr>
        <p:spPr>
          <a:xfrm>
            <a:off x="219649" y="4527626"/>
            <a:ext cx="71698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中间段：需要对每个问题分别进行叙述，一般需要包含下面三要素：解决了什么问题；应用了什么方法；得到了什么结果。</a:t>
            </a:r>
            <a:endParaRPr lang="en-US" altLang="zh-CN" sz="2000" dirty="0"/>
          </a:p>
          <a:p>
            <a:r>
              <a:rPr lang="zh-CN" altLang="en-US" sz="2000" dirty="0"/>
              <a:t>什么方法：这里写出你对于这个问题的求解思路，并说明你应用的模型。这里写作时一定要紧扣题目本身，不能脱离题目本身来描述模型。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6C49EF-14FD-4B66-B654-8C00E77F34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02" y="295836"/>
            <a:ext cx="6067166" cy="245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2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3"/>
    </mc:Choice>
    <mc:Fallback xmlns="">
      <p:transition spd="slow" advTm="970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33547" y="195651"/>
            <a:ext cx="68550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摘要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E4BC55-7FE1-451B-87EB-6DC9BF046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329" y="129037"/>
            <a:ext cx="4399124" cy="643312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C8DE16A-B4F8-41FD-8158-D5C6CBCAEB5E}"/>
              </a:ext>
            </a:extLst>
          </p:cNvPr>
          <p:cNvSpPr/>
          <p:nvPr/>
        </p:nvSpPr>
        <p:spPr>
          <a:xfrm>
            <a:off x="0" y="881451"/>
            <a:ext cx="763243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得到了什么结果？</a:t>
            </a:r>
          </a:p>
          <a:p>
            <a:r>
              <a:rPr lang="zh-CN" altLang="en-US" sz="2000" dirty="0"/>
              <a:t>在介绍完使用的建模方法后，一定要加上通过这个方法或者</a:t>
            </a:r>
          </a:p>
          <a:p>
            <a:r>
              <a:rPr lang="zh-CN" altLang="en-US" sz="2000" dirty="0"/>
              <a:t>模型得到的结果。一般有下面两种情况：</a:t>
            </a:r>
          </a:p>
          <a:p>
            <a:r>
              <a:rPr lang="zh-CN" altLang="en-US" sz="2000" dirty="0"/>
              <a:t>(i) </a:t>
            </a:r>
            <a:r>
              <a:rPr lang="zh-CN" altLang="en-US" sz="2000" dirty="0">
                <a:solidFill>
                  <a:srgbClr val="FF0000"/>
                </a:solidFill>
              </a:rPr>
              <a:t>需要计算出数值答案，</a:t>
            </a:r>
            <a:r>
              <a:rPr lang="zh-CN" altLang="en-US" sz="2000" dirty="0"/>
              <a:t>例如物理题、规划优化类、预测类</a:t>
            </a:r>
          </a:p>
          <a:p>
            <a:r>
              <a:rPr lang="zh-CN" altLang="en-US" sz="2000" dirty="0"/>
              <a:t>直接回答该答案即可。（如果模型中有重要参数时，我们可</a:t>
            </a:r>
          </a:p>
          <a:p>
            <a:r>
              <a:rPr lang="zh-CN" altLang="en-US" sz="2000" dirty="0"/>
              <a:t>以做灵敏度分析；如果涉及概率统计，可以考虑加上置信区间；如果是预测类或者数值计算类，可以考虑加上误差分析）</a:t>
            </a:r>
          </a:p>
          <a:p>
            <a:r>
              <a:rPr lang="zh-CN" altLang="en-US" sz="2000" dirty="0"/>
              <a:t>(ii) </a:t>
            </a:r>
            <a:r>
              <a:rPr lang="zh-CN" altLang="en-US" sz="2000" dirty="0">
                <a:solidFill>
                  <a:srgbClr val="FF0000"/>
                </a:solidFill>
              </a:rPr>
              <a:t>开放的问题，例如评价类、提建议类、设计方案策略类</a:t>
            </a:r>
          </a:p>
          <a:p>
            <a:r>
              <a:rPr lang="zh-CN" altLang="en-US" sz="2000" dirty="0"/>
              <a:t>对于较为开放的问题，我们在摘要中只需要写出主要的结论，</a:t>
            </a:r>
          </a:p>
          <a:p>
            <a:r>
              <a:rPr lang="zh-CN" altLang="en-US" sz="2000" dirty="0"/>
              <a:t>在下结论时一定要有明确支持的观点，不要模棱两可。如果有数值描述的结果更好，例如：采取某种建议或者方案后提高了多少、降低了多少。</a:t>
            </a:r>
          </a:p>
          <a:p>
            <a:r>
              <a:rPr lang="zh-CN" altLang="en-US" sz="2000" dirty="0"/>
              <a:t>此外，有时候问题的完整答案很长，这时候只需要在摘要中</a:t>
            </a:r>
          </a:p>
          <a:p>
            <a:r>
              <a:rPr lang="zh-CN" altLang="en-US" sz="2000" dirty="0"/>
              <a:t>说出最主要的一部分结果，然后加一句话来引导读者在正文或者附录中查看完整的结果。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008A0E-4BB6-43AD-BDFD-9DE7303F21CB}"/>
              </a:ext>
            </a:extLst>
          </p:cNvPr>
          <p:cNvSpPr/>
          <p:nvPr/>
        </p:nvSpPr>
        <p:spPr>
          <a:xfrm>
            <a:off x="251012" y="555135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结尾段：可以总结下全文，也可以介绍下你的论文的亮点，也可以对类似的问题进行适当的推广。</a:t>
            </a:r>
          </a:p>
        </p:txBody>
      </p:sp>
    </p:spTree>
    <p:extLst>
      <p:ext uri="{BB962C8B-B14F-4D97-AF65-F5344CB8AC3E}">
        <p14:creationId xmlns:p14="http://schemas.microsoft.com/office/powerpoint/2010/main" val="13829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3"/>
    </mc:Choice>
    <mc:Fallback xmlns="">
      <p:transition spd="slow" advTm="970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943544" y="1948888"/>
            <a:ext cx="1569660" cy="5061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 报 提 纲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B45C851-5DE4-425F-8CB3-16BA6AECA4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9095" y="1427434"/>
            <a:ext cx="667773" cy="341006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5400" b="1" dirty="0">
                <a:latin typeface="SimHei" panose="02010609060101010101" pitchFamily="49" charset="-122"/>
                <a:ea typeface="SimHei" panose="02010609060101010101" pitchFamily="49" charset="-122"/>
                <a:cs typeface="+mj-cs"/>
              </a:rPr>
              <a:t>目录</a:t>
            </a:r>
            <a:endParaRPr lang="zh-CN" altLang="en-US" sz="3000" b="1" dirty="0">
              <a:latin typeface="SimHei" panose="02010609060101010101" pitchFamily="49" charset="-122"/>
              <a:ea typeface="SimHei" panose="02010609060101010101" pitchFamily="49" charset="-122"/>
              <a:cs typeface="+mj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65FBF15-F3EF-4BE5-953D-043EA1F7D68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76996" y="2255555"/>
            <a:ext cx="306419" cy="1753817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4FFA2AD-1F79-4402-994E-C6985103EDE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127861" y="186906"/>
            <a:ext cx="8816364" cy="1117794"/>
            <a:chOff x="973103" y="2629928"/>
            <a:chExt cx="4121411" cy="760359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id="{90948907-1C3D-4067-A543-E05502B7C695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973103" y="2795125"/>
              <a:ext cx="4121411" cy="59516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norm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AutoShape 8">
              <a:extLst>
                <a:ext uri="{FF2B5EF4-FFF2-40B4-BE49-F238E27FC236}">
                  <a16:creationId xmlns:a16="http://schemas.microsoft.com/office/drawing/2014/main" id="{8678A6A9-7885-46DF-93DB-11BF2C8E3708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13185" y="2629928"/>
              <a:ext cx="3642786" cy="538589"/>
            </a:xfrm>
            <a:prstGeom prst="roundRect">
              <a:avLst>
                <a:gd name="adj" fmla="val 1171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172800" tIns="0" rIns="22778" bIns="0" anchor="ctr">
              <a:norm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kern="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如何组队</a:t>
              </a:r>
            </a:p>
          </p:txBody>
        </p:sp>
        <p:sp>
          <p:nvSpPr>
            <p:cNvPr id="68" name="AutoShape 8">
              <a:extLst>
                <a:ext uri="{FF2B5EF4-FFF2-40B4-BE49-F238E27FC236}">
                  <a16:creationId xmlns:a16="http://schemas.microsoft.com/office/drawing/2014/main" id="{9FB36698-4C2B-4932-9534-4F7AB9586CF1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13185" y="2629928"/>
              <a:ext cx="421581" cy="53858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wrap="square" lIns="0" tIns="0" rIns="0" bIns="0" anchor="ctr">
              <a:norm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226D1CF0-6EBA-4676-9F0A-BE260D98A30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116817" y="1498114"/>
            <a:ext cx="8827407" cy="1117794"/>
            <a:chOff x="973103" y="2629928"/>
            <a:chExt cx="4121411" cy="760359"/>
          </a:xfrm>
        </p:grpSpPr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9358DC14-D3E7-48D6-BE5F-D24BD4A2011D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973103" y="2795125"/>
              <a:ext cx="4121411" cy="59516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norm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AutoShape 8">
              <a:extLst>
                <a:ext uri="{FF2B5EF4-FFF2-40B4-BE49-F238E27FC236}">
                  <a16:creationId xmlns:a16="http://schemas.microsoft.com/office/drawing/2014/main" id="{61C312C2-A47E-4651-B85D-D79EF0FB55ED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213186" y="2629928"/>
              <a:ext cx="3642786" cy="538589"/>
            </a:xfrm>
            <a:prstGeom prst="roundRect">
              <a:avLst>
                <a:gd name="adj" fmla="val 1171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172800" tIns="0" rIns="22778" bIns="0" anchor="ctr">
              <a:norm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kern="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赛前准备</a:t>
              </a:r>
            </a:p>
          </p:txBody>
        </p:sp>
        <p:sp>
          <p:nvSpPr>
            <p:cNvPr id="72" name="AutoShape 8">
              <a:extLst>
                <a:ext uri="{FF2B5EF4-FFF2-40B4-BE49-F238E27FC236}">
                  <a16:creationId xmlns:a16="http://schemas.microsoft.com/office/drawing/2014/main" id="{38889C56-338F-4B24-8DFE-D72DE5C94D2E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270027" y="2629928"/>
              <a:ext cx="364739" cy="53858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wrap="square" lIns="0" tIns="0" rIns="0" bIns="0" anchor="ctr">
              <a:norm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84A15B48-BDDA-49DB-81EE-D6424A11778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102478" y="2736579"/>
            <a:ext cx="8841746" cy="1117794"/>
            <a:chOff x="973103" y="2629928"/>
            <a:chExt cx="4121411" cy="760359"/>
          </a:xfrm>
        </p:grpSpPr>
        <p:sp>
          <p:nvSpPr>
            <p:cNvPr id="74" name="Rectangle 4">
              <a:extLst>
                <a:ext uri="{FF2B5EF4-FFF2-40B4-BE49-F238E27FC236}">
                  <a16:creationId xmlns:a16="http://schemas.microsoft.com/office/drawing/2014/main" id="{9F7483AA-CF77-42F9-8BDC-D5DAC9761072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73103" y="2795125"/>
              <a:ext cx="4121411" cy="59516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norm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AutoShape 8">
              <a:extLst>
                <a:ext uri="{FF2B5EF4-FFF2-40B4-BE49-F238E27FC236}">
                  <a16:creationId xmlns:a16="http://schemas.microsoft.com/office/drawing/2014/main" id="{65ABA721-E2E2-4549-B784-407B069DF421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213185" y="2629928"/>
              <a:ext cx="3642786" cy="538589"/>
            </a:xfrm>
            <a:prstGeom prst="roundRect">
              <a:avLst>
                <a:gd name="adj" fmla="val 1171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172800" tIns="0" rIns="22778" bIns="0" anchor="ctr">
              <a:norm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kern="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赛中思路</a:t>
              </a:r>
            </a:p>
          </p:txBody>
        </p:sp>
        <p:sp>
          <p:nvSpPr>
            <p:cNvPr id="76" name="AutoShape 8">
              <a:extLst>
                <a:ext uri="{FF2B5EF4-FFF2-40B4-BE49-F238E27FC236}">
                  <a16:creationId xmlns:a16="http://schemas.microsoft.com/office/drawing/2014/main" id="{4EDE280F-4B2E-4DF2-8E31-CAD0269E3FE1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270027" y="2629928"/>
              <a:ext cx="364739" cy="53858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wrap="square" lIns="0" tIns="0" rIns="0" bIns="0" anchor="ctr">
              <a:norm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FB9ECF4-943B-4AA1-8361-27F07B09383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2102477" y="5408359"/>
            <a:ext cx="8841745" cy="1117794"/>
            <a:chOff x="973103" y="2629928"/>
            <a:chExt cx="4121411" cy="760359"/>
          </a:xfrm>
        </p:grpSpPr>
        <p:sp>
          <p:nvSpPr>
            <p:cNvPr id="78" name="Rectangle 4">
              <a:extLst>
                <a:ext uri="{FF2B5EF4-FFF2-40B4-BE49-F238E27FC236}">
                  <a16:creationId xmlns:a16="http://schemas.microsoft.com/office/drawing/2014/main" id="{83DA6023-3992-4EED-ADB7-15E10731B3A2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73103" y="2795125"/>
              <a:ext cx="4121411" cy="59516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norm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AutoShape 8">
              <a:extLst>
                <a:ext uri="{FF2B5EF4-FFF2-40B4-BE49-F238E27FC236}">
                  <a16:creationId xmlns:a16="http://schemas.microsoft.com/office/drawing/2014/main" id="{405B4F2A-6510-4342-99C8-851679B894AC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213185" y="2629928"/>
              <a:ext cx="3642786" cy="538589"/>
            </a:xfrm>
            <a:prstGeom prst="roundRect">
              <a:avLst>
                <a:gd name="adj" fmla="val 1171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172800" tIns="0" rIns="22778" bIns="0" anchor="ctr">
              <a:norm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kern="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答辩</a:t>
              </a:r>
            </a:p>
          </p:txBody>
        </p:sp>
        <p:sp>
          <p:nvSpPr>
            <p:cNvPr id="80" name="AutoShape 8">
              <a:extLst>
                <a:ext uri="{FF2B5EF4-FFF2-40B4-BE49-F238E27FC236}">
                  <a16:creationId xmlns:a16="http://schemas.microsoft.com/office/drawing/2014/main" id="{91AC1904-3459-4C05-8AFD-847CA1A43064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270027" y="2629928"/>
              <a:ext cx="364739" cy="53858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wrap="square" lIns="0" tIns="0" rIns="0" bIns="0" anchor="ctr">
              <a:norm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8861A5B3-8E71-4B24-935B-1ECE43DF76B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102476" y="4072469"/>
            <a:ext cx="8841746" cy="1117794"/>
            <a:chOff x="973103" y="2629928"/>
            <a:chExt cx="4121411" cy="760359"/>
          </a:xfrm>
        </p:grpSpPr>
        <p:sp>
          <p:nvSpPr>
            <p:cNvPr id="82" name="Rectangle 4">
              <a:extLst>
                <a:ext uri="{FF2B5EF4-FFF2-40B4-BE49-F238E27FC236}">
                  <a16:creationId xmlns:a16="http://schemas.microsoft.com/office/drawing/2014/main" id="{142790E1-2F8F-407F-86DD-DEECBCD106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73103" y="2795125"/>
              <a:ext cx="4121411" cy="59516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norm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AutoShape 8">
              <a:extLst>
                <a:ext uri="{FF2B5EF4-FFF2-40B4-BE49-F238E27FC236}">
                  <a16:creationId xmlns:a16="http://schemas.microsoft.com/office/drawing/2014/main" id="{D503883C-497B-4E49-BE3F-E7D7CAAB1DBA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213185" y="2629928"/>
              <a:ext cx="3642786" cy="538589"/>
            </a:xfrm>
            <a:prstGeom prst="roundRect">
              <a:avLst>
                <a:gd name="adj" fmla="val 1171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172800" tIns="0" rIns="22778" bIns="0" anchor="ctr">
              <a:norm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kern="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赛后复盘</a:t>
              </a:r>
            </a:p>
          </p:txBody>
        </p:sp>
        <p:sp>
          <p:nvSpPr>
            <p:cNvPr id="84" name="AutoShape 8">
              <a:extLst>
                <a:ext uri="{FF2B5EF4-FFF2-40B4-BE49-F238E27FC236}">
                  <a16:creationId xmlns:a16="http://schemas.microsoft.com/office/drawing/2014/main" id="{43639979-CAFE-4F28-929A-713CFABEB3A6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270027" y="2629928"/>
              <a:ext cx="364739" cy="53858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wrap="square" lIns="0" tIns="0" rIns="0" bIns="0" anchor="ctr">
              <a:norm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B3DEFAB9-D04A-48CF-9C8B-D8997115B65F}"/>
              </a:ext>
            </a:extLst>
          </p:cNvPr>
          <p:cNvSpPr/>
          <p:nvPr/>
        </p:nvSpPr>
        <p:spPr>
          <a:xfrm>
            <a:off x="0" y="0"/>
            <a:ext cx="4890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2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0"/>
    </mc:Choice>
    <mc:Fallback xmlns="">
      <p:transition spd="slow" advTm="407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33547" y="195651"/>
            <a:ext cx="68550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问题重述、问题分析、模型假设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3878FF-8C91-41B1-9604-423493FDAB78}"/>
              </a:ext>
            </a:extLst>
          </p:cNvPr>
          <p:cNvSpPr/>
          <p:nvPr/>
        </p:nvSpPr>
        <p:spPr>
          <a:xfrm>
            <a:off x="661146" y="1034605"/>
            <a:ext cx="1074868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问题重述</a:t>
            </a:r>
            <a:endParaRPr lang="en-US" altLang="zh-CN" sz="2000" b="1" dirty="0"/>
          </a:p>
          <a:p>
            <a:r>
              <a:rPr lang="zh-CN" altLang="en-US" dirty="0"/>
              <a:t>这部分的内容是将原问题进行整理，将问题背景和题目分开陈述。</a:t>
            </a:r>
          </a:p>
          <a:p>
            <a:r>
              <a:rPr lang="zh-CN" altLang="en-US" dirty="0"/>
              <a:t>本部分的目的是要吸引读者读下去，所以文字不可冗长，内容选择不要过于分散、琐碎，措辞要精练。</a:t>
            </a:r>
          </a:p>
          <a:p>
            <a:r>
              <a:rPr lang="zh-CN" altLang="en-US" dirty="0"/>
              <a:t>注意：在写这部分的内容时，</a:t>
            </a:r>
            <a:r>
              <a:rPr lang="zh-CN" altLang="en-US" dirty="0">
                <a:solidFill>
                  <a:srgbClr val="FF0000"/>
                </a:solidFill>
              </a:rPr>
              <a:t>绝对不可照抄原题！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82B441-44D8-4435-BC70-C3696071F894}"/>
              </a:ext>
            </a:extLst>
          </p:cNvPr>
          <p:cNvSpPr/>
          <p:nvPr/>
        </p:nvSpPr>
        <p:spPr>
          <a:xfrm>
            <a:off x="661146" y="2265711"/>
            <a:ext cx="1074868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问题分析</a:t>
            </a:r>
            <a:endParaRPr lang="en-US" altLang="zh-CN" sz="2000" b="1" dirty="0"/>
          </a:p>
          <a:p>
            <a:r>
              <a:rPr lang="zh-CN" altLang="en-US" dirty="0"/>
              <a:t>这部分的内容应包括：题目中包含的信息和条件，利用信息和条件对题目做整体分析，确定用什么方法建立模型，一般是每个问题单独分析一小节，分析过程要简明扼要， 不需要放结论。</a:t>
            </a:r>
          </a:p>
          <a:p>
            <a:r>
              <a:rPr lang="zh-CN" altLang="en-US" dirty="0"/>
              <a:t>建议在文字说明的同时用图形或图表（例如流程图）列出思维过程。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5827FC-C8FB-4412-B70C-733EACB35127}"/>
              </a:ext>
            </a:extLst>
          </p:cNvPr>
          <p:cNvSpPr/>
          <p:nvPr/>
        </p:nvSpPr>
        <p:spPr>
          <a:xfrm>
            <a:off x="466163" y="3600408"/>
            <a:ext cx="644439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模型假设</a:t>
            </a:r>
            <a:endParaRPr lang="en-US" altLang="zh-CN" sz="2000" b="1" dirty="0"/>
          </a:p>
          <a:p>
            <a:r>
              <a:rPr lang="zh-CN" altLang="en-US" dirty="0"/>
              <a:t>（1）题目明确给出的假设条件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）排除生活中的小概率事件</a:t>
            </a:r>
            <a:r>
              <a:rPr lang="en-US" altLang="zh-CN" dirty="0"/>
              <a:t>(</a:t>
            </a:r>
            <a:r>
              <a:rPr lang="zh-CN" altLang="en-US" dirty="0"/>
              <a:t>例如黑天鹅事件、非正常情况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）仅考虑问题中的核心因素，不考虑次要因素的影响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）使用的模型中要求的假设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）对模型中的参数形式</a:t>
            </a:r>
            <a:r>
              <a:rPr lang="en-US" altLang="zh-CN" dirty="0"/>
              <a:t>(</a:t>
            </a:r>
            <a:r>
              <a:rPr lang="zh-CN" altLang="en-US" dirty="0"/>
              <a:t>或者分布</a:t>
            </a:r>
            <a:r>
              <a:rPr lang="en-US" altLang="zh-CN" dirty="0"/>
              <a:t>)</a:t>
            </a:r>
            <a:r>
              <a:rPr lang="zh-CN" altLang="en-US" dirty="0"/>
              <a:t>进行假设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）和题目联系很紧密的一些假设，主要是为了简化模型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A913194-A547-4C5A-AD8B-09CECC842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991" y="3585301"/>
            <a:ext cx="5522360" cy="231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2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3"/>
    </mc:Choice>
    <mc:Fallback xmlns="">
      <p:transition spd="slow" advTm="970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33547" y="195651"/>
            <a:ext cx="862310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符号说明、模型的建立求解、模型的分析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C8F661-498A-451C-8E33-6BC0B06FC6E6}"/>
              </a:ext>
            </a:extLst>
          </p:cNvPr>
          <p:cNvSpPr/>
          <p:nvPr/>
        </p:nvSpPr>
        <p:spPr>
          <a:xfrm>
            <a:off x="567017" y="1032319"/>
            <a:ext cx="987462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符号说明</a:t>
            </a:r>
            <a:endParaRPr lang="en-US" altLang="zh-CN" sz="2000" b="1" dirty="0"/>
          </a:p>
          <a:p>
            <a:r>
              <a:rPr lang="zh-CN" altLang="en-US" dirty="0"/>
              <a:t>本部分是对模型中使用的重要变量进行说明，一般排版时要放到一张表格中。</a:t>
            </a:r>
          </a:p>
          <a:p>
            <a:r>
              <a:rPr lang="zh-CN" altLang="en-US" dirty="0"/>
              <a:t>第一：不需要把所有变量都放到这个表里面，模型中用到的临时变量可以不放。</a:t>
            </a:r>
          </a:p>
          <a:p>
            <a:r>
              <a:rPr lang="zh-CN" altLang="en-US" dirty="0"/>
              <a:t>第二：下文中首次出现这些变量时也要进行解释，不然会降低文章的可读性。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7999CF-21D9-45FF-8660-A1EAE8A7AF6E}"/>
              </a:ext>
            </a:extLst>
          </p:cNvPr>
          <p:cNvSpPr/>
          <p:nvPr/>
        </p:nvSpPr>
        <p:spPr>
          <a:xfrm>
            <a:off x="509867" y="2263425"/>
            <a:ext cx="1054884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模型建立：</a:t>
            </a:r>
            <a:r>
              <a:rPr lang="zh-CN" altLang="en-US" dirty="0"/>
              <a:t>模型建立是将原问题抽象成用数学语言的表达式，它一定是在先前的问题分析和模型假设的基础上得来的。大部分比赛中用到的数学模型都是别人的，但是用在论文里的时候一定要和自己的题目紧密贴合，并在别人的基础上加以改进，这部分就是你的创新点。</a:t>
            </a:r>
            <a:endParaRPr lang="en-US" altLang="zh-CN" dirty="0"/>
          </a:p>
          <a:p>
            <a:r>
              <a:rPr lang="zh-CN" altLang="en-US" sz="2000" b="1" dirty="0"/>
              <a:t>模型求解：</a:t>
            </a:r>
            <a:r>
              <a:rPr lang="zh-CN" altLang="en-US" dirty="0"/>
              <a:t>求解需要借助编程手，在别人求解完成后，应该由论文手对结果进行可视化。能可视化的结果一定要可视化！可视化不了就列表。且应该美观、漂亮、规整、符合要求（单位），画图用的结果可以放附录。可视化后的结果，还应该以精炼的数学语言将其描述以下，叙述其意义。</a:t>
            </a:r>
            <a:endParaRPr lang="en-US" altLang="zh-CN" dirty="0"/>
          </a:p>
          <a:p>
            <a:r>
              <a:rPr lang="zh-CN" altLang="en-US" dirty="0"/>
              <a:t>画图软件：</a:t>
            </a:r>
            <a:r>
              <a:rPr lang="en-US" altLang="zh-CN" dirty="0"/>
              <a:t>EXCEL</a:t>
            </a:r>
            <a:r>
              <a:rPr lang="zh-CN" altLang="en-US" dirty="0"/>
              <a:t>、</a:t>
            </a:r>
            <a:r>
              <a:rPr lang="en-US" altLang="zh-CN" dirty="0"/>
              <a:t>MATLAB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0EAAE3-4C92-4DB3-8646-67A4D23263B6}"/>
              </a:ext>
            </a:extLst>
          </p:cNvPr>
          <p:cNvSpPr/>
          <p:nvPr/>
        </p:nvSpPr>
        <p:spPr>
          <a:xfrm>
            <a:off x="416858" y="4362862"/>
            <a:ext cx="1135828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模型的分析 ：</a:t>
            </a:r>
            <a:r>
              <a:rPr lang="zh-CN" altLang="en-US" dirty="0"/>
              <a:t>在建模比赛中模型分析主要有两种，一个是灵敏度(性)分析，另一个是误差分析。灵敏度分析是研究与分析一个系统（或模型）的状态或输出变化对系统参数或周围条件变化的敏感程度的方法。其通用的步骤是：控制其他参数不变的情况下，改变模型中某个重要参数的值，然后观察模型的结果的变化情况。误差分析是指分析模型中的误差来源，或者估算模型中存在的误差，一般用于预测问题或者数值计算类问题。</a:t>
            </a:r>
            <a:endParaRPr lang="en-US" altLang="zh-CN" dirty="0"/>
          </a:p>
          <a:p>
            <a:r>
              <a:rPr lang="zh-CN" altLang="en-US" sz="2000" b="1" dirty="0"/>
              <a:t>模型的检验：</a:t>
            </a:r>
            <a:r>
              <a:rPr lang="zh-CN" altLang="en-US" dirty="0"/>
              <a:t>稳定性检验（与灵敏度分析类似）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F8FCB2-F47C-49FD-BBDA-2FD73FE6F637}"/>
              </a:ext>
            </a:extLst>
          </p:cNvPr>
          <p:cNvSpPr txBox="1"/>
          <p:nvPr/>
        </p:nvSpPr>
        <p:spPr>
          <a:xfrm>
            <a:off x="6095999" y="5588000"/>
            <a:ext cx="2762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可视化！！</a:t>
            </a:r>
          </a:p>
        </p:txBody>
      </p:sp>
    </p:spTree>
    <p:extLst>
      <p:ext uri="{BB962C8B-B14F-4D97-AF65-F5344CB8AC3E}">
        <p14:creationId xmlns:p14="http://schemas.microsoft.com/office/powerpoint/2010/main" val="185416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3"/>
    </mc:Choice>
    <mc:Fallback xmlns="">
      <p:transition spd="slow" advTm="970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33547" y="195651"/>
            <a:ext cx="862310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模型的评价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EBE0CA-ADD8-42DF-AB2D-F21032E93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1" y="1009870"/>
            <a:ext cx="7023100" cy="407659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B5796E7-D55C-41AA-BE41-A972FC876B37}"/>
              </a:ext>
            </a:extLst>
          </p:cNvPr>
          <p:cNvSpPr/>
          <p:nvPr/>
        </p:nvSpPr>
        <p:spPr>
          <a:xfrm>
            <a:off x="7461251" y="1155341"/>
            <a:ext cx="41211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模型的评价：主要写模型的优缺点；</a:t>
            </a:r>
          </a:p>
          <a:p>
            <a:r>
              <a:rPr lang="zh-CN" altLang="en-US" sz="2000" dirty="0"/>
              <a:t>模型的改进：主要是针对模型中缺点有哪些可以改进的地方；</a:t>
            </a:r>
          </a:p>
          <a:p>
            <a:r>
              <a:rPr lang="zh-CN" altLang="en-US" sz="2000" dirty="0"/>
              <a:t>模型的推广：将原题的要求进行扩展，进一步讨论模型的实用性和可行性。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优缺点是必须要写的内容，</a:t>
            </a:r>
          </a:p>
          <a:p>
            <a:r>
              <a:rPr lang="zh-CN" altLang="en-US" sz="2000" dirty="0"/>
              <a:t>下面两个内容是可选的，但还是建议大家写，实力比较强的建模者可以在这一块充分发挥，这部分对于整个论文的作用在于画龙点睛。</a:t>
            </a:r>
          </a:p>
        </p:txBody>
      </p:sp>
    </p:spTree>
    <p:extLst>
      <p:ext uri="{BB962C8B-B14F-4D97-AF65-F5344CB8AC3E}">
        <p14:creationId xmlns:p14="http://schemas.microsoft.com/office/powerpoint/2010/main" val="39611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3"/>
    </mc:Choice>
    <mc:Fallback xmlns="">
      <p:transition spd="slow" advTm="970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33547" y="195651"/>
            <a:ext cx="862310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参考文献和附录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C5D525-5FB7-4BE6-BBA3-7ADAE0E20C85}"/>
              </a:ext>
            </a:extLst>
          </p:cNvPr>
          <p:cNvSpPr txBox="1"/>
          <p:nvPr/>
        </p:nvSpPr>
        <p:spPr>
          <a:xfrm>
            <a:off x="231775" y="1222345"/>
            <a:ext cx="11636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参考文献注意格式要规范。文献可以在百度学术、知网上点引用自动生成规范格式。</a:t>
            </a:r>
            <a:endParaRPr lang="en-US" altLang="zh-CN" sz="2000" dirty="0"/>
          </a:p>
          <a:p>
            <a:r>
              <a:rPr lang="zh-CN" altLang="en-US" sz="2000" dirty="0"/>
              <a:t>网上资源</a:t>
            </a:r>
            <a:r>
              <a:rPr lang="en-US" altLang="zh-CN" sz="2000" dirty="0"/>
              <a:t>(</a:t>
            </a:r>
            <a:r>
              <a:rPr lang="zh-CN" altLang="en-US" sz="2000" dirty="0"/>
              <a:t>例如数据库、政府报告</a:t>
            </a:r>
            <a:r>
              <a:rPr lang="en-US" altLang="zh-CN" sz="2000" dirty="0"/>
              <a:t>)</a:t>
            </a:r>
            <a:r>
              <a:rPr lang="zh-CN" altLang="en-US" sz="2000" dirty="0"/>
              <a:t>的表述方式为： </a:t>
            </a:r>
            <a:r>
              <a:rPr lang="en-US" altLang="zh-CN" sz="2000" dirty="0"/>
              <a:t>[</a:t>
            </a:r>
            <a:r>
              <a:rPr lang="zh-CN" altLang="en-US" sz="2000" dirty="0"/>
              <a:t>编号</a:t>
            </a:r>
            <a:r>
              <a:rPr lang="en-US" altLang="zh-CN" sz="2000" dirty="0"/>
              <a:t>] </a:t>
            </a:r>
            <a:r>
              <a:rPr lang="zh-CN" altLang="en-US" sz="2000" dirty="0"/>
              <a:t>作者，资源标题，网址，访问时间。</a:t>
            </a:r>
            <a:endParaRPr lang="en-US" altLang="zh-CN" sz="2000" dirty="0"/>
          </a:p>
          <a:p>
            <a:r>
              <a:rPr lang="zh-CN" altLang="en-US" sz="2000" dirty="0"/>
              <a:t>不能引用前辈的内论文内容！（有查重）不要引用别人的博客！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B44F1A-50FE-4A08-82DF-5C271B8708D8}"/>
              </a:ext>
            </a:extLst>
          </p:cNvPr>
          <p:cNvSpPr/>
          <p:nvPr/>
        </p:nvSpPr>
        <p:spPr>
          <a:xfrm>
            <a:off x="276225" y="2448588"/>
            <a:ext cx="56229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论文附录内容应包括</a:t>
            </a:r>
            <a:r>
              <a:rPr lang="zh-CN" altLang="en-US" sz="2000" dirty="0">
                <a:solidFill>
                  <a:srgbClr val="FF0000"/>
                </a:solidFill>
              </a:rPr>
              <a:t>支撑材料的文件列表</a:t>
            </a:r>
            <a:r>
              <a:rPr lang="zh-CN" altLang="en-US" sz="2000" dirty="0"/>
              <a:t>，建模所用到的全部完整、可运行的源程序代码（含EXCEL、SPSS等软件的交互命令）等。如果缺少必要的源程序、程序不能运行或运行结果与论文不符，都可能会被取消评奖资格。如果确实没有用到程序，应在论文附录中明确说明“本论文没有用到程序”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14CAEB-DF9D-437A-B642-AA28A76944B5}"/>
              </a:ext>
            </a:extLst>
          </p:cNvPr>
          <p:cNvSpPr txBox="1"/>
          <p:nvPr/>
        </p:nvSpPr>
        <p:spPr>
          <a:xfrm>
            <a:off x="231775" y="4928530"/>
            <a:ext cx="4695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支撑材料内容也要放结果、代码、较大篇幅的图表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EB62A9-A22C-4472-9F48-FF62988F4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8588"/>
            <a:ext cx="6067967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3"/>
    </mc:Choice>
    <mc:Fallback xmlns="">
      <p:transition spd="slow" advTm="970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-1" y="128320"/>
            <a:ext cx="538376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四</a:t>
            </a:r>
            <a:r>
              <a:rPr lang="en-US" altLang="zh-CN" dirty="0"/>
              <a:t>.</a:t>
            </a:r>
            <a:r>
              <a:rPr lang="zh-CN" altLang="en-US" dirty="0"/>
              <a:t>赛后复盘（很重要！）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0D0BD628-F71B-4177-9214-217D45C6F1B4}"/>
                  </a:ext>
                </a:extLst>
              </p14:cNvPr>
              <p14:cNvContentPartPr/>
              <p14:nvPr/>
            </p14:nvContentPartPr>
            <p14:xfrm>
              <a:off x="8706140" y="1729310"/>
              <a:ext cx="322560" cy="39528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0D0BD628-F71B-4177-9214-217D45C6F1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3140" y="1666310"/>
                <a:ext cx="448200" cy="5209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C3E1CDE-58A3-8DE7-E63F-77E763F580DA}"/>
              </a:ext>
            </a:extLst>
          </p:cNvPr>
          <p:cNvSpPr txBox="1"/>
          <p:nvPr/>
        </p:nvSpPr>
        <p:spPr>
          <a:xfrm>
            <a:off x="452717" y="2027983"/>
            <a:ext cx="112865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个人：分析自己存在的问题，如果是知识面太窄，不要急，抓紧时间扩充知识面。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团队：团队之间的交流是否高效，是否及时。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思路：自己解决问题时的思路跟范文之间的差距在哪，另外多看范文，拓宽自己解决问题的思路。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论文：这方面也要多看范文，分析写作过程中出现的问题，学习范文</a:t>
            </a:r>
            <a:r>
              <a:rPr lang="zh-CN" altLang="en-US" sz="2400" dirty="0">
                <a:solidFill>
                  <a:srgbClr val="FF0000"/>
                </a:solidFill>
              </a:rPr>
              <a:t>写作的逻辑和结构。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40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3"/>
    </mc:Choice>
    <mc:Fallback xmlns="">
      <p:transition spd="slow" advTm="970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-1" y="128320"/>
            <a:ext cx="504786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五</a:t>
            </a:r>
            <a:r>
              <a:rPr lang="en-US" altLang="zh-CN" dirty="0"/>
              <a:t>.</a:t>
            </a:r>
            <a:r>
              <a:rPr lang="zh-CN" altLang="en-US" dirty="0"/>
              <a:t>答辩（国奖提名阶段）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0D0BD628-F71B-4177-9214-217D45C6F1B4}"/>
                  </a:ext>
                </a:extLst>
              </p14:cNvPr>
              <p14:cNvContentPartPr/>
              <p14:nvPr/>
            </p14:nvContentPartPr>
            <p14:xfrm>
              <a:off x="8706140" y="1729310"/>
              <a:ext cx="322560" cy="39528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0D0BD628-F71B-4177-9214-217D45C6F1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3140" y="1666310"/>
                <a:ext cx="448200" cy="5209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C3E1CDE-58A3-8DE7-E63F-77E763F580DA}"/>
              </a:ext>
            </a:extLst>
          </p:cNvPr>
          <p:cNvSpPr txBox="1"/>
          <p:nvPr/>
        </p:nvSpPr>
        <p:spPr>
          <a:xfrm>
            <a:off x="452717" y="2027983"/>
            <a:ext cx="11286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PPT</a:t>
            </a:r>
            <a:r>
              <a:rPr lang="zh-CN" altLang="en-US" sz="2400" dirty="0"/>
              <a:t>：简洁干净，突出自己解决问题的思路，不用过多展开，老师如果有兴趣会提问。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答辩：先自己演练多遍，注意把控好时间。分析老师可能提的问题，对自己的论文足够了解，讲出自己的道理即可，对论文中不足的地方，直接承认就行了。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44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3"/>
    </mc:Choice>
    <mc:Fallback xmlns="">
      <p:transition spd="slow" advTm="970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A9FB3EE6-FB11-4D82-8D63-0D428B95DB3C}"/>
              </a:ext>
            </a:extLst>
          </p:cNvPr>
          <p:cNvSpPr txBox="1"/>
          <p:nvPr/>
        </p:nvSpPr>
        <p:spPr>
          <a:xfrm>
            <a:off x="4333525" y="2124797"/>
            <a:ext cx="3524949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zh-CN" altLang="en-US" sz="4800" b="1" dirty="0">
                <a:latin typeface="SimHei" panose="02010609060101010101" pitchFamily="49" charset="-122"/>
                <a:ea typeface="SimHei" panose="02010609060101010101" pitchFamily="49" charset="-122"/>
                <a:cs typeface="Microsoft YaHei" charset="0"/>
              </a:rPr>
              <a:t>谢谢大家！</a:t>
            </a:r>
            <a:endParaRPr kumimoji="1" lang="en-US" altLang="zh-CN" sz="4800" b="1" dirty="0">
              <a:latin typeface="SimHei" panose="02010609060101010101" pitchFamily="49" charset="-122"/>
              <a:ea typeface="SimHei" panose="02010609060101010101" pitchFamily="49" charset="-122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09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30304" y="6454137"/>
            <a:ext cx="795020" cy="365125"/>
          </a:xfrm>
        </p:spPr>
        <p:txBody>
          <a:bodyPr/>
          <a:lstStyle/>
          <a:p>
            <a:fld id="{7651A30D-9BC2-48B8-B9AF-AD4B08CA43A6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551836" y="137285"/>
            <a:ext cx="68550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思想准备</a:t>
            </a:r>
            <a:endParaRPr lang="en-US" altLang="zh-CN" dirty="0"/>
          </a:p>
        </p:txBody>
      </p:sp>
      <p:sp>
        <p:nvSpPr>
          <p:cNvPr id="4" name="箭头3">
            <a:extLst>
              <a:ext uri="{FF2B5EF4-FFF2-40B4-BE49-F238E27FC236}">
                <a16:creationId xmlns:a16="http://schemas.microsoft.com/office/drawing/2014/main" id="{ECDDB732-4B81-55AA-58EF-116249C2D38F}"/>
              </a:ext>
            </a:extLst>
          </p:cNvPr>
          <p:cNvSpPr/>
          <p:nvPr/>
        </p:nvSpPr>
        <p:spPr bwMode="gray">
          <a:xfrm flipV="1">
            <a:off x="3056702" y="3719229"/>
            <a:ext cx="1093019" cy="1261332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82824" tIns="41411" rIns="82824" bIns="4141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200">
              <a:defRPr/>
            </a:pPr>
            <a:endParaRPr lang="zh-CN" altLang="en-US" sz="12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箭头1">
            <a:extLst>
              <a:ext uri="{FF2B5EF4-FFF2-40B4-BE49-F238E27FC236}">
                <a16:creationId xmlns:a16="http://schemas.microsoft.com/office/drawing/2014/main" id="{B680D154-77A6-785F-2592-A40ABC2249CA}"/>
              </a:ext>
            </a:extLst>
          </p:cNvPr>
          <p:cNvSpPr/>
          <p:nvPr/>
        </p:nvSpPr>
        <p:spPr bwMode="gray">
          <a:xfrm>
            <a:off x="3049674" y="2298898"/>
            <a:ext cx="1093019" cy="1520708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82824" tIns="41411" rIns="82824" bIns="4141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200">
              <a:defRPr/>
            </a:pPr>
            <a:endParaRPr lang="zh-CN" altLang="en-US" sz="12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1">
            <a:extLst>
              <a:ext uri="{FF2B5EF4-FFF2-40B4-BE49-F238E27FC236}">
                <a16:creationId xmlns:a16="http://schemas.microsoft.com/office/drawing/2014/main" id="{58ED412D-5D02-B983-6F0E-4F1A4213E9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5289" y="1857139"/>
            <a:ext cx="5889298" cy="1202113"/>
          </a:xfrm>
          <a:prstGeom prst="roundRect">
            <a:avLst>
              <a:gd name="adj" fmla="val 11921"/>
            </a:avLst>
          </a:prstGeom>
          <a:solidFill>
            <a:schemeClr val="accent2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我数学不是很好可以参加建模比赛吗？</a:t>
            </a:r>
          </a:p>
        </p:txBody>
      </p:sp>
      <p:sp>
        <p:nvSpPr>
          <p:cNvPr id="14" name="标题3">
            <a:extLst>
              <a:ext uri="{FF2B5EF4-FFF2-40B4-BE49-F238E27FC236}">
                <a16:creationId xmlns:a16="http://schemas.microsoft.com/office/drawing/2014/main" id="{EB3BE1C2-94C7-5DDB-2668-2AB932C92D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34405" y="4121812"/>
            <a:ext cx="5860182" cy="1181401"/>
          </a:xfrm>
          <a:prstGeom prst="roundRect">
            <a:avLst>
              <a:gd name="adj" fmla="val 11921"/>
            </a:avLst>
          </a:prstGeom>
          <a:solidFill>
            <a:schemeClr val="accent4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我没有经验、对于建模一无所知可以参加建模比赛吗？</a:t>
            </a:r>
          </a:p>
        </p:txBody>
      </p:sp>
      <p:sp>
        <p:nvSpPr>
          <p:cNvPr id="15" name="Oval 19">
            <a:extLst>
              <a:ext uri="{FF2B5EF4-FFF2-40B4-BE49-F238E27FC236}">
                <a16:creationId xmlns:a16="http://schemas.microsoft.com/office/drawing/2014/main" id="{33F54C32-EB82-46E6-FF03-AB964DF68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779" y="2725944"/>
            <a:ext cx="2205023" cy="1986569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  <a:round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82824" tIns="41411" rIns="82824" bIns="41411" anchor="ctr"/>
          <a:lstStyle/>
          <a:p>
            <a:pPr algn="ctr" defTabSz="1219200">
              <a:lnSpc>
                <a:spcPct val="120000"/>
              </a:lnSpc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两个常见的问题</a:t>
            </a:r>
          </a:p>
        </p:txBody>
      </p:sp>
    </p:spTree>
    <p:extLst>
      <p:ext uri="{BB962C8B-B14F-4D97-AF65-F5344CB8AC3E}">
        <p14:creationId xmlns:p14="http://schemas.microsoft.com/office/powerpoint/2010/main" val="186959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3"/>
    </mc:Choice>
    <mc:Fallback xmlns="">
      <p:transition spd="slow" advTm="970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30304" y="6454137"/>
            <a:ext cx="795020" cy="365125"/>
          </a:xfrm>
        </p:spPr>
        <p:txBody>
          <a:bodyPr/>
          <a:lstStyle/>
          <a:p>
            <a:fld id="{7651A30D-9BC2-48B8-B9AF-AD4B08CA43A6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330333" y="137285"/>
            <a:ext cx="271387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有哪些作用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E03052-6909-536B-0E26-45162CD93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53" y="1299510"/>
            <a:ext cx="6012701" cy="38484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EA0ADE-A442-F9C6-5543-4B0B5DC48272}"/>
              </a:ext>
            </a:extLst>
          </p:cNvPr>
          <p:cNvSpPr txBox="1"/>
          <p:nvPr/>
        </p:nvSpPr>
        <p:spPr>
          <a:xfrm>
            <a:off x="7422840" y="1719387"/>
            <a:ext cx="43803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保研加分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锻炼自己分析问题，解决问题的能力。里面还会涉及很多算法，也可以锻炼到自己设计算法，使用算法的能力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77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03"/>
    </mc:Choice>
    <mc:Fallback>
      <p:transition spd="slow" advTm="970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0" y="128320"/>
            <a:ext cx="31864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如何组队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0D0BD628-F71B-4177-9214-217D45C6F1B4}"/>
                  </a:ext>
                </a:extLst>
              </p14:cNvPr>
              <p14:cNvContentPartPr/>
              <p14:nvPr/>
            </p14:nvContentPartPr>
            <p14:xfrm>
              <a:off x="8706140" y="1729310"/>
              <a:ext cx="322560" cy="39528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0D0BD628-F71B-4177-9214-217D45C6F1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3140" y="1666310"/>
                <a:ext cx="448200" cy="5209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2EDD0FB-5B64-0880-2259-307909B36C7A}"/>
              </a:ext>
            </a:extLst>
          </p:cNvPr>
          <p:cNvSpPr txBox="1"/>
          <p:nvPr/>
        </p:nvSpPr>
        <p:spPr>
          <a:xfrm>
            <a:off x="452717" y="2027983"/>
            <a:ext cx="112865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队友要各有所长，从建模、编程、写作三个方面进行队友的选择。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队友要靠谱，认真负责，不划水，要能感觉出是三个人在战斗。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团队之间要有良好的沟通交流，了解队友擅长什么，最大限度发挥出团队的力量。</a:t>
            </a:r>
          </a:p>
        </p:txBody>
      </p:sp>
    </p:spTree>
    <p:extLst>
      <p:ext uri="{BB962C8B-B14F-4D97-AF65-F5344CB8AC3E}">
        <p14:creationId xmlns:p14="http://schemas.microsoft.com/office/powerpoint/2010/main" val="258180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3"/>
    </mc:Choice>
    <mc:Fallback xmlns="">
      <p:transition spd="slow" advTm="970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0" y="128320"/>
            <a:ext cx="31864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赛前准备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0D0BD628-F71B-4177-9214-217D45C6F1B4}"/>
                  </a:ext>
                </a:extLst>
              </p14:cNvPr>
              <p14:cNvContentPartPr/>
              <p14:nvPr/>
            </p14:nvContentPartPr>
            <p14:xfrm>
              <a:off x="8706140" y="1729310"/>
              <a:ext cx="322560" cy="39528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0D0BD628-F71B-4177-9214-217D45C6F1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3140" y="1666310"/>
                <a:ext cx="448200" cy="5209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2EDD0FB-5B64-0880-2259-307909B36C7A}"/>
              </a:ext>
            </a:extLst>
          </p:cNvPr>
          <p:cNvSpPr txBox="1"/>
          <p:nvPr/>
        </p:nvSpPr>
        <p:spPr>
          <a:xfrm>
            <a:off x="452717" y="2027983"/>
            <a:ext cx="112865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建模：按</a:t>
            </a:r>
            <a:r>
              <a:rPr lang="zh-CN" altLang="en-US" sz="2400" dirty="0">
                <a:solidFill>
                  <a:srgbClr val="FF0000"/>
                </a:solidFill>
              </a:rPr>
              <a:t>类别</a:t>
            </a:r>
            <a:r>
              <a:rPr lang="zh-CN" altLang="en-US" sz="2400" dirty="0"/>
              <a:t>进行算法的了解，要清楚每种算法适合解决什么问题，如优化，预测，回归等。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编程：赛前屯代码（网上有很多，平时学习的时候边学边积累就好了。），对一些常用的算法的代码了然于胸，这里推荐学一手</a:t>
            </a:r>
            <a:r>
              <a:rPr lang="en-US" altLang="zh-CN" sz="2400" dirty="0"/>
              <a:t>Python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写作：“很重要”，论文思路清晰，逻辑明了，语言表达力度强，分析问题到位等。论文手是队伍的很重要的部分，</a:t>
            </a:r>
            <a:r>
              <a:rPr lang="zh-CN" altLang="en-US" sz="2400" dirty="0">
                <a:solidFill>
                  <a:srgbClr val="FF0000"/>
                </a:solidFill>
              </a:rPr>
              <a:t>结果再好如果不能通过论文表现出来也拿不到奖！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3"/>
    </mc:Choice>
    <mc:Fallback xmlns="">
      <p:transition spd="slow" advTm="97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0" y="128320"/>
            <a:ext cx="31864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赛前准备</a:t>
            </a:r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0D0BD628-F71B-4177-9214-217D45C6F1B4}"/>
                  </a:ext>
                </a:extLst>
              </p14:cNvPr>
              <p14:cNvContentPartPr/>
              <p14:nvPr/>
            </p14:nvContentPartPr>
            <p14:xfrm>
              <a:off x="8706140" y="1729310"/>
              <a:ext cx="322560" cy="39528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0D0BD628-F71B-4177-9214-217D45C6F1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43140" y="1666310"/>
                <a:ext cx="448200" cy="520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B842DAC9-E2E9-4F47-F9B2-EA621C5A435B}"/>
              </a:ext>
            </a:extLst>
          </p:cNvPr>
          <p:cNvSpPr txBox="1"/>
          <p:nvPr/>
        </p:nvSpPr>
        <p:spPr>
          <a:xfrm>
            <a:off x="1491072" y="1457923"/>
            <a:ext cx="7616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先了解一些常见的模型。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6DB818-2F4B-0C19-6D23-CD93DBC096D2}"/>
              </a:ext>
            </a:extLst>
          </p:cNvPr>
          <p:cNvGrpSpPr/>
          <p:nvPr/>
        </p:nvGrpSpPr>
        <p:grpSpPr>
          <a:xfrm>
            <a:off x="704236" y="1413802"/>
            <a:ext cx="552688" cy="552688"/>
            <a:chOff x="3543574" y="4265651"/>
            <a:chExt cx="414516" cy="41451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56B4043-9B80-8104-671C-1219BE2704F9}"/>
                </a:ext>
              </a:extLst>
            </p:cNvPr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790988D-A36A-851C-84AA-04A6F2E8EEDF}"/>
                </a:ext>
              </a:extLst>
            </p:cNvPr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8" name="Freeform 12">
                <a:extLst>
                  <a:ext uri="{FF2B5EF4-FFF2-40B4-BE49-F238E27FC236}">
                    <a16:creationId xmlns:a16="http://schemas.microsoft.com/office/drawing/2014/main" id="{BE8547D4-637F-76C3-5AC6-FDD0E9294EC0}"/>
                  </a:ext>
                </a:extLst>
              </p:cNvPr>
              <p:cNvSpPr/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/>
                <a:endParaRPr lang="zh-CN" altLang="en-US" sz="240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Freeform 13">
                <a:extLst>
                  <a:ext uri="{FF2B5EF4-FFF2-40B4-BE49-F238E27FC236}">
                    <a16:creationId xmlns:a16="http://schemas.microsoft.com/office/drawing/2014/main" id="{27E7273C-B8E8-BF2B-99B7-C4B1AC39A1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/>
                <a:endParaRPr lang="zh-CN" altLang="en-US" sz="240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FCB5BD9-59E7-7787-426A-20A0D1ECF2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9" r="8741" b="8375"/>
          <a:stretch/>
        </p:blipFill>
        <p:spPr>
          <a:xfrm>
            <a:off x="3459771" y="1966490"/>
            <a:ext cx="5577257" cy="43532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42061B9F-542F-250B-24B3-D4FDABE4E9D2}"/>
                  </a:ext>
                </a:extLst>
              </p14:cNvPr>
              <p14:cNvContentPartPr/>
              <p14:nvPr/>
            </p14:nvContentPartPr>
            <p14:xfrm>
              <a:off x="8858540" y="1881710"/>
              <a:ext cx="322560" cy="3952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42061B9F-542F-250B-24B3-D4FDABE4E9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5540" y="1818710"/>
                <a:ext cx="448200" cy="5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74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03"/>
    </mc:Choice>
    <mc:Fallback>
      <p:transition spd="slow" advTm="970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0" y="128320"/>
            <a:ext cx="31864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赛前准备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70941F-C827-B7C5-DD53-1C923A00FB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672" y="2178995"/>
            <a:ext cx="2763859" cy="3945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5CD8C16-1597-50D0-C93A-A6414F26A9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2"/>
          <a:stretch/>
        </p:blipFill>
        <p:spPr bwMode="auto">
          <a:xfrm>
            <a:off x="4586014" y="2178995"/>
            <a:ext cx="3048959" cy="3945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3F2F5B0-56E8-A917-26D9-104AA67883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4"/>
          <a:stretch/>
        </p:blipFill>
        <p:spPr bwMode="auto">
          <a:xfrm>
            <a:off x="8118456" y="2178995"/>
            <a:ext cx="2917124" cy="394547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03AA0C9-1A87-7428-C768-295FB2AA7C63}"/>
              </a:ext>
            </a:extLst>
          </p:cNvPr>
          <p:cNvSpPr txBox="1"/>
          <p:nvPr/>
        </p:nvSpPr>
        <p:spPr>
          <a:xfrm>
            <a:off x="457201" y="1483567"/>
            <a:ext cx="1129004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黄皮书</a:t>
            </a:r>
          </a:p>
        </p:txBody>
      </p:sp>
    </p:spTree>
    <p:extLst>
      <p:ext uri="{BB962C8B-B14F-4D97-AF65-F5344CB8AC3E}">
        <p14:creationId xmlns:p14="http://schemas.microsoft.com/office/powerpoint/2010/main" val="1297177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03"/>
    </mc:Choice>
    <mc:Fallback>
      <p:transition spd="slow" advTm="970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0" y="128320"/>
            <a:ext cx="31864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ts val="4900"/>
              </a:lnSpc>
              <a:spcBef>
                <a:spcPct val="0"/>
              </a:spcBef>
              <a:buClr>
                <a:srgbClr val="4F81BD"/>
              </a:buClr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赛前准备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14DD05-8471-9315-6F3C-D66B6ED24FAF}"/>
              </a:ext>
            </a:extLst>
          </p:cNvPr>
          <p:cNvSpPr txBox="1"/>
          <p:nvPr/>
        </p:nvSpPr>
        <p:spPr>
          <a:xfrm>
            <a:off x="942392" y="2425959"/>
            <a:ext cx="94306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看论文是一种很重要的学习方式！组内每周可以安排一次一起看一篇论文，然后进行讨论，通过讨论也能促进团队间的了解。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通过看论文，可以加深自己对于建模算法的理解，也能从论文中学习作者解决问题的思路，从而拓宽自己的知识面，还能学习一些写作上的知识（写法，文章结构。）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看的时候，善于</a:t>
            </a:r>
            <a:r>
              <a:rPr lang="zh-CN" altLang="en-US" sz="2400" dirty="0">
                <a:solidFill>
                  <a:srgbClr val="FF0000"/>
                </a:solidFill>
              </a:rPr>
              <a:t>总结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54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03"/>
    </mc:Choice>
    <mc:Fallback>
      <p:transition spd="slow" advTm="970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KSO_WM_UNIT_TYPE" val="a"/>
  <p:tag name="KSO_WM_UNIT_INDEX" val="1"/>
  <p:tag name="KSO_WM_UNIT_ID" val="custom160530_11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目录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MH" val="20151022155048"/>
  <p:tag name="MH_LIBRARY" val="GRAPHIC"/>
  <p:tag name="MH_ORDER" val="AutoShape 8"/>
  <p:tag name="KSO_WM_UNIT_TYPE" val="l_i"/>
  <p:tag name="KSO_WM_UNIT_INDEX" val="1_8"/>
  <p:tag name="KSO_WM_UNIT_ID" val="custom160530_11*l_i*1_8"/>
  <p:tag name="KSO_WM_UNIT_CLEAR" val="1"/>
  <p:tag name="KSO_WM_UNIT_LAYERLEVEL" val="1_1"/>
  <p:tag name="KSO_WM_DIAGRAM_GROUP_CODE" val="l1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MH" val="20151022155048"/>
  <p:tag name="MH_LIBRARY" val="GRAPHIC"/>
  <p:tag name="MH_ORDER" val="Rectangle 4"/>
  <p:tag name="KSO_WM_UNIT_TYPE" val="l_i"/>
  <p:tag name="KSO_WM_UNIT_INDEX" val="1_7"/>
  <p:tag name="KSO_WM_UNIT_ID" val="custom160530_11*l_i*1_7"/>
  <p:tag name="KSO_WM_UNIT_CLEAR" val="1"/>
  <p:tag name="KSO_WM_UNIT_LAYERLEVEL" val="1_1"/>
  <p:tag name="KSO_WM_DIAGRAM_GROUP_CODE" val="l1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MH" val="20151022155048"/>
  <p:tag name="MH_LIBRARY" val="GRAPHIC"/>
  <p:tag name="MH_ORDER" val="AutoShape 8"/>
  <p:tag name="KSO_WM_UNIT_TYPE" val="l_h_f"/>
  <p:tag name="KSO_WM_UNIT_INDEX" val="1_4_1"/>
  <p:tag name="KSO_WM_UNIT_ID" val="custom160530_11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MH" val="20151022155048"/>
  <p:tag name="MH_LIBRARY" val="GRAPHIC"/>
  <p:tag name="MH_ORDER" val="AutoShape 8"/>
  <p:tag name="KSO_WM_UNIT_TYPE" val="l_i"/>
  <p:tag name="KSO_WM_UNIT_INDEX" val="1_8"/>
  <p:tag name="KSO_WM_UNIT_ID" val="custom160530_11*l_i*1_8"/>
  <p:tag name="KSO_WM_UNIT_CLEAR" val="1"/>
  <p:tag name="KSO_WM_UNIT_LAYERLEVEL" val="1_1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MH" val="20151022155048"/>
  <p:tag name="MH_LIBRARY" val="GRAPHIC"/>
  <p:tag name="MH_ORDER" val="Rectangle 4"/>
  <p:tag name="KSO_WM_UNIT_TYPE" val="l_i"/>
  <p:tag name="KSO_WM_UNIT_INDEX" val="1_5"/>
  <p:tag name="KSO_WM_UNIT_ID" val="custom160530_11*l_i*1_5"/>
  <p:tag name="KSO_WM_UNIT_CLEAR" val="1"/>
  <p:tag name="KSO_WM_UNIT_LAYERLEVEL" val="1_1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MH" val="20151022155048"/>
  <p:tag name="MH_LIBRARY" val="GRAPHIC"/>
  <p:tag name="MH_ORDER" val="AutoShape 8"/>
  <p:tag name="KSO_WM_UNIT_TYPE" val="l_h_f"/>
  <p:tag name="KSO_WM_UNIT_INDEX" val="1_3_1"/>
  <p:tag name="KSO_WM_UNIT_ID" val="custom160530_11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MH" val="20151022155048"/>
  <p:tag name="MH_LIBRARY" val="GRAPHIC"/>
  <p:tag name="MH_ORDER" val="AutoShape 8"/>
  <p:tag name="KSO_WM_UNIT_TYPE" val="l_i"/>
  <p:tag name="KSO_WM_UNIT_INDEX" val="1_6"/>
  <p:tag name="KSO_WM_UNIT_ID" val="custom160530_11*l_i*1_6"/>
  <p:tag name="KSO_WM_UNIT_CLEAR" val="1"/>
  <p:tag name="KSO_WM_UNIT_LAYERLEVEL" val="1_1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MH" val="20151022155048"/>
  <p:tag name="MH_LIBRARY" val="GRAPHIC"/>
  <p:tag name="MH_ORDER" val="Rectangle 4"/>
  <p:tag name="KSO_WM_UNIT_TYPE" val="l_i"/>
  <p:tag name="KSO_WM_UNIT_INDEX" val="1_3"/>
  <p:tag name="KSO_WM_UNIT_ID" val="custom160530_11*l_i*1_3"/>
  <p:tag name="KSO_WM_UNIT_CLEAR" val="1"/>
  <p:tag name="KSO_WM_UNIT_LAYERLEVEL" val="1_1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MH" val="20151022155048"/>
  <p:tag name="MH_LIBRARY" val="GRAPHIC"/>
  <p:tag name="MH_ORDER" val="AutoShape 8"/>
  <p:tag name="KSO_WM_UNIT_TYPE" val="l_h_f"/>
  <p:tag name="KSO_WM_UNIT_INDEX" val="1_2_1"/>
  <p:tag name="KSO_WM_UNIT_ID" val="custom160530_11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MH" val="20151022155048"/>
  <p:tag name="MH_LIBRARY" val="GRAPHIC"/>
  <p:tag name="MH_ORDER" val="AutoShape 8"/>
  <p:tag name="KSO_WM_UNIT_TYPE" val="l_i"/>
  <p:tag name="KSO_WM_UNIT_INDEX" val="1_4"/>
  <p:tag name="KSO_WM_UNIT_ID" val="custom160530_11*l_i*1_4"/>
  <p:tag name="KSO_WM_UNIT_CLEAR" val="1"/>
  <p:tag name="KSO_WM_UNIT_LAYERLEVEL" val="1_1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KSO_WM_UNIT_TYPE" val="b"/>
  <p:tag name="KSO_WM_UNIT_INDEX" val="1"/>
  <p:tag name="KSO_WM_UNIT_ID" val="custom160530_11*b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CONTENT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MH" val="20151022155048"/>
  <p:tag name="MH_LIBRARY" val="GRAPHIC"/>
  <p:tag name="MH_ORDER" val="Rectangle 4"/>
  <p:tag name="KSO_WM_UNIT_TYPE" val="l_i"/>
  <p:tag name="KSO_WM_UNIT_INDEX" val="1_1"/>
  <p:tag name="KSO_WM_UNIT_ID" val="custom160530_11*l_i*1_1"/>
  <p:tag name="KSO_WM_UNIT_CLEAR" val="1"/>
  <p:tag name="KSO_WM_UNIT_LAYERLEVEL" val="1_1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MH" val="20151022155048"/>
  <p:tag name="MH_LIBRARY" val="GRAPHIC"/>
  <p:tag name="MH_ORDER" val="AutoShape 8"/>
  <p:tag name="KSO_WM_UNIT_TYPE" val="l_h_f"/>
  <p:tag name="KSO_WM_UNIT_INDEX" val="1_1_1"/>
  <p:tag name="KSO_WM_UNIT_ID" val="custom160530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MH" val="20151022155048"/>
  <p:tag name="MH_LIBRARY" val="GRAPHIC"/>
  <p:tag name="MH_ORDER" val="AutoShape 8"/>
  <p:tag name="KSO_WM_UNIT_TYPE" val="l_i"/>
  <p:tag name="KSO_WM_UNIT_INDEX" val="1_2"/>
  <p:tag name="KSO_WM_UNIT_ID" val="custom160530_11*l_i*1_2"/>
  <p:tag name="KSO_WM_UNIT_CLEAR" val="1"/>
  <p:tag name="KSO_WM_UNIT_LAYERLEVEL" val="1_1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0_11*i*2"/>
  <p:tag name="KSO_WM_TEMPLATE_CATEGORY" val="custom"/>
  <p:tag name="KSO_WM_TEMPLATE_INDEX" val="160530"/>
  <p:tag name="KSO_WM_UNIT_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0_11*i*9"/>
  <p:tag name="KSO_WM_TEMPLATE_CATEGORY" val="custom"/>
  <p:tag name="KSO_WM_TEMPLATE_INDEX" val="160530"/>
  <p:tag name="KSO_WM_UNIT_INDEX" val="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0_11*i*16"/>
  <p:tag name="KSO_WM_TEMPLATE_CATEGORY" val="custom"/>
  <p:tag name="KSO_WM_TEMPLATE_INDEX" val="160530"/>
  <p:tag name="KSO_WM_UNIT_INDEX" val="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0_11*i*23"/>
  <p:tag name="KSO_WM_TEMPLATE_CATEGORY" val="custom"/>
  <p:tag name="KSO_WM_TEMPLATE_INDEX" val="160530"/>
  <p:tag name="KSO_WM_UNIT_INDEX" val="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0_11*i*23"/>
  <p:tag name="KSO_WM_TEMPLATE_CATEGORY" val="custom"/>
  <p:tag name="KSO_WM_TEMPLATE_INDEX" val="160530"/>
  <p:tag name="KSO_WM_UNIT_INDEX" val="2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MH" val="20151022155048"/>
  <p:tag name="MH_LIBRARY" val="GRAPHIC"/>
  <p:tag name="MH_ORDER" val="Rectangle 4"/>
  <p:tag name="KSO_WM_UNIT_TYPE" val="l_i"/>
  <p:tag name="KSO_WM_UNIT_INDEX" val="1_7"/>
  <p:tag name="KSO_WM_UNIT_ID" val="custom160530_11*l_i*1_7"/>
  <p:tag name="KSO_WM_UNIT_CLEAR" val="1"/>
  <p:tag name="KSO_WM_UNIT_LAYERLEVEL" val="1_1"/>
  <p:tag name="KSO_WM_DIAGRAM_GROUP_CODE" val="l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0"/>
  <p:tag name="MH" val="20151022155048"/>
  <p:tag name="MH_LIBRARY" val="GRAPHIC"/>
  <p:tag name="MH_ORDER" val="AutoShape 8"/>
  <p:tag name="KSO_WM_UNIT_TYPE" val="l_h_f"/>
  <p:tag name="KSO_WM_UNIT_INDEX" val="1_4_1"/>
  <p:tag name="KSO_WM_UNIT_ID" val="custom160530_11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2248</Words>
  <Application>Microsoft Office PowerPoint</Application>
  <PresentationFormat>宽屏</PresentationFormat>
  <Paragraphs>148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黑体</vt:lpstr>
      <vt:lpstr>黑体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asl</dc:creator>
  <cp:lastModifiedBy>asl</cp:lastModifiedBy>
  <cp:revision>61</cp:revision>
  <dcterms:created xsi:type="dcterms:W3CDTF">2022-05-13T12:55:45Z</dcterms:created>
  <dcterms:modified xsi:type="dcterms:W3CDTF">2022-10-15T10:29:49Z</dcterms:modified>
</cp:coreProperties>
</file>