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0" r:id="rId7"/>
    <p:sldId id="261" r:id="rId8"/>
    <p:sldId id="265" r:id="rId9"/>
    <p:sldId id="268" r:id="rId10"/>
    <p:sldId id="262" r:id="rId11"/>
    <p:sldId id="263" r:id="rId12"/>
    <p:sldId id="264" r:id="rId13"/>
    <p:sldId id="266" r:id="rId14"/>
    <p:sldId id="269"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137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28-Apr-18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28-Apr-18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28-Apr-18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28-Apr-18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28-Apr-18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28-Apr-18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4477871"/>
            <a:ext cx="6400800" cy="990600"/>
          </a:xfrm>
        </p:spPr>
        <p:txBody>
          <a:bodyPr>
            <a:normAutofit fontScale="55000" lnSpcReduction="20000"/>
          </a:bodyPr>
          <a:lstStyle/>
          <a:p>
            <a:pPr algn="l"/>
            <a:r>
              <a:rPr lang="en-US" dirty="0">
                <a:solidFill>
                  <a:schemeClr val="tx1"/>
                </a:solidFill>
              </a:rPr>
              <a:t>CSE 254   ALGORITHM DESIGN AND </a:t>
            </a:r>
            <a:r>
              <a:rPr lang="en-US" dirty="0" smtClean="0">
                <a:solidFill>
                  <a:schemeClr val="tx1"/>
                </a:solidFill>
              </a:rPr>
              <a:t>ANALYSIS</a:t>
            </a:r>
            <a:r>
              <a:rPr lang="en-US" dirty="0">
                <a:solidFill>
                  <a:schemeClr val="tx1"/>
                </a:solidFill>
              </a:rPr>
              <a:t/>
            </a:r>
            <a:br>
              <a:rPr lang="en-US" dirty="0">
                <a:solidFill>
                  <a:schemeClr val="tx1"/>
                </a:solidFill>
              </a:rPr>
            </a:br>
            <a:r>
              <a:rPr lang="en-US" dirty="0">
                <a:solidFill>
                  <a:schemeClr val="tx1"/>
                </a:solidFill>
              </a:rPr>
              <a:t>PRANAY </a:t>
            </a:r>
            <a:r>
              <a:rPr lang="en-US" dirty="0" smtClean="0">
                <a:solidFill>
                  <a:schemeClr val="tx1"/>
                </a:solidFill>
              </a:rPr>
              <a:t>MUNDA - </a:t>
            </a:r>
            <a:r>
              <a:rPr lang="en-US" dirty="0">
                <a:solidFill>
                  <a:schemeClr val="tx1"/>
                </a:solidFill>
              </a:rPr>
              <a:t>160001045</a:t>
            </a:r>
            <a:br>
              <a:rPr lang="en-US" dirty="0">
                <a:solidFill>
                  <a:schemeClr val="tx1"/>
                </a:solidFill>
              </a:rPr>
            </a:br>
            <a:r>
              <a:rPr lang="en-US" dirty="0">
                <a:solidFill>
                  <a:schemeClr val="tx1"/>
                </a:solidFill>
              </a:rPr>
              <a:t>AKASH </a:t>
            </a:r>
            <a:r>
              <a:rPr lang="en-US" dirty="0" smtClean="0">
                <a:solidFill>
                  <a:schemeClr val="tx1"/>
                </a:solidFill>
              </a:rPr>
              <a:t>AHIRWAL </a:t>
            </a:r>
            <a:r>
              <a:rPr lang="en-US" dirty="0" smtClean="0">
                <a:solidFill>
                  <a:schemeClr val="tx1"/>
                </a:solidFill>
              </a:rPr>
              <a:t>– 160001002</a:t>
            </a:r>
            <a:r>
              <a:rPr lang="en-US" dirty="0"/>
              <a:t/>
            </a:r>
            <a:br>
              <a:rPr lang="en-US" dirty="0"/>
            </a:br>
            <a:endParaRPr lang="en-US" dirty="0" smtClean="0"/>
          </a:p>
          <a:p>
            <a:pPr algn="l"/>
            <a:endParaRPr lang="en-US" dirty="0"/>
          </a:p>
          <a:p>
            <a:pPr algn="l"/>
            <a:endParaRPr lang="en-US" dirty="0"/>
          </a:p>
        </p:txBody>
      </p:sp>
      <p:sp>
        <p:nvSpPr>
          <p:cNvPr id="4" name="TextBox 3"/>
          <p:cNvSpPr txBox="1"/>
          <p:nvPr/>
        </p:nvSpPr>
        <p:spPr>
          <a:xfrm>
            <a:off x="636494" y="5486400"/>
            <a:ext cx="2324675" cy="923330"/>
          </a:xfrm>
          <a:prstGeom prst="rect">
            <a:avLst/>
          </a:prstGeom>
          <a:noFill/>
        </p:spPr>
        <p:txBody>
          <a:bodyPr wrap="none" rtlCol="0">
            <a:spAutoFit/>
          </a:bodyPr>
          <a:lstStyle/>
          <a:p>
            <a:r>
              <a:rPr lang="en-US" dirty="0"/>
              <a:t>Under the Guidance of</a:t>
            </a:r>
          </a:p>
          <a:p>
            <a:r>
              <a:rPr lang="en-US" dirty="0"/>
              <a:t>Dr. Kapil Ahuja</a:t>
            </a:r>
          </a:p>
          <a:p>
            <a:endParaRPr lang="en-US" dirty="0"/>
          </a:p>
        </p:txBody>
      </p:sp>
      <p:pic>
        <p:nvPicPr>
          <p:cNvPr id="5" name="Picture 4" descr="D:\IIT Indore\General data\logo1.jpg"/>
          <p:cNvPicPr/>
          <p:nvPr/>
        </p:nvPicPr>
        <p:blipFill>
          <a:blip r:embed="rId2">
            <a:extLst>
              <a:ext uri="{28A0092B-C50C-407E-A947-70E740481C1C}">
                <a14:useLocalDpi xmlns:a14="http://schemas.microsoft.com/office/drawing/2010/main" val="0"/>
              </a:ext>
            </a:extLst>
          </a:blip>
          <a:srcRect/>
          <a:stretch>
            <a:fillRect/>
          </a:stretch>
        </p:blipFill>
        <p:spPr bwMode="auto">
          <a:xfrm>
            <a:off x="3862382" y="457200"/>
            <a:ext cx="1419225" cy="1524000"/>
          </a:xfrm>
          <a:prstGeom prst="rect">
            <a:avLst/>
          </a:prstGeom>
          <a:noFill/>
          <a:ln>
            <a:noFill/>
          </a:ln>
        </p:spPr>
      </p:pic>
      <p:sp>
        <p:nvSpPr>
          <p:cNvPr id="6" name="Title 5"/>
          <p:cNvSpPr>
            <a:spLocks noGrp="1"/>
          </p:cNvSpPr>
          <p:nvPr>
            <p:ph type="ctrTitle"/>
          </p:nvPr>
        </p:nvSpPr>
        <p:spPr>
          <a:xfrm>
            <a:off x="762000" y="2438400"/>
            <a:ext cx="7772400" cy="1847850"/>
          </a:xfrm>
        </p:spPr>
        <p:txBody>
          <a:bodyPr>
            <a:normAutofit/>
          </a:bodyPr>
          <a:lstStyle/>
          <a:p>
            <a:r>
              <a:rPr lang="en-US" sz="3200" b="1" dirty="0"/>
              <a:t>FLIGHT TRAVEL AND ASSEMBLY LINE SCHEDULING</a:t>
            </a:r>
            <a:br>
              <a:rPr lang="en-US" sz="3200" b="1" dirty="0"/>
            </a:br>
            <a:r>
              <a:rPr lang="en-US" sz="2200" dirty="0"/>
              <a:t>Computer Science and Engineering</a:t>
            </a:r>
            <a:br>
              <a:rPr lang="en-US" sz="2200" dirty="0"/>
            </a:br>
            <a:r>
              <a:rPr lang="en-US" sz="2200" dirty="0"/>
              <a:t>2</a:t>
            </a:r>
            <a:r>
              <a:rPr lang="en-US" sz="2200" baseline="30000" dirty="0"/>
              <a:t>nd</a:t>
            </a:r>
            <a:r>
              <a:rPr lang="en-US" sz="2200" dirty="0"/>
              <a:t> </a:t>
            </a:r>
            <a:r>
              <a:rPr lang="en-US" sz="2200" dirty="0" smtClean="0"/>
              <a:t>year</a:t>
            </a:r>
            <a:endParaRPr lang="en-US" sz="2200" dirty="0"/>
          </a:p>
        </p:txBody>
      </p:sp>
    </p:spTree>
    <p:extLst>
      <p:ext uri="{BB962C8B-B14F-4D97-AF65-F5344CB8AC3E}">
        <p14:creationId xmlns:p14="http://schemas.microsoft.com/office/powerpoint/2010/main" val="8550475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The final result will be in the form mentioned below </a:t>
            </a:r>
            <a:endParaRPr lang="en-US" sz="2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6796236"/>
              </p:ext>
            </p:extLst>
          </p:nvPr>
        </p:nvGraphicFramePr>
        <p:xfrm>
          <a:off x="457200" y="1600200"/>
          <a:ext cx="8229600" cy="185420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r>
                        <a:rPr lang="en-US" dirty="0" smtClean="0"/>
                        <a:t>From (boarding)</a:t>
                      </a:r>
                      <a:endParaRPr lang="en-US" dirty="0"/>
                    </a:p>
                  </a:txBody>
                  <a:tcPr/>
                </a:tc>
                <a:tc>
                  <a:txBody>
                    <a:bodyPr/>
                    <a:lstStyle/>
                    <a:p>
                      <a:r>
                        <a:rPr lang="en-US" dirty="0" smtClean="0"/>
                        <a:t>To(destination)</a:t>
                      </a:r>
                      <a:endParaRPr lang="en-US" dirty="0"/>
                    </a:p>
                  </a:txBody>
                  <a:tcPr/>
                </a:tc>
                <a:tc>
                  <a:txBody>
                    <a:bodyPr/>
                    <a:lstStyle/>
                    <a:p>
                      <a:r>
                        <a:rPr lang="en-US" dirty="0" smtClean="0"/>
                        <a:t>Departure</a:t>
                      </a:r>
                      <a:r>
                        <a:rPr lang="en-US" baseline="0" dirty="0" smtClean="0"/>
                        <a:t> time </a:t>
                      </a:r>
                      <a:endParaRPr lang="en-US" dirty="0"/>
                    </a:p>
                  </a:txBody>
                  <a:tcPr/>
                </a:tc>
                <a:tc>
                  <a:txBody>
                    <a:bodyPr/>
                    <a:lstStyle/>
                    <a:p>
                      <a:r>
                        <a:rPr lang="en-US" dirty="0" smtClean="0"/>
                        <a:t>Arrival time</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8:00</a:t>
                      </a:r>
                      <a:endParaRPr lang="en-US" dirty="0"/>
                    </a:p>
                  </a:txBody>
                  <a:tcPr/>
                </a:tc>
                <a:tc>
                  <a:txBody>
                    <a:bodyPr/>
                    <a:lstStyle/>
                    <a:p>
                      <a:r>
                        <a:rPr lang="en-US" dirty="0" smtClean="0"/>
                        <a:t>8:40</a:t>
                      </a:r>
                      <a:endParaRPr lang="en-US" dirty="0"/>
                    </a:p>
                  </a:txBody>
                  <a:tcPr/>
                </a:tc>
              </a:tr>
              <a:tr h="370840">
                <a:tc>
                  <a:txBody>
                    <a:bodyPr/>
                    <a:lstStyle/>
                    <a:p>
                      <a:r>
                        <a:rPr lang="en-US" dirty="0" smtClean="0"/>
                        <a:t>0</a:t>
                      </a:r>
                      <a:endParaRPr lang="en-US" dirty="0"/>
                    </a:p>
                  </a:txBody>
                  <a:tcPr/>
                </a:tc>
                <a:tc>
                  <a:txBody>
                    <a:bodyPr/>
                    <a:lstStyle/>
                    <a:p>
                      <a:r>
                        <a:rPr lang="en-US" dirty="0" smtClean="0"/>
                        <a:t>7</a:t>
                      </a:r>
                      <a:endParaRPr lang="en-US" dirty="0"/>
                    </a:p>
                  </a:txBody>
                  <a:tcPr/>
                </a:tc>
                <a:tc>
                  <a:txBody>
                    <a:bodyPr/>
                    <a:lstStyle/>
                    <a:p>
                      <a:r>
                        <a:rPr lang="en-US" dirty="0" smtClean="0"/>
                        <a:t>8:00</a:t>
                      </a:r>
                      <a:endParaRPr lang="en-US" dirty="0"/>
                    </a:p>
                  </a:txBody>
                  <a:tcPr/>
                </a:tc>
                <a:tc>
                  <a:txBody>
                    <a:bodyPr/>
                    <a:lstStyle/>
                    <a:p>
                      <a:r>
                        <a:rPr lang="en-US" dirty="0" smtClean="0"/>
                        <a:t>9:20</a:t>
                      </a:r>
                      <a:endParaRPr lang="en-US" dirty="0"/>
                    </a:p>
                  </a:txBody>
                  <a:tcPr/>
                </a:tc>
              </a:tr>
              <a:tr h="370840">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8:40</a:t>
                      </a:r>
                      <a:endParaRPr lang="en-US" dirty="0"/>
                    </a:p>
                  </a:txBody>
                  <a:tcPr/>
                </a:tc>
                <a:tc>
                  <a:txBody>
                    <a:bodyPr/>
                    <a:lstStyle/>
                    <a:p>
                      <a:r>
                        <a:rPr lang="en-US" dirty="0" smtClean="0"/>
                        <a:t>10:00</a:t>
                      </a:r>
                      <a:endParaRPr lang="en-US" dirty="0"/>
                    </a:p>
                  </a:txBody>
                  <a:tcPr/>
                </a:tc>
              </a:tr>
              <a:tr h="370840">
                <a:tc>
                  <a:txBody>
                    <a:bodyPr/>
                    <a:lstStyle/>
                    <a:p>
                      <a:r>
                        <a:rPr lang="en-US" dirty="0" smtClean="0"/>
                        <a:t>7</a:t>
                      </a:r>
                      <a:endParaRPr lang="en-US" dirty="0"/>
                    </a:p>
                  </a:txBody>
                  <a:tcPr/>
                </a:tc>
                <a:tc>
                  <a:txBody>
                    <a:bodyPr/>
                    <a:lstStyle/>
                    <a:p>
                      <a:r>
                        <a:rPr lang="en-US" dirty="0" smtClean="0"/>
                        <a:t>6</a:t>
                      </a:r>
                      <a:endParaRPr lang="en-US" dirty="0"/>
                    </a:p>
                  </a:txBody>
                  <a:tcPr/>
                </a:tc>
                <a:tc>
                  <a:txBody>
                    <a:bodyPr/>
                    <a:lstStyle/>
                    <a:p>
                      <a:r>
                        <a:rPr lang="en-US" dirty="0" smtClean="0"/>
                        <a:t>9:20</a:t>
                      </a:r>
                      <a:endParaRPr lang="en-US" dirty="0"/>
                    </a:p>
                  </a:txBody>
                  <a:tcPr/>
                </a:tc>
                <a:tc>
                  <a:txBody>
                    <a:bodyPr/>
                    <a:lstStyle/>
                    <a:p>
                      <a:r>
                        <a:rPr lang="en-US" dirty="0" smtClean="0"/>
                        <a:t>9:30</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38759322"/>
              </p:ext>
            </p:extLst>
          </p:nvPr>
        </p:nvGraphicFramePr>
        <p:xfrm>
          <a:off x="1447800" y="3886200"/>
          <a:ext cx="6096000" cy="1849120"/>
        </p:xfrm>
        <a:graphic>
          <a:graphicData uri="http://schemas.openxmlformats.org/drawingml/2006/table">
            <a:tbl>
              <a:tblPr firstRow="1" bandRow="1">
                <a:tableStyleId>{5C22544A-7EE6-4342-B048-85BDC9FD1C3A}</a:tableStyleId>
              </a:tblPr>
              <a:tblGrid>
                <a:gridCol w="3048000"/>
                <a:gridCol w="3048000"/>
              </a:tblGrid>
              <a:tr h="0">
                <a:tc>
                  <a:txBody>
                    <a:bodyPr/>
                    <a:lstStyle/>
                    <a:p>
                      <a:r>
                        <a:rPr lang="en-US" dirty="0" smtClean="0"/>
                        <a:t>From 0 to point :</a:t>
                      </a:r>
                      <a:endParaRPr lang="en-US" dirty="0"/>
                    </a:p>
                  </a:txBody>
                  <a:tcPr/>
                </a:tc>
                <a:tc>
                  <a:txBody>
                    <a:bodyPr/>
                    <a:lstStyle/>
                    <a:p>
                      <a:r>
                        <a:rPr lang="en-US" dirty="0" smtClean="0"/>
                        <a:t>Minimum</a:t>
                      </a:r>
                      <a:r>
                        <a:rPr lang="en-US" baseline="0" dirty="0" smtClean="0"/>
                        <a:t> distance</a:t>
                      </a:r>
                      <a:endParaRPr lang="en-US" dirty="0"/>
                    </a:p>
                  </a:txBody>
                  <a:tcPr/>
                </a:tc>
              </a:tr>
              <a:tr h="370840">
                <a:tc>
                  <a:txBody>
                    <a:bodyPr/>
                    <a:lstStyle/>
                    <a:p>
                      <a:r>
                        <a:rPr lang="en-US" dirty="0" smtClean="0"/>
                        <a:t>1</a:t>
                      </a:r>
                      <a:endParaRPr lang="en-US" dirty="0"/>
                    </a:p>
                  </a:txBody>
                  <a:tcPr/>
                </a:tc>
                <a:tc>
                  <a:txBody>
                    <a:bodyPr/>
                    <a:lstStyle/>
                    <a:p>
                      <a:r>
                        <a:rPr lang="en-US" dirty="0" smtClean="0"/>
                        <a:t>4</a:t>
                      </a:r>
                      <a:endParaRPr lang="en-US" dirty="0"/>
                    </a:p>
                  </a:txBody>
                  <a:tcPr/>
                </a:tc>
              </a:tr>
              <a:tr h="370840">
                <a:tc>
                  <a:txBody>
                    <a:bodyPr/>
                    <a:lstStyle/>
                    <a:p>
                      <a:r>
                        <a:rPr lang="en-US" dirty="0" smtClean="0"/>
                        <a:t>2</a:t>
                      </a:r>
                      <a:endParaRPr lang="en-US" dirty="0"/>
                    </a:p>
                  </a:txBody>
                  <a:tcPr/>
                </a:tc>
                <a:tc>
                  <a:txBody>
                    <a:bodyPr/>
                    <a:lstStyle/>
                    <a:p>
                      <a:r>
                        <a:rPr lang="en-US" dirty="0" smtClean="0"/>
                        <a:t>12</a:t>
                      </a:r>
                      <a:endParaRPr lang="en-US" dirty="0"/>
                    </a:p>
                  </a:txBody>
                  <a:tcPr/>
                </a:tc>
              </a:tr>
              <a:tr h="370840">
                <a:tc>
                  <a:txBody>
                    <a:bodyPr/>
                    <a:lstStyle/>
                    <a:p>
                      <a:r>
                        <a:rPr lang="en-US" dirty="0" smtClean="0"/>
                        <a:t>3</a:t>
                      </a:r>
                      <a:endParaRPr lang="en-US" dirty="0"/>
                    </a:p>
                  </a:txBody>
                  <a:tcPr/>
                </a:tc>
                <a:tc>
                  <a:txBody>
                    <a:bodyPr/>
                    <a:lstStyle/>
                    <a:p>
                      <a:r>
                        <a:rPr lang="en-US" dirty="0" smtClean="0"/>
                        <a:t>19</a:t>
                      </a:r>
                      <a:endParaRPr lang="en-US" dirty="0"/>
                    </a:p>
                  </a:txBody>
                  <a:tcPr/>
                </a:tc>
              </a:tr>
              <a:tr h="370840">
                <a:tc>
                  <a:txBody>
                    <a:bodyPr/>
                    <a:lstStyle/>
                    <a:p>
                      <a:r>
                        <a:rPr lang="en-US" dirty="0" smtClean="0"/>
                        <a:t>4</a:t>
                      </a:r>
                      <a:endParaRPr lang="en-US" dirty="0"/>
                    </a:p>
                  </a:txBody>
                  <a:tcPr/>
                </a:tc>
                <a:tc>
                  <a:txBody>
                    <a:bodyPr/>
                    <a:lstStyle/>
                    <a:p>
                      <a:r>
                        <a:rPr lang="en-US" dirty="0" smtClean="0"/>
                        <a:t>21</a:t>
                      </a:r>
                      <a:endParaRPr lang="en-US" dirty="0"/>
                    </a:p>
                  </a:txBody>
                  <a:tcPr/>
                </a:tc>
              </a:tr>
            </a:tbl>
          </a:graphicData>
        </a:graphic>
      </p:graphicFrame>
    </p:spTree>
    <p:extLst>
      <p:ext uri="{BB962C8B-B14F-4D97-AF65-F5344CB8AC3E}">
        <p14:creationId xmlns:p14="http://schemas.microsoft.com/office/powerpoint/2010/main" val="4891165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line</a:t>
            </a:r>
            <a:endParaRPr lang="en-US" dirty="0"/>
          </a:p>
        </p:txBody>
      </p:sp>
      <p:sp>
        <p:nvSpPr>
          <p:cNvPr id="5" name="TextBox 4"/>
          <p:cNvSpPr txBox="1"/>
          <p:nvPr/>
        </p:nvSpPr>
        <p:spPr>
          <a:xfrm>
            <a:off x="685800" y="1600200"/>
            <a:ext cx="8001000" cy="646331"/>
          </a:xfrm>
          <a:prstGeom prst="rect">
            <a:avLst/>
          </a:prstGeom>
          <a:noFill/>
        </p:spPr>
        <p:txBody>
          <a:bodyPr wrap="square" rtlCol="0">
            <a:spAutoFit/>
          </a:bodyPr>
          <a:lstStyle/>
          <a:p>
            <a:r>
              <a:rPr lang="en-US" dirty="0" smtClean="0"/>
              <a:t>In this we have used the dynamic programming, to find the minimum time taken to complete the task which is assembly .</a:t>
            </a:r>
            <a:endParaRPr lang="en-US" dirty="0"/>
          </a:p>
        </p:txBody>
      </p:sp>
      <p:pic>
        <p:nvPicPr>
          <p:cNvPr id="3074" name="Picture 2" descr="F:\Program Files\travel_agency\image\AssembleScheduling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895600"/>
            <a:ext cx="542925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9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1524000"/>
          </a:xfrm>
        </p:spPr>
        <p:txBody>
          <a:bodyPr>
            <a:normAutofit/>
          </a:bodyPr>
          <a:lstStyle/>
          <a:p>
            <a:r>
              <a:rPr lang="en-US" sz="2000" dirty="0" smtClean="0"/>
              <a:t>Two assembly lines are given “n” stations.</a:t>
            </a:r>
          </a:p>
          <a:p>
            <a:r>
              <a:rPr lang="en-US" sz="2000" dirty="0" smtClean="0"/>
              <a:t>Parallel station does same job but for different time cost.</a:t>
            </a:r>
          </a:p>
          <a:p>
            <a:r>
              <a:rPr lang="en-US" sz="2000" dirty="0" smtClean="0"/>
              <a:t>Moving the flight form one assembly line to  other also takes time which is stored in a matrix.</a:t>
            </a:r>
          </a:p>
        </p:txBody>
      </p:sp>
      <p:sp>
        <p:nvSpPr>
          <p:cNvPr id="5" name="Rectangle 4"/>
          <p:cNvSpPr/>
          <p:nvPr/>
        </p:nvSpPr>
        <p:spPr>
          <a:xfrm>
            <a:off x="762000" y="1981200"/>
            <a:ext cx="6096000" cy="3970318"/>
          </a:xfrm>
          <a:prstGeom prst="rect">
            <a:avLst/>
          </a:prstGeom>
        </p:spPr>
        <p:txBody>
          <a:bodyPr wrap="square">
            <a:spAutoFit/>
          </a:bodyPr>
          <a:lstStyle/>
          <a:p>
            <a:r>
              <a:rPr lang="en-US" dirty="0" smtClean="0"/>
              <a:t>Data is sorted in the following way : </a:t>
            </a:r>
          </a:p>
          <a:p>
            <a:r>
              <a:rPr lang="en-US" dirty="0" smtClean="0"/>
              <a:t>   a[][] </a:t>
            </a:r>
            <a:r>
              <a:rPr lang="en-US" dirty="0"/>
              <a:t>= {{4, 5, 3, 2},</a:t>
            </a:r>
          </a:p>
          <a:p>
            <a:r>
              <a:rPr lang="en-US" dirty="0"/>
              <a:t>   </a:t>
            </a:r>
            <a:r>
              <a:rPr lang="en-US" dirty="0" smtClean="0"/>
              <a:t>             {</a:t>
            </a:r>
            <a:r>
              <a:rPr lang="en-US" dirty="0"/>
              <a:t>2, 10, 1, 4}};</a:t>
            </a:r>
          </a:p>
          <a:p>
            <a:r>
              <a:rPr lang="en-US" dirty="0" smtClean="0"/>
              <a:t>   t[][] </a:t>
            </a:r>
            <a:r>
              <a:rPr lang="en-US" dirty="0"/>
              <a:t>= {{0, 7, 4, 5},</a:t>
            </a:r>
          </a:p>
          <a:p>
            <a:r>
              <a:rPr lang="en-US" dirty="0"/>
              <a:t>   </a:t>
            </a:r>
            <a:r>
              <a:rPr lang="en-US" dirty="0" smtClean="0"/>
              <a:t>             {</a:t>
            </a:r>
            <a:r>
              <a:rPr lang="en-US" dirty="0"/>
              <a:t>0, 9, 2, 8}};</a:t>
            </a:r>
          </a:p>
          <a:p>
            <a:r>
              <a:rPr lang="en-US" dirty="0" smtClean="0"/>
              <a:t>   e</a:t>
            </a:r>
            <a:r>
              <a:rPr lang="en-US" dirty="0"/>
              <a:t>[] = {10, </a:t>
            </a:r>
            <a:r>
              <a:rPr lang="en-US" dirty="0" smtClean="0"/>
              <a:t>12}</a:t>
            </a:r>
          </a:p>
          <a:p>
            <a:r>
              <a:rPr lang="en-US" dirty="0" smtClean="0"/>
              <a:t>   x</a:t>
            </a:r>
            <a:r>
              <a:rPr lang="en-US" dirty="0"/>
              <a:t>[] = {18, 7</a:t>
            </a:r>
            <a:r>
              <a:rPr lang="en-US" dirty="0" smtClean="0"/>
              <a:t>}</a:t>
            </a:r>
          </a:p>
          <a:p>
            <a:endParaRPr lang="en-US" dirty="0" smtClean="0"/>
          </a:p>
          <a:p>
            <a:r>
              <a:rPr lang="en-US" dirty="0" smtClean="0"/>
              <a:t>Where ‘a[i][j]’ is the assembly line , ‘i’ represent the which assembly line is selected and ‘j’ represent which station is selected.</a:t>
            </a:r>
          </a:p>
          <a:p>
            <a:r>
              <a:rPr lang="en-US" dirty="0" smtClean="0"/>
              <a:t>t[i][j] is the time taken to shift the plane from one assembly line to other of that station to the next one.</a:t>
            </a:r>
          </a:p>
          <a:p>
            <a:r>
              <a:rPr lang="en-US" dirty="0" smtClean="0"/>
              <a:t>e[][] is the entry time and x[][] is the exit time given .</a:t>
            </a:r>
            <a:endParaRPr lang="en-US" dirty="0"/>
          </a:p>
        </p:txBody>
      </p:sp>
    </p:spTree>
    <p:extLst>
      <p:ext uri="{BB962C8B-B14F-4D97-AF65-F5344CB8AC3E}">
        <p14:creationId xmlns:p14="http://schemas.microsoft.com/office/powerpoint/2010/main" val="21766851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F:\Program Files\travel_agency\image\AssembleSchedul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4771" y="457200"/>
            <a:ext cx="5945187" cy="22193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62000" y="3352800"/>
            <a:ext cx="6607958" cy="3139321"/>
          </a:xfrm>
          <a:prstGeom prst="rect">
            <a:avLst/>
          </a:prstGeom>
          <a:noFill/>
        </p:spPr>
        <p:txBody>
          <a:bodyPr wrap="square" rtlCol="0">
            <a:spAutoFit/>
          </a:bodyPr>
          <a:lstStyle/>
          <a:p>
            <a:pPr fontAlgn="base"/>
            <a:r>
              <a:rPr lang="nn-NO" dirty="0" smtClean="0"/>
              <a:t>Following algorithm is used : </a:t>
            </a:r>
          </a:p>
          <a:p>
            <a:pPr fontAlgn="base"/>
            <a:endParaRPr lang="nn-NO" dirty="0" smtClean="0"/>
          </a:p>
          <a:p>
            <a:pPr fontAlgn="base"/>
            <a:r>
              <a:rPr lang="nn-NO" dirty="0" smtClean="0"/>
              <a:t>  T1[i</a:t>
            </a:r>
            <a:r>
              <a:rPr lang="nn-NO" dirty="0"/>
              <a:t>] = min(T1[i-1] + a[0][i], T2[i-1] + t[1][i] + a[0][i]);</a:t>
            </a:r>
          </a:p>
          <a:p>
            <a:pPr fontAlgn="base"/>
            <a:r>
              <a:rPr lang="nn-NO" dirty="0" smtClean="0"/>
              <a:t>  T2[i</a:t>
            </a:r>
            <a:r>
              <a:rPr lang="nn-NO" dirty="0"/>
              <a:t>] = min(T2[i-1] + a[1][i], T1[i-1] + t[0][i] + a[1][i</a:t>
            </a:r>
            <a:r>
              <a:rPr lang="nn-NO" dirty="0" smtClean="0"/>
              <a:t>]);</a:t>
            </a:r>
          </a:p>
          <a:p>
            <a:pPr fontAlgn="base"/>
            <a:endParaRPr lang="nn-NO" dirty="0"/>
          </a:p>
          <a:p>
            <a:pPr fontAlgn="base"/>
            <a:r>
              <a:rPr lang="nn-NO" dirty="0" smtClean="0"/>
              <a:t>We are displaying the path as assembly line number </a:t>
            </a:r>
            <a:r>
              <a:rPr lang="nn-NO" dirty="0"/>
              <a:t>followed by station number : (Assembly </a:t>
            </a:r>
            <a:r>
              <a:rPr lang="nn-NO" dirty="0" smtClean="0"/>
              <a:t>line no.,station </a:t>
            </a:r>
            <a:r>
              <a:rPr lang="nn-NO" dirty="0"/>
              <a:t>number</a:t>
            </a:r>
            <a:r>
              <a:rPr lang="nn-NO" dirty="0" smtClean="0"/>
              <a:t>).</a:t>
            </a:r>
          </a:p>
          <a:p>
            <a:pPr fontAlgn="base"/>
            <a:endParaRPr lang="nn-NO" dirty="0"/>
          </a:p>
          <a:p>
            <a:pPr fontAlgn="base"/>
            <a:r>
              <a:rPr lang="nn-NO" dirty="0" smtClean="0"/>
              <a:t>And at last the total time taken.</a:t>
            </a:r>
          </a:p>
          <a:p>
            <a:pPr fontAlgn="base"/>
            <a:endParaRPr lang="nn-NO" dirty="0"/>
          </a:p>
          <a:p>
            <a:endParaRPr lang="en-US" dirty="0"/>
          </a:p>
        </p:txBody>
      </p:sp>
    </p:spTree>
    <p:extLst>
      <p:ext uri="{BB962C8B-B14F-4D97-AF65-F5344CB8AC3E}">
        <p14:creationId xmlns:p14="http://schemas.microsoft.com/office/powerpoint/2010/main" val="36467369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Code which we have used……</a:t>
            </a:r>
            <a:endParaRPr lang="en-US" sz="2000" dirty="0"/>
          </a:p>
        </p:txBody>
      </p:sp>
      <p:pic>
        <p:nvPicPr>
          <p:cNvPr id="3075" name="Picture 3" descr="C:\Users\Asus\OneDrive\Pictures\Screenshots\2018-04-28 (23).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3566" y="1600200"/>
            <a:ext cx="8036867"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35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t>Final result which we are getting …</a:t>
            </a:r>
            <a:endParaRPr lang="en-US" sz="1800" dirty="0"/>
          </a:p>
        </p:txBody>
      </p:sp>
      <p:pic>
        <p:nvPicPr>
          <p:cNvPr id="1026" name="Picture 2" descr="C:\Users\Asus\OneDrive\Pictures\Screenshots\2018-04-28 (18).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7698" y="2556238"/>
            <a:ext cx="4648603" cy="2613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588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FLIGHT TRAVEL SCHEDULING</a:t>
            </a:r>
          </a:p>
        </p:txBody>
      </p:sp>
      <p:pic>
        <p:nvPicPr>
          <p:cNvPr id="1026" name="Picture 2" descr="C:\Users\Asus\OneDrive\Pictures\Screenshots\2018-04-11 (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7097" y="2220929"/>
            <a:ext cx="5829805" cy="328450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38200" y="1676400"/>
            <a:ext cx="7315200" cy="646331"/>
          </a:xfrm>
          <a:prstGeom prst="rect">
            <a:avLst/>
          </a:prstGeom>
          <a:noFill/>
        </p:spPr>
        <p:txBody>
          <a:bodyPr wrap="square" rtlCol="0">
            <a:spAutoFit/>
          </a:bodyPr>
          <a:lstStyle/>
          <a:p>
            <a:r>
              <a:rPr lang="en-US" dirty="0" smtClean="0"/>
              <a:t>The diagram below show the approach of the flight from the source to the destination</a:t>
            </a:r>
            <a:endParaRPr lang="en-US" dirty="0"/>
          </a:p>
        </p:txBody>
      </p:sp>
    </p:spTree>
    <p:extLst>
      <p:ext uri="{BB962C8B-B14F-4D97-AF65-F5344CB8AC3E}">
        <p14:creationId xmlns:p14="http://schemas.microsoft.com/office/powerpoint/2010/main" val="34699629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87562"/>
          </a:xfrm>
        </p:spPr>
        <p:txBody>
          <a:bodyPr>
            <a:normAutofit/>
          </a:bodyPr>
          <a:lstStyle/>
          <a:p>
            <a:pPr algn="l"/>
            <a:r>
              <a:rPr lang="en-US" sz="2000" dirty="0" smtClean="0"/>
              <a:t>The following diagram if denoting the airport and the paths available with the distance between them. We are taking time of flight from one point to another  equal to distance between them. In this program we are </a:t>
            </a:r>
            <a:r>
              <a:rPr lang="en-US" sz="2000" dirty="0"/>
              <a:t>using </a:t>
            </a:r>
            <a:r>
              <a:rPr lang="en-US" sz="2000" dirty="0" smtClean="0"/>
              <a:t>dijkstra’s algorithm to find the shortest path from the  source which in this case is (0).</a:t>
            </a:r>
            <a:endParaRPr lang="en-US" sz="2000"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600" y="3276600"/>
            <a:ext cx="5440680" cy="2537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04440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000" dirty="0" smtClean="0"/>
              <a:t>We are storing the distance between the points in a matrix  where the index of the matrix is determines the points which we are referring to.</a:t>
            </a:r>
            <a:endParaRPr lang="en-US" sz="2000" dirty="0"/>
          </a:p>
        </p:txBody>
      </p:sp>
      <p:sp>
        <p:nvSpPr>
          <p:cNvPr id="3" name="Content Placeholder 2"/>
          <p:cNvSpPr>
            <a:spLocks noGrp="1"/>
          </p:cNvSpPr>
          <p:nvPr>
            <p:ph idx="1"/>
          </p:nvPr>
        </p:nvSpPr>
        <p:spPr>
          <a:xfrm>
            <a:off x="457200" y="1600201"/>
            <a:ext cx="8229600" cy="3352799"/>
          </a:xfrm>
        </p:spPr>
        <p:txBody>
          <a:bodyPr>
            <a:normAutofit fontScale="62500" lnSpcReduction="20000"/>
          </a:bodyPr>
          <a:lstStyle/>
          <a:p>
            <a:pPr marL="0" indent="0" fontAlgn="base">
              <a:buNone/>
            </a:pPr>
            <a:r>
              <a:rPr lang="en-US" dirty="0"/>
              <a:t>graph[V][V] = {{0, 4, 0, 0, 0, 0, 0, 8, 0},</a:t>
            </a:r>
          </a:p>
          <a:p>
            <a:pPr fontAlgn="base"/>
            <a:r>
              <a:rPr lang="en-US" dirty="0"/>
              <a:t>                     </a:t>
            </a:r>
            <a:r>
              <a:rPr lang="en-US" dirty="0" smtClean="0"/>
              <a:t> {</a:t>
            </a:r>
            <a:r>
              <a:rPr lang="en-US" dirty="0"/>
              <a:t>4, 0, 8, 0, 0, 0, 0, 11, 0},</a:t>
            </a:r>
          </a:p>
          <a:p>
            <a:pPr fontAlgn="base"/>
            <a:r>
              <a:rPr lang="en-US" dirty="0"/>
              <a:t>                      </a:t>
            </a:r>
            <a:r>
              <a:rPr lang="en-US" dirty="0" smtClean="0"/>
              <a:t>{</a:t>
            </a:r>
            <a:r>
              <a:rPr lang="en-US" dirty="0"/>
              <a:t>0, 8, 0, 7, 0, 4, 0, 0, 2},</a:t>
            </a:r>
          </a:p>
          <a:p>
            <a:pPr fontAlgn="base"/>
            <a:r>
              <a:rPr lang="en-US" dirty="0"/>
              <a:t>                      </a:t>
            </a:r>
            <a:r>
              <a:rPr lang="en-US" dirty="0" smtClean="0"/>
              <a:t>{</a:t>
            </a:r>
            <a:r>
              <a:rPr lang="en-US" dirty="0"/>
              <a:t>0, 0, 7, 0, 9, 14, 0, 0, 0},</a:t>
            </a:r>
          </a:p>
          <a:p>
            <a:pPr fontAlgn="base"/>
            <a:r>
              <a:rPr lang="en-US" dirty="0"/>
              <a:t>                      </a:t>
            </a:r>
            <a:r>
              <a:rPr lang="en-US" dirty="0" smtClean="0"/>
              <a:t>{</a:t>
            </a:r>
            <a:r>
              <a:rPr lang="en-US" dirty="0"/>
              <a:t>0, 0, 0, 9, 0, 10, 0, 0, 0},</a:t>
            </a:r>
          </a:p>
          <a:p>
            <a:pPr fontAlgn="base"/>
            <a:r>
              <a:rPr lang="en-US" dirty="0"/>
              <a:t>                      {0, 0, 4, 14, 10, 0, 2, 0, 0},</a:t>
            </a:r>
          </a:p>
          <a:p>
            <a:pPr fontAlgn="base"/>
            <a:r>
              <a:rPr lang="en-US" dirty="0"/>
              <a:t>                      {0, 0, 0, 0, 0, 2, 0, 1, 6},</a:t>
            </a:r>
          </a:p>
          <a:p>
            <a:pPr fontAlgn="base"/>
            <a:r>
              <a:rPr lang="en-US" dirty="0"/>
              <a:t>                      {8, 11, 0, 0, 0, 0, 1, 0, 7},</a:t>
            </a:r>
          </a:p>
          <a:p>
            <a:pPr fontAlgn="base"/>
            <a:r>
              <a:rPr lang="en-US" dirty="0"/>
              <a:t>                      {0, 0, 2, 0, 0, 0, 6, 7, 0}</a:t>
            </a:r>
          </a:p>
          <a:p>
            <a:pPr fontAlgn="base"/>
            <a:r>
              <a:rPr lang="en-US" dirty="0"/>
              <a:t>                     };</a:t>
            </a:r>
          </a:p>
          <a:p>
            <a:endParaRPr lang="en-US" dirty="0"/>
          </a:p>
        </p:txBody>
      </p:sp>
      <p:sp>
        <p:nvSpPr>
          <p:cNvPr id="4" name="TextBox 3"/>
          <p:cNvSpPr txBox="1"/>
          <p:nvPr/>
        </p:nvSpPr>
        <p:spPr>
          <a:xfrm>
            <a:off x="642079" y="5498068"/>
            <a:ext cx="7924800" cy="923330"/>
          </a:xfrm>
          <a:prstGeom prst="rect">
            <a:avLst/>
          </a:prstGeom>
          <a:noFill/>
        </p:spPr>
        <p:txBody>
          <a:bodyPr wrap="square" rtlCol="0">
            <a:spAutoFit/>
          </a:bodyPr>
          <a:lstStyle/>
          <a:p>
            <a:r>
              <a:rPr lang="en-US" dirty="0" smtClean="0"/>
              <a:t>For example:  if we are take i = 0 and j = 1 its value is 4 which is the distance between the points and same for i=0 and j = 1, since the index is representing the airports.</a:t>
            </a:r>
            <a:endParaRPr lang="en-US" dirty="0"/>
          </a:p>
        </p:txBody>
      </p:sp>
    </p:spTree>
    <p:extLst>
      <p:ext uri="{BB962C8B-B14F-4D97-AF65-F5344CB8AC3E}">
        <p14:creationId xmlns:p14="http://schemas.microsoft.com/office/powerpoint/2010/main" val="22510874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This is the final outcome which is showing the path of the flight between which stations so that minimum path is obtained covering all the points.</a:t>
            </a:r>
            <a:endParaRPr lang="en-US" sz="2000" dirty="0"/>
          </a:p>
        </p:txBody>
      </p:sp>
      <p:pic>
        <p:nvPicPr>
          <p:cNvPr id="3074" name="Picture 2" descr="C:\Users\Asus\Desktop\algorithm design and anlysis\DIJ5.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371600"/>
            <a:ext cx="251460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Asus\OneDrive\Pictures\Screenshots\2018-04-28 (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47318"/>
            <a:ext cx="4114800" cy="2286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57200" y="3352800"/>
            <a:ext cx="8399479" cy="369332"/>
          </a:xfrm>
          <a:prstGeom prst="rect">
            <a:avLst/>
          </a:prstGeom>
          <a:noFill/>
        </p:spPr>
        <p:txBody>
          <a:bodyPr wrap="none" rtlCol="0">
            <a:spAutoFit/>
          </a:bodyPr>
          <a:lstStyle/>
          <a:p>
            <a:r>
              <a:rPr lang="en-US" dirty="0" smtClean="0"/>
              <a:t>We are using this format to calculate the time while is also explained in upcoming slides.</a:t>
            </a:r>
          </a:p>
        </p:txBody>
      </p:sp>
      <p:pic>
        <p:nvPicPr>
          <p:cNvPr id="5122" name="Picture 2" descr="C:\Users\Asus\OneDrive\Pictures\Screenshots\2018-04-28 (2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1145" y="4084636"/>
            <a:ext cx="3573463" cy="2011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08825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err="1" smtClean="0"/>
              <a:t>Dijkstra</a:t>
            </a:r>
            <a:r>
              <a:rPr lang="en-US" sz="2400" dirty="0" smtClean="0"/>
              <a:t> algorithm </a:t>
            </a:r>
            <a:endParaRPr lang="en-US" sz="2400" dirty="0"/>
          </a:p>
        </p:txBody>
      </p:sp>
      <p:pic>
        <p:nvPicPr>
          <p:cNvPr id="4098" name="Picture 2" descr="C:\Users\Asus\OneDrive\Pictures\Screenshots\2018-04-28 (26).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9241" y="1600200"/>
            <a:ext cx="8045517"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075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000" dirty="0" smtClean="0"/>
              <a:t>The schedule is made so the distance between the source and the destination will be minimum. As in the above case following are the distances from the source …</a:t>
            </a:r>
            <a:endParaRPr lang="en-US" sz="2000" dirty="0"/>
          </a:p>
        </p:txBody>
      </p:sp>
      <p:sp>
        <p:nvSpPr>
          <p:cNvPr id="6" name="Content Placeholder 5"/>
          <p:cNvSpPr>
            <a:spLocks noGrp="1"/>
          </p:cNvSpPr>
          <p:nvPr>
            <p:ph idx="1"/>
          </p:nvPr>
        </p:nvSpPr>
        <p:spPr/>
        <p:txBody>
          <a:bodyPr>
            <a:normAutofit fontScale="92500" lnSpcReduction="20000"/>
          </a:bodyPr>
          <a:lstStyle/>
          <a:p>
            <a:pPr marL="0" indent="0">
              <a:buNone/>
            </a:pPr>
            <a:r>
              <a:rPr lang="en-US" dirty="0" smtClean="0"/>
              <a:t>0 is the source and distance is shown corresponding to the points.</a:t>
            </a:r>
            <a:endParaRPr lang="en-US" dirty="0"/>
          </a:p>
          <a:p>
            <a:r>
              <a:rPr lang="en-US" dirty="0"/>
              <a:t>1 -</a:t>
            </a:r>
            <a:r>
              <a:rPr lang="en-US" dirty="0" smtClean="0"/>
              <a:t> </a:t>
            </a:r>
            <a:r>
              <a:rPr lang="en-US" dirty="0"/>
              <a:t>4</a:t>
            </a:r>
          </a:p>
          <a:p>
            <a:r>
              <a:rPr lang="en-US" dirty="0"/>
              <a:t>2 -</a:t>
            </a:r>
            <a:r>
              <a:rPr lang="en-US" dirty="0" smtClean="0"/>
              <a:t> </a:t>
            </a:r>
            <a:r>
              <a:rPr lang="en-US" dirty="0"/>
              <a:t>12</a:t>
            </a:r>
          </a:p>
          <a:p>
            <a:r>
              <a:rPr lang="en-US" dirty="0"/>
              <a:t>3 -</a:t>
            </a:r>
            <a:r>
              <a:rPr lang="en-US" dirty="0" smtClean="0"/>
              <a:t> </a:t>
            </a:r>
            <a:r>
              <a:rPr lang="en-US" dirty="0"/>
              <a:t>19</a:t>
            </a:r>
          </a:p>
          <a:p>
            <a:r>
              <a:rPr lang="en-US" dirty="0"/>
              <a:t>4 -</a:t>
            </a:r>
            <a:r>
              <a:rPr lang="en-US" dirty="0" smtClean="0"/>
              <a:t> </a:t>
            </a:r>
            <a:r>
              <a:rPr lang="en-US" dirty="0"/>
              <a:t>21</a:t>
            </a:r>
          </a:p>
          <a:p>
            <a:r>
              <a:rPr lang="en-US" dirty="0"/>
              <a:t>5 -</a:t>
            </a:r>
            <a:r>
              <a:rPr lang="en-US" dirty="0" smtClean="0"/>
              <a:t> </a:t>
            </a:r>
            <a:r>
              <a:rPr lang="en-US" dirty="0"/>
              <a:t>11</a:t>
            </a:r>
          </a:p>
          <a:p>
            <a:r>
              <a:rPr lang="en-US" dirty="0"/>
              <a:t>6 -</a:t>
            </a:r>
            <a:r>
              <a:rPr lang="en-US" dirty="0" smtClean="0"/>
              <a:t> </a:t>
            </a:r>
            <a:r>
              <a:rPr lang="en-US" dirty="0"/>
              <a:t>9</a:t>
            </a:r>
          </a:p>
          <a:p>
            <a:r>
              <a:rPr lang="en-US" dirty="0"/>
              <a:t>7 -</a:t>
            </a:r>
            <a:r>
              <a:rPr lang="en-US" dirty="0" smtClean="0"/>
              <a:t> </a:t>
            </a:r>
            <a:r>
              <a:rPr lang="en-US" dirty="0"/>
              <a:t>8</a:t>
            </a:r>
          </a:p>
          <a:p>
            <a:r>
              <a:rPr lang="en-US" dirty="0"/>
              <a:t>8 -</a:t>
            </a:r>
            <a:r>
              <a:rPr lang="en-US" dirty="0" smtClean="0"/>
              <a:t> </a:t>
            </a:r>
            <a:r>
              <a:rPr lang="en-US" dirty="0"/>
              <a:t>14</a:t>
            </a:r>
          </a:p>
        </p:txBody>
      </p:sp>
    </p:spTree>
    <p:extLst>
      <p:ext uri="{BB962C8B-B14F-4D97-AF65-F5344CB8AC3E}">
        <p14:creationId xmlns:p14="http://schemas.microsoft.com/office/powerpoint/2010/main" val="38615624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a:bodyPr>
          <a:lstStyle/>
          <a:p>
            <a:r>
              <a:rPr lang="en-US" sz="1800" dirty="0" smtClean="0"/>
              <a:t>While </a:t>
            </a:r>
            <a:r>
              <a:rPr lang="en-US" sz="1800" dirty="0"/>
              <a:t>the </a:t>
            </a:r>
            <a:r>
              <a:rPr lang="en-US" sz="1800" dirty="0" err="1" smtClean="0"/>
              <a:t>dijkstra’s</a:t>
            </a:r>
            <a:r>
              <a:rPr lang="en-US" sz="1800" dirty="0" smtClean="0"/>
              <a:t> program was running to find the path we are storing the value in a matrix. Such a way that columns index of the matrix are representing the boarding point and row index while represent arrival point and the value sorted in it is the total distance it is from the source image below is shown.</a:t>
            </a:r>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r>
              <a:rPr lang="en-US" sz="1800" dirty="0" smtClean="0"/>
              <a:t>After that we have made the pair of  this index and distance value of the j index which is the boarding point , and zero(0) are left over.</a:t>
            </a:r>
          </a:p>
          <a:p>
            <a:r>
              <a:rPr lang="en-US" sz="1800" dirty="0" smtClean="0"/>
              <a:t>After that we have sorted the pair using distance value.</a:t>
            </a:r>
          </a:p>
          <a:p>
            <a:r>
              <a:rPr lang="en-US" sz="1800" dirty="0" smtClean="0"/>
              <a:t>For timing we are assuming the  ‘1’ distance unit  will take 10 minutes.</a:t>
            </a:r>
          </a:p>
          <a:p>
            <a:r>
              <a:rPr lang="en-US" sz="1800" dirty="0" smtClean="0"/>
              <a:t>Time of starting of the journey is  8:00 A.M. we are displaying the time in 24hrs clock.</a:t>
            </a:r>
          </a:p>
          <a:p>
            <a:r>
              <a:rPr lang="en-US" sz="1800" dirty="0" smtClean="0"/>
              <a:t>Time is taken in minutes . So, for 12 unit distance the  total minute is 12*10 = 120 minutes which will arrive at 10:00 to its mentioned point.</a:t>
            </a:r>
            <a:endParaRPr lang="en-US" sz="1800" dirty="0"/>
          </a:p>
        </p:txBody>
      </p:sp>
      <p:pic>
        <p:nvPicPr>
          <p:cNvPr id="1026" name="Picture 2" descr="C:\Users\Asus\OneDrive\Pictures\Screenshots\2018-04-28 (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762" y="1752600"/>
            <a:ext cx="3276600" cy="1836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3612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Final result which we are getting…..</a:t>
            </a:r>
            <a:endParaRPr lang="en-US" sz="2000" dirty="0"/>
          </a:p>
        </p:txBody>
      </p:sp>
      <p:pic>
        <p:nvPicPr>
          <p:cNvPr id="2050" name="Picture 2" descr="C:\Users\Asus\OneDrive\Pictures\Screenshots\2018-04-28 (20).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6513" y="1935154"/>
            <a:ext cx="6850974" cy="3856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2361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TotalTime>
  <Words>829</Words>
  <Application>Microsoft Office PowerPoint</Application>
  <PresentationFormat>On-screen Show (4:3)</PresentationFormat>
  <Paragraphs>103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FLIGHT TRAVEL AND ASSEMBLY LINE SCHEDULING Computer Science and Engineering 2nd year</vt:lpstr>
      <vt:lpstr>FLIGHT TRAVEL SCHEDULING</vt:lpstr>
      <vt:lpstr>The following diagram if denoting the airport and the paths available with the distance between them. We are taking time of flight from one point to another  equal to distance between them. In this program we are using dijkstra’s algorithm to find the shortest path from the  source which in this case is (0).</vt:lpstr>
      <vt:lpstr>We are storing the distance between the points in a matrix  where the index of the matrix is determines the points which we are referring to.</vt:lpstr>
      <vt:lpstr>This is the final outcome which is showing the path of the flight between which stations so that minimum path is obtained covering all the points.</vt:lpstr>
      <vt:lpstr>Dijkstra algorithm </vt:lpstr>
      <vt:lpstr>The schedule is made so the distance between the source and the destination will be minimum. As in the above case following are the distances from the source …</vt:lpstr>
      <vt:lpstr>PowerPoint Presentation</vt:lpstr>
      <vt:lpstr>Final result which we are getting…..</vt:lpstr>
      <vt:lpstr>The final result will be in the form mentioned below </vt:lpstr>
      <vt:lpstr>Assembly line</vt:lpstr>
      <vt:lpstr>PowerPoint Presentation</vt:lpstr>
      <vt:lpstr>PowerPoint Presentation</vt:lpstr>
      <vt:lpstr>Code which we have used……</vt:lpstr>
      <vt:lpstr>Final result which we are getting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TRAVEL AND ASSEMBLY LINE SCHEDULING     </dc:title>
  <dc:creator>Pranay Munda</dc:creator>
  <cp:lastModifiedBy>Asus</cp:lastModifiedBy>
  <cp:revision>25</cp:revision>
  <dcterms:created xsi:type="dcterms:W3CDTF">2006-08-16T00:00:00Z</dcterms:created>
  <dcterms:modified xsi:type="dcterms:W3CDTF">2018-04-28T17:16:35Z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