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80" r:id="rId2"/>
    <p:sldId id="468" r:id="rId3"/>
    <p:sldId id="474" r:id="rId4"/>
    <p:sldId id="469" r:id="rId5"/>
    <p:sldId id="470" r:id="rId6"/>
    <p:sldId id="471" r:id="rId7"/>
    <p:sldId id="472" r:id="rId8"/>
    <p:sldId id="473" r:id="rId9"/>
    <p:sldId id="505" r:id="rId10"/>
    <p:sldId id="475" r:id="rId11"/>
    <p:sldId id="504" r:id="rId12"/>
    <p:sldId id="283" r:id="rId13"/>
    <p:sldId id="351" r:id="rId14"/>
    <p:sldId id="506" r:id="rId15"/>
    <p:sldId id="353" r:id="rId16"/>
    <p:sldId id="357" r:id="rId17"/>
    <p:sldId id="358" r:id="rId18"/>
    <p:sldId id="374" r:id="rId19"/>
    <p:sldId id="359" r:id="rId20"/>
    <p:sldId id="355" r:id="rId21"/>
    <p:sldId id="356" r:id="rId22"/>
    <p:sldId id="480" r:id="rId23"/>
    <p:sldId id="481" r:id="rId24"/>
    <p:sldId id="482" r:id="rId25"/>
    <p:sldId id="477" r:id="rId26"/>
    <p:sldId id="478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3" r:id="rId45"/>
    <p:sldId id="479" r:id="rId46"/>
    <p:sldId id="500" r:id="rId47"/>
    <p:sldId id="501" r:id="rId48"/>
    <p:sldId id="350" r:id="rId49"/>
    <p:sldId id="354" r:id="rId50"/>
    <p:sldId id="360" r:id="rId51"/>
    <p:sldId id="361" r:id="rId52"/>
    <p:sldId id="362" r:id="rId53"/>
    <p:sldId id="520" r:id="rId54"/>
    <p:sldId id="510" r:id="rId55"/>
    <p:sldId id="511" r:id="rId56"/>
    <p:sldId id="512" r:id="rId57"/>
    <p:sldId id="513" r:id="rId58"/>
    <p:sldId id="508" r:id="rId59"/>
    <p:sldId id="514" r:id="rId60"/>
    <p:sldId id="515" r:id="rId61"/>
    <p:sldId id="507" r:id="rId62"/>
    <p:sldId id="516" r:id="rId63"/>
    <p:sldId id="294" r:id="rId64"/>
    <p:sldId id="295" r:id="rId65"/>
    <p:sldId id="363" r:id="rId66"/>
    <p:sldId id="366" r:id="rId67"/>
    <p:sldId id="364" r:id="rId68"/>
    <p:sldId id="296" r:id="rId69"/>
    <p:sldId id="365" r:id="rId70"/>
    <p:sldId id="517" r:id="rId71"/>
    <p:sldId id="297" r:id="rId72"/>
    <p:sldId id="518" r:id="rId73"/>
    <p:sldId id="521" r:id="rId74"/>
    <p:sldId id="522" r:id="rId75"/>
    <p:sldId id="519" r:id="rId76"/>
    <p:sldId id="367" r:id="rId77"/>
    <p:sldId id="373" r:id="rId78"/>
    <p:sldId id="371" r:id="rId79"/>
    <p:sldId id="368" r:id="rId80"/>
    <p:sldId id="369" r:id="rId81"/>
    <p:sldId id="370" r:id="rId82"/>
  </p:sldIdLst>
  <p:sldSz cx="12192000" cy="6858000"/>
  <p:notesSz cx="6858000" cy="9144000"/>
  <p:embeddedFontLst>
    <p:embeddedFont>
      <p:font typeface="Corbel" panose="020B0503020204020204" pitchFamily="34" charset="0"/>
      <p:regular r:id="rId83"/>
      <p:bold r:id="rId84"/>
      <p:italic r:id="rId85"/>
      <p:boldItalic r:id="rId86"/>
    </p:embeddedFont>
    <p:embeddedFont>
      <p:font typeface="微软雅黑" panose="020B0503020204020204" pitchFamily="34" charset="-122"/>
      <p:regular r:id="rId87"/>
      <p:bold r:id="rId88"/>
    </p:embeddedFont>
    <p:embeddedFont>
      <p:font typeface="等线" panose="02010600030101010101" charset="-122"/>
      <p:regular r:id="rId89"/>
      <p:bold r:id="rId90"/>
    </p:embeddedFont>
    <p:embeddedFont>
      <p:font typeface="Consolas" panose="020B0609020204030204" pitchFamily="49" charset="0"/>
      <p:regular r:id="rId91"/>
      <p:bold r:id="rId92"/>
      <p:italic r:id="rId93"/>
      <p:boldItalic r:id="rId94"/>
    </p:embeddedFont>
    <p:embeddedFont>
      <p:font typeface="黑体" panose="02010600030101010101" pitchFamily="2" charset="-122"/>
      <p:regular r:id="rId95"/>
    </p:embeddedFont>
    <p:embeddedFont>
      <p:font typeface="等线 Light" panose="02010600030101010101" charset="-122"/>
      <p:regular r:id="rId96"/>
    </p:embeddedFont>
    <p:embeddedFont>
      <p:font typeface="Calibri" panose="020F0502020204030204" pitchFamily="34" charset="0"/>
      <p:regular r:id="rId97"/>
      <p:bold r:id="rId98"/>
      <p:italic r:id="rId99"/>
      <p:boldItalic r:id="rId10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0E0C1-0B2A-4955-BADD-E937F9D3643E}" v="3" dt="2019-10-13T14:42:36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font" Target="fonts/font11.fntdata"/><Relationship Id="rId98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font" Target="fonts/font17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5.fntdata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076b189-d7ee-46b5-aa1b-281685a96df1" providerId="ADAL" clId="{95BD322C-8730-4001-8F6B-DD75029CAE36}"/>
    <pc:docChg chg="undo custSel addSld delSld modSld">
      <pc:chgData name=" " userId="9076b189-d7ee-46b5-aa1b-281685a96df1" providerId="ADAL" clId="{95BD322C-8730-4001-8F6B-DD75029CAE36}" dt="2019-10-14T01:16:10.340" v="29"/>
      <pc:docMkLst>
        <pc:docMk/>
      </pc:docMkLst>
      <pc:sldChg chg="modSp">
        <pc:chgData name=" " userId="9076b189-d7ee-46b5-aa1b-281685a96df1" providerId="ADAL" clId="{95BD322C-8730-4001-8F6B-DD75029CAE36}" dt="2019-10-14T01:13:47.807" v="13"/>
        <pc:sldMkLst>
          <pc:docMk/>
          <pc:sldMk cId="1979154600" sldId="293"/>
        </pc:sldMkLst>
        <pc:spChg chg="mod">
          <ac:chgData name=" " userId="9076b189-d7ee-46b5-aa1b-281685a96df1" providerId="ADAL" clId="{95BD322C-8730-4001-8F6B-DD75029CAE36}" dt="2019-10-14T01:13:47.807" v="13"/>
          <ac:spMkLst>
            <pc:docMk/>
            <pc:sldMk cId="1979154600" sldId="293"/>
            <ac:spMk id="4" creationId="{00000000-0000-0000-0000-000000000000}"/>
          </ac:spMkLst>
        </pc:spChg>
      </pc:sldChg>
      <pc:sldChg chg="add">
        <pc:chgData name=" " userId="9076b189-d7ee-46b5-aa1b-281685a96df1" providerId="ADAL" clId="{95BD322C-8730-4001-8F6B-DD75029CAE36}" dt="2019-10-14T00:57:43.992" v="2"/>
        <pc:sldMkLst>
          <pc:docMk/>
          <pc:sldMk cId="2708977013" sldId="479"/>
        </pc:sldMkLst>
      </pc:sldChg>
      <pc:sldChg chg="del">
        <pc:chgData name=" " userId="9076b189-d7ee-46b5-aa1b-281685a96df1" providerId="ADAL" clId="{95BD322C-8730-4001-8F6B-DD75029CAE36}" dt="2019-10-14T00:57:30.724" v="1" actId="2696"/>
        <pc:sldMkLst>
          <pc:docMk/>
          <pc:sldMk cId="3642914842" sldId="479"/>
        </pc:sldMkLst>
      </pc:sldChg>
      <pc:sldChg chg="modSp add">
        <pc:chgData name=" " userId="9076b189-d7ee-46b5-aa1b-281685a96df1" providerId="ADAL" clId="{95BD322C-8730-4001-8F6B-DD75029CAE36}" dt="2019-10-14T01:00:14.197" v="10"/>
        <pc:sldMkLst>
          <pc:docMk/>
          <pc:sldMk cId="1123598925" sldId="503"/>
        </pc:sldMkLst>
        <pc:spChg chg="mod">
          <ac:chgData name=" " userId="9076b189-d7ee-46b5-aa1b-281685a96df1" providerId="ADAL" clId="{95BD322C-8730-4001-8F6B-DD75029CAE36}" dt="2019-10-14T00:58:18.490" v="4" actId="1076"/>
          <ac:spMkLst>
            <pc:docMk/>
            <pc:sldMk cId="1123598925" sldId="503"/>
            <ac:spMk id="2" creationId="{12FBB09F-01D8-4804-AEC5-BBACA10B297E}"/>
          </ac:spMkLst>
        </pc:spChg>
        <pc:spChg chg="mod">
          <ac:chgData name=" " userId="9076b189-d7ee-46b5-aa1b-281685a96df1" providerId="ADAL" clId="{95BD322C-8730-4001-8F6B-DD75029CAE36}" dt="2019-10-14T01:00:14.197" v="10"/>
          <ac:spMkLst>
            <pc:docMk/>
            <pc:sldMk cId="1123598925" sldId="503"/>
            <ac:spMk id="5" creationId="{80B153B1-E7E0-4A48-A672-2D4998340BD2}"/>
          </ac:spMkLst>
        </pc:spChg>
      </pc:sldChg>
      <pc:sldChg chg="del">
        <pc:chgData name=" " userId="9076b189-d7ee-46b5-aa1b-281685a96df1" providerId="ADAL" clId="{95BD322C-8730-4001-8F6B-DD75029CAE36}" dt="2019-10-14T00:57:30.640" v="0" actId="2696"/>
        <pc:sldMkLst>
          <pc:docMk/>
          <pc:sldMk cId="4282708417" sldId="503"/>
        </pc:sldMkLst>
      </pc:sldChg>
      <pc:sldChg chg="addSp modSp add modAnim">
        <pc:chgData name=" " userId="9076b189-d7ee-46b5-aa1b-281685a96df1" providerId="ADAL" clId="{95BD322C-8730-4001-8F6B-DD75029CAE36}" dt="2019-10-14T01:16:10.340" v="29"/>
        <pc:sldMkLst>
          <pc:docMk/>
          <pc:sldMk cId="1720477325" sldId="507"/>
        </pc:sldMkLst>
        <pc:spChg chg="add mod">
          <ac:chgData name=" " userId="9076b189-d7ee-46b5-aa1b-281685a96df1" providerId="ADAL" clId="{95BD322C-8730-4001-8F6B-DD75029CAE36}" dt="2019-10-14T01:15:44.925" v="25" actId="113"/>
          <ac:spMkLst>
            <pc:docMk/>
            <pc:sldMk cId="1720477325" sldId="507"/>
            <ac:spMk id="2" creationId="{62B3F230-7216-4AF1-9CDA-83AEB6DEFEF2}"/>
          </ac:spMkLst>
        </pc:spChg>
        <pc:spChg chg="add">
          <ac:chgData name=" " userId="9076b189-d7ee-46b5-aa1b-281685a96df1" providerId="ADAL" clId="{95BD322C-8730-4001-8F6B-DD75029CAE36}" dt="2019-10-14T01:13:58.557" v="15"/>
          <ac:spMkLst>
            <pc:docMk/>
            <pc:sldMk cId="1720477325" sldId="507"/>
            <ac:spMk id="3" creationId="{C37C22CF-ECEE-4A93-A09B-732A97C96370}"/>
          </ac:spMkLst>
        </pc:spChg>
        <pc:spChg chg="add">
          <ac:chgData name=" " userId="9076b189-d7ee-46b5-aa1b-281685a96df1" providerId="ADAL" clId="{95BD322C-8730-4001-8F6B-DD75029CAE36}" dt="2019-10-14T01:13:58.557" v="15"/>
          <ac:spMkLst>
            <pc:docMk/>
            <pc:sldMk cId="1720477325" sldId="507"/>
            <ac:spMk id="4" creationId="{92B401E3-7BB0-4FF7-8188-BD83ABF875E9}"/>
          </ac:spMkLst>
        </pc:spChg>
        <pc:spChg chg="add">
          <ac:chgData name=" " userId="9076b189-d7ee-46b5-aa1b-281685a96df1" providerId="ADAL" clId="{95BD322C-8730-4001-8F6B-DD75029CAE36}" dt="2019-10-14T01:13:58.557" v="15"/>
          <ac:spMkLst>
            <pc:docMk/>
            <pc:sldMk cId="1720477325" sldId="507"/>
            <ac:spMk id="5" creationId="{C5C11D3E-AC2D-4989-B55E-38499C415FAF}"/>
          </ac:spMkLst>
        </pc:spChg>
      </pc:sldChg>
    </pc:docChg>
  </pc:docChgLst>
  <pc:docChgLst>
    <pc:chgData name="office2016mac26346" userId="9076b189-d7ee-46b5-aa1b-281685a96df1" providerId="ADAL" clId="{463D311C-B346-425D-98E6-325D9CAE7CB9}"/>
    <pc:docChg chg="undo custSel mod addSld modSld sldOrd">
      <pc:chgData name="office2016mac26346" userId="9076b189-d7ee-46b5-aa1b-281685a96df1" providerId="ADAL" clId="{463D311C-B346-425D-98E6-325D9CAE7CB9}" dt="2019-10-12T07:37:20.931" v="218" actId="1076"/>
      <pc:docMkLst>
        <pc:docMk/>
      </pc:docMkLst>
      <pc:sldChg chg="addSp modAnim">
        <pc:chgData name="office2016mac26346" userId="9076b189-d7ee-46b5-aa1b-281685a96df1" providerId="ADAL" clId="{463D311C-B346-425D-98E6-325D9CAE7CB9}" dt="2019-10-12T07:07:17.875" v="125"/>
        <pc:sldMkLst>
          <pc:docMk/>
          <pc:sldMk cId="787131964" sldId="468"/>
        </pc:sldMkLst>
        <pc:picChg chg="add">
          <ac:chgData name="office2016mac26346" userId="9076b189-d7ee-46b5-aa1b-281685a96df1" providerId="ADAL" clId="{463D311C-B346-425D-98E6-325D9CAE7CB9}" dt="2019-10-12T07:07:17.875" v="125"/>
          <ac:picMkLst>
            <pc:docMk/>
            <pc:sldMk cId="787131964" sldId="468"/>
            <ac:picMk id="31" creationId="{B271230E-1A4B-43D7-B8C8-E80F67C47713}"/>
          </ac:picMkLst>
        </pc:picChg>
      </pc:sldChg>
      <pc:sldChg chg="modAnim">
        <pc:chgData name="office2016mac26346" userId="9076b189-d7ee-46b5-aa1b-281685a96df1" providerId="ADAL" clId="{463D311C-B346-425D-98E6-325D9CAE7CB9}" dt="2019-10-12T07:10:17.186" v="127"/>
        <pc:sldMkLst>
          <pc:docMk/>
          <pc:sldMk cId="4195811729" sldId="469"/>
        </pc:sldMkLst>
      </pc:sldChg>
      <pc:sldChg chg="addSp delSp modSp modAnim">
        <pc:chgData name="office2016mac26346" userId="9076b189-d7ee-46b5-aa1b-281685a96df1" providerId="ADAL" clId="{463D311C-B346-425D-98E6-325D9CAE7CB9}" dt="2019-10-12T07:07:11.329" v="124"/>
        <pc:sldMkLst>
          <pc:docMk/>
          <pc:sldMk cId="1020160140" sldId="474"/>
        </pc:sldMkLst>
        <pc:picChg chg="add del mod">
          <ac:chgData name="office2016mac26346" userId="9076b189-d7ee-46b5-aa1b-281685a96df1" providerId="ADAL" clId="{463D311C-B346-425D-98E6-325D9CAE7CB9}" dt="2019-10-12T07:07:11.329" v="124"/>
          <ac:picMkLst>
            <pc:docMk/>
            <pc:sldMk cId="1020160140" sldId="474"/>
            <ac:picMk id="9" creationId="{7D2EE9F1-9770-483B-90F1-49FAA614E6D0}"/>
          </ac:picMkLst>
        </pc:picChg>
      </pc:sldChg>
      <pc:sldChg chg="modAnim">
        <pc:chgData name="office2016mac26346" userId="9076b189-d7ee-46b5-aa1b-281685a96df1" providerId="ADAL" clId="{463D311C-B346-425D-98E6-325D9CAE7CB9}" dt="2019-10-12T07:18:26.881" v="128"/>
        <pc:sldMkLst>
          <pc:docMk/>
          <pc:sldMk cId="289147441" sldId="475"/>
        </pc:sldMkLst>
      </pc:sldChg>
      <pc:sldChg chg="addSp delSp modSp add mod ord setBg setClrOvrMap">
        <pc:chgData name="office2016mac26346" userId="9076b189-d7ee-46b5-aa1b-281685a96df1" providerId="ADAL" clId="{463D311C-B346-425D-98E6-325D9CAE7CB9}" dt="2019-10-12T07:37:20.931" v="218" actId="1076"/>
        <pc:sldMkLst>
          <pc:docMk/>
          <pc:sldMk cId="4282708417" sldId="503"/>
        </pc:sldMkLst>
        <pc:spChg chg="add mod">
          <ac:chgData name="office2016mac26346" userId="9076b189-d7ee-46b5-aa1b-281685a96df1" providerId="ADAL" clId="{463D311C-B346-425D-98E6-325D9CAE7CB9}" dt="2019-10-12T06:39:18.510" v="7" actId="26606"/>
          <ac:spMkLst>
            <pc:docMk/>
            <pc:sldMk cId="4282708417" sldId="503"/>
            <ac:spMk id="2" creationId="{12FBB09F-01D8-4804-AEC5-BBACA10B297E}"/>
          </ac:spMkLst>
        </pc:spChg>
        <pc:spChg chg="add mod">
          <ac:chgData name="office2016mac26346" userId="9076b189-d7ee-46b5-aa1b-281685a96df1" providerId="ADAL" clId="{463D311C-B346-425D-98E6-325D9CAE7CB9}" dt="2019-10-12T07:37:20.931" v="218" actId="1076"/>
          <ac:spMkLst>
            <pc:docMk/>
            <pc:sldMk cId="4282708417" sldId="503"/>
            <ac:spMk id="5" creationId="{80B153B1-E7E0-4A48-A672-2D4998340BD2}"/>
          </ac:spMkLst>
        </pc:spChg>
        <pc:spChg chg="add del">
          <ac:chgData name="office2016mac26346" userId="9076b189-d7ee-46b5-aa1b-281685a96df1" providerId="ADAL" clId="{463D311C-B346-425D-98E6-325D9CAE7CB9}" dt="2019-10-12T06:39:18.510" v="7" actId="26606"/>
          <ac:spMkLst>
            <pc:docMk/>
            <pc:sldMk cId="4282708417" sldId="503"/>
            <ac:spMk id="9" creationId="{1DB7C82F-AB7E-4F0C-B829-FA1B9C415180}"/>
          </ac:spMkLst>
        </pc:spChg>
        <pc:picChg chg="add mod">
          <ac:chgData name="office2016mac26346" userId="9076b189-d7ee-46b5-aa1b-281685a96df1" providerId="ADAL" clId="{463D311C-B346-425D-98E6-325D9CAE7CB9}" dt="2019-10-12T07:37:18.012" v="217" actId="1076"/>
          <ac:picMkLst>
            <pc:docMk/>
            <pc:sldMk cId="4282708417" sldId="503"/>
            <ac:picMk id="4" creationId="{83A2CB77-BDF4-495B-8D87-D608FA639C5E}"/>
          </ac:picMkLst>
        </pc:picChg>
      </pc:sldChg>
      <pc:sldChg chg="addSp modSp add modAnim">
        <pc:chgData name="office2016mac26346" userId="9076b189-d7ee-46b5-aa1b-281685a96df1" providerId="ADAL" clId="{463D311C-B346-425D-98E6-325D9CAE7CB9}" dt="2019-10-12T07:25:23.149" v="157"/>
        <pc:sldMkLst>
          <pc:docMk/>
          <pc:sldMk cId="561373604" sldId="504"/>
        </pc:sldMkLst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2" creationId="{E4A9A0C6-0691-43D3-80B7-7FDB71D97E63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3" creationId="{89F43252-30E4-4310-B7C0-7FD313C2729A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4" creationId="{04DA1701-1D06-4497-84E6-D683748D7F97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5" creationId="{4626DC20-667B-4853-A6B4-5FEF2B07F289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6" creationId="{F63F3859-07B9-484B-8336-BEF3C7D9E543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7" creationId="{32C33F05-83CB-4A2B-9D05-4D3B8A3AEBFB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8" creationId="{B8C5C629-474F-4E66-B37F-F2E7F1B8DEF7}"/>
          </ac:spMkLst>
        </pc:spChg>
        <pc:spChg chg="add">
          <ac:chgData name="office2016mac26346" userId="9076b189-d7ee-46b5-aa1b-281685a96df1" providerId="ADAL" clId="{463D311C-B346-425D-98E6-325D9CAE7CB9}" dt="2019-10-12T07:23:22.955" v="130"/>
          <ac:spMkLst>
            <pc:docMk/>
            <pc:sldMk cId="561373604" sldId="504"/>
            <ac:spMk id="9" creationId="{BF24C970-82E7-4F9F-9CBC-00077B7CE739}"/>
          </ac:spMkLst>
        </pc:spChg>
        <pc:spChg chg="add mod">
          <ac:chgData name="office2016mac26346" userId="9076b189-d7ee-46b5-aa1b-281685a96df1" providerId="ADAL" clId="{463D311C-B346-425D-98E6-325D9CAE7CB9}" dt="2019-10-12T07:23:46.601" v="136" actId="1076"/>
          <ac:spMkLst>
            <pc:docMk/>
            <pc:sldMk cId="561373604" sldId="504"/>
            <ac:spMk id="10" creationId="{09618869-D916-4B8A-B73F-9A34FA97AD43}"/>
          </ac:spMkLst>
        </pc:spChg>
        <pc:spChg chg="add mod">
          <ac:chgData name="office2016mac26346" userId="9076b189-d7ee-46b5-aa1b-281685a96df1" providerId="ADAL" clId="{463D311C-B346-425D-98E6-325D9CAE7CB9}" dt="2019-10-12T07:24:20.068" v="145" actId="207"/>
          <ac:spMkLst>
            <pc:docMk/>
            <pc:sldMk cId="561373604" sldId="504"/>
            <ac:spMk id="11" creationId="{5645CC65-2CD3-4F7C-9307-9050E5DE211E}"/>
          </ac:spMkLst>
        </pc:spChg>
        <pc:spChg chg="add mod">
          <ac:chgData name="office2016mac26346" userId="9076b189-d7ee-46b5-aa1b-281685a96df1" providerId="ADAL" clId="{463D311C-B346-425D-98E6-325D9CAE7CB9}" dt="2019-10-12T07:25:18.386" v="155" actId="1076"/>
          <ac:spMkLst>
            <pc:docMk/>
            <pc:sldMk cId="561373604" sldId="504"/>
            <ac:spMk id="12" creationId="{C036F9BC-EB40-463F-80F5-D132938E2CE2}"/>
          </ac:spMkLst>
        </pc:spChg>
      </pc:sldChg>
      <pc:sldChg chg="addSp modSp add">
        <pc:chgData name="office2016mac26346" userId="9076b189-d7ee-46b5-aa1b-281685a96df1" providerId="ADAL" clId="{463D311C-B346-425D-98E6-325D9CAE7CB9}" dt="2019-10-12T07:36:07.007" v="214" actId="207"/>
        <pc:sldMkLst>
          <pc:docMk/>
          <pc:sldMk cId="1824688216" sldId="505"/>
        </pc:sldMkLst>
        <pc:spChg chg="add mod">
          <ac:chgData name="office2016mac26346" userId="9076b189-d7ee-46b5-aa1b-281685a96df1" providerId="ADAL" clId="{463D311C-B346-425D-98E6-325D9CAE7CB9}" dt="2019-10-12T07:36:07.007" v="214" actId="207"/>
          <ac:spMkLst>
            <pc:docMk/>
            <pc:sldMk cId="1824688216" sldId="505"/>
            <ac:spMk id="2" creationId="{488F0A46-F499-47CE-B003-D9B4F79DC586}"/>
          </ac:spMkLst>
        </pc:spChg>
        <pc:spChg chg="add">
          <ac:chgData name="office2016mac26346" userId="9076b189-d7ee-46b5-aa1b-281685a96df1" providerId="ADAL" clId="{463D311C-B346-425D-98E6-325D9CAE7CB9}" dt="2019-10-12T07:30:00.522" v="160"/>
          <ac:spMkLst>
            <pc:docMk/>
            <pc:sldMk cId="1824688216" sldId="505"/>
            <ac:spMk id="3" creationId="{94A63871-415E-41BF-8CD9-D07EDB1950FB}"/>
          </ac:spMkLst>
        </pc:spChg>
        <pc:spChg chg="add">
          <ac:chgData name="office2016mac26346" userId="9076b189-d7ee-46b5-aa1b-281685a96df1" providerId="ADAL" clId="{463D311C-B346-425D-98E6-325D9CAE7CB9}" dt="2019-10-12T07:30:00.522" v="160"/>
          <ac:spMkLst>
            <pc:docMk/>
            <pc:sldMk cId="1824688216" sldId="505"/>
            <ac:spMk id="4" creationId="{8CFED325-EA70-4B5D-95BD-5B8456032BC2}"/>
          </ac:spMkLst>
        </pc:spChg>
        <pc:spChg chg="add">
          <ac:chgData name="office2016mac26346" userId="9076b189-d7ee-46b5-aa1b-281685a96df1" providerId="ADAL" clId="{463D311C-B346-425D-98E6-325D9CAE7CB9}" dt="2019-10-12T07:30:00.522" v="160"/>
          <ac:spMkLst>
            <pc:docMk/>
            <pc:sldMk cId="1824688216" sldId="505"/>
            <ac:spMk id="5" creationId="{21AACF71-0BDC-466E-9F5E-F6E3B6671CAB}"/>
          </ac:spMkLst>
        </pc:spChg>
        <pc:spChg chg="add mod">
          <ac:chgData name="office2016mac26346" userId="9076b189-d7ee-46b5-aa1b-281685a96df1" providerId="ADAL" clId="{463D311C-B346-425D-98E6-325D9CAE7CB9}" dt="2019-10-12T07:35:41.443" v="210" actId="1076"/>
          <ac:spMkLst>
            <pc:docMk/>
            <pc:sldMk cId="1824688216" sldId="505"/>
            <ac:spMk id="8" creationId="{E27ADF4F-0A37-4124-B758-AFA1C7FF2AB4}"/>
          </ac:spMkLst>
        </pc:spChg>
        <pc:picChg chg="add mod">
          <ac:chgData name="office2016mac26346" userId="9076b189-d7ee-46b5-aa1b-281685a96df1" providerId="ADAL" clId="{463D311C-B346-425D-98E6-325D9CAE7CB9}" dt="2019-10-12T07:35:38.035" v="209" actId="1076"/>
          <ac:picMkLst>
            <pc:docMk/>
            <pc:sldMk cId="1824688216" sldId="505"/>
            <ac:picMk id="7" creationId="{11FB3DB7-667B-4308-AA9C-527D5D9263AD}"/>
          </ac:picMkLst>
        </pc:picChg>
      </pc:sldChg>
    </pc:docChg>
  </pc:docChgLst>
  <pc:docChgLst>
    <pc:chgData name="office2016mac26346" userId="9076b189-d7ee-46b5-aa1b-281685a96df1" providerId="ADAL" clId="{1050E0C1-0B2A-4955-BADD-E937F9D3643E}"/>
    <pc:docChg chg="modSld">
      <pc:chgData name="office2016mac26346" userId="9076b189-d7ee-46b5-aa1b-281685a96df1" providerId="ADAL" clId="{1050E0C1-0B2A-4955-BADD-E937F9D3643E}" dt="2019-10-13T14:42:36.806" v="5" actId="207"/>
      <pc:docMkLst>
        <pc:docMk/>
      </pc:docMkLst>
      <pc:sldChg chg="modSp">
        <pc:chgData name="office2016mac26346" userId="9076b189-d7ee-46b5-aa1b-281685a96df1" providerId="ADAL" clId="{1050E0C1-0B2A-4955-BADD-E937F9D3643E}" dt="2019-10-13T14:42:36.806" v="5" actId="207"/>
        <pc:sldMkLst>
          <pc:docMk/>
          <pc:sldMk cId="3642914842" sldId="479"/>
        </pc:sldMkLst>
        <pc:spChg chg="mod">
          <ac:chgData name="office2016mac26346" userId="9076b189-d7ee-46b5-aa1b-281685a96df1" providerId="ADAL" clId="{1050E0C1-0B2A-4955-BADD-E937F9D3643E}" dt="2019-10-13T14:42:36.806" v="5" actId="207"/>
          <ac:spMkLst>
            <pc:docMk/>
            <pc:sldMk cId="3642914842" sldId="479"/>
            <ac:spMk id="6" creationId="{3E74ACA6-BAA1-4C5B-BEBC-0134EB0EE7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E17E6F-EF54-44EC-BE27-132EA6E2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1600DB6-A77E-48AC-94E3-83FFA66D6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3864B9-3E34-4B11-9FAD-E176E24B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613AF9-4768-4883-AAFA-4CCAB9DA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D22322-2CF2-432F-9192-7AD3DC04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55E8F5-FD24-4D2F-AD11-79AD075D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58DA0A4-F75A-47E6-96B7-7B9271BB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0C4797-89B3-4B95-A97F-54F322EF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8E1B3-5BD0-4D2E-B923-0959EACC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265C3E-F95A-4E62-8824-84CFD4E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D61D013-5B43-4E3F-A424-6687B2DF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7F1231C-9EBB-4FD8-B33B-93E016395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60AB64-1A25-443A-9869-0F215DA5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25A413-7974-4CCA-A5F2-D694A84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5E61CD-EDF9-4863-8208-8634C49A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89D9A-BCBA-406D-86DC-B1D87B6D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21BD296-DB2C-4F99-8F46-3003CF00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9BD893-54FC-4FD4-B384-2B031672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80DBB6-329C-4ABA-B239-3C960941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92EB4E-861C-4EBB-9C78-7D7E5A04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7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30D7FE-C37D-4A1E-B883-EA03CEDC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4321556-0D26-44BB-BE21-8E7ACA07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AA0B39-2FDB-4370-9DE7-FEED66E2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7D7587-38E4-4F35-9690-2C713868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EB2FF9-6413-44AB-821A-9531D4C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DAFCBE-05EE-425A-B197-E9AB296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78EF2-AF83-4F38-8D18-91B1C845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BDCF2A7-22A5-4194-B5A1-38498E0B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7A2EEB-C739-4D4B-A552-6D2A43E7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2DF6298-CE77-419F-A61D-674C5450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7A48D82-5CD5-47FD-9F1A-03421A2E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6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A0E92A-D78F-41B5-863A-28E2F5ED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13EF86F-0BA0-4EEA-860E-B64B7B3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348B8AA-ABA8-44E3-9791-140544C0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F7A0FBB-849F-4BD7-8AE0-FFE011D9B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E4E6F1-F603-4EE9-9079-6837A15E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3208CEA-4ED2-4ABD-923A-47DB1247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24698C2-B813-4FEB-83E2-5E274F1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3C6A9B3-EDDC-4FA8-95F4-939462F6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3089DB-A63B-45D7-A1B7-41DBF590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A1927ED-BD90-4F22-AEA3-A5977316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F019B4F-5F66-4165-B7BE-FE5C21B1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E23FEF-57C8-4D1E-801D-CF81F6CF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8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EEA50EB-03C5-4BB7-A5DA-0831C7E9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F77134C-0DC6-4B9F-8862-B4D24F08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45BE88-A7E9-4132-AADA-90E0089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5DE1DB-012A-43E3-BC10-6429885A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F982EE-B87F-4186-AD61-0BA9A89B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71219BA-3D46-404D-920F-DADCEB11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1DC846-015C-4B6C-98BA-3C2BCEC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625366E-FDAD-454E-BE11-24A53643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514F28E-5D5F-431C-A4F4-5D5D5618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9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E1D240-93EA-4672-B8DB-D1E7EC9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C2A3FA3-0BBC-404D-AE2E-D8DD2DFF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1073A8-1FB7-47A3-821D-7FD9D4CF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36CADDE-E318-48FB-BDB5-B25B7E45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6955388-747E-4B9C-A32C-74314798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227C95-B985-452A-9EC4-CECEEBCB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E74BAF7-0ED1-4E9C-B532-9EB3E541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B33E384-352D-4233-948E-AF04D2E9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867EF3-CAFC-4F6E-86EA-821DEB23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397B-7030-484F-BF9F-9D45318E3FF7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2839A5-02DF-41A1-84E5-79C92D350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0D2B1A-3A5A-4ED1-B4E1-BE74615C3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B775-ED66-4BA8-995C-4745D929B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0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0/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7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0/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7/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0/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qsyz.openjudge.cn/tu/17/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acm.hdu.edu.cn/showproblem.php?pid=1874" TargetMode="External"/><Relationship Id="rId3" Type="http://schemas.openxmlformats.org/officeDocument/2006/relationships/hyperlink" Target="http://cqsyz.openjudge.cn/tu/10/" TargetMode="External"/><Relationship Id="rId7" Type="http://schemas.openxmlformats.org/officeDocument/2006/relationships/hyperlink" Target="http://cqsyz.openjudge.cn/tu/18/" TargetMode="External"/><Relationship Id="rId12" Type="http://schemas.openxmlformats.org/officeDocument/2006/relationships/hyperlink" Target="http://codevs.cn/problem/2197/" TargetMode="External"/><Relationship Id="rId2" Type="http://schemas.openxmlformats.org/officeDocument/2006/relationships/hyperlink" Target="http://cqsyz.openjudge.cn/tu/0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qsyz.openjudge.cn/tu/17/" TargetMode="External"/><Relationship Id="rId11" Type="http://schemas.openxmlformats.org/officeDocument/2006/relationships/hyperlink" Target="https://www.luogu.org/problem/show?pid=1339" TargetMode="External"/><Relationship Id="rId5" Type="http://schemas.openxmlformats.org/officeDocument/2006/relationships/hyperlink" Target="http://cqsyz.openjudge.cn/tu/15/" TargetMode="External"/><Relationship Id="rId10" Type="http://schemas.openxmlformats.org/officeDocument/2006/relationships/hyperlink" Target="https://www.luogu.org/problem/show?pid=3371" TargetMode="External"/><Relationship Id="rId4" Type="http://schemas.openxmlformats.org/officeDocument/2006/relationships/hyperlink" Target="http://cqsyz.openjudge.cn/tu/13/" TargetMode="External"/><Relationship Id="rId9" Type="http://schemas.openxmlformats.org/officeDocument/2006/relationships/hyperlink" Target="http://codevs.cn/problem/2593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1598" y="4404079"/>
            <a:ext cx="67954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黑体" pitchFamily="2" charset="-122"/>
                <a:ea typeface="黑体" pitchFamily="2" charset="-122"/>
              </a:rPr>
              <a:t>第三节 最短路径算法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B9D013A-0647-4E21-9A63-8193AD7E617C}"/>
              </a:ext>
            </a:extLst>
          </p:cNvPr>
          <p:cNvSpPr txBox="1"/>
          <p:nvPr/>
        </p:nvSpPr>
        <p:spPr>
          <a:xfrm>
            <a:off x="4242062" y="593889"/>
            <a:ext cx="43363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23009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DB7E6E1-15B8-4876-BEB7-1235BE4E64A6}"/>
              </a:ext>
            </a:extLst>
          </p:cNvPr>
          <p:cNvSpPr/>
          <p:nvPr/>
        </p:nvSpPr>
        <p:spPr>
          <a:xfrm>
            <a:off x="133352" y="1457746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ctr">
              <a:spcAft>
                <a:spcPts val="0"/>
              </a:spcAft>
            </a:pPr>
            <a:r>
              <a:rPr lang="zh-CN" altLang="zh-CN" sz="28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【主要用</a:t>
            </a:r>
            <a:r>
              <a:rPr lang="zh-CN" altLang="en-US" sz="28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途</a:t>
            </a:r>
            <a:r>
              <a:rPr lang="zh-CN" altLang="zh-CN" sz="28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】</a:t>
            </a:r>
            <a:endParaRPr lang="zh-CN" altLang="zh-CN" sz="28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042ED31-8C8D-4392-8477-8EF19E75218D}"/>
              </a:ext>
            </a:extLst>
          </p:cNvPr>
          <p:cNvSpPr txBox="1"/>
          <p:nvPr/>
        </p:nvSpPr>
        <p:spPr>
          <a:xfrm>
            <a:off x="3791744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0FDD70B-F837-4BEF-8CE1-DD8867202EED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“多源最短路径”问题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8362C56-265B-4C93-BC22-706BF2DB6DD3}"/>
              </a:ext>
            </a:extLst>
          </p:cNvPr>
          <p:cNvSpPr txBox="1"/>
          <p:nvPr/>
        </p:nvSpPr>
        <p:spPr>
          <a:xfrm>
            <a:off x="8076220" y="9345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E8E2FC7-AC50-45AB-AAC3-80B646F2CE13}"/>
              </a:ext>
            </a:extLst>
          </p:cNvPr>
          <p:cNvSpPr/>
          <p:nvPr/>
        </p:nvSpPr>
        <p:spPr>
          <a:xfrm>
            <a:off x="1049436" y="1980966"/>
            <a:ext cx="3278462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269875">
              <a:spcAft>
                <a:spcPts val="0"/>
              </a:spcAft>
            </a:pPr>
            <a:r>
              <a:rPr lang="zh-CN" altLang="zh-CN" sz="20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⑴用于出现负边权的情况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BBAAE56-9876-4B8D-9E4D-AF0FC9A1077F}"/>
              </a:ext>
            </a:extLst>
          </p:cNvPr>
          <p:cNvSpPr/>
          <p:nvPr/>
        </p:nvSpPr>
        <p:spPr>
          <a:xfrm>
            <a:off x="1049436" y="2470541"/>
            <a:ext cx="4560864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269875"/>
            <a:r>
              <a:rPr lang="zh-CN" altLang="zh-CN" sz="2000" b="1" kern="0" dirty="0">
                <a:latin typeface="Consolas" panose="020B0609020204030204" pitchFamily="49" charset="0"/>
              </a:rPr>
              <a:t>⑵用于计算任意两点之间的最短路径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8612CF3-4899-4D5D-BD31-B157F8261D8E}"/>
              </a:ext>
            </a:extLst>
          </p:cNvPr>
          <p:cNvSpPr/>
          <p:nvPr/>
        </p:nvSpPr>
        <p:spPr>
          <a:xfrm>
            <a:off x="5633169" y="2459652"/>
            <a:ext cx="5222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][j]=min(dis[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][j],dis[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][k]+dis[k][j]);</a:t>
            </a:r>
            <a:endParaRPr lang="zh-CN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422C3A5-D55C-4E8E-B6BE-439882E8DD75}"/>
              </a:ext>
            </a:extLst>
          </p:cNvPr>
          <p:cNvSpPr/>
          <p:nvPr/>
        </p:nvSpPr>
        <p:spPr>
          <a:xfrm>
            <a:off x="1049436" y="2983413"/>
            <a:ext cx="4304383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269875"/>
            <a:r>
              <a:rPr lang="zh-CN" altLang="zh-CN" sz="2000" b="1" kern="0" dirty="0">
                <a:latin typeface="Consolas" panose="020B0609020204030204" pitchFamily="49" charset="0"/>
              </a:rPr>
              <a:t>⑶用于判断图中任意两点是否连通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1C03FB7-0581-40CF-BF1B-F9657B423670}"/>
              </a:ext>
            </a:extLst>
          </p:cNvPr>
          <p:cNvSpPr/>
          <p:nvPr/>
        </p:nvSpPr>
        <p:spPr>
          <a:xfrm>
            <a:off x="1049436" y="3410529"/>
            <a:ext cx="9806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如果是一个没有边权的图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把相连的两点间的距离设为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dis[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][j]=true,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把不相连的两点设为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dis[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][j]=false,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Floyed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算法可以计算任意两点之间是否连通。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]||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]&amp;&amp;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是连通的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,k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是连通的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那么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就是连通的。</a:t>
            </a:r>
            <a:endParaRPr lang="en-US" altLang="zh-CN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Floyed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计算完成后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,dis[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如果等于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表示两点没有连通。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680F98E-3C11-404A-8E3A-D4E227C15699}"/>
              </a:ext>
            </a:extLst>
          </p:cNvPr>
          <p:cNvSpPr/>
          <p:nvPr/>
        </p:nvSpPr>
        <p:spPr>
          <a:xfrm>
            <a:off x="1049436" y="4834634"/>
            <a:ext cx="4047903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269875"/>
            <a:r>
              <a:rPr lang="zh-CN" altLang="zh-CN" sz="2000" b="1" kern="0" dirty="0">
                <a:latin typeface="Consolas" panose="020B0609020204030204" pitchFamily="49" charset="0"/>
              </a:rPr>
              <a:t>⑷用于比较任意两点之间的大小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600A6AB-1732-4897-AD5E-F50E74FA5292}"/>
              </a:ext>
            </a:extLst>
          </p:cNvPr>
          <p:cNvSpPr/>
          <p:nvPr/>
        </p:nvSpPr>
        <p:spPr>
          <a:xfrm>
            <a:off x="1049436" y="5296333"/>
            <a:ext cx="10818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如果一个没有边权的图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只有两点之间的大小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可以通过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Floyed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算法计算出任意两点间的大小。设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dis[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j,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则有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rbel" panose="020B0503020204020204" pitchFamily="34" charset="0"/>
                <a:cs typeface="Corbel" panose="020B0503020204020204" pitchFamily="34" charset="0"/>
              </a:rPr>
              <a:t>if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]==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]==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dis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&gt;k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且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k&gt;j,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则</a:t>
            </a:r>
            <a:r>
              <a:rPr lang="en-US" altLang="zh-CN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&gt;j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5FC3FFB-5BCB-49F2-958F-0DC940F181E6}"/>
              </a:ext>
            </a:extLst>
          </p:cNvPr>
          <p:cNvSpPr/>
          <p:nvPr/>
        </p:nvSpPr>
        <p:spPr>
          <a:xfrm>
            <a:off x="1049436" y="6191490"/>
            <a:ext cx="2252540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269875"/>
            <a:r>
              <a:rPr lang="zh-CN" altLang="zh-CN" sz="2000" b="1" kern="0" dirty="0">
                <a:latin typeface="Consolas" panose="020B0609020204030204" pitchFamily="49" charset="0"/>
              </a:rPr>
              <a:t>⑸用于求最小环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7687007-827E-4607-8B6E-F3854679E7E0}"/>
              </a:ext>
            </a:extLst>
          </p:cNvPr>
          <p:cNvSpPr/>
          <p:nvPr/>
        </p:nvSpPr>
        <p:spPr>
          <a:xfrm>
            <a:off x="3341366" y="6206879"/>
            <a:ext cx="7808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最小环就是在一张图中找出一个环</a:t>
            </a:r>
            <a:r>
              <a:rPr lang="en-US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Consolas" panose="020B0609020204030204" pitchFamily="49" charset="0"/>
                <a:cs typeface="Consolas" panose="020B0609020204030204" pitchFamily="49" charset="0"/>
              </a:rPr>
              <a:t>使得这个环上的各条边的权值之和最小。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4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E4A9A0C6-0691-43D3-80B7-7FDB71D97E63}"/>
              </a:ext>
            </a:extLst>
          </p:cNvPr>
          <p:cNvSpPr/>
          <p:nvPr/>
        </p:nvSpPr>
        <p:spPr>
          <a:xfrm>
            <a:off x="2927649" y="1643857"/>
            <a:ext cx="593691" cy="593691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89F43252-30E4-4310-B7C0-7FD313C2729A}"/>
              </a:ext>
            </a:extLst>
          </p:cNvPr>
          <p:cNvSpPr/>
          <p:nvPr/>
        </p:nvSpPr>
        <p:spPr>
          <a:xfrm>
            <a:off x="1847529" y="3203476"/>
            <a:ext cx="593691" cy="59369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4DA1701-1D06-4497-84E6-D683748D7F97}"/>
              </a:ext>
            </a:extLst>
          </p:cNvPr>
          <p:cNvSpPr/>
          <p:nvPr/>
        </p:nvSpPr>
        <p:spPr>
          <a:xfrm>
            <a:off x="4151785" y="3203476"/>
            <a:ext cx="593691" cy="59369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4626DC20-667B-4853-A6B4-5FEF2B07F289}"/>
              </a:ext>
            </a:extLst>
          </p:cNvPr>
          <p:cNvSpPr/>
          <p:nvPr/>
        </p:nvSpPr>
        <p:spPr>
          <a:xfrm>
            <a:off x="2149613" y="2028355"/>
            <a:ext cx="783771" cy="1175658"/>
          </a:xfrm>
          <a:custGeom>
            <a:avLst/>
            <a:gdLst>
              <a:gd name="connsiteX0" fmla="*/ 783771 w 783771"/>
              <a:gd name="connsiteY0" fmla="*/ 0 h 1175658"/>
              <a:gd name="connsiteX1" fmla="*/ 225631 w 783771"/>
              <a:gd name="connsiteY1" fmla="*/ 391886 h 1175658"/>
              <a:gd name="connsiteX2" fmla="*/ 0 w 783771"/>
              <a:gd name="connsiteY2" fmla="*/ 1175658 h 1175658"/>
              <a:gd name="connsiteX3" fmla="*/ 0 w 783771"/>
              <a:gd name="connsiteY3" fmla="*/ 1175658 h 117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175658">
                <a:moveTo>
                  <a:pt x="783771" y="0"/>
                </a:moveTo>
                <a:cubicBezTo>
                  <a:pt x="570015" y="97971"/>
                  <a:pt x="356259" y="195943"/>
                  <a:pt x="225631" y="391886"/>
                </a:cubicBezTo>
                <a:cubicBezTo>
                  <a:pt x="95003" y="587829"/>
                  <a:pt x="0" y="1175658"/>
                  <a:pt x="0" y="1175658"/>
                </a:cubicBezTo>
                <a:lnTo>
                  <a:pt x="0" y="1175658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F63F3859-07B9-484B-8336-BEF3C7D9E543}"/>
              </a:ext>
            </a:extLst>
          </p:cNvPr>
          <p:cNvSpPr/>
          <p:nvPr/>
        </p:nvSpPr>
        <p:spPr>
          <a:xfrm>
            <a:off x="2351493" y="3714651"/>
            <a:ext cx="1923803" cy="226394"/>
          </a:xfrm>
          <a:custGeom>
            <a:avLst/>
            <a:gdLst>
              <a:gd name="connsiteX0" fmla="*/ 0 w 1923803"/>
              <a:gd name="connsiteY0" fmla="*/ 0 h 226394"/>
              <a:gd name="connsiteX1" fmla="*/ 1068780 w 1923803"/>
              <a:gd name="connsiteY1" fmla="*/ 225632 h 226394"/>
              <a:gd name="connsiteX2" fmla="*/ 1923803 w 1923803"/>
              <a:gd name="connsiteY2" fmla="*/ 59377 h 2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803" h="226394">
                <a:moveTo>
                  <a:pt x="0" y="0"/>
                </a:moveTo>
                <a:cubicBezTo>
                  <a:pt x="374073" y="107868"/>
                  <a:pt x="748146" y="215736"/>
                  <a:pt x="1068780" y="225632"/>
                </a:cubicBezTo>
                <a:cubicBezTo>
                  <a:pt x="1389414" y="235528"/>
                  <a:pt x="1656608" y="147452"/>
                  <a:pt x="1923803" y="593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32C33F05-83CB-4A2B-9D05-4D3B8A3AEBFB}"/>
              </a:ext>
            </a:extLst>
          </p:cNvPr>
          <p:cNvSpPr/>
          <p:nvPr/>
        </p:nvSpPr>
        <p:spPr>
          <a:xfrm>
            <a:off x="3444023" y="2100294"/>
            <a:ext cx="831273" cy="1140032"/>
          </a:xfrm>
          <a:custGeom>
            <a:avLst/>
            <a:gdLst>
              <a:gd name="connsiteX0" fmla="*/ 831273 w 831273"/>
              <a:gd name="connsiteY0" fmla="*/ 1140032 h 1140032"/>
              <a:gd name="connsiteX1" fmla="*/ 605642 w 831273"/>
              <a:gd name="connsiteY1" fmla="*/ 427512 h 1140032"/>
              <a:gd name="connsiteX2" fmla="*/ 0 w 831273"/>
              <a:gd name="connsiteY2" fmla="*/ 0 h 114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3" h="1140032">
                <a:moveTo>
                  <a:pt x="831273" y="1140032"/>
                </a:moveTo>
                <a:cubicBezTo>
                  <a:pt x="787730" y="878774"/>
                  <a:pt x="744187" y="617517"/>
                  <a:pt x="605642" y="427512"/>
                </a:cubicBezTo>
                <a:cubicBezTo>
                  <a:pt x="467096" y="237507"/>
                  <a:pt x="233548" y="118753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8C5C629-474F-4E66-B37F-F2E7F1B8DEF7}"/>
              </a:ext>
            </a:extLst>
          </p:cNvPr>
          <p:cNvSpPr txBox="1"/>
          <p:nvPr/>
        </p:nvSpPr>
        <p:spPr>
          <a:xfrm>
            <a:off x="2006469" y="213385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24C970-82E7-4F9F-9CBC-00077B7CE739}"/>
              </a:ext>
            </a:extLst>
          </p:cNvPr>
          <p:cNvSpPr txBox="1"/>
          <p:nvPr/>
        </p:nvSpPr>
        <p:spPr>
          <a:xfrm>
            <a:off x="3111984" y="388090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9618869-D916-4B8A-B73F-9A34FA97AD43}"/>
              </a:ext>
            </a:extLst>
          </p:cNvPr>
          <p:cNvSpPr txBox="1"/>
          <p:nvPr/>
        </p:nvSpPr>
        <p:spPr>
          <a:xfrm>
            <a:off x="4018402" y="2154519"/>
            <a:ext cx="55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-6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645CC65-2CD3-4F7C-9307-9050E5DE211E}"/>
              </a:ext>
            </a:extLst>
          </p:cNvPr>
          <p:cNvSpPr/>
          <p:nvPr/>
        </p:nvSpPr>
        <p:spPr>
          <a:xfrm>
            <a:off x="933128" y="693942"/>
            <a:ext cx="10809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弗洛伊德算法不能解决带有“</a:t>
            </a:r>
            <a:r>
              <a:rPr lang="zh-CN" altLang="en-US" sz="2800" b="1" dirty="0">
                <a:solidFill>
                  <a:srgbClr val="FF0000"/>
                </a:solidFill>
              </a:rPr>
              <a:t>负权回路</a:t>
            </a:r>
            <a:r>
              <a:rPr lang="zh-CN" altLang="en-US" sz="2800" dirty="0"/>
              <a:t>”（或者叫“负权环”）的图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036F9BC-EB40-463F-80F5-D132938E2CE2}"/>
              </a:ext>
            </a:extLst>
          </p:cNvPr>
          <p:cNvSpPr/>
          <p:nvPr/>
        </p:nvSpPr>
        <p:spPr>
          <a:xfrm>
            <a:off x="639929" y="4669916"/>
            <a:ext cx="10671511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600" dirty="0"/>
              <a:t>一个图中带有“负权回路”那么这个图则没有最短路！</a:t>
            </a:r>
          </a:p>
        </p:txBody>
      </p:sp>
    </p:spTree>
    <p:extLst>
      <p:ext uri="{BB962C8B-B14F-4D97-AF65-F5344CB8AC3E}">
        <p14:creationId xmlns:p14="http://schemas.microsoft.com/office/powerpoint/2010/main" val="5613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904" y="453992"/>
            <a:ext cx="1105182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求最短路径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需要掌握以下几点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⑴对于点的定义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: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可以定义结构也可以定义数组。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struct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node{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x,y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;}nodes[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maxn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];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maxn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][2];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其中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][0]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表示点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的横坐标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][1]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表示点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的纵坐标。</a:t>
            </a:r>
            <a:endParaRPr lang="en-US" altLang="zh-CN" kern="0" dirty="0">
              <a:latin typeface="+mn-ea"/>
              <a:cs typeface="Consolas" panose="020B0609020204030204" pitchFamily="49" charset="0"/>
            </a:endParaRPr>
          </a:p>
          <a:p>
            <a:pPr indent="269875" algn="just">
              <a:spcAft>
                <a:spcPts val="0"/>
              </a:spcAft>
            </a:pP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⑵接收邻接矩阵的时候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要用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scanf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(“%s”,str+1);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不能用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%d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来接收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因为没有空格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会把一行全部接收为一个整数。同时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str+1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表示字符串的首地址。所有操作都必须用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str+1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。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(3)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在求最短路径过程中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如果两点之间没有路径可走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则置为无穷大。但经常需要判断两点之间是否有通路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这时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需要判断是否为无穷大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比如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: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memset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初始化一个数组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][j]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i,j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之间没有路径可走。但求得路径之后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需要判断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][j]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是否等于无穷大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这时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需要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memset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中的无穷大和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maxx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的无穷大是否相等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需要做出比较。所以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在初始化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map[][]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memset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(map,0x3f,sizeof(map)),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而在定义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maxx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const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maxx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=0x3f3f3f3f.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这样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最后就可以比较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map[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][j]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和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maxx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是否相等了。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注意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0x7fffffff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和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0x7f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是不相等的。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另外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两个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0x3f3f3f3f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相加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不会造成整数越界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但一旦出现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个相加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就会造成整数越界。因此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遇到这种情况的时候要用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: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memset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(map,0x3f/2,sizeof(map)),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const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maxx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=0x3f3f3f3f/2.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也是相等 。当然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除以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也同样相等。</a:t>
            </a:r>
            <a:endParaRPr lang="en-US" altLang="zh-CN" kern="0" dirty="0">
              <a:latin typeface="+mn-ea"/>
              <a:cs typeface="Consolas" panose="020B0609020204030204" pitchFamily="49" charset="0"/>
            </a:endParaRPr>
          </a:p>
          <a:p>
            <a:pPr indent="269875" algn="just">
              <a:spcAft>
                <a:spcPts val="0"/>
              </a:spcAft>
            </a:pP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(4)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最短路径算法中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需要遍历所有点来求得最短路径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前一个点通常用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u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或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后一个点通常用</a:t>
            </a:r>
            <a:r>
              <a:rPr lang="en-US" altLang="zh-CN" kern="0" dirty="0" err="1">
                <a:latin typeface="+mn-ea"/>
                <a:cs typeface="Consolas" panose="020B0609020204030204" pitchFamily="49" charset="0"/>
              </a:rPr>
              <a:t>v,e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,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而权值通常用</a:t>
            </a:r>
            <a:r>
              <a:rPr lang="en-US" altLang="zh-CN" kern="0" dirty="0">
                <a:latin typeface="+mn-ea"/>
                <a:cs typeface="Consolas" panose="020B0609020204030204" pitchFamily="49" charset="0"/>
              </a:rPr>
              <a:t>w</a:t>
            </a:r>
            <a:r>
              <a:rPr lang="zh-CN" altLang="zh-CN" kern="0" dirty="0">
                <a:latin typeface="+mn-ea"/>
                <a:cs typeface="Consolas" panose="020B0609020204030204" pitchFamily="49" charset="0"/>
              </a:rPr>
              <a:t>表示。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58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578" y="338666"/>
            <a:ext cx="1107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特别注意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⑴</a:t>
            </a:r>
            <a:r>
              <a:rPr lang="zh-CN" altLang="en-US" dirty="0"/>
              <a:t>用</a:t>
            </a:r>
            <a:r>
              <a:rPr lang="en-US" altLang="zh-CN" dirty="0" err="1"/>
              <a:t>floyed</a:t>
            </a:r>
            <a:r>
              <a:rPr lang="zh-CN" altLang="en-US" dirty="0"/>
              <a:t>算法求最小值时</a:t>
            </a:r>
            <a:r>
              <a:rPr lang="en-US" altLang="zh-CN" dirty="0"/>
              <a:t>,</a:t>
            </a:r>
            <a:r>
              <a:rPr lang="zh-CN" altLang="en-US" dirty="0"/>
              <a:t>先要把</a:t>
            </a:r>
            <a:r>
              <a:rPr lang="en-US" altLang="zh-CN" dirty="0"/>
              <a:t>map[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值为最大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map[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要置为</a:t>
            </a:r>
            <a:r>
              <a:rPr lang="en-US" altLang="zh-CN" dirty="0"/>
              <a:t>0</a:t>
            </a:r>
            <a:r>
              <a:rPr lang="zh-CN" altLang="en-US" dirty="0"/>
              <a:t>表示自己到自己的距离为</a:t>
            </a:r>
            <a:r>
              <a:rPr lang="en-US" altLang="zh-CN" dirty="0"/>
              <a:t>0; </a:t>
            </a:r>
          </a:p>
          <a:p>
            <a:r>
              <a:rPr lang="en-US" altLang="zh-CN" dirty="0"/>
              <a:t>⑵</a:t>
            </a:r>
            <a:r>
              <a:rPr lang="zh-CN" altLang="en-US" dirty="0"/>
              <a:t>有时题目会暗含有重复数据</a:t>
            </a:r>
            <a:r>
              <a:rPr lang="en-US" altLang="zh-CN" dirty="0"/>
              <a:t>,</a:t>
            </a:r>
            <a:r>
              <a:rPr lang="zh-CN" altLang="en-US" dirty="0"/>
              <a:t>这时</a:t>
            </a:r>
            <a:r>
              <a:rPr lang="en-US" altLang="zh-CN" dirty="0"/>
              <a:t>,</a:t>
            </a:r>
            <a:r>
              <a:rPr lang="zh-CN" altLang="en-US" dirty="0"/>
              <a:t>如果求最大值</a:t>
            </a:r>
            <a:r>
              <a:rPr lang="en-US" altLang="zh-CN" dirty="0"/>
              <a:t>,</a:t>
            </a:r>
            <a:r>
              <a:rPr lang="zh-CN" altLang="en-US" dirty="0"/>
              <a:t>则要比较</a:t>
            </a:r>
            <a:r>
              <a:rPr lang="en-US" altLang="zh-CN" dirty="0"/>
              <a:t>,</a:t>
            </a:r>
            <a:r>
              <a:rPr lang="zh-CN" altLang="en-US" dirty="0"/>
              <a:t>如果当前值比之前的值更小</a:t>
            </a:r>
            <a:r>
              <a:rPr lang="en-US" altLang="zh-CN" dirty="0"/>
              <a:t>,</a:t>
            </a:r>
            <a:r>
              <a:rPr lang="zh-CN" altLang="en-US" dirty="0"/>
              <a:t>则更新</a:t>
            </a:r>
            <a:r>
              <a:rPr lang="en-US" altLang="zh-CN" dirty="0"/>
              <a:t>,</a:t>
            </a:r>
            <a:r>
              <a:rPr lang="zh-CN" altLang="en-US" dirty="0"/>
              <a:t>如果当前值比之前的更大</a:t>
            </a:r>
            <a:r>
              <a:rPr lang="en-US" altLang="zh-CN" dirty="0"/>
              <a:t>,</a:t>
            </a:r>
            <a:r>
              <a:rPr lang="zh-CN" altLang="en-US" dirty="0"/>
              <a:t>则不需要更新。</a:t>
            </a:r>
          </a:p>
        </p:txBody>
      </p:sp>
    </p:spTree>
    <p:extLst>
      <p:ext uri="{BB962C8B-B14F-4D97-AF65-F5344CB8AC3E}">
        <p14:creationId xmlns:p14="http://schemas.microsoft.com/office/powerpoint/2010/main" val="255448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DFF1842-2F6A-474B-AAB7-F931807EEC9C}"/>
              </a:ext>
            </a:extLst>
          </p:cNvPr>
          <p:cNvSpPr/>
          <p:nvPr/>
        </p:nvSpPr>
        <p:spPr>
          <a:xfrm>
            <a:off x="436307" y="155855"/>
            <a:ext cx="77084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最短路径问题</a:t>
            </a:r>
          </a:p>
          <a:p>
            <a:r>
              <a:rPr lang="en-US" altLang="zh-CN" sz="2000" dirty="0">
                <a:hlinkClick r:id="rId2"/>
              </a:rPr>
              <a:t>http://cqsyz.openjudge.cn/tu/10/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问题描述</a:t>
            </a:r>
            <a:r>
              <a:rPr lang="en-US" altLang="zh-CN" sz="2000" dirty="0"/>
              <a:t>】</a:t>
            </a:r>
          </a:p>
          <a:p>
            <a:r>
              <a:rPr lang="zh-CN" altLang="en-US" sz="2000" dirty="0"/>
              <a:t>平面上有</a:t>
            </a:r>
            <a:r>
              <a:rPr lang="en-US" altLang="zh-CN" sz="2000" dirty="0"/>
              <a:t>N</a:t>
            </a:r>
            <a:r>
              <a:rPr lang="zh-CN" altLang="en-US" sz="2000" dirty="0"/>
              <a:t>个点</a:t>
            </a:r>
            <a:r>
              <a:rPr lang="en-US" altLang="zh-CN" sz="2000" dirty="0"/>
              <a:t>(N&lt;=100),</a:t>
            </a:r>
            <a:r>
              <a:rPr lang="zh-CN" altLang="en-US" sz="2000" dirty="0"/>
              <a:t>每个点的坐标在</a:t>
            </a:r>
            <a:r>
              <a:rPr lang="en-US" altLang="zh-CN" sz="2000" dirty="0"/>
              <a:t>-10000~10000</a:t>
            </a:r>
            <a:r>
              <a:rPr lang="zh-CN" altLang="en-US" sz="2000" dirty="0"/>
              <a:t>之间。其中的一些点之间有连线。若有连线</a:t>
            </a:r>
            <a:r>
              <a:rPr lang="en-US" altLang="zh-CN" sz="2000" dirty="0"/>
              <a:t>,</a:t>
            </a:r>
            <a:r>
              <a:rPr lang="zh-CN" altLang="en-US" sz="2000" dirty="0"/>
              <a:t>则表示可从一个点到达另一个点</a:t>
            </a:r>
            <a:r>
              <a:rPr lang="en-US" altLang="zh-CN" sz="2000" dirty="0"/>
              <a:t>,</a:t>
            </a:r>
            <a:r>
              <a:rPr lang="zh-CN" altLang="en-US" sz="2000" dirty="0"/>
              <a:t>即两点间有通路</a:t>
            </a:r>
            <a:r>
              <a:rPr lang="en-US" altLang="zh-CN" sz="2000" dirty="0"/>
              <a:t>,</a:t>
            </a:r>
            <a:r>
              <a:rPr lang="zh-CN" altLang="en-US" sz="2000" dirty="0"/>
              <a:t>通路距离为两点间的直线距离。现在的任务是找出从一点到另一点之间的最短路径。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输入描述</a:t>
            </a:r>
            <a:r>
              <a:rPr lang="en-US" altLang="zh-CN" sz="2000" dirty="0"/>
              <a:t>】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行为整数</a:t>
            </a:r>
            <a:r>
              <a:rPr lang="en-US" altLang="zh-CN" sz="2000" dirty="0"/>
              <a:t>N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行至第</a:t>
            </a:r>
            <a:r>
              <a:rPr lang="en-US" altLang="zh-CN" sz="2000" dirty="0"/>
              <a:t>N+1</a:t>
            </a:r>
            <a:r>
              <a:rPr lang="zh-CN" altLang="en-US" sz="2000" dirty="0"/>
              <a:t>行</a:t>
            </a:r>
            <a:r>
              <a:rPr lang="en-US" altLang="zh-CN" sz="2000" dirty="0"/>
              <a:t>(</a:t>
            </a:r>
            <a:r>
              <a:rPr lang="zh-CN" altLang="en-US" sz="2000" dirty="0"/>
              <a:t>共</a:t>
            </a:r>
            <a:r>
              <a:rPr lang="en-US" altLang="zh-CN" sz="2000" dirty="0"/>
              <a:t>N</a:t>
            </a:r>
            <a:r>
              <a:rPr lang="zh-CN" altLang="en-US" sz="2000" dirty="0"/>
              <a:t>行</a:t>
            </a:r>
            <a:r>
              <a:rPr lang="en-US" altLang="zh-CN" sz="2000" dirty="0"/>
              <a:t>),</a:t>
            </a:r>
            <a:r>
              <a:rPr lang="zh-CN" altLang="en-US" sz="2000" dirty="0"/>
              <a:t>每行两个整数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y,</a:t>
            </a:r>
            <a:r>
              <a:rPr lang="zh-CN" altLang="en-US" sz="2000" dirty="0"/>
              <a:t>描述了一个点的坐标。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N+2</a:t>
            </a:r>
            <a:r>
              <a:rPr lang="zh-CN" altLang="en-US" sz="2000" dirty="0"/>
              <a:t>行为一个整数</a:t>
            </a:r>
            <a:r>
              <a:rPr lang="en-US" altLang="zh-CN" sz="2000" dirty="0"/>
              <a:t>M,</a:t>
            </a:r>
            <a:r>
              <a:rPr lang="zh-CN" altLang="en-US" sz="2000" dirty="0"/>
              <a:t>表示图中连线的个数。</a:t>
            </a:r>
          </a:p>
          <a:p>
            <a:r>
              <a:rPr lang="zh-CN" altLang="en-US" sz="2000" dirty="0"/>
              <a:t>此后</a:t>
            </a:r>
            <a:r>
              <a:rPr lang="en-US" altLang="zh-CN" sz="2000" dirty="0"/>
              <a:t>M</a:t>
            </a:r>
            <a:r>
              <a:rPr lang="zh-CN" altLang="en-US" sz="2000" dirty="0"/>
              <a:t>行</a:t>
            </a:r>
            <a:r>
              <a:rPr lang="en-US" altLang="zh-CN" sz="2000" dirty="0"/>
              <a:t>,</a:t>
            </a:r>
            <a:r>
              <a:rPr lang="zh-CN" altLang="en-US" sz="2000" dirty="0"/>
              <a:t>每行描述一条连线</a:t>
            </a:r>
            <a:r>
              <a:rPr lang="en-US" altLang="zh-CN" sz="2000" dirty="0"/>
              <a:t>,</a:t>
            </a:r>
            <a:r>
              <a:rPr lang="zh-CN" altLang="en-US" sz="2000" dirty="0"/>
              <a:t>由两个整数</a:t>
            </a:r>
            <a:r>
              <a:rPr lang="en-US" altLang="zh-CN" sz="2000" dirty="0" err="1"/>
              <a:t>i,j</a:t>
            </a:r>
            <a:r>
              <a:rPr lang="zh-CN" altLang="en-US" sz="2000" dirty="0"/>
              <a:t>组成</a:t>
            </a:r>
            <a:r>
              <a:rPr lang="en-US" altLang="zh-CN" sz="2000" dirty="0"/>
              <a:t>,</a:t>
            </a:r>
            <a:r>
              <a:rPr lang="zh-CN" altLang="en-US" sz="2000" dirty="0"/>
              <a:t>表示第</a:t>
            </a:r>
            <a:r>
              <a:rPr lang="en-US" altLang="zh-CN" sz="2000" dirty="0"/>
              <a:t>i</a:t>
            </a:r>
            <a:r>
              <a:rPr lang="zh-CN" altLang="en-US" sz="2000" dirty="0"/>
              <a:t>个点和第</a:t>
            </a:r>
            <a:r>
              <a:rPr lang="en-US" altLang="zh-CN" sz="2000" dirty="0"/>
              <a:t>j</a:t>
            </a:r>
            <a:r>
              <a:rPr lang="zh-CN" altLang="en-US" sz="2000" dirty="0"/>
              <a:t>个点之间有连线。</a:t>
            </a:r>
          </a:p>
          <a:p>
            <a:r>
              <a:rPr lang="zh-CN" altLang="en-US" sz="2000" dirty="0"/>
              <a:t>最后一行</a:t>
            </a:r>
            <a:r>
              <a:rPr lang="en-US" altLang="zh-CN" sz="2000" dirty="0"/>
              <a:t>:</a:t>
            </a:r>
            <a:r>
              <a:rPr lang="zh-CN" altLang="en-US" sz="2000" dirty="0"/>
              <a:t>两个整数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t,</a:t>
            </a:r>
            <a:r>
              <a:rPr lang="zh-CN" altLang="en-US" sz="2000" dirty="0"/>
              <a:t>分别表示源点和目标点。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输出描述</a:t>
            </a:r>
            <a:r>
              <a:rPr lang="en-US" altLang="zh-CN" sz="2000" dirty="0"/>
              <a:t>】</a:t>
            </a:r>
          </a:p>
          <a:p>
            <a:r>
              <a:rPr lang="zh-CN" altLang="en-US" sz="2000" dirty="0"/>
              <a:t>仅一行</a:t>
            </a:r>
            <a:r>
              <a:rPr lang="en-US" altLang="zh-CN" sz="2000" dirty="0"/>
              <a:t>,</a:t>
            </a:r>
            <a:r>
              <a:rPr lang="zh-CN" altLang="en-US" sz="2000" dirty="0"/>
              <a:t>一个实数</a:t>
            </a:r>
            <a:r>
              <a:rPr lang="en-US" altLang="zh-CN" sz="2000" dirty="0"/>
              <a:t>(</a:t>
            </a:r>
            <a:r>
              <a:rPr lang="zh-CN" altLang="en-US" sz="2000" dirty="0"/>
              <a:t>保留两位小数</a:t>
            </a:r>
            <a:r>
              <a:rPr lang="en-US" altLang="zh-CN" sz="2000" dirty="0"/>
              <a:t>),</a:t>
            </a:r>
            <a:r>
              <a:rPr lang="zh-CN" altLang="en-US" sz="2000" dirty="0"/>
              <a:t>表示</a:t>
            </a:r>
            <a:r>
              <a:rPr lang="en-US" altLang="zh-CN" sz="2000" dirty="0"/>
              <a:t>s</a:t>
            </a:r>
            <a:r>
              <a:rPr lang="zh-CN" altLang="en-US" sz="2000" dirty="0"/>
              <a:t>到</a:t>
            </a:r>
            <a:r>
              <a:rPr lang="en-US" altLang="zh-CN" sz="2000" dirty="0"/>
              <a:t>t</a:t>
            </a:r>
            <a:r>
              <a:rPr lang="zh-CN" altLang="en-US" sz="2000" dirty="0"/>
              <a:t>的最短路径长度。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3CCDC1E-1CA8-4113-AF33-35C9BCE2069F}"/>
              </a:ext>
            </a:extLst>
          </p:cNvPr>
          <p:cNvSpPr/>
          <p:nvPr/>
        </p:nvSpPr>
        <p:spPr>
          <a:xfrm>
            <a:off x="8959076" y="155855"/>
            <a:ext cx="33905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输入样例</a:t>
            </a:r>
            <a:r>
              <a:rPr lang="en-US" altLang="zh-CN" sz="2000" dirty="0"/>
              <a:t>】</a:t>
            </a:r>
          </a:p>
          <a:p>
            <a:r>
              <a:rPr lang="en-US" altLang="zh-CN" sz="2000" dirty="0"/>
              <a:t>5</a:t>
            </a:r>
          </a:p>
          <a:p>
            <a:r>
              <a:rPr lang="en-US" altLang="zh-CN" sz="2000" dirty="0"/>
              <a:t>0 0</a:t>
            </a:r>
          </a:p>
          <a:p>
            <a:r>
              <a:rPr lang="en-US" altLang="zh-CN" sz="2000" dirty="0"/>
              <a:t>2 0</a:t>
            </a:r>
          </a:p>
          <a:p>
            <a:r>
              <a:rPr lang="en-US" altLang="zh-CN" sz="2000" dirty="0"/>
              <a:t>2 2</a:t>
            </a:r>
          </a:p>
          <a:p>
            <a:r>
              <a:rPr lang="en-US" altLang="zh-CN" sz="2000" dirty="0"/>
              <a:t>0 2</a:t>
            </a:r>
          </a:p>
          <a:p>
            <a:r>
              <a:rPr lang="en-US" altLang="zh-CN" sz="2000" dirty="0"/>
              <a:t>3 1</a:t>
            </a:r>
          </a:p>
          <a:p>
            <a:r>
              <a:rPr lang="en-US" altLang="zh-CN" sz="2000" dirty="0"/>
              <a:t>5</a:t>
            </a:r>
          </a:p>
          <a:p>
            <a:r>
              <a:rPr lang="en-US" altLang="zh-CN" sz="2000" dirty="0"/>
              <a:t>1 2</a:t>
            </a:r>
          </a:p>
          <a:p>
            <a:r>
              <a:rPr lang="en-US" altLang="zh-CN" sz="2000" dirty="0"/>
              <a:t>1 3</a:t>
            </a:r>
          </a:p>
          <a:p>
            <a:r>
              <a:rPr lang="en-US" altLang="zh-CN" sz="2000" dirty="0"/>
              <a:t>1 4</a:t>
            </a:r>
          </a:p>
          <a:p>
            <a:r>
              <a:rPr lang="en-US" altLang="zh-CN" sz="2000" dirty="0"/>
              <a:t>2 5</a:t>
            </a:r>
          </a:p>
          <a:p>
            <a:r>
              <a:rPr lang="en-US" altLang="zh-CN" sz="2000" dirty="0"/>
              <a:t>3 5</a:t>
            </a:r>
          </a:p>
          <a:p>
            <a:r>
              <a:rPr lang="en-US" altLang="zh-CN" sz="2000" dirty="0"/>
              <a:t>1 5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输出样例</a:t>
            </a:r>
            <a:r>
              <a:rPr lang="en-US" altLang="zh-CN" sz="2000" dirty="0"/>
              <a:t>】</a:t>
            </a:r>
          </a:p>
          <a:p>
            <a:r>
              <a:rPr lang="en-US" altLang="zh-CN" sz="2000" dirty="0"/>
              <a:t>3.41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4CEA660-FBC4-4EB2-85BD-03A4BCF65CD6}"/>
              </a:ext>
            </a:extLst>
          </p:cNvPr>
          <p:cNvSpPr/>
          <p:nvPr/>
        </p:nvSpPr>
        <p:spPr>
          <a:xfrm>
            <a:off x="436307" y="5280497"/>
            <a:ext cx="10922524" cy="120032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特别注意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⑴</a:t>
            </a:r>
            <a:r>
              <a:rPr lang="zh-CN" altLang="en-US" dirty="0"/>
              <a:t>浮点数比较大小</a:t>
            </a:r>
          </a:p>
          <a:p>
            <a:r>
              <a:rPr lang="zh-CN" altLang="en-US" dirty="0"/>
              <a:t>⑵如果知道点的坐标</a:t>
            </a:r>
            <a:r>
              <a:rPr lang="en-US" altLang="zh-CN" dirty="0"/>
              <a:t>,</a:t>
            </a:r>
            <a:r>
              <a:rPr lang="zh-CN" altLang="en-US" dirty="0"/>
              <a:t>那么点与点之间有相连</a:t>
            </a:r>
            <a:r>
              <a:rPr lang="en-US" altLang="zh-CN" dirty="0"/>
              <a:t>,</a:t>
            </a:r>
            <a:r>
              <a:rPr lang="zh-CN" altLang="en-US" dirty="0"/>
              <a:t>则直接计算出它们之间的距离</a:t>
            </a:r>
            <a:r>
              <a:rPr lang="en-US" altLang="zh-CN" dirty="0"/>
              <a:t>,</a:t>
            </a:r>
            <a:r>
              <a:rPr lang="zh-CN" altLang="en-US" dirty="0"/>
              <a:t>不需要再定义一个数组来接收。</a:t>
            </a:r>
          </a:p>
        </p:txBody>
      </p:sp>
    </p:spTree>
    <p:extLst>
      <p:ext uri="{BB962C8B-B14F-4D97-AF65-F5344CB8AC3E}">
        <p14:creationId xmlns:p14="http://schemas.microsoft.com/office/powerpoint/2010/main" val="19994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8" y="173924"/>
            <a:ext cx="8799028" cy="65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0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4" y="39641"/>
            <a:ext cx="8430450" cy="68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70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"/>
            <a:ext cx="7822270" cy="548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63" y="359786"/>
            <a:ext cx="2649727" cy="552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9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360" y="430471"/>
            <a:ext cx="110642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⑴</a:t>
            </a:r>
            <a:r>
              <a:rPr lang="zh-CN" altLang="en-US" dirty="0"/>
              <a:t>定义结构</a:t>
            </a:r>
            <a:r>
              <a:rPr lang="en-US" altLang="zh-CN" dirty="0" err="1"/>
              <a:t>struct</a:t>
            </a:r>
            <a:r>
              <a:rPr lang="en-US" altLang="zh-CN" dirty="0"/>
              <a:t> node{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;}nodes[151]</a:t>
            </a:r>
            <a:r>
              <a:rPr lang="zh-CN" altLang="en-US" dirty="0"/>
              <a:t>来保存点</a:t>
            </a:r>
            <a:r>
              <a:rPr lang="en-US" altLang="zh-CN" dirty="0"/>
              <a:t>,</a:t>
            </a:r>
            <a:r>
              <a:rPr lang="zh-CN" altLang="en-US" dirty="0"/>
              <a:t>定义数组</a:t>
            </a:r>
            <a:r>
              <a:rPr lang="en-US" altLang="zh-CN" dirty="0"/>
              <a:t>double map[151][151]</a:t>
            </a:r>
            <a:r>
              <a:rPr lang="zh-CN" altLang="en-US" dirty="0"/>
              <a:t>来保存两点之间的距离。在接收邻接矩阵时</a:t>
            </a:r>
            <a:r>
              <a:rPr lang="en-US" altLang="zh-CN" dirty="0"/>
              <a:t>,</a:t>
            </a:r>
            <a:r>
              <a:rPr lang="zh-CN" altLang="en-US" dirty="0"/>
              <a:t>计算出</a:t>
            </a:r>
            <a:r>
              <a:rPr lang="en-US" altLang="zh-CN" dirty="0" err="1"/>
              <a:t>i,j</a:t>
            </a:r>
            <a:r>
              <a:rPr lang="zh-CN" altLang="en-US" dirty="0"/>
              <a:t>两点间的距离</a:t>
            </a:r>
            <a:r>
              <a:rPr lang="en-US" altLang="zh-CN" dirty="0"/>
              <a:t>,</a:t>
            </a:r>
            <a:r>
              <a:rPr lang="zh-CN" altLang="en-US" dirty="0"/>
              <a:t>保存在</a:t>
            </a:r>
            <a:r>
              <a:rPr lang="en-US" altLang="zh-CN" dirty="0"/>
              <a:t>map[i][j]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⑵用</a:t>
            </a:r>
            <a:r>
              <a:rPr lang="en-US" altLang="zh-CN" dirty="0" err="1"/>
              <a:t>floyed</a:t>
            </a:r>
            <a:r>
              <a:rPr lang="zh-CN" altLang="en-US" dirty="0"/>
              <a:t>算法</a:t>
            </a:r>
            <a:r>
              <a:rPr lang="en-US" altLang="zh-CN" dirty="0"/>
              <a:t>,</a:t>
            </a:r>
            <a:r>
              <a:rPr lang="zh-CN" altLang="en-US" dirty="0"/>
              <a:t>计算出图中任意两点间的距离</a:t>
            </a:r>
          </a:p>
          <a:p>
            <a:r>
              <a:rPr lang="zh-CN" altLang="en-US" dirty="0"/>
              <a:t>⑶定义一个数组</a:t>
            </a:r>
            <a:r>
              <a:rPr lang="en-US" altLang="zh-CN" dirty="0"/>
              <a:t>double m[151]</a:t>
            </a:r>
            <a:r>
              <a:rPr lang="zh-CN" altLang="en-US" dirty="0"/>
              <a:t>来保存每个点与其它点的最大距离</a:t>
            </a:r>
            <a:r>
              <a:rPr lang="en-US" altLang="zh-CN" dirty="0"/>
              <a:t>,</a:t>
            </a:r>
            <a:r>
              <a:rPr lang="zh-CN" altLang="en-US" dirty="0"/>
              <a:t>即该点所在牧场直径。即保存</a:t>
            </a:r>
            <a:r>
              <a:rPr lang="en-US" altLang="zh-CN" dirty="0"/>
              <a:t>map[][]</a:t>
            </a:r>
            <a:r>
              <a:rPr lang="zh-CN" altLang="en-US" dirty="0"/>
              <a:t>中每行的最大值。</a:t>
            </a:r>
          </a:p>
          <a:p>
            <a:r>
              <a:rPr lang="zh-CN" altLang="en-US" dirty="0"/>
              <a:t>⑷遍历</a:t>
            </a:r>
            <a:r>
              <a:rPr lang="en-US" altLang="zh-CN" dirty="0"/>
              <a:t>map[][],</a:t>
            </a:r>
            <a:r>
              <a:rPr lang="zh-CN" altLang="en-US" dirty="0"/>
              <a:t>凡是不连通的点</a:t>
            </a:r>
            <a:r>
              <a:rPr lang="en-US" altLang="zh-CN" dirty="0" err="1"/>
              <a:t>i,j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/>
              <a:t>m[i],m[j]</a:t>
            </a:r>
            <a:r>
              <a:rPr lang="zh-CN" altLang="en-US" dirty="0"/>
              <a:t>可以得到</a:t>
            </a:r>
            <a:r>
              <a:rPr lang="en-US" altLang="zh-CN" dirty="0" err="1"/>
              <a:t>i,j</a:t>
            </a:r>
            <a:r>
              <a:rPr lang="zh-CN" altLang="en-US" dirty="0"/>
              <a:t>到它们所在牧场的最远距离</a:t>
            </a:r>
            <a:r>
              <a:rPr lang="en-US" altLang="zh-CN" dirty="0"/>
              <a:t>,</a:t>
            </a:r>
            <a:r>
              <a:rPr lang="zh-CN" altLang="en-US" dirty="0"/>
              <a:t>然后计算连通</a:t>
            </a:r>
            <a:r>
              <a:rPr lang="en-US" altLang="zh-CN" dirty="0" err="1"/>
              <a:t>i,j</a:t>
            </a:r>
            <a:r>
              <a:rPr lang="zh-CN" altLang="en-US" dirty="0"/>
              <a:t>后的距离</a:t>
            </a:r>
            <a:r>
              <a:rPr lang="en-US" altLang="zh-CN" dirty="0"/>
              <a:t>,</a:t>
            </a:r>
            <a:r>
              <a:rPr lang="zh-CN" altLang="en-US" dirty="0"/>
              <a:t>三者相加</a:t>
            </a:r>
            <a:r>
              <a:rPr lang="en-US" altLang="zh-CN" dirty="0"/>
              <a:t>,</a:t>
            </a:r>
            <a:r>
              <a:rPr lang="zh-CN" altLang="en-US" dirty="0"/>
              <a:t>就可以得到连通</a:t>
            </a:r>
            <a:r>
              <a:rPr lang="en-US" altLang="zh-CN" dirty="0" err="1"/>
              <a:t>i,j</a:t>
            </a:r>
            <a:r>
              <a:rPr lang="zh-CN" altLang="en-US" dirty="0"/>
              <a:t>后的牧场直径。但每个未连通的点计算出的来结果不一样</a:t>
            </a:r>
            <a:r>
              <a:rPr lang="en-US" altLang="zh-CN" dirty="0"/>
              <a:t>,</a:t>
            </a:r>
            <a:r>
              <a:rPr lang="zh-CN" altLang="en-US" dirty="0"/>
              <a:t>我们需要找到最小的直径。</a:t>
            </a:r>
          </a:p>
          <a:p>
            <a:r>
              <a:rPr lang="zh-CN" altLang="en-US" dirty="0"/>
              <a:t>⑸这是本题最特殊的地方</a:t>
            </a:r>
            <a:r>
              <a:rPr lang="en-US" altLang="zh-CN" dirty="0"/>
              <a:t>:</a:t>
            </a:r>
            <a:r>
              <a:rPr lang="zh-CN" altLang="en-US" dirty="0"/>
              <a:t>因为有可能第二个牧场在第一个牧场内</a:t>
            </a:r>
            <a:r>
              <a:rPr lang="en-US" altLang="zh-CN" dirty="0"/>
              <a:t>,</a:t>
            </a:r>
            <a:r>
              <a:rPr lang="zh-CN" altLang="en-US" dirty="0"/>
              <a:t>但却没有连通。而连通后的牧场直径可能小于原来牧场的直径。这显然是错的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,</a:t>
            </a:r>
            <a:r>
              <a:rPr lang="zh-CN" altLang="en-US" dirty="0"/>
              <a:t>最后还要比较如果连通后的牧场直径小于原来牧场的直径</a:t>
            </a:r>
            <a:r>
              <a:rPr lang="en-US" altLang="zh-CN" dirty="0"/>
              <a:t>,</a:t>
            </a:r>
            <a:r>
              <a:rPr lang="zh-CN" altLang="en-US" dirty="0"/>
              <a:t>则取原来牧场的直径为连通后的直径。</a:t>
            </a:r>
          </a:p>
          <a:p>
            <a:r>
              <a:rPr lang="zh-CN" altLang="en-US" dirty="0"/>
              <a:t>⑹本题还考了关于浮点数的比较</a:t>
            </a:r>
            <a:r>
              <a:rPr lang="en-US" altLang="zh-CN" dirty="0"/>
              <a:t>:</a:t>
            </a:r>
            <a:r>
              <a:rPr lang="zh-CN" altLang="en-US" dirty="0"/>
              <a:t>一定要注意的是浮点数不能用等于。因为浮点数是双精度型</a:t>
            </a:r>
            <a:r>
              <a:rPr lang="en-US" altLang="zh-CN" dirty="0"/>
              <a:t>,</a:t>
            </a:r>
            <a:r>
              <a:rPr lang="zh-CN" altLang="en-US" dirty="0"/>
              <a:t>只能够用减去之后小于我们规定的精度</a:t>
            </a:r>
            <a:r>
              <a:rPr lang="en-US" altLang="zh-CN" dirty="0"/>
              <a:t>,</a:t>
            </a:r>
            <a:r>
              <a:rPr lang="zh-CN" altLang="en-US" dirty="0"/>
              <a:t>则认为是等于。</a:t>
            </a:r>
            <a:endParaRPr lang="en-US" altLang="zh-CN" dirty="0"/>
          </a:p>
          <a:p>
            <a:r>
              <a:rPr lang="en-US" altLang="zh-CN" dirty="0"/>
              <a:t>⑺</a:t>
            </a:r>
            <a:r>
              <a:rPr lang="zh-CN" altLang="en-US" dirty="0"/>
              <a:t>另外还需要注意接收邻接表时</a:t>
            </a:r>
            <a:r>
              <a:rPr lang="en-US" altLang="zh-CN" dirty="0"/>
              <a:t>,</a:t>
            </a:r>
            <a:r>
              <a:rPr lang="zh-CN" altLang="en-US" dirty="0"/>
              <a:t>最好用字符串接收</a:t>
            </a:r>
            <a:r>
              <a:rPr lang="en-US" altLang="zh-CN" dirty="0"/>
              <a:t>,</a:t>
            </a:r>
            <a:r>
              <a:rPr lang="zh-CN" altLang="en-US" dirty="0"/>
              <a:t>不能用整形去接收</a:t>
            </a:r>
            <a:r>
              <a:rPr lang="en-US" altLang="zh-CN" dirty="0"/>
              <a:t>,</a:t>
            </a:r>
            <a:r>
              <a:rPr lang="zh-CN" altLang="en-US" dirty="0"/>
              <a:t>因为如果整形接收</a:t>
            </a:r>
            <a:r>
              <a:rPr lang="en-US" altLang="zh-CN" dirty="0"/>
              <a:t>,</a:t>
            </a:r>
            <a:r>
              <a:rPr lang="zh-CN" altLang="en-US" dirty="0"/>
              <a:t>直接就把一行全部接收成一个整数了。而如果用字符串接收后</a:t>
            </a:r>
            <a:r>
              <a:rPr lang="en-US" altLang="zh-CN" dirty="0"/>
              <a:t>,</a:t>
            </a:r>
            <a:r>
              <a:rPr lang="zh-CN" altLang="en-US" dirty="0"/>
              <a:t>要从</a:t>
            </a:r>
            <a:r>
              <a:rPr lang="en-US" altLang="zh-CN" dirty="0"/>
              <a:t>1</a:t>
            </a:r>
            <a:r>
              <a:rPr lang="zh-CN" altLang="en-US" dirty="0"/>
              <a:t>开始扫描</a:t>
            </a:r>
            <a:r>
              <a:rPr lang="en-US" altLang="zh-CN" dirty="0"/>
              <a:t>,</a:t>
            </a:r>
            <a:r>
              <a:rPr lang="zh-CN" altLang="en-US" dirty="0"/>
              <a:t>需要接收至</a:t>
            </a:r>
            <a:r>
              <a:rPr lang="en-US" altLang="zh-CN" dirty="0"/>
              <a:t>str+1</a:t>
            </a:r>
            <a:r>
              <a:rPr lang="zh-CN" altLang="en-US" dirty="0"/>
              <a:t>。如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(“%s”,str+1);</a:t>
            </a:r>
          </a:p>
          <a:p>
            <a:r>
              <a:rPr lang="zh-CN" altLang="en-US" dirty="0"/>
              <a:t>此时的</a:t>
            </a:r>
            <a:r>
              <a:rPr lang="en-US" altLang="zh-CN" dirty="0"/>
              <a:t>str+1</a:t>
            </a:r>
            <a:r>
              <a:rPr lang="zh-CN" altLang="en-US" dirty="0"/>
              <a:t>是一个地址</a:t>
            </a:r>
            <a:r>
              <a:rPr lang="en-US" altLang="zh-CN" dirty="0"/>
              <a:t>,</a:t>
            </a:r>
            <a:r>
              <a:rPr lang="zh-CN" altLang="en-US" dirty="0"/>
              <a:t>即字符串的首地址</a:t>
            </a:r>
            <a:r>
              <a:rPr lang="en-US" altLang="zh-CN" dirty="0"/>
              <a:t>,</a:t>
            </a:r>
            <a:r>
              <a:rPr lang="zh-CN" altLang="en-US" dirty="0"/>
              <a:t>访问时只能从</a:t>
            </a:r>
            <a:r>
              <a:rPr lang="en-US" altLang="zh-CN" dirty="0"/>
              <a:t>str+1</a:t>
            </a:r>
            <a:r>
              <a:rPr lang="zh-CN" altLang="en-US" dirty="0"/>
              <a:t>开始访问</a:t>
            </a:r>
            <a:r>
              <a:rPr lang="en-US" altLang="zh-CN" dirty="0"/>
              <a:t>,</a:t>
            </a:r>
            <a:r>
              <a:rPr lang="zh-CN" altLang="en-US" dirty="0"/>
              <a:t>如果从</a:t>
            </a:r>
            <a:r>
              <a:rPr lang="en-US" altLang="zh-CN" dirty="0" err="1"/>
              <a:t>str</a:t>
            </a:r>
            <a:r>
              <a:rPr lang="zh-CN" altLang="en-US" dirty="0"/>
              <a:t>开始访问</a:t>
            </a:r>
            <a:r>
              <a:rPr lang="en-US" altLang="zh-CN" dirty="0"/>
              <a:t>,</a:t>
            </a:r>
            <a:r>
              <a:rPr lang="zh-CN" altLang="en-US" dirty="0"/>
              <a:t>则会出现不可预知的错误。包括</a:t>
            </a:r>
            <a:r>
              <a:rPr lang="en-US" altLang="zh-CN" dirty="0" err="1"/>
              <a:t>alogrithm</a:t>
            </a:r>
            <a:r>
              <a:rPr lang="zh-CN" altLang="en-US" dirty="0"/>
              <a:t>中所有关于</a:t>
            </a:r>
            <a:r>
              <a:rPr lang="en-US" altLang="zh-CN" dirty="0" err="1"/>
              <a:t>str</a:t>
            </a:r>
            <a:r>
              <a:rPr lang="zh-CN" altLang="en-US" dirty="0"/>
              <a:t>的函数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 err="1"/>
              <a:t>sort,upper_bound</a:t>
            </a:r>
            <a:r>
              <a:rPr lang="zh-CN" altLang="en-US" dirty="0"/>
              <a:t>等都需要把</a:t>
            </a:r>
            <a:r>
              <a:rPr lang="en-US" altLang="zh-CN" dirty="0"/>
              <a:t>str+1</a:t>
            </a:r>
            <a:r>
              <a:rPr lang="zh-CN" altLang="en-US" dirty="0"/>
              <a:t>认为是一个首地址。</a:t>
            </a:r>
          </a:p>
          <a:p>
            <a:r>
              <a:rPr lang="zh-CN" altLang="en-US" dirty="0"/>
              <a:t>本题属于多源路径</a:t>
            </a:r>
            <a:r>
              <a:rPr lang="en-US" altLang="zh-CN" dirty="0"/>
              <a:t>,</a:t>
            </a:r>
            <a:r>
              <a:rPr lang="zh-CN" altLang="en-US" dirty="0"/>
              <a:t>故只能够用</a:t>
            </a:r>
            <a:r>
              <a:rPr lang="en-US" altLang="zh-CN" dirty="0" err="1"/>
              <a:t>floyed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37930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3" y="627260"/>
            <a:ext cx="5369121" cy="269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84" y="228162"/>
            <a:ext cx="6055995" cy="589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2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68B566-4D95-4B2A-862F-AFADD07C7E99}"/>
              </a:ext>
            </a:extLst>
          </p:cNvPr>
          <p:cNvSpPr txBox="1"/>
          <p:nvPr/>
        </p:nvSpPr>
        <p:spPr>
          <a:xfrm>
            <a:off x="3791744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9763B99-3BA6-4952-BC5B-DF00DFAE2827}"/>
              </a:ext>
            </a:extLst>
          </p:cNvPr>
          <p:cNvSpPr txBox="1"/>
          <p:nvPr/>
        </p:nvSpPr>
        <p:spPr>
          <a:xfrm>
            <a:off x="323385" y="1490966"/>
            <a:ext cx="116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暑假，小哼准备去一些城市旅游。有些城市之间有公路，有些城市之间则没有，如下图。为了节省经费以及方便计划旅行，小哼希望在出发前知道任意两个城市之间的最短路程。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C65DE93-9A86-49E8-9F23-4161DADF84CE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“多源最短路径”问题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599C222-9803-4F7A-A873-1620158C09A0}"/>
              </a:ext>
            </a:extLst>
          </p:cNvPr>
          <p:cNvGrpSpPr/>
          <p:nvPr/>
        </p:nvGrpSpPr>
        <p:grpSpPr>
          <a:xfrm>
            <a:off x="1852573" y="2613098"/>
            <a:ext cx="3533329" cy="3145817"/>
            <a:chOff x="342364" y="3056994"/>
            <a:chExt cx="3533329" cy="31458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13EF394-85EB-4627-9DB7-B92627B5BE8B}"/>
                </a:ext>
              </a:extLst>
            </p:cNvPr>
            <p:cNvSpPr/>
            <p:nvPr/>
          </p:nvSpPr>
          <p:spPr>
            <a:xfrm>
              <a:off x="1422484" y="3504098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74250FEE-BCDB-4B50-8382-EB31670ED87A}"/>
                </a:ext>
              </a:extLst>
            </p:cNvPr>
            <p:cNvSpPr/>
            <p:nvPr/>
          </p:nvSpPr>
          <p:spPr>
            <a:xfrm>
              <a:off x="342364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349E3DA9-DA04-4FEF-BC77-7AC4F081C888}"/>
                </a:ext>
              </a:extLst>
            </p:cNvPr>
            <p:cNvSpPr/>
            <p:nvPr/>
          </p:nvSpPr>
          <p:spPr>
            <a:xfrm>
              <a:off x="2646620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E15C37D2-2BBC-4957-8789-055B4FC32C81}"/>
                </a:ext>
              </a:extLst>
            </p:cNvPr>
            <p:cNvSpPr/>
            <p:nvPr/>
          </p:nvSpPr>
          <p:spPr>
            <a:xfrm>
              <a:off x="3282002" y="3429000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65522B1F-80DD-4F33-8493-FB369B61AF70}"/>
                </a:ext>
              </a:extLst>
            </p:cNvPr>
            <p:cNvSpPr/>
            <p:nvPr/>
          </p:nvSpPr>
          <p:spPr>
            <a:xfrm>
              <a:off x="644448" y="3888596"/>
              <a:ext cx="783771" cy="1175658"/>
            </a:xfrm>
            <a:custGeom>
              <a:avLst/>
              <a:gdLst>
                <a:gd name="connsiteX0" fmla="*/ 783771 w 783771"/>
                <a:gd name="connsiteY0" fmla="*/ 0 h 1175658"/>
                <a:gd name="connsiteX1" fmla="*/ 225631 w 783771"/>
                <a:gd name="connsiteY1" fmla="*/ 391886 h 1175658"/>
                <a:gd name="connsiteX2" fmla="*/ 0 w 783771"/>
                <a:gd name="connsiteY2" fmla="*/ 1175658 h 1175658"/>
                <a:gd name="connsiteX3" fmla="*/ 0 w 783771"/>
                <a:gd name="connsiteY3" fmla="*/ 1175658 h 117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1" h="1175658">
                  <a:moveTo>
                    <a:pt x="783771" y="0"/>
                  </a:moveTo>
                  <a:cubicBezTo>
                    <a:pt x="570015" y="97971"/>
                    <a:pt x="356259" y="195943"/>
                    <a:pt x="225631" y="391886"/>
                  </a:cubicBezTo>
                  <a:cubicBezTo>
                    <a:pt x="95003" y="587829"/>
                    <a:pt x="0" y="1175658"/>
                    <a:pt x="0" y="1175658"/>
                  </a:cubicBezTo>
                  <a:lnTo>
                    <a:pt x="0" y="1175658"/>
                  </a:ln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07B3C8F1-5791-4B6F-8E47-1903A5623345}"/>
                </a:ext>
              </a:extLst>
            </p:cNvPr>
            <p:cNvSpPr/>
            <p:nvPr/>
          </p:nvSpPr>
          <p:spPr>
            <a:xfrm>
              <a:off x="846328" y="5574892"/>
              <a:ext cx="1923803" cy="226394"/>
            </a:xfrm>
            <a:custGeom>
              <a:avLst/>
              <a:gdLst>
                <a:gd name="connsiteX0" fmla="*/ 0 w 1923803"/>
                <a:gd name="connsiteY0" fmla="*/ 0 h 226394"/>
                <a:gd name="connsiteX1" fmla="*/ 1068780 w 1923803"/>
                <a:gd name="connsiteY1" fmla="*/ 225632 h 226394"/>
                <a:gd name="connsiteX2" fmla="*/ 1923803 w 1923803"/>
                <a:gd name="connsiteY2" fmla="*/ 59377 h 22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3803" h="226394">
                  <a:moveTo>
                    <a:pt x="0" y="0"/>
                  </a:moveTo>
                  <a:cubicBezTo>
                    <a:pt x="374073" y="107868"/>
                    <a:pt x="748146" y="215736"/>
                    <a:pt x="1068780" y="225632"/>
                  </a:cubicBezTo>
                  <a:cubicBezTo>
                    <a:pt x="1389414" y="235528"/>
                    <a:pt x="1656608" y="147452"/>
                    <a:pt x="1923803" y="5937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B3094E4-A7CF-4710-AC16-4BD9EB42DAE0}"/>
                </a:ext>
              </a:extLst>
            </p:cNvPr>
            <p:cNvSpPr/>
            <p:nvPr/>
          </p:nvSpPr>
          <p:spPr>
            <a:xfrm>
              <a:off x="1938858" y="3960535"/>
              <a:ext cx="831273" cy="1140032"/>
            </a:xfrm>
            <a:custGeom>
              <a:avLst/>
              <a:gdLst>
                <a:gd name="connsiteX0" fmla="*/ 831273 w 831273"/>
                <a:gd name="connsiteY0" fmla="*/ 1140032 h 1140032"/>
                <a:gd name="connsiteX1" fmla="*/ 605642 w 831273"/>
                <a:gd name="connsiteY1" fmla="*/ 427512 h 1140032"/>
                <a:gd name="connsiteX2" fmla="*/ 0 w 831273"/>
                <a:gd name="connsiteY2" fmla="*/ 0 h 114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273" h="1140032">
                  <a:moveTo>
                    <a:pt x="831273" y="1140032"/>
                  </a:moveTo>
                  <a:cubicBezTo>
                    <a:pt x="787730" y="878774"/>
                    <a:pt x="744187" y="617517"/>
                    <a:pt x="605642" y="427512"/>
                  </a:cubicBezTo>
                  <a:cubicBezTo>
                    <a:pt x="467096" y="237507"/>
                    <a:pt x="233548" y="118753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2AC66FBA-9AA3-4F83-8A00-B89B240F13DF}"/>
                </a:ext>
              </a:extLst>
            </p:cNvPr>
            <p:cNvSpPr/>
            <p:nvPr/>
          </p:nvSpPr>
          <p:spPr>
            <a:xfrm>
              <a:off x="1748853" y="4137978"/>
              <a:ext cx="914400" cy="1092530"/>
            </a:xfrm>
            <a:custGeom>
              <a:avLst/>
              <a:gdLst>
                <a:gd name="connsiteX0" fmla="*/ 914400 w 914400"/>
                <a:gd name="connsiteY0" fmla="*/ 1092530 h 1092530"/>
                <a:gd name="connsiteX1" fmla="*/ 237507 w 914400"/>
                <a:gd name="connsiteY1" fmla="*/ 593766 h 1092530"/>
                <a:gd name="connsiteX2" fmla="*/ 0 w 914400"/>
                <a:gd name="connsiteY2" fmla="*/ 0 h 10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092530">
                  <a:moveTo>
                    <a:pt x="914400" y="1092530"/>
                  </a:moveTo>
                  <a:cubicBezTo>
                    <a:pt x="652153" y="934192"/>
                    <a:pt x="389907" y="775854"/>
                    <a:pt x="237507" y="593766"/>
                  </a:cubicBezTo>
                  <a:cubicBezTo>
                    <a:pt x="85107" y="411678"/>
                    <a:pt x="42553" y="205839"/>
                    <a:pt x="0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A7F5E23F-BD3C-4DB7-9FF8-E63ECDCED8C6}"/>
                </a:ext>
              </a:extLst>
            </p:cNvPr>
            <p:cNvSpPr/>
            <p:nvPr/>
          </p:nvSpPr>
          <p:spPr>
            <a:xfrm>
              <a:off x="2036400" y="3755284"/>
              <a:ext cx="1246909" cy="178272"/>
            </a:xfrm>
            <a:custGeom>
              <a:avLst/>
              <a:gdLst>
                <a:gd name="connsiteX0" fmla="*/ 0 w 1246909"/>
                <a:gd name="connsiteY0" fmla="*/ 0 h 178272"/>
                <a:gd name="connsiteX1" fmla="*/ 748145 w 1246909"/>
                <a:gd name="connsiteY1" fmla="*/ 178130 h 178272"/>
                <a:gd name="connsiteX2" fmla="*/ 1246909 w 1246909"/>
                <a:gd name="connsiteY2" fmla="*/ 23751 h 1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909" h="178272">
                  <a:moveTo>
                    <a:pt x="0" y="0"/>
                  </a:moveTo>
                  <a:cubicBezTo>
                    <a:pt x="270163" y="87086"/>
                    <a:pt x="540327" y="174172"/>
                    <a:pt x="748145" y="178130"/>
                  </a:cubicBezTo>
                  <a:cubicBezTo>
                    <a:pt x="955963" y="182088"/>
                    <a:pt x="1101436" y="102919"/>
                    <a:pt x="1246909" y="23751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22F22E6-8450-436D-8D44-C829911E07D6}"/>
                </a:ext>
              </a:extLst>
            </p:cNvPr>
            <p:cNvSpPr/>
            <p:nvPr/>
          </p:nvSpPr>
          <p:spPr>
            <a:xfrm>
              <a:off x="1986360" y="3471115"/>
              <a:ext cx="1341911" cy="156224"/>
            </a:xfrm>
            <a:custGeom>
              <a:avLst/>
              <a:gdLst>
                <a:gd name="connsiteX0" fmla="*/ 0 w 1341911"/>
                <a:gd name="connsiteY0" fmla="*/ 156224 h 156224"/>
                <a:gd name="connsiteX1" fmla="*/ 629392 w 1341911"/>
                <a:gd name="connsiteY1" fmla="*/ 1845 h 156224"/>
                <a:gd name="connsiteX2" fmla="*/ 1341911 w 1341911"/>
                <a:gd name="connsiteY2" fmla="*/ 84972 h 15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911" h="156224">
                  <a:moveTo>
                    <a:pt x="0" y="156224"/>
                  </a:moveTo>
                  <a:cubicBezTo>
                    <a:pt x="202870" y="84972"/>
                    <a:pt x="405740" y="13720"/>
                    <a:pt x="629392" y="1845"/>
                  </a:cubicBezTo>
                  <a:cubicBezTo>
                    <a:pt x="853044" y="-10030"/>
                    <a:pt x="1097477" y="37471"/>
                    <a:pt x="1341911" y="84972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7B51A938-961B-47AF-87C9-02783D4B9F43}"/>
                </a:ext>
              </a:extLst>
            </p:cNvPr>
            <p:cNvSpPr/>
            <p:nvPr/>
          </p:nvSpPr>
          <p:spPr>
            <a:xfrm>
              <a:off x="3031388" y="3995474"/>
              <a:ext cx="368135" cy="1021278"/>
            </a:xfrm>
            <a:custGeom>
              <a:avLst/>
              <a:gdLst>
                <a:gd name="connsiteX0" fmla="*/ 0 w 368135"/>
                <a:gd name="connsiteY0" fmla="*/ 1021278 h 1021278"/>
                <a:gd name="connsiteX1" fmla="*/ 106878 w 368135"/>
                <a:gd name="connsiteY1" fmla="*/ 403761 h 1021278"/>
                <a:gd name="connsiteX2" fmla="*/ 368135 w 368135"/>
                <a:gd name="connsiteY2" fmla="*/ 0 h 102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021278">
                  <a:moveTo>
                    <a:pt x="0" y="1021278"/>
                  </a:moveTo>
                  <a:cubicBezTo>
                    <a:pt x="22761" y="797626"/>
                    <a:pt x="45522" y="573974"/>
                    <a:pt x="106878" y="403761"/>
                  </a:cubicBezTo>
                  <a:cubicBezTo>
                    <a:pt x="168234" y="233548"/>
                    <a:pt x="268184" y="116774"/>
                    <a:pt x="368135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79D68E39-925F-4C94-AFB9-AA2686EF019E}"/>
                </a:ext>
              </a:extLst>
            </p:cNvPr>
            <p:cNvSpPr/>
            <p:nvPr/>
          </p:nvSpPr>
          <p:spPr>
            <a:xfrm>
              <a:off x="3126391" y="4031100"/>
              <a:ext cx="427511" cy="1068779"/>
            </a:xfrm>
            <a:custGeom>
              <a:avLst/>
              <a:gdLst>
                <a:gd name="connsiteX0" fmla="*/ 0 w 427511"/>
                <a:gd name="connsiteY0" fmla="*/ 1068779 h 1068779"/>
                <a:gd name="connsiteX1" fmla="*/ 296883 w 427511"/>
                <a:gd name="connsiteY1" fmla="*/ 522515 h 1068779"/>
                <a:gd name="connsiteX2" fmla="*/ 427511 w 427511"/>
                <a:gd name="connsiteY2" fmla="*/ 0 h 106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511" h="1068779">
                  <a:moveTo>
                    <a:pt x="0" y="1068779"/>
                  </a:moveTo>
                  <a:cubicBezTo>
                    <a:pt x="112815" y="884712"/>
                    <a:pt x="225631" y="700645"/>
                    <a:pt x="296883" y="522515"/>
                  </a:cubicBezTo>
                  <a:cubicBezTo>
                    <a:pt x="368135" y="344385"/>
                    <a:pt x="397823" y="172192"/>
                    <a:pt x="427511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F8D42AB3-DC98-45D2-850B-08E5843EDA2C}"/>
                </a:ext>
              </a:extLst>
            </p:cNvPr>
            <p:cNvSpPr txBox="1"/>
            <p:nvPr/>
          </p:nvSpPr>
          <p:spPr>
            <a:xfrm>
              <a:off x="501304" y="3994100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8D42151B-CD10-47D2-B5F6-CDA7B321F8B1}"/>
                </a:ext>
              </a:extLst>
            </p:cNvPr>
            <p:cNvSpPr txBox="1"/>
            <p:nvPr/>
          </p:nvSpPr>
          <p:spPr>
            <a:xfrm>
              <a:off x="1606819" y="57411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66AEF5B5-A5E7-4A55-B552-8943F28345D9}"/>
                </a:ext>
              </a:extLst>
            </p:cNvPr>
            <p:cNvSpPr txBox="1"/>
            <p:nvPr/>
          </p:nvSpPr>
          <p:spPr>
            <a:xfrm>
              <a:off x="1730303" y="464523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6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9C6CAD2-CFCF-464B-BB62-E23996CE16D1}"/>
                </a:ext>
              </a:extLst>
            </p:cNvPr>
            <p:cNvSpPr txBox="1"/>
            <p:nvPr/>
          </p:nvSpPr>
          <p:spPr>
            <a:xfrm>
              <a:off x="2469090" y="40995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7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E70E4535-01AF-46E7-96D5-64FF1F609EF2}"/>
                </a:ext>
              </a:extLst>
            </p:cNvPr>
            <p:cNvSpPr txBox="1"/>
            <p:nvPr/>
          </p:nvSpPr>
          <p:spPr>
            <a:xfrm>
              <a:off x="2661934" y="380296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40D88949-11B7-4D64-8943-4B5DAC743191}"/>
                </a:ext>
              </a:extLst>
            </p:cNvPr>
            <p:cNvSpPr txBox="1"/>
            <p:nvPr/>
          </p:nvSpPr>
          <p:spPr>
            <a:xfrm>
              <a:off x="2770131" y="4123028"/>
              <a:ext cx="711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C4A9D06-8F2E-4201-A2DA-939F8D6EE117}"/>
                </a:ext>
              </a:extLst>
            </p:cNvPr>
            <p:cNvSpPr txBox="1"/>
            <p:nvPr/>
          </p:nvSpPr>
          <p:spPr>
            <a:xfrm>
              <a:off x="3356277" y="441439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17E7B5D8-C745-47A6-8791-2C8AF1323247}"/>
                </a:ext>
              </a:extLst>
            </p:cNvPr>
            <p:cNvSpPr txBox="1"/>
            <p:nvPr/>
          </p:nvSpPr>
          <p:spPr>
            <a:xfrm>
              <a:off x="2473710" y="3056994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xmlns="" id="{D51277CA-11E1-403A-80B6-3229C63CC401}"/>
              </a:ext>
            </a:extLst>
          </p:cNvPr>
          <p:cNvGraphicFramePr>
            <a:graphicFrameLocks noGrp="1"/>
          </p:cNvGraphicFramePr>
          <p:nvPr/>
        </p:nvGraphicFramePr>
        <p:xfrm>
          <a:off x="5736754" y="2843930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78C364A-2808-4F62-A86B-CFF0108F7339}"/>
              </a:ext>
            </a:extLst>
          </p:cNvPr>
          <p:cNvSpPr txBox="1"/>
          <p:nvPr/>
        </p:nvSpPr>
        <p:spPr>
          <a:xfrm>
            <a:off x="1867027" y="5672926"/>
            <a:ext cx="5942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首先想到什么算法？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A07256D0-B706-428D-BD1C-0AA2BEBD23D3}"/>
              </a:ext>
            </a:extLst>
          </p:cNvPr>
          <p:cNvSpPr txBox="1"/>
          <p:nvPr/>
        </p:nvSpPr>
        <p:spPr>
          <a:xfrm>
            <a:off x="5374026" y="5718067"/>
            <a:ext cx="12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F465A099-B988-49FE-87E7-C554C3B4CBA6}"/>
              </a:ext>
            </a:extLst>
          </p:cNvPr>
          <p:cNvSpPr txBox="1"/>
          <p:nvPr/>
        </p:nvSpPr>
        <p:spPr>
          <a:xfrm>
            <a:off x="6575824" y="5687385"/>
            <a:ext cx="12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41CE97D5-6308-4EB5-B2B7-6DFF0D4F2DE7}"/>
              </a:ext>
            </a:extLst>
          </p:cNvPr>
          <p:cNvSpPr txBox="1"/>
          <p:nvPr/>
        </p:nvSpPr>
        <p:spPr>
          <a:xfrm>
            <a:off x="7777622" y="5689924"/>
            <a:ext cx="12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 descr="手机屏幕截图&#10;&#10;描述已自动生成">
            <a:extLst>
              <a:ext uri="{FF2B5EF4-FFF2-40B4-BE49-F238E27FC236}">
                <a16:creationId xmlns:a16="http://schemas.microsoft.com/office/drawing/2014/main" xmlns="" id="{B271230E-1A4B-43D7-B8C8-E80F67C4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66" y="2450429"/>
            <a:ext cx="5942904" cy="322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0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120" y="115461"/>
            <a:ext cx="86913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珍珠</a:t>
            </a:r>
            <a:r>
              <a:rPr lang="en-US" altLang="zh-CN" sz="2400" b="1" dirty="0"/>
              <a:t>(Median Weight Bead)</a:t>
            </a:r>
          </a:p>
          <a:p>
            <a:r>
              <a:rPr lang="en-US" altLang="zh-CN" dirty="0"/>
              <a:t>http://cqsyz.openjudge.cn/tu/33/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颗形状和大小都一致的珍珠</a:t>
            </a:r>
            <a:r>
              <a:rPr lang="en-US" altLang="zh-CN" dirty="0"/>
              <a:t>,</a:t>
            </a:r>
            <a:r>
              <a:rPr lang="zh-CN" altLang="en-US" dirty="0"/>
              <a:t>它们的重量不相同。</a:t>
            </a:r>
            <a:r>
              <a:rPr lang="en-US" altLang="zh-CN" dirty="0"/>
              <a:t>N</a:t>
            </a:r>
            <a:r>
              <a:rPr lang="zh-CN" altLang="en-US" dirty="0"/>
              <a:t>为整数</a:t>
            </a:r>
            <a:r>
              <a:rPr lang="en-US" altLang="zh-CN" dirty="0"/>
              <a:t>,</a:t>
            </a:r>
            <a:r>
              <a:rPr lang="zh-CN" altLang="en-US" dirty="0"/>
              <a:t>所有的珍珠从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编号。你的任务是发现哪颗珍珠的重量刚好处于正中间</a:t>
            </a:r>
            <a:r>
              <a:rPr lang="en-US" altLang="zh-CN" dirty="0"/>
              <a:t>,</a:t>
            </a:r>
            <a:r>
              <a:rPr lang="zh-CN" altLang="en-US" dirty="0"/>
              <a:t>即所有珍珠的重量中</a:t>
            </a:r>
            <a:r>
              <a:rPr lang="en-US" altLang="zh-CN" dirty="0"/>
              <a:t>,</a:t>
            </a:r>
            <a:r>
              <a:rPr lang="zh-CN" altLang="en-US" dirty="0"/>
              <a:t>该珍珠的重量列</a:t>
            </a:r>
            <a:r>
              <a:rPr lang="en-US" altLang="zh-CN" dirty="0"/>
              <a:t>(N+1)/2</a:t>
            </a:r>
            <a:r>
              <a:rPr lang="zh-CN" altLang="en-US" dirty="0"/>
              <a:t>位。下面给出将一对珍珠进行比较的方法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给你一架天平用来比较珍珠的重量</a:t>
            </a:r>
            <a:r>
              <a:rPr lang="en-US" altLang="zh-CN" dirty="0"/>
              <a:t>,</a:t>
            </a:r>
            <a:r>
              <a:rPr lang="zh-CN" altLang="en-US" dirty="0"/>
              <a:t>我们可以比出两个珍珠哪个更重一些</a:t>
            </a:r>
            <a:r>
              <a:rPr lang="en-US" altLang="zh-CN" dirty="0"/>
              <a:t>,</a:t>
            </a:r>
            <a:r>
              <a:rPr lang="zh-CN" altLang="en-US" dirty="0"/>
              <a:t>在作出一系列的比较后</a:t>
            </a:r>
            <a:r>
              <a:rPr lang="en-US" altLang="zh-CN" dirty="0"/>
              <a:t>,</a:t>
            </a:r>
            <a:r>
              <a:rPr lang="zh-CN" altLang="en-US" dirty="0"/>
              <a:t>我们可以将一些肯定不具备中间重量的拿走。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下列给出对</a:t>
            </a:r>
            <a:r>
              <a:rPr lang="en-US" altLang="zh-CN" dirty="0"/>
              <a:t>5</a:t>
            </a:r>
            <a:r>
              <a:rPr lang="zh-CN" altLang="en-US" dirty="0"/>
              <a:t>颗珍珠进行四次比较的情况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珍珠</a:t>
            </a:r>
            <a:r>
              <a:rPr lang="en-US" altLang="zh-CN" dirty="0"/>
              <a:t>2</a:t>
            </a:r>
            <a:r>
              <a:rPr lang="zh-CN" altLang="en-US" dirty="0"/>
              <a:t>比珍珠</a:t>
            </a:r>
            <a:r>
              <a:rPr lang="en-US" altLang="zh-CN" dirty="0"/>
              <a:t>1</a:t>
            </a:r>
            <a:r>
              <a:rPr lang="zh-CN" altLang="en-US" dirty="0"/>
              <a:t>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珍珠</a:t>
            </a:r>
            <a:r>
              <a:rPr lang="en-US" altLang="zh-CN" dirty="0"/>
              <a:t>4</a:t>
            </a:r>
            <a:r>
              <a:rPr lang="zh-CN" altLang="en-US" dirty="0"/>
              <a:t>比珍珠</a:t>
            </a:r>
            <a:r>
              <a:rPr lang="en-US" altLang="zh-CN" dirty="0"/>
              <a:t>3</a:t>
            </a:r>
            <a:r>
              <a:rPr lang="zh-CN" altLang="en-US" dirty="0"/>
              <a:t>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珍珠</a:t>
            </a:r>
            <a:r>
              <a:rPr lang="en-US" altLang="zh-CN" dirty="0"/>
              <a:t>5</a:t>
            </a:r>
            <a:r>
              <a:rPr lang="zh-CN" altLang="en-US" dirty="0"/>
              <a:t>比珍珠</a:t>
            </a:r>
            <a:r>
              <a:rPr lang="en-US" altLang="zh-CN" dirty="0"/>
              <a:t>1</a:t>
            </a:r>
            <a:r>
              <a:rPr lang="zh-CN" altLang="en-US" dirty="0"/>
              <a:t>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珍珠</a:t>
            </a:r>
            <a:r>
              <a:rPr lang="en-US" altLang="zh-CN" dirty="0"/>
              <a:t>4</a:t>
            </a:r>
            <a:r>
              <a:rPr lang="zh-CN" altLang="en-US" dirty="0"/>
              <a:t>比珍珠</a:t>
            </a:r>
            <a:r>
              <a:rPr lang="en-US" altLang="zh-CN" dirty="0"/>
              <a:t>2</a:t>
            </a:r>
            <a:r>
              <a:rPr lang="zh-CN" altLang="en-US" dirty="0"/>
              <a:t>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根据以上结果</a:t>
            </a:r>
            <a:r>
              <a:rPr lang="en-US" altLang="zh-CN" dirty="0"/>
              <a:t>,</a:t>
            </a:r>
            <a:r>
              <a:rPr lang="zh-CN" altLang="en-US" dirty="0"/>
              <a:t>虽然我们不能精确的的出哪个珍珠具有中间重量</a:t>
            </a:r>
            <a:r>
              <a:rPr lang="en-US" altLang="zh-CN" dirty="0"/>
              <a:t>,</a:t>
            </a:r>
            <a:r>
              <a:rPr lang="zh-CN" altLang="en-US" dirty="0"/>
              <a:t>但我们可以肯定珍珠</a:t>
            </a:r>
            <a:r>
              <a:rPr lang="en-US" altLang="zh-CN" dirty="0"/>
              <a:t>1</a:t>
            </a:r>
            <a:r>
              <a:rPr lang="zh-CN" altLang="en-US" dirty="0"/>
              <a:t>和珍珠</a:t>
            </a:r>
            <a:r>
              <a:rPr lang="en-US" altLang="zh-CN" dirty="0"/>
              <a:t>4</a:t>
            </a:r>
            <a:r>
              <a:rPr lang="zh-CN" altLang="en-US" dirty="0"/>
              <a:t>不可能具有中间重量</a:t>
            </a:r>
            <a:r>
              <a:rPr lang="en-US" altLang="zh-CN" dirty="0"/>
              <a:t>,</a:t>
            </a:r>
            <a:r>
              <a:rPr lang="zh-CN" altLang="en-US" dirty="0"/>
              <a:t>因为珍珠</a:t>
            </a:r>
            <a:r>
              <a:rPr lang="en-US" altLang="zh-CN" dirty="0"/>
              <a:t>2,4,5</a:t>
            </a:r>
            <a:r>
              <a:rPr lang="zh-CN" altLang="en-US" dirty="0"/>
              <a:t>比</a:t>
            </a:r>
            <a:r>
              <a:rPr lang="en-US" altLang="zh-CN" dirty="0"/>
              <a:t>1</a:t>
            </a:r>
            <a:r>
              <a:rPr lang="zh-CN" altLang="en-US" dirty="0"/>
              <a:t>重</a:t>
            </a:r>
            <a:r>
              <a:rPr lang="en-US" altLang="zh-CN" dirty="0"/>
              <a:t>,</a:t>
            </a:r>
            <a:r>
              <a:rPr lang="zh-CN" altLang="en-US" dirty="0"/>
              <a:t>而珍珠</a:t>
            </a:r>
            <a:r>
              <a:rPr lang="en-US" altLang="zh-CN" dirty="0"/>
              <a:t>1,2,3</a:t>
            </a:r>
            <a:r>
              <a:rPr lang="zh-CN" altLang="en-US" dirty="0"/>
              <a:t>比</a:t>
            </a:r>
            <a:r>
              <a:rPr lang="en-US" altLang="zh-CN" dirty="0"/>
              <a:t>4</a:t>
            </a:r>
            <a:r>
              <a:rPr lang="zh-CN" altLang="en-US" dirty="0"/>
              <a:t>轻</a:t>
            </a:r>
            <a:r>
              <a:rPr lang="en-US" altLang="zh-CN" dirty="0"/>
              <a:t>,</a:t>
            </a:r>
            <a:r>
              <a:rPr lang="zh-CN" altLang="en-US" dirty="0"/>
              <a:t>所以我们可以移走这两颗珍珠。</a:t>
            </a:r>
          </a:p>
          <a:p>
            <a:r>
              <a:rPr lang="zh-CN" altLang="en-US" dirty="0"/>
              <a:t>写一个程序统计出共有多少颗珍珠肯定不会是中间重量。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输入第</a:t>
            </a:r>
            <a:r>
              <a:rPr lang="en-US" altLang="zh-CN" dirty="0"/>
              <a:t>1</a:t>
            </a:r>
            <a:r>
              <a:rPr lang="zh-CN" altLang="en-US" dirty="0"/>
              <a:t>行表示有多组测试用例</a:t>
            </a:r>
            <a:r>
              <a:rPr lang="en-US" altLang="zh-CN" dirty="0"/>
              <a:t>,</a:t>
            </a:r>
            <a:r>
              <a:rPr lang="zh-CN" altLang="en-US" dirty="0"/>
              <a:t>每组测试用例第</a:t>
            </a:r>
            <a:r>
              <a:rPr lang="en-US" altLang="zh-CN" dirty="0"/>
              <a:t>1</a:t>
            </a:r>
            <a:r>
              <a:rPr lang="zh-CN" altLang="en-US" dirty="0"/>
              <a:t>行包含两个用空格隔开的整数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M,</a:t>
            </a:r>
            <a:r>
              <a:rPr lang="zh-CN" altLang="en-US" dirty="0"/>
              <a:t>其中</a:t>
            </a:r>
            <a:r>
              <a:rPr lang="en-US" altLang="zh-CN" dirty="0"/>
              <a:t>1&lt;=N&lt;=99,</a:t>
            </a:r>
            <a:r>
              <a:rPr lang="zh-CN" altLang="en-US" dirty="0"/>
              <a:t>且</a:t>
            </a:r>
            <a:r>
              <a:rPr lang="en-US" altLang="zh-CN" dirty="0"/>
              <a:t>N</a:t>
            </a:r>
            <a:r>
              <a:rPr lang="zh-CN" altLang="en-US" dirty="0"/>
              <a:t>为奇数</a:t>
            </a:r>
            <a:r>
              <a:rPr lang="en-US" altLang="zh-CN" dirty="0"/>
              <a:t>,M</a:t>
            </a:r>
            <a:r>
              <a:rPr lang="zh-CN" altLang="en-US" dirty="0"/>
              <a:t>表示对珍珠进行比较的次数</a:t>
            </a:r>
            <a:r>
              <a:rPr lang="en-US" altLang="zh-CN" dirty="0"/>
              <a:t>,</a:t>
            </a:r>
            <a:r>
              <a:rPr lang="zh-CN" altLang="en-US" dirty="0"/>
              <a:t>接下来</a:t>
            </a:r>
            <a:r>
              <a:rPr lang="en-US" altLang="zh-CN" dirty="0"/>
              <a:t>M</a:t>
            </a:r>
            <a:r>
              <a:rPr lang="zh-CN" altLang="en-US" dirty="0"/>
              <a:t>行每行包含两个用空格隔开的整数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y,</a:t>
            </a:r>
            <a:r>
              <a:rPr lang="zh-CN" altLang="en-US" dirty="0"/>
              <a:t>表示珍珠</a:t>
            </a:r>
            <a:r>
              <a:rPr lang="en-US" altLang="zh-CN" dirty="0"/>
              <a:t>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重。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每组测试用例</a:t>
            </a:r>
            <a:r>
              <a:rPr lang="en-US" altLang="zh-CN" dirty="0"/>
              <a:t>,</a:t>
            </a:r>
            <a:r>
              <a:rPr lang="zh-CN" altLang="en-US" dirty="0"/>
              <a:t>输出仅一行</a:t>
            </a:r>
            <a:r>
              <a:rPr lang="en-US" altLang="zh-CN" dirty="0"/>
              <a:t>,</a:t>
            </a:r>
            <a:r>
              <a:rPr lang="zh-CN" altLang="en-US" dirty="0"/>
              <a:t>包含一个整数</a:t>
            </a:r>
            <a:r>
              <a:rPr lang="en-US" altLang="zh-CN" dirty="0"/>
              <a:t>,</a:t>
            </a:r>
            <a:r>
              <a:rPr lang="zh-CN" altLang="en-US" dirty="0"/>
              <a:t>表示不可能是中间重量的珍珠总数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D25E65-878E-4733-8525-FB22097CCE4A}"/>
              </a:ext>
            </a:extLst>
          </p:cNvPr>
          <p:cNvSpPr/>
          <p:nvPr/>
        </p:nvSpPr>
        <p:spPr>
          <a:xfrm>
            <a:off x="9651397" y="668713"/>
            <a:ext cx="29646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5 4</a:t>
            </a:r>
          </a:p>
          <a:p>
            <a:r>
              <a:rPr lang="en-US" altLang="zh-CN" dirty="0"/>
              <a:t>2 1</a:t>
            </a:r>
          </a:p>
          <a:p>
            <a:r>
              <a:rPr lang="en-US" altLang="zh-CN" dirty="0"/>
              <a:t>4 3</a:t>
            </a:r>
          </a:p>
          <a:p>
            <a:r>
              <a:rPr lang="en-US" altLang="zh-CN" dirty="0"/>
              <a:t>5 1</a:t>
            </a:r>
          </a:p>
          <a:p>
            <a:r>
              <a:rPr lang="en-US" altLang="zh-CN" dirty="0"/>
              <a:t>4 2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633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472440"/>
            <a:ext cx="4754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【</a:t>
            </a:r>
            <a:r>
              <a:rPr lang="zh-CN" altLang="en-US" sz="1600" dirty="0"/>
              <a:t>算法分析</a:t>
            </a:r>
            <a:r>
              <a:rPr lang="en-US" altLang="zh-CN" sz="1600" dirty="0"/>
              <a:t>】</a:t>
            </a:r>
          </a:p>
          <a:p>
            <a:r>
              <a:rPr lang="zh-CN" altLang="en-US" sz="1600" dirty="0"/>
              <a:t>选择中间点</a:t>
            </a:r>
            <a:r>
              <a:rPr lang="en-US" altLang="zh-CN" sz="1600" dirty="0"/>
              <a:t>,</a:t>
            </a:r>
            <a:r>
              <a:rPr lang="zh-CN" altLang="en-US" sz="1600" dirty="0"/>
              <a:t>如果起点大于中间点</a:t>
            </a:r>
            <a:r>
              <a:rPr lang="en-US" altLang="zh-CN" sz="1600" dirty="0"/>
              <a:t>,</a:t>
            </a:r>
            <a:r>
              <a:rPr lang="zh-CN" altLang="en-US" sz="1600" dirty="0"/>
              <a:t>而且中间点大于终点</a:t>
            </a:r>
            <a:r>
              <a:rPr lang="en-US" altLang="zh-CN" sz="1600" dirty="0"/>
              <a:t>,</a:t>
            </a:r>
            <a:r>
              <a:rPr lang="zh-CN" altLang="en-US" sz="1600" dirty="0"/>
              <a:t>那么起点大于终点。</a:t>
            </a:r>
          </a:p>
          <a:p>
            <a:r>
              <a:rPr lang="zh-CN" altLang="en-US" sz="1600" dirty="0"/>
              <a:t>设</a:t>
            </a:r>
            <a:r>
              <a:rPr lang="en-US" altLang="zh-CN" sz="1600" dirty="0"/>
              <a:t>g[i][j]=1</a:t>
            </a:r>
            <a:r>
              <a:rPr lang="zh-CN" altLang="en-US" sz="1600" dirty="0"/>
              <a:t>表示</a:t>
            </a:r>
            <a:r>
              <a:rPr lang="en-US" altLang="zh-CN" sz="1600" dirty="0"/>
              <a:t>i</a:t>
            </a:r>
            <a:r>
              <a:rPr lang="zh-CN" altLang="en-US" sz="1600" dirty="0"/>
              <a:t>比</a:t>
            </a:r>
            <a:r>
              <a:rPr lang="en-US" altLang="zh-CN" sz="1600" dirty="0"/>
              <a:t>j</a:t>
            </a:r>
            <a:r>
              <a:rPr lang="zh-CN" altLang="en-US" sz="1600" dirty="0"/>
              <a:t>重</a:t>
            </a:r>
            <a:r>
              <a:rPr lang="en-US" altLang="zh-CN" sz="1600" dirty="0"/>
              <a:t>,</a:t>
            </a:r>
            <a:r>
              <a:rPr lang="zh-CN" altLang="en-US" sz="1600" dirty="0"/>
              <a:t>反之</a:t>
            </a:r>
            <a:r>
              <a:rPr lang="en-US" altLang="zh-CN" sz="1600" dirty="0"/>
              <a:t>g[i][j]=0</a:t>
            </a:r>
            <a:r>
              <a:rPr lang="zh-CN" altLang="en-US" sz="1600" dirty="0"/>
              <a:t>则</a:t>
            </a:r>
            <a:r>
              <a:rPr lang="en-US" altLang="zh-CN" sz="1600" dirty="0"/>
              <a:t>i</a:t>
            </a:r>
            <a:r>
              <a:rPr lang="zh-CN" altLang="en-US" sz="1600" dirty="0"/>
              <a:t>比</a:t>
            </a:r>
            <a:r>
              <a:rPr lang="en-US" altLang="zh-CN" sz="1600" dirty="0"/>
              <a:t>j</a:t>
            </a:r>
            <a:r>
              <a:rPr lang="zh-CN" altLang="en-US" sz="1600" dirty="0"/>
              <a:t>轻。用弗洛伊德算法标记出所有点之间的大小关系。</a:t>
            </a:r>
          </a:p>
          <a:p>
            <a:r>
              <a:rPr lang="zh-CN" altLang="en-US" sz="1600" dirty="0"/>
              <a:t>然后</a:t>
            </a:r>
            <a:r>
              <a:rPr lang="en-US" altLang="zh-CN" sz="1600" dirty="0"/>
              <a:t>,</a:t>
            </a:r>
            <a:r>
              <a:rPr lang="zh-CN" altLang="en-US" sz="1600" dirty="0"/>
              <a:t>只需要判断每一颗珍珠</a:t>
            </a:r>
            <a:r>
              <a:rPr lang="en-US" altLang="zh-CN" sz="1600" dirty="0"/>
              <a:t>,</a:t>
            </a:r>
            <a:r>
              <a:rPr lang="zh-CN" altLang="en-US" sz="1600" dirty="0"/>
              <a:t>和其它珍珠相比</a:t>
            </a:r>
            <a:r>
              <a:rPr lang="en-US" altLang="zh-CN" sz="1600" dirty="0"/>
              <a:t>,</a:t>
            </a:r>
            <a:r>
              <a:rPr lang="zh-CN" altLang="en-US" sz="1600" dirty="0"/>
              <a:t>如果比它小的珍珠个数大于等于</a:t>
            </a:r>
            <a:r>
              <a:rPr lang="en-US" altLang="zh-CN" sz="1600" dirty="0"/>
              <a:t>(n+1)/2,</a:t>
            </a:r>
            <a:r>
              <a:rPr lang="zh-CN" altLang="en-US" sz="1600" dirty="0"/>
              <a:t>表示已有至少一半比它小了</a:t>
            </a:r>
            <a:r>
              <a:rPr lang="en-US" altLang="zh-CN" sz="1600" dirty="0"/>
              <a:t>,</a:t>
            </a:r>
            <a:r>
              <a:rPr lang="zh-CN" altLang="en-US" sz="1600" dirty="0"/>
              <a:t>当然这颗珍珠不可能是中间重量了</a:t>
            </a:r>
            <a:r>
              <a:rPr lang="en-US" altLang="zh-CN" sz="1600" dirty="0"/>
              <a:t>;</a:t>
            </a:r>
            <a:r>
              <a:rPr lang="zh-CN" altLang="en-US" sz="1600" dirty="0"/>
              <a:t>如果比它小的珍珠个数于小</a:t>
            </a:r>
            <a:r>
              <a:rPr lang="en-US" altLang="zh-CN" sz="1600" dirty="0"/>
              <a:t>(n+1)/2,</a:t>
            </a:r>
            <a:r>
              <a:rPr lang="zh-CN" altLang="en-US" sz="1600" dirty="0"/>
              <a:t>那么它有可能是中间重量</a:t>
            </a:r>
            <a:r>
              <a:rPr lang="en-US" altLang="zh-CN" sz="1600" dirty="0"/>
              <a:t>,</a:t>
            </a:r>
            <a:r>
              <a:rPr lang="zh-CN" altLang="en-US" sz="1600" dirty="0"/>
              <a:t>这时</a:t>
            </a:r>
            <a:r>
              <a:rPr lang="en-US" altLang="zh-CN" sz="1600" dirty="0"/>
              <a:t>,</a:t>
            </a:r>
            <a:r>
              <a:rPr lang="zh-CN" altLang="en-US" sz="1600" dirty="0"/>
              <a:t>我们继续寻找比它大的珍珠个数</a:t>
            </a:r>
            <a:r>
              <a:rPr lang="en-US" altLang="zh-CN" sz="1600" dirty="0"/>
              <a:t>,</a:t>
            </a:r>
            <a:r>
              <a:rPr lang="zh-CN" altLang="en-US" sz="1600" dirty="0"/>
              <a:t>如果比它大的珍珠个数大于等于</a:t>
            </a:r>
            <a:r>
              <a:rPr lang="en-US" altLang="zh-CN" sz="1600" dirty="0"/>
              <a:t>(n+1)/2,</a:t>
            </a:r>
            <a:r>
              <a:rPr lang="zh-CN" altLang="en-US" sz="1600" dirty="0"/>
              <a:t>表示比它大的珍珠个数已等于一半了</a:t>
            </a:r>
            <a:r>
              <a:rPr lang="en-US" altLang="zh-CN" sz="1600" dirty="0"/>
              <a:t>,</a:t>
            </a:r>
            <a:r>
              <a:rPr lang="zh-CN" altLang="en-US" sz="1600" dirty="0"/>
              <a:t>它也不可能是中间重量。</a:t>
            </a:r>
          </a:p>
          <a:p>
            <a:r>
              <a:rPr lang="zh-CN" altLang="en-US" sz="1600" dirty="0"/>
              <a:t>由于本题需要得到图中任意点之间有大小关系</a:t>
            </a:r>
            <a:r>
              <a:rPr lang="en-US" altLang="zh-CN" sz="1600" dirty="0"/>
              <a:t>,</a:t>
            </a:r>
            <a:r>
              <a:rPr lang="zh-CN" altLang="en-US" sz="1600" dirty="0"/>
              <a:t>故只能够用</a:t>
            </a:r>
            <a:r>
              <a:rPr lang="en-US" altLang="zh-CN" sz="1600" dirty="0" err="1"/>
              <a:t>floyed</a:t>
            </a:r>
            <a:r>
              <a:rPr lang="zh-CN" altLang="en-US" sz="1600" dirty="0"/>
              <a:t>来负责多源处理。而其它三种算法都只适合单源处理。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19" y="228600"/>
            <a:ext cx="5880795" cy="64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xmlns="" id="{5C04BCB1-A8BF-4C45-A2E7-4DD41E7E5BEA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34F332CA-6C6B-4625-8F30-8404742ED803}"/>
              </a:ext>
            </a:extLst>
          </p:cNvPr>
          <p:cNvSpPr/>
          <p:nvPr/>
        </p:nvSpPr>
        <p:spPr>
          <a:xfrm>
            <a:off x="5915165" y="2363675"/>
            <a:ext cx="6105850" cy="535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xmlns="" id="{5C04BCB1-A8BF-4C45-A2E7-4DD41E7E5BEA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3198B20B-792F-4927-B7F1-87B1F512DFA3}"/>
              </a:ext>
            </a:extLst>
          </p:cNvPr>
          <p:cNvSpPr/>
          <p:nvPr/>
        </p:nvSpPr>
        <p:spPr>
          <a:xfrm>
            <a:off x="1759242" y="2265317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44668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D6CE642D-CF11-4B60-BF57-E852A1CCFF65}"/>
              </a:ext>
            </a:extLst>
          </p:cNvPr>
          <p:cNvCxnSpPr>
            <a:cxnSpLocks/>
          </p:cNvCxnSpPr>
          <p:nvPr/>
        </p:nvCxnSpPr>
        <p:spPr>
          <a:xfrm>
            <a:off x="2042569" y="2836042"/>
            <a:ext cx="5543" cy="1056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F3549BAF-11C3-44D6-8411-E1CD3AC44560}"/>
              </a:ext>
            </a:extLst>
          </p:cNvPr>
          <p:cNvCxnSpPr>
            <a:cxnSpLocks/>
          </p:cNvCxnSpPr>
          <p:nvPr/>
        </p:nvCxnSpPr>
        <p:spPr>
          <a:xfrm>
            <a:off x="2320643" y="2531614"/>
            <a:ext cx="1122742" cy="9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4F9914FF-3DD9-440B-9712-C6710A14110F}"/>
              </a:ext>
            </a:extLst>
          </p:cNvPr>
          <p:cNvSpPr txBox="1"/>
          <p:nvPr/>
        </p:nvSpPr>
        <p:spPr>
          <a:xfrm>
            <a:off x="467293" y="5040722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dis[3]=12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919099-D06E-4371-9A45-A9C8DFDCC3D0}"/>
              </a:ext>
            </a:extLst>
          </p:cNvPr>
          <p:cNvSpPr txBox="1"/>
          <p:nvPr/>
        </p:nvSpPr>
        <p:spPr>
          <a:xfrm>
            <a:off x="2602875" y="5041481"/>
            <a:ext cx="4211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dis[2]+e[2][3]=1+9=10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53F2729-120B-44C9-BA48-426AC5AF27A8}"/>
              </a:ext>
            </a:extLst>
          </p:cNvPr>
          <p:cNvSpPr txBox="1"/>
          <p:nvPr/>
        </p:nvSpPr>
        <p:spPr>
          <a:xfrm>
            <a:off x="2104152" y="5046740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B4B8C027-8E90-4513-B4AF-DD63557FD913}"/>
              </a:ext>
            </a:extLst>
          </p:cNvPr>
          <p:cNvSpPr txBox="1"/>
          <p:nvPr/>
        </p:nvSpPr>
        <p:spPr>
          <a:xfrm>
            <a:off x="8593171" y="5777044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8DB1BC2-1D79-47C5-9049-15E65921123E}"/>
              </a:ext>
            </a:extLst>
          </p:cNvPr>
          <p:cNvSpPr txBox="1"/>
          <p:nvPr/>
        </p:nvSpPr>
        <p:spPr>
          <a:xfrm>
            <a:off x="490848" y="4509870"/>
            <a:ext cx="173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松弛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A783F780-5A61-4F92-A04A-55F05DB0D7C5}"/>
              </a:ext>
            </a:extLst>
          </p:cNvPr>
          <p:cNvSpPr txBox="1"/>
          <p:nvPr/>
        </p:nvSpPr>
        <p:spPr>
          <a:xfrm>
            <a:off x="456227" y="5591861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dis[4]=∞</a:t>
            </a:r>
            <a:endParaRPr lang="zh-CN" altLang="en-US" sz="2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2D9E8CC5-1B68-4EB5-AFF6-6F5815561721}"/>
              </a:ext>
            </a:extLst>
          </p:cNvPr>
          <p:cNvSpPr txBox="1"/>
          <p:nvPr/>
        </p:nvSpPr>
        <p:spPr>
          <a:xfrm>
            <a:off x="2602875" y="5593605"/>
            <a:ext cx="362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dis[2]+e[2][4]=1+3=4</a:t>
            </a:r>
            <a:endParaRPr lang="zh-CN" altLang="en-US" sz="2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9448AB1E-1E47-436E-A876-CA8510645773}"/>
              </a:ext>
            </a:extLst>
          </p:cNvPr>
          <p:cNvSpPr txBox="1"/>
          <p:nvPr/>
        </p:nvSpPr>
        <p:spPr>
          <a:xfrm>
            <a:off x="2120355" y="5563942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29161" y="5761784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483EE9F9-4079-4D53-ABE0-974A772557FF}"/>
              </a:ext>
            </a:extLst>
          </p:cNvPr>
          <p:cNvSpPr/>
          <p:nvPr/>
        </p:nvSpPr>
        <p:spPr>
          <a:xfrm>
            <a:off x="614452" y="3160545"/>
            <a:ext cx="53525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0" grpId="0" animBg="1"/>
      <p:bldP spid="51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xmlns="" id="{335ADF62-E60B-4C50-B909-C29CFB1C6C18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3198B20B-792F-4927-B7F1-87B1F512DFA3}"/>
              </a:ext>
            </a:extLst>
          </p:cNvPr>
          <p:cNvSpPr/>
          <p:nvPr/>
        </p:nvSpPr>
        <p:spPr>
          <a:xfrm>
            <a:off x="3437073" y="2264956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80474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D6CE642D-CF11-4B60-BF57-E852A1CCFF65}"/>
              </a:ext>
            </a:extLst>
          </p:cNvPr>
          <p:cNvCxnSpPr>
            <a:cxnSpLocks/>
            <a:stCxn id="50" idx="3"/>
            <a:endCxn id="7" idx="7"/>
          </p:cNvCxnSpPr>
          <p:nvPr/>
        </p:nvCxnSpPr>
        <p:spPr>
          <a:xfrm flipH="1">
            <a:off x="2226198" y="2729581"/>
            <a:ext cx="1290592" cy="1214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F3549BAF-11C3-44D6-8411-E1CD3AC445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67845" y="2819641"/>
            <a:ext cx="30643" cy="1046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4F9914FF-3DD9-440B-9712-C6710A14110F}"/>
              </a:ext>
            </a:extLst>
          </p:cNvPr>
          <p:cNvSpPr txBox="1"/>
          <p:nvPr/>
        </p:nvSpPr>
        <p:spPr>
          <a:xfrm>
            <a:off x="467293" y="5040722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dis[3]=10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919099-D06E-4371-9A45-A9C8DFDCC3D0}"/>
              </a:ext>
            </a:extLst>
          </p:cNvPr>
          <p:cNvSpPr txBox="1"/>
          <p:nvPr/>
        </p:nvSpPr>
        <p:spPr>
          <a:xfrm>
            <a:off x="2602875" y="5041481"/>
            <a:ext cx="362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dis[4]+e[4][3]=4+4=8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53F2729-120B-44C9-BA48-426AC5AF27A8}"/>
              </a:ext>
            </a:extLst>
          </p:cNvPr>
          <p:cNvSpPr txBox="1"/>
          <p:nvPr/>
        </p:nvSpPr>
        <p:spPr>
          <a:xfrm>
            <a:off x="2104152" y="5046740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B4B8C027-8E90-4513-B4AF-DD63557FD913}"/>
              </a:ext>
            </a:extLst>
          </p:cNvPr>
          <p:cNvSpPr txBox="1"/>
          <p:nvPr/>
        </p:nvSpPr>
        <p:spPr>
          <a:xfrm>
            <a:off x="8607078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8DB1BC2-1D79-47C5-9049-15E65921123E}"/>
              </a:ext>
            </a:extLst>
          </p:cNvPr>
          <p:cNvSpPr txBox="1"/>
          <p:nvPr/>
        </p:nvSpPr>
        <p:spPr>
          <a:xfrm>
            <a:off x="490848" y="4509870"/>
            <a:ext cx="173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松弛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A783F780-5A61-4F92-A04A-55F05DB0D7C5}"/>
              </a:ext>
            </a:extLst>
          </p:cNvPr>
          <p:cNvSpPr txBox="1"/>
          <p:nvPr/>
        </p:nvSpPr>
        <p:spPr>
          <a:xfrm>
            <a:off x="456227" y="5591861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dis[5]=∞</a:t>
            </a:r>
            <a:endParaRPr lang="zh-CN" altLang="en-US" sz="2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2D9E8CC5-1B68-4EB5-AFF6-6F5815561721}"/>
              </a:ext>
            </a:extLst>
          </p:cNvPr>
          <p:cNvSpPr txBox="1"/>
          <p:nvPr/>
        </p:nvSpPr>
        <p:spPr>
          <a:xfrm>
            <a:off x="2602875" y="5593605"/>
            <a:ext cx="393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dis[4]+e[4][5]=4+13=17</a:t>
            </a:r>
            <a:endParaRPr lang="zh-CN" altLang="en-US" sz="2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9448AB1E-1E47-436E-A876-CA8510645773}"/>
              </a:ext>
            </a:extLst>
          </p:cNvPr>
          <p:cNvSpPr txBox="1"/>
          <p:nvPr/>
        </p:nvSpPr>
        <p:spPr>
          <a:xfrm>
            <a:off x="2120355" y="5563942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17465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BCDDF870-0C48-4273-8A7B-25538BBB5AD9}"/>
              </a:ext>
            </a:extLst>
          </p:cNvPr>
          <p:cNvCxnSpPr>
            <a:cxnSpLocks/>
          </p:cNvCxnSpPr>
          <p:nvPr/>
        </p:nvCxnSpPr>
        <p:spPr>
          <a:xfrm>
            <a:off x="3920155" y="2734906"/>
            <a:ext cx="848475" cy="5140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CD3ED87-34AE-4638-977E-4DD0A274A3CA}"/>
              </a:ext>
            </a:extLst>
          </p:cNvPr>
          <p:cNvSpPr txBox="1"/>
          <p:nvPr/>
        </p:nvSpPr>
        <p:spPr>
          <a:xfrm>
            <a:off x="8616055" y="576779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E0E093E-83B1-4368-A809-C3D1BB3C6096}"/>
              </a:ext>
            </a:extLst>
          </p:cNvPr>
          <p:cNvSpPr txBox="1"/>
          <p:nvPr/>
        </p:nvSpPr>
        <p:spPr>
          <a:xfrm>
            <a:off x="10318778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1419FC7B-E71B-4A28-BCB5-CBEC3123AE1B}"/>
              </a:ext>
            </a:extLst>
          </p:cNvPr>
          <p:cNvSpPr txBox="1"/>
          <p:nvPr/>
        </p:nvSpPr>
        <p:spPr>
          <a:xfrm>
            <a:off x="458956" y="6093699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dis[6]=∞</a:t>
            </a:r>
            <a:endParaRPr lang="zh-CN" altLang="en-US" sz="2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C8AFE36F-ADD7-4631-A0EC-06802C4E8B87}"/>
              </a:ext>
            </a:extLst>
          </p:cNvPr>
          <p:cNvSpPr txBox="1"/>
          <p:nvPr/>
        </p:nvSpPr>
        <p:spPr>
          <a:xfrm>
            <a:off x="2603058" y="6121254"/>
            <a:ext cx="409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dis[4]+e[4][6]=4+15=19</a:t>
            </a:r>
            <a:endParaRPr lang="zh-CN" altLang="en-US" sz="2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7AEC9237-BA03-4E57-93E5-CD9580F2C068}"/>
              </a:ext>
            </a:extLst>
          </p:cNvPr>
          <p:cNvSpPr txBox="1"/>
          <p:nvPr/>
        </p:nvSpPr>
        <p:spPr>
          <a:xfrm>
            <a:off x="2096708" y="6091713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6B70D650-A9A7-405D-A06D-7B723049E889}"/>
              </a:ext>
            </a:extLst>
          </p:cNvPr>
          <p:cNvSpPr txBox="1"/>
          <p:nvPr/>
        </p:nvSpPr>
        <p:spPr>
          <a:xfrm>
            <a:off x="11088628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FACF66A1-562B-4350-A62B-A2374E01CEC7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9651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6" grpId="0"/>
      <p:bldP spid="57" grpId="0"/>
      <p:bldP spid="58" grpId="0"/>
      <p:bldP spid="59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xmlns="" id="{1F93E81C-0A1C-42D1-A228-A9D4086CD37B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3198B20B-792F-4927-B7F1-87B1F512DFA3}"/>
              </a:ext>
            </a:extLst>
          </p:cNvPr>
          <p:cNvSpPr/>
          <p:nvPr/>
        </p:nvSpPr>
        <p:spPr>
          <a:xfrm>
            <a:off x="1755483" y="3856074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80474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D6CE642D-CF11-4B60-BF57-E852A1CCFF6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299249" y="4133751"/>
            <a:ext cx="1131610" cy="10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4F9914FF-3DD9-440B-9712-C6710A14110F}"/>
              </a:ext>
            </a:extLst>
          </p:cNvPr>
          <p:cNvSpPr txBox="1"/>
          <p:nvPr/>
        </p:nvSpPr>
        <p:spPr>
          <a:xfrm>
            <a:off x="467293" y="5040722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dis[5]=17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919099-D06E-4371-9A45-A9C8DFDCC3D0}"/>
              </a:ext>
            </a:extLst>
          </p:cNvPr>
          <p:cNvSpPr txBox="1"/>
          <p:nvPr/>
        </p:nvSpPr>
        <p:spPr>
          <a:xfrm>
            <a:off x="2602875" y="5041481"/>
            <a:ext cx="41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dis[3]+e[3][5]=8+5=13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53F2729-120B-44C9-BA48-426AC5AF27A8}"/>
              </a:ext>
            </a:extLst>
          </p:cNvPr>
          <p:cNvSpPr txBox="1"/>
          <p:nvPr/>
        </p:nvSpPr>
        <p:spPr>
          <a:xfrm>
            <a:off x="2104152" y="5046740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8DB1BC2-1D79-47C5-9049-15E65921123E}"/>
              </a:ext>
            </a:extLst>
          </p:cNvPr>
          <p:cNvSpPr txBox="1"/>
          <p:nvPr/>
        </p:nvSpPr>
        <p:spPr>
          <a:xfrm>
            <a:off x="490848" y="4509870"/>
            <a:ext cx="173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松弛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17465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CD3ED87-34AE-4638-977E-4DD0A274A3CA}"/>
              </a:ext>
            </a:extLst>
          </p:cNvPr>
          <p:cNvSpPr txBox="1"/>
          <p:nvPr/>
        </p:nvSpPr>
        <p:spPr>
          <a:xfrm>
            <a:off x="8606779" y="576789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E0E093E-83B1-4368-A809-C3D1BB3C6096}"/>
              </a:ext>
            </a:extLst>
          </p:cNvPr>
          <p:cNvSpPr txBox="1"/>
          <p:nvPr/>
        </p:nvSpPr>
        <p:spPr>
          <a:xfrm>
            <a:off x="10276748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6B70D650-A9A7-405D-A06D-7B723049E889}"/>
              </a:ext>
            </a:extLst>
          </p:cNvPr>
          <p:cNvSpPr txBox="1"/>
          <p:nvPr/>
        </p:nvSpPr>
        <p:spPr>
          <a:xfrm>
            <a:off x="11116237" y="574146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8E1E39F5-E48F-4D65-9188-504D4B617AC6}"/>
              </a:ext>
            </a:extLst>
          </p:cNvPr>
          <p:cNvSpPr txBox="1"/>
          <p:nvPr/>
        </p:nvSpPr>
        <p:spPr>
          <a:xfrm>
            <a:off x="10276748" y="574875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D07AD956-C087-4143-A166-B5988E42ED43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5139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  <p:bldP spid="57" grpId="0"/>
      <p:bldP spid="58" grpId="0"/>
      <p:bldP spid="66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xmlns="" id="{61F0FD2D-9E2F-499B-9C35-C298F23337AA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3198B20B-792F-4927-B7F1-87B1F512DFA3}"/>
              </a:ext>
            </a:extLst>
          </p:cNvPr>
          <p:cNvSpPr/>
          <p:nvPr/>
        </p:nvSpPr>
        <p:spPr>
          <a:xfrm>
            <a:off x="3425866" y="3857740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80474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D6CE642D-CF11-4B60-BF57-E852A1CCFF65}"/>
              </a:ext>
            </a:extLst>
          </p:cNvPr>
          <p:cNvCxnSpPr>
            <a:cxnSpLocks/>
          </p:cNvCxnSpPr>
          <p:nvPr/>
        </p:nvCxnSpPr>
        <p:spPr>
          <a:xfrm flipV="1">
            <a:off x="3912782" y="3425649"/>
            <a:ext cx="802513" cy="492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4F9914FF-3DD9-440B-9712-C6710A14110F}"/>
              </a:ext>
            </a:extLst>
          </p:cNvPr>
          <p:cNvSpPr txBox="1"/>
          <p:nvPr/>
        </p:nvSpPr>
        <p:spPr>
          <a:xfrm>
            <a:off x="467293" y="5040722"/>
            <a:ext cx="17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dis[6]=19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919099-D06E-4371-9A45-A9C8DFDCC3D0}"/>
              </a:ext>
            </a:extLst>
          </p:cNvPr>
          <p:cNvSpPr txBox="1"/>
          <p:nvPr/>
        </p:nvSpPr>
        <p:spPr>
          <a:xfrm>
            <a:off x="2602875" y="5041481"/>
            <a:ext cx="41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dis[5]+e[5][6]=13+4=17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53F2729-120B-44C9-BA48-426AC5AF27A8}"/>
              </a:ext>
            </a:extLst>
          </p:cNvPr>
          <p:cNvSpPr txBox="1"/>
          <p:nvPr/>
        </p:nvSpPr>
        <p:spPr>
          <a:xfrm>
            <a:off x="2104152" y="5046740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8DB1BC2-1D79-47C5-9049-15E65921123E}"/>
              </a:ext>
            </a:extLst>
          </p:cNvPr>
          <p:cNvSpPr txBox="1"/>
          <p:nvPr/>
        </p:nvSpPr>
        <p:spPr>
          <a:xfrm>
            <a:off x="490848" y="4509870"/>
            <a:ext cx="173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松弛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17465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CD3ED87-34AE-4638-977E-4DD0A274A3CA}"/>
              </a:ext>
            </a:extLst>
          </p:cNvPr>
          <p:cNvSpPr txBox="1"/>
          <p:nvPr/>
        </p:nvSpPr>
        <p:spPr>
          <a:xfrm>
            <a:off x="8606779" y="576789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6B70D650-A9A7-405D-A06D-7B723049E889}"/>
              </a:ext>
            </a:extLst>
          </p:cNvPr>
          <p:cNvSpPr txBox="1"/>
          <p:nvPr/>
        </p:nvSpPr>
        <p:spPr>
          <a:xfrm>
            <a:off x="11116237" y="574146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8E1E39F5-E48F-4D65-9188-504D4B617AC6}"/>
              </a:ext>
            </a:extLst>
          </p:cNvPr>
          <p:cNvSpPr txBox="1"/>
          <p:nvPr/>
        </p:nvSpPr>
        <p:spPr>
          <a:xfrm>
            <a:off x="10305551" y="574146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A8003C3F-A4AA-41A6-8DB5-938AC1D9711C}"/>
              </a:ext>
            </a:extLst>
          </p:cNvPr>
          <p:cNvSpPr txBox="1"/>
          <p:nvPr/>
        </p:nvSpPr>
        <p:spPr>
          <a:xfrm>
            <a:off x="11116237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5E276DD2-00FB-492D-927E-960394670FD5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498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  <p:bldP spid="57" grpId="0"/>
      <p:bldP spid="58" grpId="0"/>
      <p:bldP spid="70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xmlns="" id="{61F0FD2D-9E2F-499B-9C35-C298F23337AA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80474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8DB1BC2-1D79-47C5-9049-15E65921123E}"/>
              </a:ext>
            </a:extLst>
          </p:cNvPr>
          <p:cNvSpPr txBox="1"/>
          <p:nvPr/>
        </p:nvSpPr>
        <p:spPr>
          <a:xfrm>
            <a:off x="490848" y="4509870"/>
            <a:ext cx="173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松弛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17465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CD3ED87-34AE-4638-977E-4DD0A274A3CA}"/>
              </a:ext>
            </a:extLst>
          </p:cNvPr>
          <p:cNvSpPr txBox="1"/>
          <p:nvPr/>
        </p:nvSpPr>
        <p:spPr>
          <a:xfrm>
            <a:off x="8606779" y="576789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8E1E39F5-E48F-4D65-9188-504D4B617AC6}"/>
              </a:ext>
            </a:extLst>
          </p:cNvPr>
          <p:cNvSpPr txBox="1"/>
          <p:nvPr/>
        </p:nvSpPr>
        <p:spPr>
          <a:xfrm>
            <a:off x="10305551" y="574146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A8003C3F-A4AA-41A6-8DB5-938AC1D9711C}"/>
              </a:ext>
            </a:extLst>
          </p:cNvPr>
          <p:cNvSpPr txBox="1"/>
          <p:nvPr/>
        </p:nvSpPr>
        <p:spPr>
          <a:xfrm>
            <a:off x="11110852" y="5742744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5E276DD2-00FB-492D-927E-960394670FD5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12297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xmlns="" id="{61F0FD2D-9E2F-499B-9C35-C298F23337AA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5A5B1C06-616B-4E10-A250-71C845FAEF4F}"/>
              </a:ext>
            </a:extLst>
          </p:cNvPr>
          <p:cNvSpPr txBox="1"/>
          <p:nvPr/>
        </p:nvSpPr>
        <p:spPr>
          <a:xfrm>
            <a:off x="7780474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A4DFA55-48FC-40FE-91D8-BF41C8888C46}"/>
              </a:ext>
            </a:extLst>
          </p:cNvPr>
          <p:cNvSpPr txBox="1"/>
          <p:nvPr/>
        </p:nvSpPr>
        <p:spPr>
          <a:xfrm>
            <a:off x="9417465" y="5755271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CD3ED87-34AE-4638-977E-4DD0A274A3CA}"/>
              </a:ext>
            </a:extLst>
          </p:cNvPr>
          <p:cNvSpPr txBox="1"/>
          <p:nvPr/>
        </p:nvSpPr>
        <p:spPr>
          <a:xfrm>
            <a:off x="8606779" y="576789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8E1E39F5-E48F-4D65-9188-504D4B617AC6}"/>
              </a:ext>
            </a:extLst>
          </p:cNvPr>
          <p:cNvSpPr txBox="1"/>
          <p:nvPr/>
        </p:nvSpPr>
        <p:spPr>
          <a:xfrm>
            <a:off x="10305551" y="574146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A8003C3F-A4AA-41A6-8DB5-938AC1D9711C}"/>
              </a:ext>
            </a:extLst>
          </p:cNvPr>
          <p:cNvSpPr txBox="1"/>
          <p:nvPr/>
        </p:nvSpPr>
        <p:spPr>
          <a:xfrm>
            <a:off x="11110852" y="5742744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5E276DD2-00FB-492D-927E-960394670FD5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1C8AD317-775E-44D2-9B68-C464C850279F}"/>
              </a:ext>
            </a:extLst>
          </p:cNvPr>
          <p:cNvSpPr/>
          <p:nvPr/>
        </p:nvSpPr>
        <p:spPr>
          <a:xfrm>
            <a:off x="120226" y="4549162"/>
            <a:ext cx="587686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9875">
              <a:spcAft>
                <a:spcPts val="0"/>
              </a:spcAft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基本思想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indent="269875">
              <a:spcAft>
                <a:spcPts val="0"/>
              </a:spcAft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每次找到</a:t>
            </a:r>
            <a:r>
              <a:rPr lang="zh-CN" altLang="en-US" sz="2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离源点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最近的一个顶点，然后以该点为中心进行扩展，最终找到源点到其余所有点的最短路径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95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xmlns="" id="{11F47118-9CCF-4F53-92F4-22795FCD2A53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8D82FFC-B0D0-42AD-8835-BC588071587F}"/>
              </a:ext>
            </a:extLst>
          </p:cNvPr>
          <p:cNvSpPr/>
          <p:nvPr/>
        </p:nvSpPr>
        <p:spPr>
          <a:xfrm>
            <a:off x="162468" y="529723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设源点为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,dis[v]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的初始值应该是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dis[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]=e[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34F332CA-6C6B-4625-8F30-8404742ED803}"/>
              </a:ext>
            </a:extLst>
          </p:cNvPr>
          <p:cNvSpPr/>
          <p:nvPr/>
        </p:nvSpPr>
        <p:spPr>
          <a:xfrm>
            <a:off x="5915165" y="2363675"/>
            <a:ext cx="6105850" cy="535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68B566-4D95-4B2A-862F-AFADD07C7E99}"/>
              </a:ext>
            </a:extLst>
          </p:cNvPr>
          <p:cNvSpPr txBox="1"/>
          <p:nvPr/>
        </p:nvSpPr>
        <p:spPr>
          <a:xfrm>
            <a:off x="3791744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C65DE93-9A86-49E8-9F23-4161DADF84CE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“多源最短路径”问题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599C222-9803-4F7A-A873-1620158C09A0}"/>
              </a:ext>
            </a:extLst>
          </p:cNvPr>
          <p:cNvGrpSpPr/>
          <p:nvPr/>
        </p:nvGrpSpPr>
        <p:grpSpPr>
          <a:xfrm>
            <a:off x="1852573" y="2613098"/>
            <a:ext cx="3533329" cy="3145817"/>
            <a:chOff x="342364" y="3056994"/>
            <a:chExt cx="3533329" cy="31458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13EF394-85EB-4627-9DB7-B92627B5BE8B}"/>
                </a:ext>
              </a:extLst>
            </p:cNvPr>
            <p:cNvSpPr/>
            <p:nvPr/>
          </p:nvSpPr>
          <p:spPr>
            <a:xfrm>
              <a:off x="1422484" y="3504098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74250FEE-BCDB-4B50-8382-EB31670ED87A}"/>
                </a:ext>
              </a:extLst>
            </p:cNvPr>
            <p:cNvSpPr/>
            <p:nvPr/>
          </p:nvSpPr>
          <p:spPr>
            <a:xfrm>
              <a:off x="342364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349E3DA9-DA04-4FEF-BC77-7AC4F081C888}"/>
                </a:ext>
              </a:extLst>
            </p:cNvPr>
            <p:cNvSpPr/>
            <p:nvPr/>
          </p:nvSpPr>
          <p:spPr>
            <a:xfrm>
              <a:off x="2646620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E15C37D2-2BBC-4957-8789-055B4FC32C81}"/>
                </a:ext>
              </a:extLst>
            </p:cNvPr>
            <p:cNvSpPr/>
            <p:nvPr/>
          </p:nvSpPr>
          <p:spPr>
            <a:xfrm>
              <a:off x="3282002" y="3429000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65522B1F-80DD-4F33-8493-FB369B61AF70}"/>
                </a:ext>
              </a:extLst>
            </p:cNvPr>
            <p:cNvSpPr/>
            <p:nvPr/>
          </p:nvSpPr>
          <p:spPr>
            <a:xfrm>
              <a:off x="644448" y="3888596"/>
              <a:ext cx="783771" cy="1175658"/>
            </a:xfrm>
            <a:custGeom>
              <a:avLst/>
              <a:gdLst>
                <a:gd name="connsiteX0" fmla="*/ 783771 w 783771"/>
                <a:gd name="connsiteY0" fmla="*/ 0 h 1175658"/>
                <a:gd name="connsiteX1" fmla="*/ 225631 w 783771"/>
                <a:gd name="connsiteY1" fmla="*/ 391886 h 1175658"/>
                <a:gd name="connsiteX2" fmla="*/ 0 w 783771"/>
                <a:gd name="connsiteY2" fmla="*/ 1175658 h 1175658"/>
                <a:gd name="connsiteX3" fmla="*/ 0 w 783771"/>
                <a:gd name="connsiteY3" fmla="*/ 1175658 h 117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1" h="1175658">
                  <a:moveTo>
                    <a:pt x="783771" y="0"/>
                  </a:moveTo>
                  <a:cubicBezTo>
                    <a:pt x="570015" y="97971"/>
                    <a:pt x="356259" y="195943"/>
                    <a:pt x="225631" y="391886"/>
                  </a:cubicBezTo>
                  <a:cubicBezTo>
                    <a:pt x="95003" y="587829"/>
                    <a:pt x="0" y="1175658"/>
                    <a:pt x="0" y="1175658"/>
                  </a:cubicBezTo>
                  <a:lnTo>
                    <a:pt x="0" y="1175658"/>
                  </a:ln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07B3C8F1-5791-4B6F-8E47-1903A5623345}"/>
                </a:ext>
              </a:extLst>
            </p:cNvPr>
            <p:cNvSpPr/>
            <p:nvPr/>
          </p:nvSpPr>
          <p:spPr>
            <a:xfrm>
              <a:off x="846328" y="5574892"/>
              <a:ext cx="1923803" cy="226394"/>
            </a:xfrm>
            <a:custGeom>
              <a:avLst/>
              <a:gdLst>
                <a:gd name="connsiteX0" fmla="*/ 0 w 1923803"/>
                <a:gd name="connsiteY0" fmla="*/ 0 h 226394"/>
                <a:gd name="connsiteX1" fmla="*/ 1068780 w 1923803"/>
                <a:gd name="connsiteY1" fmla="*/ 225632 h 226394"/>
                <a:gd name="connsiteX2" fmla="*/ 1923803 w 1923803"/>
                <a:gd name="connsiteY2" fmla="*/ 59377 h 22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3803" h="226394">
                  <a:moveTo>
                    <a:pt x="0" y="0"/>
                  </a:moveTo>
                  <a:cubicBezTo>
                    <a:pt x="374073" y="107868"/>
                    <a:pt x="748146" y="215736"/>
                    <a:pt x="1068780" y="225632"/>
                  </a:cubicBezTo>
                  <a:cubicBezTo>
                    <a:pt x="1389414" y="235528"/>
                    <a:pt x="1656608" y="147452"/>
                    <a:pt x="1923803" y="5937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B3094E4-A7CF-4710-AC16-4BD9EB42DAE0}"/>
                </a:ext>
              </a:extLst>
            </p:cNvPr>
            <p:cNvSpPr/>
            <p:nvPr/>
          </p:nvSpPr>
          <p:spPr>
            <a:xfrm>
              <a:off x="1938858" y="3960535"/>
              <a:ext cx="831273" cy="1140032"/>
            </a:xfrm>
            <a:custGeom>
              <a:avLst/>
              <a:gdLst>
                <a:gd name="connsiteX0" fmla="*/ 831273 w 831273"/>
                <a:gd name="connsiteY0" fmla="*/ 1140032 h 1140032"/>
                <a:gd name="connsiteX1" fmla="*/ 605642 w 831273"/>
                <a:gd name="connsiteY1" fmla="*/ 427512 h 1140032"/>
                <a:gd name="connsiteX2" fmla="*/ 0 w 831273"/>
                <a:gd name="connsiteY2" fmla="*/ 0 h 114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273" h="1140032">
                  <a:moveTo>
                    <a:pt x="831273" y="1140032"/>
                  </a:moveTo>
                  <a:cubicBezTo>
                    <a:pt x="787730" y="878774"/>
                    <a:pt x="744187" y="617517"/>
                    <a:pt x="605642" y="427512"/>
                  </a:cubicBezTo>
                  <a:cubicBezTo>
                    <a:pt x="467096" y="237507"/>
                    <a:pt x="233548" y="118753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2AC66FBA-9AA3-4F83-8A00-B89B240F13DF}"/>
                </a:ext>
              </a:extLst>
            </p:cNvPr>
            <p:cNvSpPr/>
            <p:nvPr/>
          </p:nvSpPr>
          <p:spPr>
            <a:xfrm>
              <a:off x="1748853" y="4137978"/>
              <a:ext cx="914400" cy="1092530"/>
            </a:xfrm>
            <a:custGeom>
              <a:avLst/>
              <a:gdLst>
                <a:gd name="connsiteX0" fmla="*/ 914400 w 914400"/>
                <a:gd name="connsiteY0" fmla="*/ 1092530 h 1092530"/>
                <a:gd name="connsiteX1" fmla="*/ 237507 w 914400"/>
                <a:gd name="connsiteY1" fmla="*/ 593766 h 1092530"/>
                <a:gd name="connsiteX2" fmla="*/ 0 w 914400"/>
                <a:gd name="connsiteY2" fmla="*/ 0 h 10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092530">
                  <a:moveTo>
                    <a:pt x="914400" y="1092530"/>
                  </a:moveTo>
                  <a:cubicBezTo>
                    <a:pt x="652153" y="934192"/>
                    <a:pt x="389907" y="775854"/>
                    <a:pt x="237507" y="593766"/>
                  </a:cubicBezTo>
                  <a:cubicBezTo>
                    <a:pt x="85107" y="411678"/>
                    <a:pt x="42553" y="205839"/>
                    <a:pt x="0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A7F5E23F-BD3C-4DB7-9FF8-E63ECDCED8C6}"/>
                </a:ext>
              </a:extLst>
            </p:cNvPr>
            <p:cNvSpPr/>
            <p:nvPr/>
          </p:nvSpPr>
          <p:spPr>
            <a:xfrm>
              <a:off x="2036400" y="3755284"/>
              <a:ext cx="1246909" cy="178272"/>
            </a:xfrm>
            <a:custGeom>
              <a:avLst/>
              <a:gdLst>
                <a:gd name="connsiteX0" fmla="*/ 0 w 1246909"/>
                <a:gd name="connsiteY0" fmla="*/ 0 h 178272"/>
                <a:gd name="connsiteX1" fmla="*/ 748145 w 1246909"/>
                <a:gd name="connsiteY1" fmla="*/ 178130 h 178272"/>
                <a:gd name="connsiteX2" fmla="*/ 1246909 w 1246909"/>
                <a:gd name="connsiteY2" fmla="*/ 23751 h 1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909" h="178272">
                  <a:moveTo>
                    <a:pt x="0" y="0"/>
                  </a:moveTo>
                  <a:cubicBezTo>
                    <a:pt x="270163" y="87086"/>
                    <a:pt x="540327" y="174172"/>
                    <a:pt x="748145" y="178130"/>
                  </a:cubicBezTo>
                  <a:cubicBezTo>
                    <a:pt x="955963" y="182088"/>
                    <a:pt x="1101436" y="102919"/>
                    <a:pt x="1246909" y="23751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22F22E6-8450-436D-8D44-C829911E07D6}"/>
                </a:ext>
              </a:extLst>
            </p:cNvPr>
            <p:cNvSpPr/>
            <p:nvPr/>
          </p:nvSpPr>
          <p:spPr>
            <a:xfrm>
              <a:off x="1986360" y="3471115"/>
              <a:ext cx="1341911" cy="156224"/>
            </a:xfrm>
            <a:custGeom>
              <a:avLst/>
              <a:gdLst>
                <a:gd name="connsiteX0" fmla="*/ 0 w 1341911"/>
                <a:gd name="connsiteY0" fmla="*/ 156224 h 156224"/>
                <a:gd name="connsiteX1" fmla="*/ 629392 w 1341911"/>
                <a:gd name="connsiteY1" fmla="*/ 1845 h 156224"/>
                <a:gd name="connsiteX2" fmla="*/ 1341911 w 1341911"/>
                <a:gd name="connsiteY2" fmla="*/ 84972 h 15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911" h="156224">
                  <a:moveTo>
                    <a:pt x="0" y="156224"/>
                  </a:moveTo>
                  <a:cubicBezTo>
                    <a:pt x="202870" y="84972"/>
                    <a:pt x="405740" y="13720"/>
                    <a:pt x="629392" y="1845"/>
                  </a:cubicBezTo>
                  <a:cubicBezTo>
                    <a:pt x="853044" y="-10030"/>
                    <a:pt x="1097477" y="37471"/>
                    <a:pt x="1341911" y="84972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7B51A938-961B-47AF-87C9-02783D4B9F43}"/>
                </a:ext>
              </a:extLst>
            </p:cNvPr>
            <p:cNvSpPr/>
            <p:nvPr/>
          </p:nvSpPr>
          <p:spPr>
            <a:xfrm>
              <a:off x="3031388" y="3995474"/>
              <a:ext cx="368135" cy="1021278"/>
            </a:xfrm>
            <a:custGeom>
              <a:avLst/>
              <a:gdLst>
                <a:gd name="connsiteX0" fmla="*/ 0 w 368135"/>
                <a:gd name="connsiteY0" fmla="*/ 1021278 h 1021278"/>
                <a:gd name="connsiteX1" fmla="*/ 106878 w 368135"/>
                <a:gd name="connsiteY1" fmla="*/ 403761 h 1021278"/>
                <a:gd name="connsiteX2" fmla="*/ 368135 w 368135"/>
                <a:gd name="connsiteY2" fmla="*/ 0 h 102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021278">
                  <a:moveTo>
                    <a:pt x="0" y="1021278"/>
                  </a:moveTo>
                  <a:cubicBezTo>
                    <a:pt x="22761" y="797626"/>
                    <a:pt x="45522" y="573974"/>
                    <a:pt x="106878" y="403761"/>
                  </a:cubicBezTo>
                  <a:cubicBezTo>
                    <a:pt x="168234" y="233548"/>
                    <a:pt x="268184" y="116774"/>
                    <a:pt x="368135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79D68E39-925F-4C94-AFB9-AA2686EF019E}"/>
                </a:ext>
              </a:extLst>
            </p:cNvPr>
            <p:cNvSpPr/>
            <p:nvPr/>
          </p:nvSpPr>
          <p:spPr>
            <a:xfrm>
              <a:off x="3126391" y="4031100"/>
              <a:ext cx="427511" cy="1068779"/>
            </a:xfrm>
            <a:custGeom>
              <a:avLst/>
              <a:gdLst>
                <a:gd name="connsiteX0" fmla="*/ 0 w 427511"/>
                <a:gd name="connsiteY0" fmla="*/ 1068779 h 1068779"/>
                <a:gd name="connsiteX1" fmla="*/ 296883 w 427511"/>
                <a:gd name="connsiteY1" fmla="*/ 522515 h 1068779"/>
                <a:gd name="connsiteX2" fmla="*/ 427511 w 427511"/>
                <a:gd name="connsiteY2" fmla="*/ 0 h 106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511" h="1068779">
                  <a:moveTo>
                    <a:pt x="0" y="1068779"/>
                  </a:moveTo>
                  <a:cubicBezTo>
                    <a:pt x="112815" y="884712"/>
                    <a:pt x="225631" y="700645"/>
                    <a:pt x="296883" y="522515"/>
                  </a:cubicBezTo>
                  <a:cubicBezTo>
                    <a:pt x="368135" y="344385"/>
                    <a:pt x="397823" y="172192"/>
                    <a:pt x="427511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F8D42AB3-DC98-45D2-850B-08E5843EDA2C}"/>
                </a:ext>
              </a:extLst>
            </p:cNvPr>
            <p:cNvSpPr txBox="1"/>
            <p:nvPr/>
          </p:nvSpPr>
          <p:spPr>
            <a:xfrm>
              <a:off x="501304" y="3994100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8D42151B-CD10-47D2-B5F6-CDA7B321F8B1}"/>
                </a:ext>
              </a:extLst>
            </p:cNvPr>
            <p:cNvSpPr txBox="1"/>
            <p:nvPr/>
          </p:nvSpPr>
          <p:spPr>
            <a:xfrm>
              <a:off x="1606819" y="57411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66AEF5B5-A5E7-4A55-B552-8943F28345D9}"/>
                </a:ext>
              </a:extLst>
            </p:cNvPr>
            <p:cNvSpPr txBox="1"/>
            <p:nvPr/>
          </p:nvSpPr>
          <p:spPr>
            <a:xfrm>
              <a:off x="1730303" y="464523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6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9C6CAD2-CFCF-464B-BB62-E23996CE16D1}"/>
                </a:ext>
              </a:extLst>
            </p:cNvPr>
            <p:cNvSpPr txBox="1"/>
            <p:nvPr/>
          </p:nvSpPr>
          <p:spPr>
            <a:xfrm>
              <a:off x="2469090" y="40995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7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E70E4535-01AF-46E7-96D5-64FF1F609EF2}"/>
                </a:ext>
              </a:extLst>
            </p:cNvPr>
            <p:cNvSpPr txBox="1"/>
            <p:nvPr/>
          </p:nvSpPr>
          <p:spPr>
            <a:xfrm>
              <a:off x="2661934" y="380296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40D88949-11B7-4D64-8943-4B5DAC743191}"/>
                </a:ext>
              </a:extLst>
            </p:cNvPr>
            <p:cNvSpPr txBox="1"/>
            <p:nvPr/>
          </p:nvSpPr>
          <p:spPr>
            <a:xfrm>
              <a:off x="2770131" y="4123028"/>
              <a:ext cx="711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C4A9D06-8F2E-4201-A2DA-939F8D6EE117}"/>
                </a:ext>
              </a:extLst>
            </p:cNvPr>
            <p:cNvSpPr txBox="1"/>
            <p:nvPr/>
          </p:nvSpPr>
          <p:spPr>
            <a:xfrm>
              <a:off x="3356277" y="441439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17E7B5D8-C745-47A6-8791-2C8AF1323247}"/>
                </a:ext>
              </a:extLst>
            </p:cNvPr>
            <p:cNvSpPr txBox="1"/>
            <p:nvPr/>
          </p:nvSpPr>
          <p:spPr>
            <a:xfrm>
              <a:off x="2473710" y="3056994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xmlns="" id="{D51277CA-11E1-403A-80B6-3229C63CC401}"/>
              </a:ext>
            </a:extLst>
          </p:cNvPr>
          <p:cNvGraphicFramePr>
            <a:graphicFrameLocks noGrp="1"/>
          </p:cNvGraphicFramePr>
          <p:nvPr/>
        </p:nvGraphicFramePr>
        <p:xfrm>
          <a:off x="5736754" y="2843930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78C364A-2808-4F62-A86B-CFF0108F7339}"/>
              </a:ext>
            </a:extLst>
          </p:cNvPr>
          <p:cNvSpPr txBox="1"/>
          <p:nvPr/>
        </p:nvSpPr>
        <p:spPr>
          <a:xfrm>
            <a:off x="1883532" y="5765685"/>
            <a:ext cx="59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要让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路程变短，只有引入第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中转，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81160CDC-B146-49F6-960B-209229DE76E1}"/>
              </a:ext>
            </a:extLst>
          </p:cNvPr>
          <p:cNvSpPr txBox="1"/>
          <p:nvPr/>
        </p:nvSpPr>
        <p:spPr>
          <a:xfrm>
            <a:off x="1895034" y="6203966"/>
            <a:ext cx="825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可能为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的任意点。每个顶点都有可能使得另外两个顶点之间的路程变短。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D936B45-DF4E-4AEB-A9A7-FE51B4DFCF2A}"/>
              </a:ext>
            </a:extLst>
          </p:cNvPr>
          <p:cNvSpPr txBox="1"/>
          <p:nvPr/>
        </p:nvSpPr>
        <p:spPr>
          <a:xfrm>
            <a:off x="323385" y="1490966"/>
            <a:ext cx="116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暑假，小哼准备去一些城市旅游。有些城市之间有公路，有些城市之间则没有，如下图。为了节省经费以及方便计划旅行，小哼希望在出发前知道任意两个城市之间的最短路程。</a:t>
            </a:r>
          </a:p>
        </p:txBody>
      </p:sp>
    </p:spTree>
    <p:extLst>
      <p:ext uri="{BB962C8B-B14F-4D97-AF65-F5344CB8AC3E}">
        <p14:creationId xmlns:p14="http://schemas.microsoft.com/office/powerpoint/2010/main" val="102016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把图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G(V,E)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的顶点集合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分成两组：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5DEA9D85-5536-4132-BED1-EC186DC6BB0E}"/>
              </a:ext>
            </a:extLst>
          </p:cNvPr>
          <p:cNvSpPr/>
          <p:nvPr/>
        </p:nvSpPr>
        <p:spPr>
          <a:xfrm>
            <a:off x="577533" y="5487615"/>
            <a:ext cx="616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■白点集合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指已确定最短路径的顶点集合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A181F91-95BC-4EA5-B2DB-6368A22911FB}"/>
              </a:ext>
            </a:extLst>
          </p:cNvPr>
          <p:cNvSpPr/>
          <p:nvPr/>
        </p:nvSpPr>
        <p:spPr>
          <a:xfrm>
            <a:off x="584805" y="5886924"/>
            <a:ext cx="62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■蓝点集合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指未确定最短路径的顶点集合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2983317"/>
            <a:ext cx="1126458" cy="8990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535304" y="1967623"/>
            <a:ext cx="3863415" cy="2810658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415" h="2810658">
                <a:moveTo>
                  <a:pt x="735" y="1388358"/>
                </a:moveTo>
                <a:cubicBezTo>
                  <a:pt x="-5528" y="987525"/>
                  <a:pt x="21710" y="438585"/>
                  <a:pt x="343600" y="224432"/>
                </a:cubicBezTo>
                <a:cubicBezTo>
                  <a:pt x="665490" y="10279"/>
                  <a:pt x="1345439" y="-90548"/>
                  <a:pt x="1932075" y="103440"/>
                </a:cubicBezTo>
                <a:cubicBezTo>
                  <a:pt x="2518711" y="297428"/>
                  <a:pt x="3863415" y="678717"/>
                  <a:pt x="3863415" y="1388358"/>
                </a:cubicBezTo>
                <a:cubicBezTo>
                  <a:pt x="3863415" y="2097999"/>
                  <a:pt x="2512448" y="2466431"/>
                  <a:pt x="1932075" y="2673276"/>
                </a:cubicBezTo>
                <a:cubicBezTo>
                  <a:pt x="1351702" y="2880121"/>
                  <a:pt x="703068" y="2843582"/>
                  <a:pt x="381178" y="2629429"/>
                </a:cubicBezTo>
                <a:cubicBezTo>
                  <a:pt x="59288" y="2415276"/>
                  <a:pt x="6998" y="1789191"/>
                  <a:pt x="735" y="138835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6893E8D-5E92-4166-9A24-0E73395E6623}"/>
              </a:ext>
            </a:extLst>
          </p:cNvPr>
          <p:cNvSpPr/>
          <p:nvPr/>
        </p:nvSpPr>
        <p:spPr>
          <a:xfrm>
            <a:off x="1042801" y="6262868"/>
            <a:ext cx="38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如何在程序中将顶点分组？</a:t>
            </a: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B050B018-2700-4036-89CA-1F4B5453BFE8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B7395436-8731-4227-BCF3-6454E0EB2734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18C54F84-D2F4-4F46-AB8F-76FCC1858E0D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CC31FD6B-D11A-4BF0-BF9E-36B8517ADBFD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3029F065-0FA0-4CF3-ACF7-3BA632DF7182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B7CDB430-1CEB-4F53-8952-8734B09E7EA8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7C40F99-C514-4520-9A82-5F67B4C6618C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949B2E97-8CE3-4013-8E42-E84AEAA345C5}"/>
              </a:ext>
            </a:extLst>
          </p:cNvPr>
          <p:cNvSpPr txBox="1"/>
          <p:nvPr/>
        </p:nvSpPr>
        <p:spPr>
          <a:xfrm>
            <a:off x="2348155" y="1934498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 animBg="1"/>
      <p:bldP spid="77" grpId="0" animBg="1"/>
      <p:bldP spid="3" grpId="0"/>
      <p:bldP spid="79" grpId="0"/>
      <p:bldP spid="80" grpId="0"/>
      <p:bldP spid="81" grpId="0"/>
      <p:bldP spid="82" grpId="0"/>
      <p:bldP spid="83" grpId="0"/>
      <p:bldP spid="11" grpId="0"/>
      <p:bldP spid="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中选择一个离源点最近的点，加入到集合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2983317"/>
            <a:ext cx="1126458" cy="8990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535304" y="1967623"/>
            <a:ext cx="3863415" cy="2810658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415" h="2810658">
                <a:moveTo>
                  <a:pt x="735" y="1388358"/>
                </a:moveTo>
                <a:cubicBezTo>
                  <a:pt x="-5528" y="987525"/>
                  <a:pt x="21710" y="438585"/>
                  <a:pt x="343600" y="224432"/>
                </a:cubicBezTo>
                <a:cubicBezTo>
                  <a:pt x="665490" y="10279"/>
                  <a:pt x="1345439" y="-90548"/>
                  <a:pt x="1932075" y="103440"/>
                </a:cubicBezTo>
                <a:cubicBezTo>
                  <a:pt x="2518711" y="297428"/>
                  <a:pt x="3863415" y="678717"/>
                  <a:pt x="3863415" y="1388358"/>
                </a:cubicBezTo>
                <a:cubicBezTo>
                  <a:pt x="3863415" y="2097999"/>
                  <a:pt x="2512448" y="2466431"/>
                  <a:pt x="1932075" y="2673276"/>
                </a:cubicBezTo>
                <a:cubicBezTo>
                  <a:pt x="1351702" y="2880121"/>
                  <a:pt x="703068" y="2843582"/>
                  <a:pt x="381178" y="2629429"/>
                </a:cubicBezTo>
                <a:cubicBezTo>
                  <a:pt x="59288" y="2415276"/>
                  <a:pt x="6998" y="1789191"/>
                  <a:pt x="735" y="138835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2348155" y="1934498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7678419" y="5262042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FC2C7616-47B5-4E04-A510-77C9B7552F0B}"/>
              </a:ext>
            </a:extLst>
          </p:cNvPr>
          <p:cNvSpPr txBox="1"/>
          <p:nvPr/>
        </p:nvSpPr>
        <p:spPr>
          <a:xfrm>
            <a:off x="858065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9519E88-BACC-4F3B-ACB6-EAEEBA9981E3}"/>
              </a:ext>
            </a:extLst>
          </p:cNvPr>
          <p:cNvSpPr txBox="1"/>
          <p:nvPr/>
        </p:nvSpPr>
        <p:spPr>
          <a:xfrm>
            <a:off x="9416648" y="576178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中选择一个离源点最近的点，加入到集合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2121529"/>
            <a:ext cx="2157566" cy="1760791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566" h="1760791">
                <a:moveTo>
                  <a:pt x="0" y="1311289"/>
                </a:moveTo>
                <a:cubicBezTo>
                  <a:pt x="0" y="1063036"/>
                  <a:pt x="310844" y="1074844"/>
                  <a:pt x="563229" y="861787"/>
                </a:cubicBezTo>
                <a:cubicBezTo>
                  <a:pt x="815614" y="648730"/>
                  <a:pt x="1203399" y="143947"/>
                  <a:pt x="1514313" y="32947"/>
                </a:cubicBezTo>
                <a:cubicBezTo>
                  <a:pt x="1825227" y="-78053"/>
                  <a:pt x="2109299" y="116453"/>
                  <a:pt x="2140614" y="245889"/>
                </a:cubicBezTo>
                <a:cubicBezTo>
                  <a:pt x="2171929" y="375325"/>
                  <a:pt x="2182292" y="686275"/>
                  <a:pt x="1965250" y="872192"/>
                </a:cubicBezTo>
                <a:cubicBezTo>
                  <a:pt x="1748208" y="1058109"/>
                  <a:pt x="1316287" y="1152751"/>
                  <a:pt x="1126458" y="1311289"/>
                </a:cubicBezTo>
                <a:cubicBezTo>
                  <a:pt x="936629" y="1469827"/>
                  <a:pt x="874292" y="1760791"/>
                  <a:pt x="563229" y="1760791"/>
                </a:cubicBezTo>
                <a:cubicBezTo>
                  <a:pt x="252166" y="1760791"/>
                  <a:pt x="0" y="1559542"/>
                  <a:pt x="0" y="131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755011" y="2094232"/>
            <a:ext cx="3647796" cy="2677835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96" h="2677835">
                <a:moveTo>
                  <a:pt x="144283" y="1374483"/>
                </a:moveTo>
                <a:cubicBezTo>
                  <a:pt x="286245" y="1121875"/>
                  <a:pt x="672562" y="1215937"/>
                  <a:pt x="1013241" y="987170"/>
                </a:cubicBezTo>
                <a:cubicBezTo>
                  <a:pt x="1353920" y="758403"/>
                  <a:pt x="1749946" y="-43881"/>
                  <a:pt x="2188357" y="1882"/>
                </a:cubicBezTo>
                <a:cubicBezTo>
                  <a:pt x="2626768" y="47645"/>
                  <a:pt x="3723039" y="837617"/>
                  <a:pt x="3643708" y="1261748"/>
                </a:cubicBezTo>
                <a:cubicBezTo>
                  <a:pt x="3564377" y="1685879"/>
                  <a:pt x="2292741" y="2339821"/>
                  <a:pt x="1712368" y="2546666"/>
                </a:cubicBezTo>
                <a:cubicBezTo>
                  <a:pt x="1131995" y="2753511"/>
                  <a:pt x="422818" y="2698183"/>
                  <a:pt x="161471" y="2502819"/>
                </a:cubicBezTo>
                <a:cubicBezTo>
                  <a:pt x="-99876" y="2307455"/>
                  <a:pt x="2321" y="1627091"/>
                  <a:pt x="144283" y="137448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3920584" y="2109509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7678419" y="5262042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973AF709-B3AC-4422-8986-4F03694609C8}"/>
              </a:ext>
            </a:extLst>
          </p:cNvPr>
          <p:cNvSpPr/>
          <p:nvPr/>
        </p:nvSpPr>
        <p:spPr>
          <a:xfrm>
            <a:off x="235862" y="5889609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dis[v]=min{dis[v],dis[u]+e[u][v]}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610A43AA-8217-4CB4-8358-401BE91B298A}"/>
              </a:ext>
            </a:extLst>
          </p:cNvPr>
          <p:cNvSpPr txBox="1"/>
          <p:nvPr/>
        </p:nvSpPr>
        <p:spPr>
          <a:xfrm>
            <a:off x="8568145" y="5761784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32472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9946A151-4BDF-4B69-A85A-0BDF6DCE0685}"/>
              </a:ext>
            </a:extLst>
          </p:cNvPr>
          <p:cNvSpPr/>
          <p:nvPr/>
        </p:nvSpPr>
        <p:spPr>
          <a:xfrm>
            <a:off x="1759242" y="2265317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9D6564A6-42BC-47D4-B38E-DB1E7D445325}"/>
              </a:ext>
            </a:extLst>
          </p:cNvPr>
          <p:cNvCxnSpPr>
            <a:cxnSpLocks/>
          </p:cNvCxnSpPr>
          <p:nvPr/>
        </p:nvCxnSpPr>
        <p:spPr>
          <a:xfrm>
            <a:off x="2042569" y="2836042"/>
            <a:ext cx="5543" cy="1056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8590B9F0-3333-4CE7-AEAD-2CABE21691B0}"/>
              </a:ext>
            </a:extLst>
          </p:cNvPr>
          <p:cNvCxnSpPr>
            <a:cxnSpLocks/>
          </p:cNvCxnSpPr>
          <p:nvPr/>
        </p:nvCxnSpPr>
        <p:spPr>
          <a:xfrm>
            <a:off x="2320643" y="2531614"/>
            <a:ext cx="1122742" cy="9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86" grpId="0"/>
      <p:bldP spid="87" grpId="0"/>
      <p:bldP spid="88" grpId="0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2121529"/>
            <a:ext cx="2157566" cy="1760791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566" h="1760791">
                <a:moveTo>
                  <a:pt x="0" y="1311289"/>
                </a:moveTo>
                <a:cubicBezTo>
                  <a:pt x="0" y="1063036"/>
                  <a:pt x="310844" y="1074844"/>
                  <a:pt x="563229" y="861787"/>
                </a:cubicBezTo>
                <a:cubicBezTo>
                  <a:pt x="815614" y="648730"/>
                  <a:pt x="1203399" y="143947"/>
                  <a:pt x="1514313" y="32947"/>
                </a:cubicBezTo>
                <a:cubicBezTo>
                  <a:pt x="1825227" y="-78053"/>
                  <a:pt x="2109299" y="116453"/>
                  <a:pt x="2140614" y="245889"/>
                </a:cubicBezTo>
                <a:cubicBezTo>
                  <a:pt x="2171929" y="375325"/>
                  <a:pt x="2182292" y="686275"/>
                  <a:pt x="1965250" y="872192"/>
                </a:cubicBezTo>
                <a:cubicBezTo>
                  <a:pt x="1748208" y="1058109"/>
                  <a:pt x="1316287" y="1152751"/>
                  <a:pt x="1126458" y="1311289"/>
                </a:cubicBezTo>
                <a:cubicBezTo>
                  <a:pt x="936629" y="1469827"/>
                  <a:pt x="874292" y="1760791"/>
                  <a:pt x="563229" y="1760791"/>
                </a:cubicBezTo>
                <a:cubicBezTo>
                  <a:pt x="252166" y="1760791"/>
                  <a:pt x="0" y="1559542"/>
                  <a:pt x="0" y="131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755011" y="2094232"/>
            <a:ext cx="3647796" cy="2677835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96" h="2677835">
                <a:moveTo>
                  <a:pt x="144283" y="1374483"/>
                </a:moveTo>
                <a:cubicBezTo>
                  <a:pt x="286245" y="1121875"/>
                  <a:pt x="672562" y="1215937"/>
                  <a:pt x="1013241" y="987170"/>
                </a:cubicBezTo>
                <a:cubicBezTo>
                  <a:pt x="1353920" y="758403"/>
                  <a:pt x="1749946" y="-43881"/>
                  <a:pt x="2188357" y="1882"/>
                </a:cubicBezTo>
                <a:cubicBezTo>
                  <a:pt x="2626768" y="47645"/>
                  <a:pt x="3723039" y="837617"/>
                  <a:pt x="3643708" y="1261748"/>
                </a:cubicBezTo>
                <a:cubicBezTo>
                  <a:pt x="3564377" y="1685879"/>
                  <a:pt x="2292741" y="2339821"/>
                  <a:pt x="1712368" y="2546666"/>
                </a:cubicBezTo>
                <a:cubicBezTo>
                  <a:pt x="1131995" y="2753511"/>
                  <a:pt x="422818" y="2698183"/>
                  <a:pt x="161471" y="2502819"/>
                </a:cubicBezTo>
                <a:cubicBezTo>
                  <a:pt x="-99876" y="2307455"/>
                  <a:pt x="2321" y="1627091"/>
                  <a:pt x="144283" y="137448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3920584" y="2109509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9349287" y="5271561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610A43AA-8217-4CB4-8358-401BE91B298A}"/>
              </a:ext>
            </a:extLst>
          </p:cNvPr>
          <p:cNvSpPr txBox="1"/>
          <p:nvPr/>
        </p:nvSpPr>
        <p:spPr>
          <a:xfrm>
            <a:off x="8593171" y="573113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9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FFFF24C-2C1C-4145-AC86-1D705A0161F3}"/>
              </a:ext>
            </a:extLst>
          </p:cNvPr>
          <p:cNvSpPr txBox="1"/>
          <p:nvPr/>
        </p:nvSpPr>
        <p:spPr>
          <a:xfrm>
            <a:off x="10331400" y="576178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484D627-EFB4-42FB-BEBB-F1688674F987}"/>
              </a:ext>
            </a:extLst>
          </p:cNvPr>
          <p:cNvSpPr txBox="1"/>
          <p:nvPr/>
        </p:nvSpPr>
        <p:spPr>
          <a:xfrm>
            <a:off x="1108862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4" y="1991687"/>
            <a:ext cx="4099364" cy="1890633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9364" h="1890633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4157304" y="657567"/>
                  <a:pt x="4006992" y="764038"/>
                </a:cubicBezTo>
                <a:cubicBezTo>
                  <a:pt x="3856680" y="870510"/>
                  <a:pt x="2182292" y="816117"/>
                  <a:pt x="1965250" y="1002034"/>
                </a:cubicBezTo>
                <a:cubicBezTo>
                  <a:pt x="1748208" y="1187951"/>
                  <a:pt x="1316287" y="1282593"/>
                  <a:pt x="1126458" y="1441131"/>
                </a:cubicBezTo>
                <a:cubicBezTo>
                  <a:pt x="936629" y="1599669"/>
                  <a:pt x="874292" y="1890633"/>
                  <a:pt x="563229" y="1890633"/>
                </a:cubicBezTo>
                <a:cubicBezTo>
                  <a:pt x="252166" y="18906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691927" y="2770531"/>
            <a:ext cx="3752841" cy="1988569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41" h="1988569">
                <a:moveTo>
                  <a:pt x="194839" y="948704"/>
                </a:moveTo>
                <a:cubicBezTo>
                  <a:pt x="487113" y="771252"/>
                  <a:pt x="1501820" y="919594"/>
                  <a:pt x="1978197" y="761808"/>
                </a:cubicBezTo>
                <a:cubicBezTo>
                  <a:pt x="2454575" y="604022"/>
                  <a:pt x="2765005" y="31381"/>
                  <a:pt x="3053104" y="1988"/>
                </a:cubicBezTo>
                <a:cubicBezTo>
                  <a:pt x="3341203" y="-27405"/>
                  <a:pt x="3919732" y="274053"/>
                  <a:pt x="3706790" y="585449"/>
                </a:cubicBezTo>
                <a:cubicBezTo>
                  <a:pt x="3493848" y="896845"/>
                  <a:pt x="2355823" y="1663522"/>
                  <a:pt x="1775450" y="1870367"/>
                </a:cubicBezTo>
                <a:cubicBezTo>
                  <a:pt x="1195077" y="2077212"/>
                  <a:pt x="487988" y="1980131"/>
                  <a:pt x="224553" y="1826520"/>
                </a:cubicBezTo>
                <a:cubicBezTo>
                  <a:pt x="-38882" y="1672910"/>
                  <a:pt x="-97435" y="1126156"/>
                  <a:pt x="194839" y="9487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9349287" y="5271561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610A43AA-8217-4CB4-8358-401BE91B298A}"/>
              </a:ext>
            </a:extLst>
          </p:cNvPr>
          <p:cNvSpPr txBox="1"/>
          <p:nvPr/>
        </p:nvSpPr>
        <p:spPr>
          <a:xfrm>
            <a:off x="8593171" y="573113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68D59DA-7F78-456B-AE1A-CD7DEEBAEB68}"/>
              </a:ext>
            </a:extLst>
          </p:cNvPr>
          <p:cNvSpPr/>
          <p:nvPr/>
        </p:nvSpPr>
        <p:spPr>
          <a:xfrm>
            <a:off x="3437073" y="2264956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4E3C5807-B008-4724-8617-A0B25998EB27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226198" y="2729581"/>
            <a:ext cx="1290592" cy="1214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CC45C1FD-85AD-4313-BB6C-FB24D13DF943}"/>
              </a:ext>
            </a:extLst>
          </p:cNvPr>
          <p:cNvCxnSpPr>
            <a:cxnSpLocks/>
          </p:cNvCxnSpPr>
          <p:nvPr/>
        </p:nvCxnSpPr>
        <p:spPr>
          <a:xfrm>
            <a:off x="3667845" y="2819641"/>
            <a:ext cx="30643" cy="1046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A8E4CA42-6A2B-4350-B4DD-26E4DCF32FA7}"/>
              </a:ext>
            </a:extLst>
          </p:cNvPr>
          <p:cNvCxnSpPr>
            <a:cxnSpLocks/>
          </p:cNvCxnSpPr>
          <p:nvPr/>
        </p:nvCxnSpPr>
        <p:spPr>
          <a:xfrm>
            <a:off x="3920155" y="2734906"/>
            <a:ext cx="848475" cy="5140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5D29D621-44A2-495C-BDC6-D36652F66662}"/>
              </a:ext>
            </a:extLst>
          </p:cNvPr>
          <p:cNvSpPr txBox="1"/>
          <p:nvPr/>
        </p:nvSpPr>
        <p:spPr>
          <a:xfrm>
            <a:off x="10326618" y="5749192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8F5B07BF-1E9D-4BBC-AE3E-4B5ADB1465A3}"/>
              </a:ext>
            </a:extLst>
          </p:cNvPr>
          <p:cNvSpPr txBox="1"/>
          <p:nvPr/>
        </p:nvSpPr>
        <p:spPr>
          <a:xfrm>
            <a:off x="11101872" y="5724989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CE3D2C8A-A500-4684-9385-453195BE1969}"/>
              </a:ext>
            </a:extLst>
          </p:cNvPr>
          <p:cNvSpPr/>
          <p:nvPr/>
        </p:nvSpPr>
        <p:spPr>
          <a:xfrm>
            <a:off x="235862" y="5889609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dis[v]=min{dis[v],dis[u]+e[u][v]}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561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87" grpId="0"/>
      <p:bldP spid="86" grpId="0" animBg="1"/>
      <p:bldP spid="93" grpId="0"/>
      <p:bldP spid="94" grpId="0"/>
      <p:bldP spid="95" grpId="0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4" y="1991687"/>
            <a:ext cx="4099364" cy="1890633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9364" h="1890633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4157304" y="657567"/>
                  <a:pt x="4006992" y="764038"/>
                </a:cubicBezTo>
                <a:cubicBezTo>
                  <a:pt x="3856680" y="870510"/>
                  <a:pt x="2182292" y="816117"/>
                  <a:pt x="1965250" y="1002034"/>
                </a:cubicBezTo>
                <a:cubicBezTo>
                  <a:pt x="1748208" y="1187951"/>
                  <a:pt x="1316287" y="1282593"/>
                  <a:pt x="1126458" y="1441131"/>
                </a:cubicBezTo>
                <a:cubicBezTo>
                  <a:pt x="936629" y="1599669"/>
                  <a:pt x="874292" y="1890633"/>
                  <a:pt x="563229" y="1890633"/>
                </a:cubicBezTo>
                <a:cubicBezTo>
                  <a:pt x="252166" y="18906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1691927" y="2770531"/>
            <a:ext cx="3752841" cy="1988569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41" h="1988569">
                <a:moveTo>
                  <a:pt x="194839" y="948704"/>
                </a:moveTo>
                <a:cubicBezTo>
                  <a:pt x="487113" y="771252"/>
                  <a:pt x="1501820" y="919594"/>
                  <a:pt x="1978197" y="761808"/>
                </a:cubicBezTo>
                <a:cubicBezTo>
                  <a:pt x="2454575" y="604022"/>
                  <a:pt x="2765005" y="31381"/>
                  <a:pt x="3053104" y="1988"/>
                </a:cubicBezTo>
                <a:cubicBezTo>
                  <a:pt x="3341203" y="-27405"/>
                  <a:pt x="3919732" y="274053"/>
                  <a:pt x="3706790" y="585449"/>
                </a:cubicBezTo>
                <a:cubicBezTo>
                  <a:pt x="3493848" y="896845"/>
                  <a:pt x="2355823" y="1663522"/>
                  <a:pt x="1775450" y="1870367"/>
                </a:cubicBezTo>
                <a:cubicBezTo>
                  <a:pt x="1195077" y="2077212"/>
                  <a:pt x="487988" y="1980131"/>
                  <a:pt x="224553" y="1826520"/>
                </a:cubicBezTo>
                <a:cubicBezTo>
                  <a:pt x="-38882" y="1672910"/>
                  <a:pt x="-97435" y="1126156"/>
                  <a:pt x="194839" y="9487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8557361" y="5269403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5D29D621-44A2-495C-BDC6-D36652F66662}"/>
              </a:ext>
            </a:extLst>
          </p:cNvPr>
          <p:cNvSpPr txBox="1"/>
          <p:nvPr/>
        </p:nvSpPr>
        <p:spPr>
          <a:xfrm>
            <a:off x="10326618" y="5749192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8F5B07BF-1E9D-4BBC-AE3E-4B5ADB1465A3}"/>
              </a:ext>
            </a:extLst>
          </p:cNvPr>
          <p:cNvSpPr txBox="1"/>
          <p:nvPr/>
        </p:nvSpPr>
        <p:spPr>
          <a:xfrm>
            <a:off x="11101872" y="5724989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70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1991688"/>
            <a:ext cx="4085827" cy="2586506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1965250 w 4099364"/>
              <a:gd name="connsiteY5" fmla="*/ 100203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2399590 w 4099364"/>
              <a:gd name="connsiteY5" fmla="*/ 206502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49988"/>
              <a:gd name="connsiteX1" fmla="*/ 563229 w 4099364"/>
              <a:gd name="connsiteY1" fmla="*/ 991629 h 2549988"/>
              <a:gd name="connsiteX2" fmla="*/ 1514313 w 4099364"/>
              <a:gd name="connsiteY2" fmla="*/ 162789 h 2549988"/>
              <a:gd name="connsiteX3" fmla="*/ 3743946 w 4099364"/>
              <a:gd name="connsiteY3" fmla="*/ 37528 h 2549988"/>
              <a:gd name="connsiteX4" fmla="*/ 4006992 w 4099364"/>
              <a:gd name="connsiteY4" fmla="*/ 764038 h 2549988"/>
              <a:gd name="connsiteX5" fmla="*/ 2399590 w 4099364"/>
              <a:gd name="connsiteY5" fmla="*/ 2065024 h 2549988"/>
              <a:gd name="connsiteX6" fmla="*/ 1446498 w 4099364"/>
              <a:gd name="connsiteY6" fmla="*/ 2538411 h 2549988"/>
              <a:gd name="connsiteX7" fmla="*/ 563229 w 4099364"/>
              <a:gd name="connsiteY7" fmla="*/ 1890633 h 2549988"/>
              <a:gd name="connsiteX8" fmla="*/ 0 w 4099364"/>
              <a:gd name="connsiteY8" fmla="*/ 1441131 h 2549988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85827"/>
              <a:gd name="connsiteY0" fmla="*/ 1441131 h 2541021"/>
              <a:gd name="connsiteX1" fmla="*/ 563229 w 4085827"/>
              <a:gd name="connsiteY1" fmla="*/ 991629 h 2541021"/>
              <a:gd name="connsiteX2" fmla="*/ 1514313 w 4085827"/>
              <a:gd name="connsiteY2" fmla="*/ 162789 h 2541021"/>
              <a:gd name="connsiteX3" fmla="*/ 3743946 w 4085827"/>
              <a:gd name="connsiteY3" fmla="*/ 37528 h 2541021"/>
              <a:gd name="connsiteX4" fmla="*/ 4006992 w 4085827"/>
              <a:gd name="connsiteY4" fmla="*/ 764038 h 2541021"/>
              <a:gd name="connsiteX5" fmla="*/ 2878866 w 4085827"/>
              <a:gd name="connsiteY5" fmla="*/ 1380163 h 2541021"/>
              <a:gd name="connsiteX6" fmla="*/ 2399590 w 4085827"/>
              <a:gd name="connsiteY6" fmla="*/ 2065024 h 2541021"/>
              <a:gd name="connsiteX7" fmla="*/ 1446498 w 4085827"/>
              <a:gd name="connsiteY7" fmla="*/ 2538411 h 2541021"/>
              <a:gd name="connsiteX8" fmla="*/ 563229 w 4085827"/>
              <a:gd name="connsiteY8" fmla="*/ 1890633 h 2541021"/>
              <a:gd name="connsiteX9" fmla="*/ 0 w 4085827"/>
              <a:gd name="connsiteY9" fmla="*/ 1441131 h 2541021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6506"/>
              <a:gd name="connsiteX1" fmla="*/ 563229 w 4085827"/>
              <a:gd name="connsiteY1" fmla="*/ 991629 h 2586506"/>
              <a:gd name="connsiteX2" fmla="*/ 1514313 w 4085827"/>
              <a:gd name="connsiteY2" fmla="*/ 162789 h 2586506"/>
              <a:gd name="connsiteX3" fmla="*/ 3743946 w 4085827"/>
              <a:gd name="connsiteY3" fmla="*/ 37528 h 2586506"/>
              <a:gd name="connsiteX4" fmla="*/ 4006992 w 4085827"/>
              <a:gd name="connsiteY4" fmla="*/ 764038 h 2586506"/>
              <a:gd name="connsiteX5" fmla="*/ 2878866 w 4085827"/>
              <a:gd name="connsiteY5" fmla="*/ 1380163 h 2586506"/>
              <a:gd name="connsiteX6" fmla="*/ 2513890 w 4085827"/>
              <a:gd name="connsiteY6" fmla="*/ 1927864 h 2586506"/>
              <a:gd name="connsiteX7" fmla="*/ 1720818 w 4085827"/>
              <a:gd name="connsiteY7" fmla="*/ 2584131 h 2586506"/>
              <a:gd name="connsiteX8" fmla="*/ 563229 w 4085827"/>
              <a:gd name="connsiteY8" fmla="*/ 1890633 h 2586506"/>
              <a:gd name="connsiteX9" fmla="*/ 0 w 4085827"/>
              <a:gd name="connsiteY9" fmla="*/ 1441131 h 258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5827" h="2586506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4126407" y="515501"/>
                  <a:pt x="4006992" y="764038"/>
                </a:cubicBezTo>
                <a:cubicBezTo>
                  <a:pt x="3887577" y="1012576"/>
                  <a:pt x="3146766" y="1163332"/>
                  <a:pt x="2878866" y="1380163"/>
                </a:cubicBezTo>
                <a:cubicBezTo>
                  <a:pt x="2610966" y="1596994"/>
                  <a:pt x="2708803" y="1599568"/>
                  <a:pt x="2513890" y="1927864"/>
                </a:cubicBezTo>
                <a:cubicBezTo>
                  <a:pt x="2296117" y="2244730"/>
                  <a:pt x="2093527" y="2619903"/>
                  <a:pt x="1720818" y="2584131"/>
                </a:cubicBezTo>
                <a:cubicBezTo>
                  <a:pt x="1313819" y="2422629"/>
                  <a:pt x="850032" y="2081133"/>
                  <a:pt x="563229" y="1890633"/>
                </a:cubicBezTo>
                <a:cubicBezTo>
                  <a:pt x="276426" y="17001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3105348" y="2770696"/>
            <a:ext cx="2313443" cy="1769164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  <a:gd name="connsiteX0" fmla="*/ 1173491 w 3531343"/>
              <a:gd name="connsiteY0" fmla="*/ 982994 h 1986891"/>
              <a:gd name="connsiteX1" fmla="*/ 1756699 w 3531343"/>
              <a:gd name="connsiteY1" fmla="*/ 761808 h 1986891"/>
              <a:gd name="connsiteX2" fmla="*/ 2831606 w 3531343"/>
              <a:gd name="connsiteY2" fmla="*/ 1988 h 1986891"/>
              <a:gd name="connsiteX3" fmla="*/ 3485292 w 3531343"/>
              <a:gd name="connsiteY3" fmla="*/ 585449 h 1986891"/>
              <a:gd name="connsiteX4" fmla="*/ 1553952 w 3531343"/>
              <a:gd name="connsiteY4" fmla="*/ 1870367 h 1986891"/>
              <a:gd name="connsiteX5" fmla="*/ 3055 w 3531343"/>
              <a:gd name="connsiteY5" fmla="*/ 1826520 h 1986891"/>
              <a:gd name="connsiteX6" fmla="*/ 1173491 w 3531343"/>
              <a:gd name="connsiteY6" fmla="*/ 982994 h 1986891"/>
              <a:gd name="connsiteX0" fmla="*/ 27674 w 2385526"/>
              <a:gd name="connsiteY0" fmla="*/ 982994 h 1930964"/>
              <a:gd name="connsiteX1" fmla="*/ 610882 w 2385526"/>
              <a:gd name="connsiteY1" fmla="*/ 761808 h 1930964"/>
              <a:gd name="connsiteX2" fmla="*/ 1685789 w 2385526"/>
              <a:gd name="connsiteY2" fmla="*/ 1988 h 1930964"/>
              <a:gd name="connsiteX3" fmla="*/ 2339475 w 2385526"/>
              <a:gd name="connsiteY3" fmla="*/ 585449 h 1930964"/>
              <a:gd name="connsiteX4" fmla="*/ 408135 w 2385526"/>
              <a:gd name="connsiteY4" fmla="*/ 1870367 h 1930964"/>
              <a:gd name="connsiteX5" fmla="*/ 125968 w 2385526"/>
              <a:gd name="connsiteY5" fmla="*/ 1552200 h 1930964"/>
              <a:gd name="connsiteX6" fmla="*/ 27674 w 2385526"/>
              <a:gd name="connsiteY6" fmla="*/ 982994 h 1930964"/>
              <a:gd name="connsiteX0" fmla="*/ 44292 w 2376167"/>
              <a:gd name="connsiteY0" fmla="*/ 982829 h 1771545"/>
              <a:gd name="connsiteX1" fmla="*/ 627500 w 2376167"/>
              <a:gd name="connsiteY1" fmla="*/ 761643 h 1771545"/>
              <a:gd name="connsiteX2" fmla="*/ 1702407 w 2376167"/>
              <a:gd name="connsiteY2" fmla="*/ 1823 h 1771545"/>
              <a:gd name="connsiteX3" fmla="*/ 2356093 w 2376167"/>
              <a:gd name="connsiteY3" fmla="*/ 585284 h 1771545"/>
              <a:gd name="connsiteX4" fmla="*/ 950533 w 2376167"/>
              <a:gd name="connsiteY4" fmla="*/ 1687322 h 1771545"/>
              <a:gd name="connsiteX5" fmla="*/ 142586 w 2376167"/>
              <a:gd name="connsiteY5" fmla="*/ 1552035 h 1771545"/>
              <a:gd name="connsiteX6" fmla="*/ 44292 w 2376167"/>
              <a:gd name="connsiteY6" fmla="*/ 982829 h 1771545"/>
              <a:gd name="connsiteX0" fmla="*/ 84438 w 2313443"/>
              <a:gd name="connsiteY0" fmla="*/ 1062839 h 1769164"/>
              <a:gd name="connsiteX1" fmla="*/ 564776 w 2313443"/>
              <a:gd name="connsiteY1" fmla="*/ 761643 h 1769164"/>
              <a:gd name="connsiteX2" fmla="*/ 1639683 w 2313443"/>
              <a:gd name="connsiteY2" fmla="*/ 1823 h 1769164"/>
              <a:gd name="connsiteX3" fmla="*/ 2293369 w 2313443"/>
              <a:gd name="connsiteY3" fmla="*/ 585284 h 1769164"/>
              <a:gd name="connsiteX4" fmla="*/ 887809 w 2313443"/>
              <a:gd name="connsiteY4" fmla="*/ 1687322 h 1769164"/>
              <a:gd name="connsiteX5" fmla="*/ 79862 w 2313443"/>
              <a:gd name="connsiteY5" fmla="*/ 1552035 h 1769164"/>
              <a:gd name="connsiteX6" fmla="*/ 84438 w 2313443"/>
              <a:gd name="connsiteY6" fmla="*/ 1062839 h 17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3443" h="1769164">
                <a:moveTo>
                  <a:pt x="84438" y="1062839"/>
                </a:moveTo>
                <a:cubicBezTo>
                  <a:pt x="165257" y="931107"/>
                  <a:pt x="305569" y="938479"/>
                  <a:pt x="564776" y="761643"/>
                </a:cubicBezTo>
                <a:cubicBezTo>
                  <a:pt x="823983" y="584807"/>
                  <a:pt x="1351584" y="31216"/>
                  <a:pt x="1639683" y="1823"/>
                </a:cubicBezTo>
                <a:cubicBezTo>
                  <a:pt x="1927782" y="-27570"/>
                  <a:pt x="2418681" y="304368"/>
                  <a:pt x="2293369" y="585284"/>
                </a:cubicBezTo>
                <a:cubicBezTo>
                  <a:pt x="2168057" y="866200"/>
                  <a:pt x="1468182" y="1480477"/>
                  <a:pt x="887809" y="1687322"/>
                </a:cubicBezTo>
                <a:cubicBezTo>
                  <a:pt x="307436" y="1894167"/>
                  <a:pt x="213757" y="1656115"/>
                  <a:pt x="79862" y="1552035"/>
                </a:cubicBezTo>
                <a:cubicBezTo>
                  <a:pt x="-54033" y="1447955"/>
                  <a:pt x="3619" y="1194571"/>
                  <a:pt x="84438" y="10628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8557361" y="5269403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5D29D621-44A2-495C-BDC6-D36652F66662}"/>
              </a:ext>
            </a:extLst>
          </p:cNvPr>
          <p:cNvSpPr txBox="1"/>
          <p:nvPr/>
        </p:nvSpPr>
        <p:spPr>
          <a:xfrm>
            <a:off x="10326618" y="5749192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8F5B07BF-1E9D-4BBC-AE3E-4B5ADB1465A3}"/>
              </a:ext>
            </a:extLst>
          </p:cNvPr>
          <p:cNvSpPr txBox="1"/>
          <p:nvPr/>
        </p:nvSpPr>
        <p:spPr>
          <a:xfrm>
            <a:off x="11101872" y="5724989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98DB1EEA-3577-4E03-9FB1-EE4B8C9746F7}"/>
              </a:ext>
            </a:extLst>
          </p:cNvPr>
          <p:cNvSpPr/>
          <p:nvPr/>
        </p:nvSpPr>
        <p:spPr>
          <a:xfrm>
            <a:off x="1755483" y="3856074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34D818FA-B94C-4593-A3F6-842B4CF498C5}"/>
              </a:ext>
            </a:extLst>
          </p:cNvPr>
          <p:cNvCxnSpPr>
            <a:cxnSpLocks/>
          </p:cNvCxnSpPr>
          <p:nvPr/>
        </p:nvCxnSpPr>
        <p:spPr>
          <a:xfrm flipV="1">
            <a:off x="2299249" y="4133751"/>
            <a:ext cx="1131610" cy="10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C8C43136-24D1-4A8E-9D6B-9F4556AEC67E}"/>
              </a:ext>
            </a:extLst>
          </p:cNvPr>
          <p:cNvSpPr txBox="1"/>
          <p:nvPr/>
        </p:nvSpPr>
        <p:spPr>
          <a:xfrm>
            <a:off x="10326618" y="573130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059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4" grpId="0"/>
      <p:bldP spid="86" grpId="0" animBg="1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1991688"/>
            <a:ext cx="4085827" cy="2586506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1965250 w 4099364"/>
              <a:gd name="connsiteY5" fmla="*/ 100203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2399590 w 4099364"/>
              <a:gd name="connsiteY5" fmla="*/ 206502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49988"/>
              <a:gd name="connsiteX1" fmla="*/ 563229 w 4099364"/>
              <a:gd name="connsiteY1" fmla="*/ 991629 h 2549988"/>
              <a:gd name="connsiteX2" fmla="*/ 1514313 w 4099364"/>
              <a:gd name="connsiteY2" fmla="*/ 162789 h 2549988"/>
              <a:gd name="connsiteX3" fmla="*/ 3743946 w 4099364"/>
              <a:gd name="connsiteY3" fmla="*/ 37528 h 2549988"/>
              <a:gd name="connsiteX4" fmla="*/ 4006992 w 4099364"/>
              <a:gd name="connsiteY4" fmla="*/ 764038 h 2549988"/>
              <a:gd name="connsiteX5" fmla="*/ 2399590 w 4099364"/>
              <a:gd name="connsiteY5" fmla="*/ 2065024 h 2549988"/>
              <a:gd name="connsiteX6" fmla="*/ 1446498 w 4099364"/>
              <a:gd name="connsiteY6" fmla="*/ 2538411 h 2549988"/>
              <a:gd name="connsiteX7" fmla="*/ 563229 w 4099364"/>
              <a:gd name="connsiteY7" fmla="*/ 1890633 h 2549988"/>
              <a:gd name="connsiteX8" fmla="*/ 0 w 4099364"/>
              <a:gd name="connsiteY8" fmla="*/ 1441131 h 2549988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85827"/>
              <a:gd name="connsiteY0" fmla="*/ 1441131 h 2541021"/>
              <a:gd name="connsiteX1" fmla="*/ 563229 w 4085827"/>
              <a:gd name="connsiteY1" fmla="*/ 991629 h 2541021"/>
              <a:gd name="connsiteX2" fmla="*/ 1514313 w 4085827"/>
              <a:gd name="connsiteY2" fmla="*/ 162789 h 2541021"/>
              <a:gd name="connsiteX3" fmla="*/ 3743946 w 4085827"/>
              <a:gd name="connsiteY3" fmla="*/ 37528 h 2541021"/>
              <a:gd name="connsiteX4" fmla="*/ 4006992 w 4085827"/>
              <a:gd name="connsiteY4" fmla="*/ 764038 h 2541021"/>
              <a:gd name="connsiteX5" fmla="*/ 2878866 w 4085827"/>
              <a:gd name="connsiteY5" fmla="*/ 1380163 h 2541021"/>
              <a:gd name="connsiteX6" fmla="*/ 2399590 w 4085827"/>
              <a:gd name="connsiteY6" fmla="*/ 2065024 h 2541021"/>
              <a:gd name="connsiteX7" fmla="*/ 1446498 w 4085827"/>
              <a:gd name="connsiteY7" fmla="*/ 2538411 h 2541021"/>
              <a:gd name="connsiteX8" fmla="*/ 563229 w 4085827"/>
              <a:gd name="connsiteY8" fmla="*/ 1890633 h 2541021"/>
              <a:gd name="connsiteX9" fmla="*/ 0 w 4085827"/>
              <a:gd name="connsiteY9" fmla="*/ 1441131 h 2541021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6506"/>
              <a:gd name="connsiteX1" fmla="*/ 563229 w 4085827"/>
              <a:gd name="connsiteY1" fmla="*/ 991629 h 2586506"/>
              <a:gd name="connsiteX2" fmla="*/ 1514313 w 4085827"/>
              <a:gd name="connsiteY2" fmla="*/ 162789 h 2586506"/>
              <a:gd name="connsiteX3" fmla="*/ 3743946 w 4085827"/>
              <a:gd name="connsiteY3" fmla="*/ 37528 h 2586506"/>
              <a:gd name="connsiteX4" fmla="*/ 4006992 w 4085827"/>
              <a:gd name="connsiteY4" fmla="*/ 764038 h 2586506"/>
              <a:gd name="connsiteX5" fmla="*/ 2878866 w 4085827"/>
              <a:gd name="connsiteY5" fmla="*/ 1380163 h 2586506"/>
              <a:gd name="connsiteX6" fmla="*/ 2513890 w 4085827"/>
              <a:gd name="connsiteY6" fmla="*/ 1927864 h 2586506"/>
              <a:gd name="connsiteX7" fmla="*/ 1720818 w 4085827"/>
              <a:gd name="connsiteY7" fmla="*/ 2584131 h 2586506"/>
              <a:gd name="connsiteX8" fmla="*/ 563229 w 4085827"/>
              <a:gd name="connsiteY8" fmla="*/ 1890633 h 2586506"/>
              <a:gd name="connsiteX9" fmla="*/ 0 w 4085827"/>
              <a:gd name="connsiteY9" fmla="*/ 1441131 h 258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5827" h="2586506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4126407" y="515501"/>
                  <a:pt x="4006992" y="764038"/>
                </a:cubicBezTo>
                <a:cubicBezTo>
                  <a:pt x="3887577" y="1012576"/>
                  <a:pt x="3146766" y="1163332"/>
                  <a:pt x="2878866" y="1380163"/>
                </a:cubicBezTo>
                <a:cubicBezTo>
                  <a:pt x="2610966" y="1596994"/>
                  <a:pt x="2708803" y="1599568"/>
                  <a:pt x="2513890" y="1927864"/>
                </a:cubicBezTo>
                <a:cubicBezTo>
                  <a:pt x="2296117" y="2244730"/>
                  <a:pt x="2093527" y="2619903"/>
                  <a:pt x="1720818" y="2584131"/>
                </a:cubicBezTo>
                <a:cubicBezTo>
                  <a:pt x="1313819" y="2422629"/>
                  <a:pt x="850032" y="2081133"/>
                  <a:pt x="563229" y="1890633"/>
                </a:cubicBezTo>
                <a:cubicBezTo>
                  <a:pt x="276426" y="17001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3105348" y="2770696"/>
            <a:ext cx="2313443" cy="1769164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  <a:gd name="connsiteX0" fmla="*/ 1173491 w 3531343"/>
              <a:gd name="connsiteY0" fmla="*/ 982994 h 1986891"/>
              <a:gd name="connsiteX1" fmla="*/ 1756699 w 3531343"/>
              <a:gd name="connsiteY1" fmla="*/ 761808 h 1986891"/>
              <a:gd name="connsiteX2" fmla="*/ 2831606 w 3531343"/>
              <a:gd name="connsiteY2" fmla="*/ 1988 h 1986891"/>
              <a:gd name="connsiteX3" fmla="*/ 3485292 w 3531343"/>
              <a:gd name="connsiteY3" fmla="*/ 585449 h 1986891"/>
              <a:gd name="connsiteX4" fmla="*/ 1553952 w 3531343"/>
              <a:gd name="connsiteY4" fmla="*/ 1870367 h 1986891"/>
              <a:gd name="connsiteX5" fmla="*/ 3055 w 3531343"/>
              <a:gd name="connsiteY5" fmla="*/ 1826520 h 1986891"/>
              <a:gd name="connsiteX6" fmla="*/ 1173491 w 3531343"/>
              <a:gd name="connsiteY6" fmla="*/ 982994 h 1986891"/>
              <a:gd name="connsiteX0" fmla="*/ 27674 w 2385526"/>
              <a:gd name="connsiteY0" fmla="*/ 982994 h 1930964"/>
              <a:gd name="connsiteX1" fmla="*/ 610882 w 2385526"/>
              <a:gd name="connsiteY1" fmla="*/ 761808 h 1930964"/>
              <a:gd name="connsiteX2" fmla="*/ 1685789 w 2385526"/>
              <a:gd name="connsiteY2" fmla="*/ 1988 h 1930964"/>
              <a:gd name="connsiteX3" fmla="*/ 2339475 w 2385526"/>
              <a:gd name="connsiteY3" fmla="*/ 585449 h 1930964"/>
              <a:gd name="connsiteX4" fmla="*/ 408135 w 2385526"/>
              <a:gd name="connsiteY4" fmla="*/ 1870367 h 1930964"/>
              <a:gd name="connsiteX5" fmla="*/ 125968 w 2385526"/>
              <a:gd name="connsiteY5" fmla="*/ 1552200 h 1930964"/>
              <a:gd name="connsiteX6" fmla="*/ 27674 w 2385526"/>
              <a:gd name="connsiteY6" fmla="*/ 982994 h 1930964"/>
              <a:gd name="connsiteX0" fmla="*/ 44292 w 2376167"/>
              <a:gd name="connsiteY0" fmla="*/ 982829 h 1771545"/>
              <a:gd name="connsiteX1" fmla="*/ 627500 w 2376167"/>
              <a:gd name="connsiteY1" fmla="*/ 761643 h 1771545"/>
              <a:gd name="connsiteX2" fmla="*/ 1702407 w 2376167"/>
              <a:gd name="connsiteY2" fmla="*/ 1823 h 1771545"/>
              <a:gd name="connsiteX3" fmla="*/ 2356093 w 2376167"/>
              <a:gd name="connsiteY3" fmla="*/ 585284 h 1771545"/>
              <a:gd name="connsiteX4" fmla="*/ 950533 w 2376167"/>
              <a:gd name="connsiteY4" fmla="*/ 1687322 h 1771545"/>
              <a:gd name="connsiteX5" fmla="*/ 142586 w 2376167"/>
              <a:gd name="connsiteY5" fmla="*/ 1552035 h 1771545"/>
              <a:gd name="connsiteX6" fmla="*/ 44292 w 2376167"/>
              <a:gd name="connsiteY6" fmla="*/ 982829 h 1771545"/>
              <a:gd name="connsiteX0" fmla="*/ 84438 w 2313443"/>
              <a:gd name="connsiteY0" fmla="*/ 1062839 h 1769164"/>
              <a:gd name="connsiteX1" fmla="*/ 564776 w 2313443"/>
              <a:gd name="connsiteY1" fmla="*/ 761643 h 1769164"/>
              <a:gd name="connsiteX2" fmla="*/ 1639683 w 2313443"/>
              <a:gd name="connsiteY2" fmla="*/ 1823 h 1769164"/>
              <a:gd name="connsiteX3" fmla="*/ 2293369 w 2313443"/>
              <a:gd name="connsiteY3" fmla="*/ 585284 h 1769164"/>
              <a:gd name="connsiteX4" fmla="*/ 887809 w 2313443"/>
              <a:gd name="connsiteY4" fmla="*/ 1687322 h 1769164"/>
              <a:gd name="connsiteX5" fmla="*/ 79862 w 2313443"/>
              <a:gd name="connsiteY5" fmla="*/ 1552035 h 1769164"/>
              <a:gd name="connsiteX6" fmla="*/ 84438 w 2313443"/>
              <a:gd name="connsiteY6" fmla="*/ 1062839 h 17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3443" h="1769164">
                <a:moveTo>
                  <a:pt x="84438" y="1062839"/>
                </a:moveTo>
                <a:cubicBezTo>
                  <a:pt x="165257" y="931107"/>
                  <a:pt x="305569" y="938479"/>
                  <a:pt x="564776" y="761643"/>
                </a:cubicBezTo>
                <a:cubicBezTo>
                  <a:pt x="823983" y="584807"/>
                  <a:pt x="1351584" y="31216"/>
                  <a:pt x="1639683" y="1823"/>
                </a:cubicBezTo>
                <a:cubicBezTo>
                  <a:pt x="1927782" y="-27570"/>
                  <a:pt x="2418681" y="304368"/>
                  <a:pt x="2293369" y="585284"/>
                </a:cubicBezTo>
                <a:cubicBezTo>
                  <a:pt x="2168057" y="866200"/>
                  <a:pt x="1468182" y="1480477"/>
                  <a:pt x="887809" y="1687322"/>
                </a:cubicBezTo>
                <a:cubicBezTo>
                  <a:pt x="307436" y="1894167"/>
                  <a:pt x="213757" y="1656115"/>
                  <a:pt x="79862" y="1552035"/>
                </a:cubicBezTo>
                <a:cubicBezTo>
                  <a:pt x="-54033" y="1447955"/>
                  <a:pt x="3619" y="1194571"/>
                  <a:pt x="84438" y="10628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10212047" y="5224283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8F5B07BF-1E9D-4BBC-AE3E-4B5ADB1465A3}"/>
              </a:ext>
            </a:extLst>
          </p:cNvPr>
          <p:cNvSpPr txBox="1"/>
          <p:nvPr/>
        </p:nvSpPr>
        <p:spPr>
          <a:xfrm>
            <a:off x="11101872" y="5724989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C8C43136-24D1-4A8E-9D6B-9F4556AEC67E}"/>
              </a:ext>
            </a:extLst>
          </p:cNvPr>
          <p:cNvSpPr txBox="1"/>
          <p:nvPr/>
        </p:nvSpPr>
        <p:spPr>
          <a:xfrm>
            <a:off x="10326618" y="573130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41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1991688"/>
            <a:ext cx="4034980" cy="2645413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1965250 w 4099364"/>
              <a:gd name="connsiteY5" fmla="*/ 100203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2399590 w 4099364"/>
              <a:gd name="connsiteY5" fmla="*/ 206502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49988"/>
              <a:gd name="connsiteX1" fmla="*/ 563229 w 4099364"/>
              <a:gd name="connsiteY1" fmla="*/ 991629 h 2549988"/>
              <a:gd name="connsiteX2" fmla="*/ 1514313 w 4099364"/>
              <a:gd name="connsiteY2" fmla="*/ 162789 h 2549988"/>
              <a:gd name="connsiteX3" fmla="*/ 3743946 w 4099364"/>
              <a:gd name="connsiteY3" fmla="*/ 37528 h 2549988"/>
              <a:gd name="connsiteX4" fmla="*/ 4006992 w 4099364"/>
              <a:gd name="connsiteY4" fmla="*/ 764038 h 2549988"/>
              <a:gd name="connsiteX5" fmla="*/ 2399590 w 4099364"/>
              <a:gd name="connsiteY5" fmla="*/ 2065024 h 2549988"/>
              <a:gd name="connsiteX6" fmla="*/ 1446498 w 4099364"/>
              <a:gd name="connsiteY6" fmla="*/ 2538411 h 2549988"/>
              <a:gd name="connsiteX7" fmla="*/ 563229 w 4099364"/>
              <a:gd name="connsiteY7" fmla="*/ 1890633 h 2549988"/>
              <a:gd name="connsiteX8" fmla="*/ 0 w 4099364"/>
              <a:gd name="connsiteY8" fmla="*/ 1441131 h 2549988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85827"/>
              <a:gd name="connsiteY0" fmla="*/ 1441131 h 2541021"/>
              <a:gd name="connsiteX1" fmla="*/ 563229 w 4085827"/>
              <a:gd name="connsiteY1" fmla="*/ 991629 h 2541021"/>
              <a:gd name="connsiteX2" fmla="*/ 1514313 w 4085827"/>
              <a:gd name="connsiteY2" fmla="*/ 162789 h 2541021"/>
              <a:gd name="connsiteX3" fmla="*/ 3743946 w 4085827"/>
              <a:gd name="connsiteY3" fmla="*/ 37528 h 2541021"/>
              <a:gd name="connsiteX4" fmla="*/ 4006992 w 4085827"/>
              <a:gd name="connsiteY4" fmla="*/ 764038 h 2541021"/>
              <a:gd name="connsiteX5" fmla="*/ 2878866 w 4085827"/>
              <a:gd name="connsiteY5" fmla="*/ 1380163 h 2541021"/>
              <a:gd name="connsiteX6" fmla="*/ 2399590 w 4085827"/>
              <a:gd name="connsiteY6" fmla="*/ 2065024 h 2541021"/>
              <a:gd name="connsiteX7" fmla="*/ 1446498 w 4085827"/>
              <a:gd name="connsiteY7" fmla="*/ 2538411 h 2541021"/>
              <a:gd name="connsiteX8" fmla="*/ 563229 w 4085827"/>
              <a:gd name="connsiteY8" fmla="*/ 1890633 h 2541021"/>
              <a:gd name="connsiteX9" fmla="*/ 0 w 4085827"/>
              <a:gd name="connsiteY9" fmla="*/ 1441131 h 2541021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6506"/>
              <a:gd name="connsiteX1" fmla="*/ 563229 w 4085827"/>
              <a:gd name="connsiteY1" fmla="*/ 991629 h 2586506"/>
              <a:gd name="connsiteX2" fmla="*/ 1514313 w 4085827"/>
              <a:gd name="connsiteY2" fmla="*/ 162789 h 2586506"/>
              <a:gd name="connsiteX3" fmla="*/ 3743946 w 4085827"/>
              <a:gd name="connsiteY3" fmla="*/ 37528 h 2586506"/>
              <a:gd name="connsiteX4" fmla="*/ 4006992 w 4085827"/>
              <a:gd name="connsiteY4" fmla="*/ 764038 h 2586506"/>
              <a:gd name="connsiteX5" fmla="*/ 2878866 w 4085827"/>
              <a:gd name="connsiteY5" fmla="*/ 1380163 h 2586506"/>
              <a:gd name="connsiteX6" fmla="*/ 2513890 w 4085827"/>
              <a:gd name="connsiteY6" fmla="*/ 1927864 h 2586506"/>
              <a:gd name="connsiteX7" fmla="*/ 1720818 w 4085827"/>
              <a:gd name="connsiteY7" fmla="*/ 2584131 h 2586506"/>
              <a:gd name="connsiteX8" fmla="*/ 563229 w 4085827"/>
              <a:gd name="connsiteY8" fmla="*/ 1890633 h 2586506"/>
              <a:gd name="connsiteX9" fmla="*/ 0 w 4085827"/>
              <a:gd name="connsiteY9" fmla="*/ 1441131 h 2586506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287886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39627"/>
              <a:gd name="connsiteY0" fmla="*/ 1441131 h 2645413"/>
              <a:gd name="connsiteX1" fmla="*/ 563229 w 4039627"/>
              <a:gd name="connsiteY1" fmla="*/ 991629 h 2645413"/>
              <a:gd name="connsiteX2" fmla="*/ 1514313 w 4039627"/>
              <a:gd name="connsiteY2" fmla="*/ 162789 h 2645413"/>
              <a:gd name="connsiteX3" fmla="*/ 3743946 w 4039627"/>
              <a:gd name="connsiteY3" fmla="*/ 37528 h 2645413"/>
              <a:gd name="connsiteX4" fmla="*/ 4006992 w 4039627"/>
              <a:gd name="connsiteY4" fmla="*/ 764038 h 2645413"/>
              <a:gd name="connsiteX5" fmla="*/ 3668320 w 4039627"/>
              <a:gd name="connsiteY5" fmla="*/ 2442214 h 2645413"/>
              <a:gd name="connsiteX6" fmla="*/ 1720818 w 4039627"/>
              <a:gd name="connsiteY6" fmla="*/ 2584131 h 2645413"/>
              <a:gd name="connsiteX7" fmla="*/ 563229 w 4039627"/>
              <a:gd name="connsiteY7" fmla="*/ 1890633 h 2645413"/>
              <a:gd name="connsiteX8" fmla="*/ 0 w 4039627"/>
              <a:gd name="connsiteY8" fmla="*/ 1441131 h 2645413"/>
              <a:gd name="connsiteX0" fmla="*/ 0 w 4016584"/>
              <a:gd name="connsiteY0" fmla="*/ 1441131 h 2645413"/>
              <a:gd name="connsiteX1" fmla="*/ 563229 w 4016584"/>
              <a:gd name="connsiteY1" fmla="*/ 991629 h 2645413"/>
              <a:gd name="connsiteX2" fmla="*/ 1514313 w 4016584"/>
              <a:gd name="connsiteY2" fmla="*/ 162789 h 2645413"/>
              <a:gd name="connsiteX3" fmla="*/ 3743946 w 4016584"/>
              <a:gd name="connsiteY3" fmla="*/ 37528 h 2645413"/>
              <a:gd name="connsiteX4" fmla="*/ 4006992 w 4016584"/>
              <a:gd name="connsiteY4" fmla="*/ 764038 h 2645413"/>
              <a:gd name="connsiteX5" fmla="*/ 3781837 w 4016584"/>
              <a:gd name="connsiteY5" fmla="*/ 1311582 h 2645413"/>
              <a:gd name="connsiteX6" fmla="*/ 3668320 w 4016584"/>
              <a:gd name="connsiteY6" fmla="*/ 2442214 h 2645413"/>
              <a:gd name="connsiteX7" fmla="*/ 1720818 w 4016584"/>
              <a:gd name="connsiteY7" fmla="*/ 2584131 h 2645413"/>
              <a:gd name="connsiteX8" fmla="*/ 563229 w 4016584"/>
              <a:gd name="connsiteY8" fmla="*/ 1890633 h 2645413"/>
              <a:gd name="connsiteX9" fmla="*/ 0 w 4016584"/>
              <a:gd name="connsiteY9" fmla="*/ 1441131 h 2645413"/>
              <a:gd name="connsiteX0" fmla="*/ 0 w 4034980"/>
              <a:gd name="connsiteY0" fmla="*/ 1441131 h 2645413"/>
              <a:gd name="connsiteX1" fmla="*/ 563229 w 4034980"/>
              <a:gd name="connsiteY1" fmla="*/ 991629 h 2645413"/>
              <a:gd name="connsiteX2" fmla="*/ 1514313 w 4034980"/>
              <a:gd name="connsiteY2" fmla="*/ 162789 h 2645413"/>
              <a:gd name="connsiteX3" fmla="*/ 3743946 w 4034980"/>
              <a:gd name="connsiteY3" fmla="*/ 37528 h 2645413"/>
              <a:gd name="connsiteX4" fmla="*/ 4029852 w 4034980"/>
              <a:gd name="connsiteY4" fmla="*/ 524008 h 2645413"/>
              <a:gd name="connsiteX5" fmla="*/ 3781837 w 4034980"/>
              <a:gd name="connsiteY5" fmla="*/ 1311582 h 2645413"/>
              <a:gd name="connsiteX6" fmla="*/ 3668320 w 4034980"/>
              <a:gd name="connsiteY6" fmla="*/ 2442214 h 2645413"/>
              <a:gd name="connsiteX7" fmla="*/ 1720818 w 4034980"/>
              <a:gd name="connsiteY7" fmla="*/ 2584131 h 2645413"/>
              <a:gd name="connsiteX8" fmla="*/ 563229 w 4034980"/>
              <a:gd name="connsiteY8" fmla="*/ 1890633 h 2645413"/>
              <a:gd name="connsiteX9" fmla="*/ 0 w 4034980"/>
              <a:gd name="connsiteY9" fmla="*/ 1441131 h 264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980" h="2645413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3987342" y="309761"/>
                  <a:pt x="4029852" y="524008"/>
                </a:cubicBezTo>
                <a:cubicBezTo>
                  <a:pt x="4072362" y="738255"/>
                  <a:pt x="3838282" y="1031886"/>
                  <a:pt x="3781837" y="1311582"/>
                </a:cubicBezTo>
                <a:cubicBezTo>
                  <a:pt x="3725392" y="1591278"/>
                  <a:pt x="4048018" y="2232027"/>
                  <a:pt x="3668320" y="2442214"/>
                </a:cubicBezTo>
                <a:cubicBezTo>
                  <a:pt x="3450547" y="2759080"/>
                  <a:pt x="2093527" y="2619903"/>
                  <a:pt x="1720818" y="2584131"/>
                </a:cubicBezTo>
                <a:cubicBezTo>
                  <a:pt x="1313819" y="2422629"/>
                  <a:pt x="850032" y="2081133"/>
                  <a:pt x="563229" y="1890633"/>
                </a:cubicBezTo>
                <a:cubicBezTo>
                  <a:pt x="276426" y="17001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4305152" y="2769840"/>
            <a:ext cx="1152903" cy="1192631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  <a:gd name="connsiteX0" fmla="*/ 1173491 w 3531343"/>
              <a:gd name="connsiteY0" fmla="*/ 982994 h 1986891"/>
              <a:gd name="connsiteX1" fmla="*/ 1756699 w 3531343"/>
              <a:gd name="connsiteY1" fmla="*/ 761808 h 1986891"/>
              <a:gd name="connsiteX2" fmla="*/ 2831606 w 3531343"/>
              <a:gd name="connsiteY2" fmla="*/ 1988 h 1986891"/>
              <a:gd name="connsiteX3" fmla="*/ 3485292 w 3531343"/>
              <a:gd name="connsiteY3" fmla="*/ 585449 h 1986891"/>
              <a:gd name="connsiteX4" fmla="*/ 1553952 w 3531343"/>
              <a:gd name="connsiteY4" fmla="*/ 1870367 h 1986891"/>
              <a:gd name="connsiteX5" fmla="*/ 3055 w 3531343"/>
              <a:gd name="connsiteY5" fmla="*/ 1826520 h 1986891"/>
              <a:gd name="connsiteX6" fmla="*/ 1173491 w 3531343"/>
              <a:gd name="connsiteY6" fmla="*/ 982994 h 1986891"/>
              <a:gd name="connsiteX0" fmla="*/ 27674 w 2385526"/>
              <a:gd name="connsiteY0" fmla="*/ 982994 h 1930964"/>
              <a:gd name="connsiteX1" fmla="*/ 610882 w 2385526"/>
              <a:gd name="connsiteY1" fmla="*/ 761808 h 1930964"/>
              <a:gd name="connsiteX2" fmla="*/ 1685789 w 2385526"/>
              <a:gd name="connsiteY2" fmla="*/ 1988 h 1930964"/>
              <a:gd name="connsiteX3" fmla="*/ 2339475 w 2385526"/>
              <a:gd name="connsiteY3" fmla="*/ 585449 h 1930964"/>
              <a:gd name="connsiteX4" fmla="*/ 408135 w 2385526"/>
              <a:gd name="connsiteY4" fmla="*/ 1870367 h 1930964"/>
              <a:gd name="connsiteX5" fmla="*/ 125968 w 2385526"/>
              <a:gd name="connsiteY5" fmla="*/ 1552200 h 1930964"/>
              <a:gd name="connsiteX6" fmla="*/ 27674 w 2385526"/>
              <a:gd name="connsiteY6" fmla="*/ 982994 h 1930964"/>
              <a:gd name="connsiteX0" fmla="*/ 44292 w 2376167"/>
              <a:gd name="connsiteY0" fmla="*/ 982829 h 1771545"/>
              <a:gd name="connsiteX1" fmla="*/ 627500 w 2376167"/>
              <a:gd name="connsiteY1" fmla="*/ 761643 h 1771545"/>
              <a:gd name="connsiteX2" fmla="*/ 1702407 w 2376167"/>
              <a:gd name="connsiteY2" fmla="*/ 1823 h 1771545"/>
              <a:gd name="connsiteX3" fmla="*/ 2356093 w 2376167"/>
              <a:gd name="connsiteY3" fmla="*/ 585284 h 1771545"/>
              <a:gd name="connsiteX4" fmla="*/ 950533 w 2376167"/>
              <a:gd name="connsiteY4" fmla="*/ 1687322 h 1771545"/>
              <a:gd name="connsiteX5" fmla="*/ 142586 w 2376167"/>
              <a:gd name="connsiteY5" fmla="*/ 1552035 h 1771545"/>
              <a:gd name="connsiteX6" fmla="*/ 44292 w 2376167"/>
              <a:gd name="connsiteY6" fmla="*/ 982829 h 1771545"/>
              <a:gd name="connsiteX0" fmla="*/ 84438 w 2313443"/>
              <a:gd name="connsiteY0" fmla="*/ 1062839 h 1769164"/>
              <a:gd name="connsiteX1" fmla="*/ 564776 w 2313443"/>
              <a:gd name="connsiteY1" fmla="*/ 761643 h 1769164"/>
              <a:gd name="connsiteX2" fmla="*/ 1639683 w 2313443"/>
              <a:gd name="connsiteY2" fmla="*/ 1823 h 1769164"/>
              <a:gd name="connsiteX3" fmla="*/ 2293369 w 2313443"/>
              <a:gd name="connsiteY3" fmla="*/ 585284 h 1769164"/>
              <a:gd name="connsiteX4" fmla="*/ 887809 w 2313443"/>
              <a:gd name="connsiteY4" fmla="*/ 1687322 h 1769164"/>
              <a:gd name="connsiteX5" fmla="*/ 79862 w 2313443"/>
              <a:gd name="connsiteY5" fmla="*/ 1552035 h 1769164"/>
              <a:gd name="connsiteX6" fmla="*/ 84438 w 2313443"/>
              <a:gd name="connsiteY6" fmla="*/ 1062839 h 1769164"/>
              <a:gd name="connsiteX0" fmla="*/ 25130 w 2254135"/>
              <a:gd name="connsiteY0" fmla="*/ 1062839 h 1726602"/>
              <a:gd name="connsiteX1" fmla="*/ 505468 w 2254135"/>
              <a:gd name="connsiteY1" fmla="*/ 761643 h 1726602"/>
              <a:gd name="connsiteX2" fmla="*/ 1580375 w 2254135"/>
              <a:gd name="connsiteY2" fmla="*/ 1823 h 1726602"/>
              <a:gd name="connsiteX3" fmla="*/ 2234061 w 2254135"/>
              <a:gd name="connsiteY3" fmla="*/ 585284 h 1726602"/>
              <a:gd name="connsiteX4" fmla="*/ 828501 w 2254135"/>
              <a:gd name="connsiteY4" fmla="*/ 1687322 h 1726602"/>
              <a:gd name="connsiteX5" fmla="*/ 1232134 w 2254135"/>
              <a:gd name="connsiteY5" fmla="*/ 1117695 h 1726602"/>
              <a:gd name="connsiteX6" fmla="*/ 25130 w 2254135"/>
              <a:gd name="connsiteY6" fmla="*/ 1062839 h 1726602"/>
              <a:gd name="connsiteX0" fmla="*/ 25130 w 2293398"/>
              <a:gd name="connsiteY0" fmla="*/ 1062436 h 1176169"/>
              <a:gd name="connsiteX1" fmla="*/ 505468 w 2293398"/>
              <a:gd name="connsiteY1" fmla="*/ 761240 h 1176169"/>
              <a:gd name="connsiteX2" fmla="*/ 1580375 w 2293398"/>
              <a:gd name="connsiteY2" fmla="*/ 1420 h 1176169"/>
              <a:gd name="connsiteX3" fmla="*/ 2234061 w 2293398"/>
              <a:gd name="connsiteY3" fmla="*/ 584881 h 1176169"/>
              <a:gd name="connsiteX4" fmla="*/ 1868631 w 2293398"/>
              <a:gd name="connsiteY4" fmla="*/ 1069699 h 1176169"/>
              <a:gd name="connsiteX5" fmla="*/ 1232134 w 2293398"/>
              <a:gd name="connsiteY5" fmla="*/ 1117292 h 1176169"/>
              <a:gd name="connsiteX6" fmla="*/ 25130 w 2293398"/>
              <a:gd name="connsiteY6" fmla="*/ 1062436 h 1176169"/>
              <a:gd name="connsiteX0" fmla="*/ 656983 w 1793681"/>
              <a:gd name="connsiteY0" fmla="*/ 765256 h 1191372"/>
              <a:gd name="connsiteX1" fmla="*/ 5751 w 1793681"/>
              <a:gd name="connsiteY1" fmla="*/ 761240 h 1191372"/>
              <a:gd name="connsiteX2" fmla="*/ 1080658 w 1793681"/>
              <a:gd name="connsiteY2" fmla="*/ 1420 h 1191372"/>
              <a:gd name="connsiteX3" fmla="*/ 1734344 w 1793681"/>
              <a:gd name="connsiteY3" fmla="*/ 584881 h 1191372"/>
              <a:gd name="connsiteX4" fmla="*/ 1368914 w 1793681"/>
              <a:gd name="connsiteY4" fmla="*/ 1069699 h 1191372"/>
              <a:gd name="connsiteX5" fmla="*/ 732417 w 1793681"/>
              <a:gd name="connsiteY5" fmla="*/ 1117292 h 1191372"/>
              <a:gd name="connsiteX6" fmla="*/ 656983 w 1793681"/>
              <a:gd name="connsiteY6" fmla="*/ 765256 h 1191372"/>
              <a:gd name="connsiteX0" fmla="*/ 16205 w 1152903"/>
              <a:gd name="connsiteY0" fmla="*/ 766515 h 1192631"/>
              <a:gd name="connsiteX1" fmla="*/ 210793 w 1152903"/>
              <a:gd name="connsiteY1" fmla="*/ 385309 h 1192631"/>
              <a:gd name="connsiteX2" fmla="*/ 439880 w 1152903"/>
              <a:gd name="connsiteY2" fmla="*/ 2679 h 1192631"/>
              <a:gd name="connsiteX3" fmla="*/ 1093566 w 1152903"/>
              <a:gd name="connsiteY3" fmla="*/ 586140 h 1192631"/>
              <a:gd name="connsiteX4" fmla="*/ 728136 w 1152903"/>
              <a:gd name="connsiteY4" fmla="*/ 1070958 h 1192631"/>
              <a:gd name="connsiteX5" fmla="*/ 91639 w 1152903"/>
              <a:gd name="connsiteY5" fmla="*/ 1118551 h 1192631"/>
              <a:gd name="connsiteX6" fmla="*/ 16205 w 1152903"/>
              <a:gd name="connsiteY6" fmla="*/ 766515 h 11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903" h="1192631">
                <a:moveTo>
                  <a:pt x="16205" y="766515"/>
                </a:moveTo>
                <a:cubicBezTo>
                  <a:pt x="36064" y="644308"/>
                  <a:pt x="140181" y="512615"/>
                  <a:pt x="210793" y="385309"/>
                </a:cubicBezTo>
                <a:cubicBezTo>
                  <a:pt x="281405" y="258003"/>
                  <a:pt x="292751" y="-30793"/>
                  <a:pt x="439880" y="2679"/>
                </a:cubicBezTo>
                <a:cubicBezTo>
                  <a:pt x="587009" y="36151"/>
                  <a:pt x="1045523" y="408094"/>
                  <a:pt x="1093566" y="586140"/>
                </a:cubicBezTo>
                <a:cubicBezTo>
                  <a:pt x="1141609" y="764187"/>
                  <a:pt x="1308509" y="864113"/>
                  <a:pt x="728136" y="1070958"/>
                </a:cubicBezTo>
                <a:cubicBezTo>
                  <a:pt x="147763" y="1277803"/>
                  <a:pt x="210294" y="1169292"/>
                  <a:pt x="91639" y="1118551"/>
                </a:cubicBezTo>
                <a:cubicBezTo>
                  <a:pt x="-27016" y="1067811"/>
                  <a:pt x="-3654" y="888722"/>
                  <a:pt x="16205" y="76651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10212047" y="5224283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8F5B07BF-1E9D-4BBC-AE3E-4B5ADB1465A3}"/>
              </a:ext>
            </a:extLst>
          </p:cNvPr>
          <p:cNvSpPr txBox="1"/>
          <p:nvPr/>
        </p:nvSpPr>
        <p:spPr>
          <a:xfrm>
            <a:off x="11101872" y="5724989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C8C43136-24D1-4A8E-9D6B-9F4556AEC67E}"/>
              </a:ext>
            </a:extLst>
          </p:cNvPr>
          <p:cNvSpPr txBox="1"/>
          <p:nvPr/>
        </p:nvSpPr>
        <p:spPr>
          <a:xfrm>
            <a:off x="10326618" y="573130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163F4F83-0A95-45CB-81AE-13662D34F0DD}"/>
              </a:ext>
            </a:extLst>
          </p:cNvPr>
          <p:cNvSpPr/>
          <p:nvPr/>
        </p:nvSpPr>
        <p:spPr>
          <a:xfrm>
            <a:off x="3425866" y="3857740"/>
            <a:ext cx="544342" cy="544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B7211BE0-A33C-4632-A376-92C301509BDD}"/>
              </a:ext>
            </a:extLst>
          </p:cNvPr>
          <p:cNvCxnSpPr>
            <a:cxnSpLocks/>
          </p:cNvCxnSpPr>
          <p:nvPr/>
        </p:nvCxnSpPr>
        <p:spPr>
          <a:xfrm flipV="1">
            <a:off x="3912782" y="3425649"/>
            <a:ext cx="802513" cy="492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A996A444-366B-4564-8B02-A4993C80A970}"/>
              </a:ext>
            </a:extLst>
          </p:cNvPr>
          <p:cNvSpPr txBox="1"/>
          <p:nvPr/>
        </p:nvSpPr>
        <p:spPr>
          <a:xfrm>
            <a:off x="11108594" y="57249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55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86" grpId="0" animBg="1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1991688"/>
            <a:ext cx="4034980" cy="2645413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1965250 w 4099364"/>
              <a:gd name="connsiteY5" fmla="*/ 100203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2399590 w 4099364"/>
              <a:gd name="connsiteY5" fmla="*/ 206502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49988"/>
              <a:gd name="connsiteX1" fmla="*/ 563229 w 4099364"/>
              <a:gd name="connsiteY1" fmla="*/ 991629 h 2549988"/>
              <a:gd name="connsiteX2" fmla="*/ 1514313 w 4099364"/>
              <a:gd name="connsiteY2" fmla="*/ 162789 h 2549988"/>
              <a:gd name="connsiteX3" fmla="*/ 3743946 w 4099364"/>
              <a:gd name="connsiteY3" fmla="*/ 37528 h 2549988"/>
              <a:gd name="connsiteX4" fmla="*/ 4006992 w 4099364"/>
              <a:gd name="connsiteY4" fmla="*/ 764038 h 2549988"/>
              <a:gd name="connsiteX5" fmla="*/ 2399590 w 4099364"/>
              <a:gd name="connsiteY5" fmla="*/ 2065024 h 2549988"/>
              <a:gd name="connsiteX6" fmla="*/ 1446498 w 4099364"/>
              <a:gd name="connsiteY6" fmla="*/ 2538411 h 2549988"/>
              <a:gd name="connsiteX7" fmla="*/ 563229 w 4099364"/>
              <a:gd name="connsiteY7" fmla="*/ 1890633 h 2549988"/>
              <a:gd name="connsiteX8" fmla="*/ 0 w 4099364"/>
              <a:gd name="connsiteY8" fmla="*/ 1441131 h 2549988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85827"/>
              <a:gd name="connsiteY0" fmla="*/ 1441131 h 2541021"/>
              <a:gd name="connsiteX1" fmla="*/ 563229 w 4085827"/>
              <a:gd name="connsiteY1" fmla="*/ 991629 h 2541021"/>
              <a:gd name="connsiteX2" fmla="*/ 1514313 w 4085827"/>
              <a:gd name="connsiteY2" fmla="*/ 162789 h 2541021"/>
              <a:gd name="connsiteX3" fmla="*/ 3743946 w 4085827"/>
              <a:gd name="connsiteY3" fmla="*/ 37528 h 2541021"/>
              <a:gd name="connsiteX4" fmla="*/ 4006992 w 4085827"/>
              <a:gd name="connsiteY4" fmla="*/ 764038 h 2541021"/>
              <a:gd name="connsiteX5" fmla="*/ 2878866 w 4085827"/>
              <a:gd name="connsiteY5" fmla="*/ 1380163 h 2541021"/>
              <a:gd name="connsiteX6" fmla="*/ 2399590 w 4085827"/>
              <a:gd name="connsiteY6" fmla="*/ 2065024 h 2541021"/>
              <a:gd name="connsiteX7" fmla="*/ 1446498 w 4085827"/>
              <a:gd name="connsiteY7" fmla="*/ 2538411 h 2541021"/>
              <a:gd name="connsiteX8" fmla="*/ 563229 w 4085827"/>
              <a:gd name="connsiteY8" fmla="*/ 1890633 h 2541021"/>
              <a:gd name="connsiteX9" fmla="*/ 0 w 4085827"/>
              <a:gd name="connsiteY9" fmla="*/ 1441131 h 2541021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6506"/>
              <a:gd name="connsiteX1" fmla="*/ 563229 w 4085827"/>
              <a:gd name="connsiteY1" fmla="*/ 991629 h 2586506"/>
              <a:gd name="connsiteX2" fmla="*/ 1514313 w 4085827"/>
              <a:gd name="connsiteY2" fmla="*/ 162789 h 2586506"/>
              <a:gd name="connsiteX3" fmla="*/ 3743946 w 4085827"/>
              <a:gd name="connsiteY3" fmla="*/ 37528 h 2586506"/>
              <a:gd name="connsiteX4" fmla="*/ 4006992 w 4085827"/>
              <a:gd name="connsiteY4" fmla="*/ 764038 h 2586506"/>
              <a:gd name="connsiteX5" fmla="*/ 2878866 w 4085827"/>
              <a:gd name="connsiteY5" fmla="*/ 1380163 h 2586506"/>
              <a:gd name="connsiteX6" fmla="*/ 2513890 w 4085827"/>
              <a:gd name="connsiteY6" fmla="*/ 1927864 h 2586506"/>
              <a:gd name="connsiteX7" fmla="*/ 1720818 w 4085827"/>
              <a:gd name="connsiteY7" fmla="*/ 2584131 h 2586506"/>
              <a:gd name="connsiteX8" fmla="*/ 563229 w 4085827"/>
              <a:gd name="connsiteY8" fmla="*/ 1890633 h 2586506"/>
              <a:gd name="connsiteX9" fmla="*/ 0 w 4085827"/>
              <a:gd name="connsiteY9" fmla="*/ 1441131 h 2586506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287886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39627"/>
              <a:gd name="connsiteY0" fmla="*/ 1441131 h 2645413"/>
              <a:gd name="connsiteX1" fmla="*/ 563229 w 4039627"/>
              <a:gd name="connsiteY1" fmla="*/ 991629 h 2645413"/>
              <a:gd name="connsiteX2" fmla="*/ 1514313 w 4039627"/>
              <a:gd name="connsiteY2" fmla="*/ 162789 h 2645413"/>
              <a:gd name="connsiteX3" fmla="*/ 3743946 w 4039627"/>
              <a:gd name="connsiteY3" fmla="*/ 37528 h 2645413"/>
              <a:gd name="connsiteX4" fmla="*/ 4006992 w 4039627"/>
              <a:gd name="connsiteY4" fmla="*/ 764038 h 2645413"/>
              <a:gd name="connsiteX5" fmla="*/ 3668320 w 4039627"/>
              <a:gd name="connsiteY5" fmla="*/ 2442214 h 2645413"/>
              <a:gd name="connsiteX6" fmla="*/ 1720818 w 4039627"/>
              <a:gd name="connsiteY6" fmla="*/ 2584131 h 2645413"/>
              <a:gd name="connsiteX7" fmla="*/ 563229 w 4039627"/>
              <a:gd name="connsiteY7" fmla="*/ 1890633 h 2645413"/>
              <a:gd name="connsiteX8" fmla="*/ 0 w 4039627"/>
              <a:gd name="connsiteY8" fmla="*/ 1441131 h 2645413"/>
              <a:gd name="connsiteX0" fmla="*/ 0 w 4016584"/>
              <a:gd name="connsiteY0" fmla="*/ 1441131 h 2645413"/>
              <a:gd name="connsiteX1" fmla="*/ 563229 w 4016584"/>
              <a:gd name="connsiteY1" fmla="*/ 991629 h 2645413"/>
              <a:gd name="connsiteX2" fmla="*/ 1514313 w 4016584"/>
              <a:gd name="connsiteY2" fmla="*/ 162789 h 2645413"/>
              <a:gd name="connsiteX3" fmla="*/ 3743946 w 4016584"/>
              <a:gd name="connsiteY3" fmla="*/ 37528 h 2645413"/>
              <a:gd name="connsiteX4" fmla="*/ 4006992 w 4016584"/>
              <a:gd name="connsiteY4" fmla="*/ 764038 h 2645413"/>
              <a:gd name="connsiteX5" fmla="*/ 3781837 w 4016584"/>
              <a:gd name="connsiteY5" fmla="*/ 1311582 h 2645413"/>
              <a:gd name="connsiteX6" fmla="*/ 3668320 w 4016584"/>
              <a:gd name="connsiteY6" fmla="*/ 2442214 h 2645413"/>
              <a:gd name="connsiteX7" fmla="*/ 1720818 w 4016584"/>
              <a:gd name="connsiteY7" fmla="*/ 2584131 h 2645413"/>
              <a:gd name="connsiteX8" fmla="*/ 563229 w 4016584"/>
              <a:gd name="connsiteY8" fmla="*/ 1890633 h 2645413"/>
              <a:gd name="connsiteX9" fmla="*/ 0 w 4016584"/>
              <a:gd name="connsiteY9" fmla="*/ 1441131 h 2645413"/>
              <a:gd name="connsiteX0" fmla="*/ 0 w 4034980"/>
              <a:gd name="connsiteY0" fmla="*/ 1441131 h 2645413"/>
              <a:gd name="connsiteX1" fmla="*/ 563229 w 4034980"/>
              <a:gd name="connsiteY1" fmla="*/ 991629 h 2645413"/>
              <a:gd name="connsiteX2" fmla="*/ 1514313 w 4034980"/>
              <a:gd name="connsiteY2" fmla="*/ 162789 h 2645413"/>
              <a:gd name="connsiteX3" fmla="*/ 3743946 w 4034980"/>
              <a:gd name="connsiteY3" fmla="*/ 37528 h 2645413"/>
              <a:gd name="connsiteX4" fmla="*/ 4029852 w 4034980"/>
              <a:gd name="connsiteY4" fmla="*/ 524008 h 2645413"/>
              <a:gd name="connsiteX5" fmla="*/ 3781837 w 4034980"/>
              <a:gd name="connsiteY5" fmla="*/ 1311582 h 2645413"/>
              <a:gd name="connsiteX6" fmla="*/ 3668320 w 4034980"/>
              <a:gd name="connsiteY6" fmla="*/ 2442214 h 2645413"/>
              <a:gd name="connsiteX7" fmla="*/ 1720818 w 4034980"/>
              <a:gd name="connsiteY7" fmla="*/ 2584131 h 2645413"/>
              <a:gd name="connsiteX8" fmla="*/ 563229 w 4034980"/>
              <a:gd name="connsiteY8" fmla="*/ 1890633 h 2645413"/>
              <a:gd name="connsiteX9" fmla="*/ 0 w 4034980"/>
              <a:gd name="connsiteY9" fmla="*/ 1441131 h 264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980" h="2645413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3987342" y="309761"/>
                  <a:pt x="4029852" y="524008"/>
                </a:cubicBezTo>
                <a:cubicBezTo>
                  <a:pt x="4072362" y="738255"/>
                  <a:pt x="3838282" y="1031886"/>
                  <a:pt x="3781837" y="1311582"/>
                </a:cubicBezTo>
                <a:cubicBezTo>
                  <a:pt x="3725392" y="1591278"/>
                  <a:pt x="4048018" y="2232027"/>
                  <a:pt x="3668320" y="2442214"/>
                </a:cubicBezTo>
                <a:cubicBezTo>
                  <a:pt x="3450547" y="2759080"/>
                  <a:pt x="2093527" y="2619903"/>
                  <a:pt x="1720818" y="2584131"/>
                </a:cubicBezTo>
                <a:cubicBezTo>
                  <a:pt x="1313819" y="2422629"/>
                  <a:pt x="850032" y="2081133"/>
                  <a:pt x="563229" y="1890633"/>
                </a:cubicBezTo>
                <a:cubicBezTo>
                  <a:pt x="276426" y="17001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4305152" y="2769840"/>
            <a:ext cx="1152903" cy="1192631"/>
          </a:xfrm>
          <a:custGeom>
            <a:avLst/>
            <a:gdLst>
              <a:gd name="connsiteX0" fmla="*/ 0 w 3862679"/>
              <a:gd name="connsiteY0" fmla="*/ 1284918 h 2569836"/>
              <a:gd name="connsiteX1" fmla="*/ 1931340 w 3862679"/>
              <a:gd name="connsiteY1" fmla="*/ 0 h 2569836"/>
              <a:gd name="connsiteX2" fmla="*/ 3862680 w 3862679"/>
              <a:gd name="connsiteY2" fmla="*/ 1284918 h 2569836"/>
              <a:gd name="connsiteX3" fmla="*/ 1931340 w 3862679"/>
              <a:gd name="connsiteY3" fmla="*/ 2569836 h 2569836"/>
              <a:gd name="connsiteX4" fmla="*/ 0 w 3862679"/>
              <a:gd name="connsiteY4" fmla="*/ 1284918 h 2569836"/>
              <a:gd name="connsiteX0" fmla="*/ 104225 w 3966905"/>
              <a:gd name="connsiteY0" fmla="*/ 1388358 h 2673276"/>
              <a:gd name="connsiteX1" fmla="*/ 447090 w 3966905"/>
              <a:gd name="connsiteY1" fmla="*/ 224432 h 2673276"/>
              <a:gd name="connsiteX2" fmla="*/ 2035565 w 3966905"/>
              <a:gd name="connsiteY2" fmla="*/ 103440 h 2673276"/>
              <a:gd name="connsiteX3" fmla="*/ 3966905 w 3966905"/>
              <a:gd name="connsiteY3" fmla="*/ 1388358 h 2673276"/>
              <a:gd name="connsiteX4" fmla="*/ 2035565 w 3966905"/>
              <a:gd name="connsiteY4" fmla="*/ 2673276 h 2673276"/>
              <a:gd name="connsiteX5" fmla="*/ 104225 w 3966905"/>
              <a:gd name="connsiteY5" fmla="*/ 1388358 h 2673276"/>
              <a:gd name="connsiteX0" fmla="*/ 735 w 3863415"/>
              <a:gd name="connsiteY0" fmla="*/ 1388358 h 2810658"/>
              <a:gd name="connsiteX1" fmla="*/ 343600 w 3863415"/>
              <a:gd name="connsiteY1" fmla="*/ 224432 h 2810658"/>
              <a:gd name="connsiteX2" fmla="*/ 1932075 w 3863415"/>
              <a:gd name="connsiteY2" fmla="*/ 103440 h 2810658"/>
              <a:gd name="connsiteX3" fmla="*/ 3863415 w 3863415"/>
              <a:gd name="connsiteY3" fmla="*/ 1388358 h 2810658"/>
              <a:gd name="connsiteX4" fmla="*/ 1932075 w 3863415"/>
              <a:gd name="connsiteY4" fmla="*/ 2673276 h 2810658"/>
              <a:gd name="connsiteX5" fmla="*/ 381178 w 3863415"/>
              <a:gd name="connsiteY5" fmla="*/ 2629429 h 2810658"/>
              <a:gd name="connsiteX6" fmla="*/ 735 w 3863415"/>
              <a:gd name="connsiteY6" fmla="*/ 1388358 h 2810658"/>
              <a:gd name="connsiteX0" fmla="*/ 27418 w 3890098"/>
              <a:gd name="connsiteY0" fmla="*/ 1296580 h 2718880"/>
              <a:gd name="connsiteX1" fmla="*/ 971532 w 3890098"/>
              <a:gd name="connsiteY1" fmla="*/ 696325 h 2718880"/>
              <a:gd name="connsiteX2" fmla="*/ 1958758 w 3890098"/>
              <a:gd name="connsiteY2" fmla="*/ 11662 h 2718880"/>
              <a:gd name="connsiteX3" fmla="*/ 3890098 w 3890098"/>
              <a:gd name="connsiteY3" fmla="*/ 1296580 h 2718880"/>
              <a:gd name="connsiteX4" fmla="*/ 1958758 w 3890098"/>
              <a:gd name="connsiteY4" fmla="*/ 2581498 h 2718880"/>
              <a:gd name="connsiteX5" fmla="*/ 407861 w 3890098"/>
              <a:gd name="connsiteY5" fmla="*/ 2537651 h 2718880"/>
              <a:gd name="connsiteX6" fmla="*/ 27418 w 3890098"/>
              <a:gd name="connsiteY6" fmla="*/ 1296580 h 2718880"/>
              <a:gd name="connsiteX0" fmla="*/ 60429 w 3722692"/>
              <a:gd name="connsiteY0" fmla="*/ 1359393 h 2715585"/>
              <a:gd name="connsiteX1" fmla="*/ 804126 w 3722692"/>
              <a:gd name="connsiteY1" fmla="*/ 696508 h 2715585"/>
              <a:gd name="connsiteX2" fmla="*/ 1791352 w 3722692"/>
              <a:gd name="connsiteY2" fmla="*/ 11845 h 2715585"/>
              <a:gd name="connsiteX3" fmla="*/ 3722692 w 3722692"/>
              <a:gd name="connsiteY3" fmla="*/ 1296763 h 2715585"/>
              <a:gd name="connsiteX4" fmla="*/ 1791352 w 3722692"/>
              <a:gd name="connsiteY4" fmla="*/ 2581681 h 2715585"/>
              <a:gd name="connsiteX5" fmla="*/ 240455 w 3722692"/>
              <a:gd name="connsiteY5" fmla="*/ 2537834 h 2715585"/>
              <a:gd name="connsiteX6" fmla="*/ 60429 w 3722692"/>
              <a:gd name="connsiteY6" fmla="*/ 1359393 h 2715585"/>
              <a:gd name="connsiteX0" fmla="*/ 67739 w 3730002"/>
              <a:gd name="connsiteY0" fmla="*/ 1353251 h 2709443"/>
              <a:gd name="connsiteX1" fmla="*/ 911645 w 3730002"/>
              <a:gd name="connsiteY1" fmla="*/ 840678 h 2709443"/>
              <a:gd name="connsiteX2" fmla="*/ 1798662 w 3730002"/>
              <a:gd name="connsiteY2" fmla="*/ 5703 h 2709443"/>
              <a:gd name="connsiteX3" fmla="*/ 3730002 w 3730002"/>
              <a:gd name="connsiteY3" fmla="*/ 1290621 h 2709443"/>
              <a:gd name="connsiteX4" fmla="*/ 1798662 w 3730002"/>
              <a:gd name="connsiteY4" fmla="*/ 2575539 h 2709443"/>
              <a:gd name="connsiteX5" fmla="*/ 247765 w 3730002"/>
              <a:gd name="connsiteY5" fmla="*/ 2531692 h 2709443"/>
              <a:gd name="connsiteX6" fmla="*/ 67739 w 3730002"/>
              <a:gd name="connsiteY6" fmla="*/ 1353251 h 2709443"/>
              <a:gd name="connsiteX0" fmla="*/ 67739 w 3734202"/>
              <a:gd name="connsiteY0" fmla="*/ 1328365 h 2684557"/>
              <a:gd name="connsiteX1" fmla="*/ 911645 w 3734202"/>
              <a:gd name="connsiteY1" fmla="*/ 815792 h 2684557"/>
              <a:gd name="connsiteX2" fmla="*/ 2274651 w 3734202"/>
              <a:gd name="connsiteY2" fmla="*/ 5869 h 2684557"/>
              <a:gd name="connsiteX3" fmla="*/ 3730002 w 3734202"/>
              <a:gd name="connsiteY3" fmla="*/ 1265735 h 2684557"/>
              <a:gd name="connsiteX4" fmla="*/ 1798662 w 3734202"/>
              <a:gd name="connsiteY4" fmla="*/ 2550653 h 2684557"/>
              <a:gd name="connsiteX5" fmla="*/ 247765 w 3734202"/>
              <a:gd name="connsiteY5" fmla="*/ 2506806 h 2684557"/>
              <a:gd name="connsiteX6" fmla="*/ 67739 w 3734202"/>
              <a:gd name="connsiteY6" fmla="*/ 1328365 h 2684557"/>
              <a:gd name="connsiteX0" fmla="*/ 89764 w 3756227"/>
              <a:gd name="connsiteY0" fmla="*/ 1328365 h 2684557"/>
              <a:gd name="connsiteX1" fmla="*/ 933670 w 3756227"/>
              <a:gd name="connsiteY1" fmla="*/ 815792 h 2684557"/>
              <a:gd name="connsiteX2" fmla="*/ 2296676 w 3756227"/>
              <a:gd name="connsiteY2" fmla="*/ 5869 h 2684557"/>
              <a:gd name="connsiteX3" fmla="*/ 3752027 w 3756227"/>
              <a:gd name="connsiteY3" fmla="*/ 1265735 h 2684557"/>
              <a:gd name="connsiteX4" fmla="*/ 1820687 w 3756227"/>
              <a:gd name="connsiteY4" fmla="*/ 2550653 h 2684557"/>
              <a:gd name="connsiteX5" fmla="*/ 269790 w 3756227"/>
              <a:gd name="connsiteY5" fmla="*/ 2506806 h 2684557"/>
              <a:gd name="connsiteX6" fmla="*/ 89764 w 3756227"/>
              <a:gd name="connsiteY6" fmla="*/ 1328365 h 2684557"/>
              <a:gd name="connsiteX0" fmla="*/ 150652 w 3654277"/>
              <a:gd name="connsiteY0" fmla="*/ 1378536 h 2681888"/>
              <a:gd name="connsiteX1" fmla="*/ 831720 w 3654277"/>
              <a:gd name="connsiteY1" fmla="*/ 815858 h 2681888"/>
              <a:gd name="connsiteX2" fmla="*/ 2194726 w 3654277"/>
              <a:gd name="connsiteY2" fmla="*/ 5935 h 2681888"/>
              <a:gd name="connsiteX3" fmla="*/ 3650077 w 3654277"/>
              <a:gd name="connsiteY3" fmla="*/ 1265801 h 2681888"/>
              <a:gd name="connsiteX4" fmla="*/ 1718737 w 3654277"/>
              <a:gd name="connsiteY4" fmla="*/ 2550719 h 2681888"/>
              <a:gd name="connsiteX5" fmla="*/ 167840 w 3654277"/>
              <a:gd name="connsiteY5" fmla="*/ 2506872 h 2681888"/>
              <a:gd name="connsiteX6" fmla="*/ 150652 w 3654277"/>
              <a:gd name="connsiteY6" fmla="*/ 1378536 h 2681888"/>
              <a:gd name="connsiteX0" fmla="*/ 144283 w 3647796"/>
              <a:gd name="connsiteY0" fmla="*/ 1374483 h 2677835"/>
              <a:gd name="connsiteX1" fmla="*/ 1013241 w 3647796"/>
              <a:gd name="connsiteY1" fmla="*/ 987170 h 2677835"/>
              <a:gd name="connsiteX2" fmla="*/ 2188357 w 3647796"/>
              <a:gd name="connsiteY2" fmla="*/ 1882 h 2677835"/>
              <a:gd name="connsiteX3" fmla="*/ 3643708 w 3647796"/>
              <a:gd name="connsiteY3" fmla="*/ 1261748 h 2677835"/>
              <a:gd name="connsiteX4" fmla="*/ 1712368 w 3647796"/>
              <a:gd name="connsiteY4" fmla="*/ 2546666 h 2677835"/>
              <a:gd name="connsiteX5" fmla="*/ 161471 w 3647796"/>
              <a:gd name="connsiteY5" fmla="*/ 2502819 h 2677835"/>
              <a:gd name="connsiteX6" fmla="*/ 144283 w 3647796"/>
              <a:gd name="connsiteY6" fmla="*/ 1374483 h 2677835"/>
              <a:gd name="connsiteX0" fmla="*/ 199732 w 3702780"/>
              <a:gd name="connsiteY0" fmla="*/ 1373332 h 2676684"/>
              <a:gd name="connsiteX1" fmla="*/ 1970564 w 3702780"/>
              <a:gd name="connsiteY1" fmla="*/ 1436956 h 2676684"/>
              <a:gd name="connsiteX2" fmla="*/ 2243806 w 3702780"/>
              <a:gd name="connsiteY2" fmla="*/ 731 h 2676684"/>
              <a:gd name="connsiteX3" fmla="*/ 3699157 w 3702780"/>
              <a:gd name="connsiteY3" fmla="*/ 1260597 h 2676684"/>
              <a:gd name="connsiteX4" fmla="*/ 1767817 w 3702780"/>
              <a:gd name="connsiteY4" fmla="*/ 2545515 h 2676684"/>
              <a:gd name="connsiteX5" fmla="*/ 216920 w 3702780"/>
              <a:gd name="connsiteY5" fmla="*/ 2501668 h 2676684"/>
              <a:gd name="connsiteX6" fmla="*/ 199732 w 3702780"/>
              <a:gd name="connsiteY6" fmla="*/ 1373332 h 2676684"/>
              <a:gd name="connsiteX0" fmla="*/ 199732 w 3745208"/>
              <a:gd name="connsiteY0" fmla="*/ 698184 h 2001536"/>
              <a:gd name="connsiteX1" fmla="*/ 1970564 w 3745208"/>
              <a:gd name="connsiteY1" fmla="*/ 761808 h 2001536"/>
              <a:gd name="connsiteX2" fmla="*/ 3045471 w 3745208"/>
              <a:gd name="connsiteY2" fmla="*/ 1988 h 2001536"/>
              <a:gd name="connsiteX3" fmla="*/ 3699157 w 3745208"/>
              <a:gd name="connsiteY3" fmla="*/ 585449 h 2001536"/>
              <a:gd name="connsiteX4" fmla="*/ 1767817 w 3745208"/>
              <a:gd name="connsiteY4" fmla="*/ 1870367 h 2001536"/>
              <a:gd name="connsiteX5" fmla="*/ 216920 w 3745208"/>
              <a:gd name="connsiteY5" fmla="*/ 1826520 h 2001536"/>
              <a:gd name="connsiteX6" fmla="*/ 199732 w 3745208"/>
              <a:gd name="connsiteY6" fmla="*/ 698184 h 2001536"/>
              <a:gd name="connsiteX0" fmla="*/ 194839 w 3752841"/>
              <a:gd name="connsiteY0" fmla="*/ 948704 h 1988569"/>
              <a:gd name="connsiteX1" fmla="*/ 1978197 w 3752841"/>
              <a:gd name="connsiteY1" fmla="*/ 761808 h 1988569"/>
              <a:gd name="connsiteX2" fmla="*/ 3053104 w 3752841"/>
              <a:gd name="connsiteY2" fmla="*/ 1988 h 1988569"/>
              <a:gd name="connsiteX3" fmla="*/ 3706790 w 3752841"/>
              <a:gd name="connsiteY3" fmla="*/ 585449 h 1988569"/>
              <a:gd name="connsiteX4" fmla="*/ 1775450 w 3752841"/>
              <a:gd name="connsiteY4" fmla="*/ 1870367 h 1988569"/>
              <a:gd name="connsiteX5" fmla="*/ 224553 w 3752841"/>
              <a:gd name="connsiteY5" fmla="*/ 1826520 h 1988569"/>
              <a:gd name="connsiteX6" fmla="*/ 194839 w 3752841"/>
              <a:gd name="connsiteY6" fmla="*/ 948704 h 1988569"/>
              <a:gd name="connsiteX0" fmla="*/ 1173491 w 3531343"/>
              <a:gd name="connsiteY0" fmla="*/ 982994 h 1986891"/>
              <a:gd name="connsiteX1" fmla="*/ 1756699 w 3531343"/>
              <a:gd name="connsiteY1" fmla="*/ 761808 h 1986891"/>
              <a:gd name="connsiteX2" fmla="*/ 2831606 w 3531343"/>
              <a:gd name="connsiteY2" fmla="*/ 1988 h 1986891"/>
              <a:gd name="connsiteX3" fmla="*/ 3485292 w 3531343"/>
              <a:gd name="connsiteY3" fmla="*/ 585449 h 1986891"/>
              <a:gd name="connsiteX4" fmla="*/ 1553952 w 3531343"/>
              <a:gd name="connsiteY4" fmla="*/ 1870367 h 1986891"/>
              <a:gd name="connsiteX5" fmla="*/ 3055 w 3531343"/>
              <a:gd name="connsiteY5" fmla="*/ 1826520 h 1986891"/>
              <a:gd name="connsiteX6" fmla="*/ 1173491 w 3531343"/>
              <a:gd name="connsiteY6" fmla="*/ 982994 h 1986891"/>
              <a:gd name="connsiteX0" fmla="*/ 27674 w 2385526"/>
              <a:gd name="connsiteY0" fmla="*/ 982994 h 1930964"/>
              <a:gd name="connsiteX1" fmla="*/ 610882 w 2385526"/>
              <a:gd name="connsiteY1" fmla="*/ 761808 h 1930964"/>
              <a:gd name="connsiteX2" fmla="*/ 1685789 w 2385526"/>
              <a:gd name="connsiteY2" fmla="*/ 1988 h 1930964"/>
              <a:gd name="connsiteX3" fmla="*/ 2339475 w 2385526"/>
              <a:gd name="connsiteY3" fmla="*/ 585449 h 1930964"/>
              <a:gd name="connsiteX4" fmla="*/ 408135 w 2385526"/>
              <a:gd name="connsiteY4" fmla="*/ 1870367 h 1930964"/>
              <a:gd name="connsiteX5" fmla="*/ 125968 w 2385526"/>
              <a:gd name="connsiteY5" fmla="*/ 1552200 h 1930964"/>
              <a:gd name="connsiteX6" fmla="*/ 27674 w 2385526"/>
              <a:gd name="connsiteY6" fmla="*/ 982994 h 1930964"/>
              <a:gd name="connsiteX0" fmla="*/ 44292 w 2376167"/>
              <a:gd name="connsiteY0" fmla="*/ 982829 h 1771545"/>
              <a:gd name="connsiteX1" fmla="*/ 627500 w 2376167"/>
              <a:gd name="connsiteY1" fmla="*/ 761643 h 1771545"/>
              <a:gd name="connsiteX2" fmla="*/ 1702407 w 2376167"/>
              <a:gd name="connsiteY2" fmla="*/ 1823 h 1771545"/>
              <a:gd name="connsiteX3" fmla="*/ 2356093 w 2376167"/>
              <a:gd name="connsiteY3" fmla="*/ 585284 h 1771545"/>
              <a:gd name="connsiteX4" fmla="*/ 950533 w 2376167"/>
              <a:gd name="connsiteY4" fmla="*/ 1687322 h 1771545"/>
              <a:gd name="connsiteX5" fmla="*/ 142586 w 2376167"/>
              <a:gd name="connsiteY5" fmla="*/ 1552035 h 1771545"/>
              <a:gd name="connsiteX6" fmla="*/ 44292 w 2376167"/>
              <a:gd name="connsiteY6" fmla="*/ 982829 h 1771545"/>
              <a:gd name="connsiteX0" fmla="*/ 84438 w 2313443"/>
              <a:gd name="connsiteY0" fmla="*/ 1062839 h 1769164"/>
              <a:gd name="connsiteX1" fmla="*/ 564776 w 2313443"/>
              <a:gd name="connsiteY1" fmla="*/ 761643 h 1769164"/>
              <a:gd name="connsiteX2" fmla="*/ 1639683 w 2313443"/>
              <a:gd name="connsiteY2" fmla="*/ 1823 h 1769164"/>
              <a:gd name="connsiteX3" fmla="*/ 2293369 w 2313443"/>
              <a:gd name="connsiteY3" fmla="*/ 585284 h 1769164"/>
              <a:gd name="connsiteX4" fmla="*/ 887809 w 2313443"/>
              <a:gd name="connsiteY4" fmla="*/ 1687322 h 1769164"/>
              <a:gd name="connsiteX5" fmla="*/ 79862 w 2313443"/>
              <a:gd name="connsiteY5" fmla="*/ 1552035 h 1769164"/>
              <a:gd name="connsiteX6" fmla="*/ 84438 w 2313443"/>
              <a:gd name="connsiteY6" fmla="*/ 1062839 h 1769164"/>
              <a:gd name="connsiteX0" fmla="*/ 25130 w 2254135"/>
              <a:gd name="connsiteY0" fmla="*/ 1062839 h 1726602"/>
              <a:gd name="connsiteX1" fmla="*/ 505468 w 2254135"/>
              <a:gd name="connsiteY1" fmla="*/ 761643 h 1726602"/>
              <a:gd name="connsiteX2" fmla="*/ 1580375 w 2254135"/>
              <a:gd name="connsiteY2" fmla="*/ 1823 h 1726602"/>
              <a:gd name="connsiteX3" fmla="*/ 2234061 w 2254135"/>
              <a:gd name="connsiteY3" fmla="*/ 585284 h 1726602"/>
              <a:gd name="connsiteX4" fmla="*/ 828501 w 2254135"/>
              <a:gd name="connsiteY4" fmla="*/ 1687322 h 1726602"/>
              <a:gd name="connsiteX5" fmla="*/ 1232134 w 2254135"/>
              <a:gd name="connsiteY5" fmla="*/ 1117695 h 1726602"/>
              <a:gd name="connsiteX6" fmla="*/ 25130 w 2254135"/>
              <a:gd name="connsiteY6" fmla="*/ 1062839 h 1726602"/>
              <a:gd name="connsiteX0" fmla="*/ 25130 w 2293398"/>
              <a:gd name="connsiteY0" fmla="*/ 1062436 h 1176169"/>
              <a:gd name="connsiteX1" fmla="*/ 505468 w 2293398"/>
              <a:gd name="connsiteY1" fmla="*/ 761240 h 1176169"/>
              <a:gd name="connsiteX2" fmla="*/ 1580375 w 2293398"/>
              <a:gd name="connsiteY2" fmla="*/ 1420 h 1176169"/>
              <a:gd name="connsiteX3" fmla="*/ 2234061 w 2293398"/>
              <a:gd name="connsiteY3" fmla="*/ 584881 h 1176169"/>
              <a:gd name="connsiteX4" fmla="*/ 1868631 w 2293398"/>
              <a:gd name="connsiteY4" fmla="*/ 1069699 h 1176169"/>
              <a:gd name="connsiteX5" fmla="*/ 1232134 w 2293398"/>
              <a:gd name="connsiteY5" fmla="*/ 1117292 h 1176169"/>
              <a:gd name="connsiteX6" fmla="*/ 25130 w 2293398"/>
              <a:gd name="connsiteY6" fmla="*/ 1062436 h 1176169"/>
              <a:gd name="connsiteX0" fmla="*/ 656983 w 1793681"/>
              <a:gd name="connsiteY0" fmla="*/ 765256 h 1191372"/>
              <a:gd name="connsiteX1" fmla="*/ 5751 w 1793681"/>
              <a:gd name="connsiteY1" fmla="*/ 761240 h 1191372"/>
              <a:gd name="connsiteX2" fmla="*/ 1080658 w 1793681"/>
              <a:gd name="connsiteY2" fmla="*/ 1420 h 1191372"/>
              <a:gd name="connsiteX3" fmla="*/ 1734344 w 1793681"/>
              <a:gd name="connsiteY3" fmla="*/ 584881 h 1191372"/>
              <a:gd name="connsiteX4" fmla="*/ 1368914 w 1793681"/>
              <a:gd name="connsiteY4" fmla="*/ 1069699 h 1191372"/>
              <a:gd name="connsiteX5" fmla="*/ 732417 w 1793681"/>
              <a:gd name="connsiteY5" fmla="*/ 1117292 h 1191372"/>
              <a:gd name="connsiteX6" fmla="*/ 656983 w 1793681"/>
              <a:gd name="connsiteY6" fmla="*/ 765256 h 1191372"/>
              <a:gd name="connsiteX0" fmla="*/ 16205 w 1152903"/>
              <a:gd name="connsiteY0" fmla="*/ 766515 h 1192631"/>
              <a:gd name="connsiteX1" fmla="*/ 210793 w 1152903"/>
              <a:gd name="connsiteY1" fmla="*/ 385309 h 1192631"/>
              <a:gd name="connsiteX2" fmla="*/ 439880 w 1152903"/>
              <a:gd name="connsiteY2" fmla="*/ 2679 h 1192631"/>
              <a:gd name="connsiteX3" fmla="*/ 1093566 w 1152903"/>
              <a:gd name="connsiteY3" fmla="*/ 586140 h 1192631"/>
              <a:gd name="connsiteX4" fmla="*/ 728136 w 1152903"/>
              <a:gd name="connsiteY4" fmla="*/ 1070958 h 1192631"/>
              <a:gd name="connsiteX5" fmla="*/ 91639 w 1152903"/>
              <a:gd name="connsiteY5" fmla="*/ 1118551 h 1192631"/>
              <a:gd name="connsiteX6" fmla="*/ 16205 w 1152903"/>
              <a:gd name="connsiteY6" fmla="*/ 766515 h 11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903" h="1192631">
                <a:moveTo>
                  <a:pt x="16205" y="766515"/>
                </a:moveTo>
                <a:cubicBezTo>
                  <a:pt x="36064" y="644308"/>
                  <a:pt x="140181" y="512615"/>
                  <a:pt x="210793" y="385309"/>
                </a:cubicBezTo>
                <a:cubicBezTo>
                  <a:pt x="281405" y="258003"/>
                  <a:pt x="292751" y="-30793"/>
                  <a:pt x="439880" y="2679"/>
                </a:cubicBezTo>
                <a:cubicBezTo>
                  <a:pt x="587009" y="36151"/>
                  <a:pt x="1045523" y="408094"/>
                  <a:pt x="1093566" y="586140"/>
                </a:cubicBezTo>
                <a:cubicBezTo>
                  <a:pt x="1141609" y="764187"/>
                  <a:pt x="1308509" y="864113"/>
                  <a:pt x="728136" y="1070958"/>
                </a:cubicBezTo>
                <a:cubicBezTo>
                  <a:pt x="147763" y="1277803"/>
                  <a:pt x="210294" y="1169292"/>
                  <a:pt x="91639" y="1118551"/>
                </a:cubicBezTo>
                <a:cubicBezTo>
                  <a:pt x="-27016" y="1067811"/>
                  <a:pt x="-3654" y="888722"/>
                  <a:pt x="16205" y="76651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4702085" y="2798651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11003846" y="5271628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C8C43136-24D1-4A8E-9D6B-9F4556AEC67E}"/>
              </a:ext>
            </a:extLst>
          </p:cNvPr>
          <p:cNvSpPr txBox="1"/>
          <p:nvPr/>
        </p:nvSpPr>
        <p:spPr>
          <a:xfrm>
            <a:off x="10326618" y="573130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A996A444-366B-4564-8B02-A4993C80A970}"/>
              </a:ext>
            </a:extLst>
          </p:cNvPr>
          <p:cNvSpPr txBox="1"/>
          <p:nvPr/>
        </p:nvSpPr>
        <p:spPr>
          <a:xfrm>
            <a:off x="11108594" y="57249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26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53A3DB-A4E6-4D27-AF6B-C593DED523DB}"/>
              </a:ext>
            </a:extLst>
          </p:cNvPr>
          <p:cNvSpPr txBox="1"/>
          <p:nvPr/>
        </p:nvSpPr>
        <p:spPr>
          <a:xfrm>
            <a:off x="1991544" y="26064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、任意两点，不允许经过第三点：最短路程就是初始路程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CD570A85-A114-4BDC-85FA-19001F2255C9}"/>
              </a:ext>
            </a:extLst>
          </p:cNvPr>
          <p:cNvGraphicFramePr>
            <a:graphicFrameLocks noGrp="1"/>
          </p:cNvGraphicFramePr>
          <p:nvPr/>
        </p:nvGraphicFramePr>
        <p:xfrm>
          <a:off x="1679850" y="1196753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3B4D07A-6BEF-481B-A228-1027EB539BBB}"/>
              </a:ext>
            </a:extLst>
          </p:cNvPr>
          <p:cNvSpPr/>
          <p:nvPr/>
        </p:nvSpPr>
        <p:spPr>
          <a:xfrm>
            <a:off x="6496331" y="1888588"/>
            <a:ext cx="80316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如果有边相连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e[u][v]=w[u][v]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如果无边相连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e[u][v]=0x7fffffff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8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xmlns="" id="{9BB527FB-7845-4C27-9971-A1019BC3B77C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5262042"/>
          <a:ext cx="5866245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E396407-3031-4CE8-BB35-BE3B8491D85A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E76E027-80E2-4FAE-94C2-2110AFC13EB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0601ACE-734A-4AD4-930E-E4A3FD317A0E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D9570244-09ED-4881-80D2-CB82A29EE0E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DE6F9F-228E-4D1E-A14D-91C81DAF2AAD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58DDF12-4576-415F-BD55-8702AE07942B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F35E14-42DD-4961-B3BE-AD11C9394201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05B5F8D-1F0D-4CC9-9EB3-C3B6B7937C16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3CBA16E1-C149-4AC8-8385-524756422D5F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C7AC452-0566-4BC9-A908-A93125DA85B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3EA56F72-7686-4D98-88F2-59B020BEB69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BA66775-A8F0-4CCD-B009-7FD0F42C898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AA46593-E98F-4023-9887-409B83D2C36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DBB5BF-DC2E-42E3-A55F-741F9383F976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37231CFA-1F42-433B-A506-9671DC3A6034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59348589-A667-485E-B43A-6E0E8DB0E75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B04F6AF2-74C6-4AFF-86BE-5B8F8B44EBC6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D348D40B-6B3F-4063-BA82-742C4266825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D2B914A-688E-4B30-9335-291AFF257A29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C431D99-7C55-4C2A-8C3C-A8EF9FE2F023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3820021D-80A5-4C7B-9038-6C2086D51C88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6C465CA-ADF3-4651-A1BF-B7D1D7989D89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BDD34AB1-F79A-49DE-A942-0BE23BEF363F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B75ACF-8B2B-4AB7-848E-473887458DD6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48FB9EA-B55D-4B54-BB01-A67B9D9F867D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E1D7D151-EF61-4A35-9015-9EF3FCCBB1BE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F9052B7-A596-447C-9471-73243536A4AC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7DB5654-6083-47A9-A09E-C3C960AC6311}"/>
              </a:ext>
            </a:extLst>
          </p:cNvPr>
          <p:cNvSpPr txBox="1"/>
          <p:nvPr/>
        </p:nvSpPr>
        <p:spPr>
          <a:xfrm>
            <a:off x="323385" y="1490966"/>
            <a:ext cx="116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例题：求下图中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号顶点的最短路径。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155439A-4229-417D-A70B-9113ACDF0D94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1952631"/>
          <a:ext cx="5814578" cy="32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54">
                  <a:extLst>
                    <a:ext uri="{9D8B030D-6E8A-4147-A177-3AD203B41FA5}">
                      <a16:colId xmlns:a16="http://schemas.microsoft.com/office/drawing/2014/main" xmlns="" val="688385551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8118946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030489748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3089032910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637448949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2017907094"/>
                    </a:ext>
                  </a:extLst>
                </a:gridCol>
                <a:gridCol w="830654">
                  <a:extLst>
                    <a:ext uri="{9D8B030D-6E8A-4147-A177-3AD203B41FA5}">
                      <a16:colId xmlns:a16="http://schemas.microsoft.com/office/drawing/2014/main" xmlns="" val="1610306267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9845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08926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816718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3248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98842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782416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8305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B3279AA-8084-4B3C-96FD-67FBCA27D9E5}"/>
              </a:ext>
            </a:extLst>
          </p:cNvPr>
          <p:cNvSpPr txBox="1"/>
          <p:nvPr/>
        </p:nvSpPr>
        <p:spPr>
          <a:xfrm>
            <a:off x="6921191" y="574274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BC8135C-2CF2-4BB0-9959-06A813818EE1}"/>
              </a:ext>
            </a:extLst>
          </p:cNvPr>
          <p:cNvSpPr txBox="1"/>
          <p:nvPr/>
        </p:nvSpPr>
        <p:spPr>
          <a:xfrm>
            <a:off x="7744668" y="5761787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BA0F528D-F739-4AC7-BC41-B49E1495FB2F}"/>
              </a:ext>
            </a:extLst>
          </p:cNvPr>
          <p:cNvGrpSpPr/>
          <p:nvPr/>
        </p:nvGrpSpPr>
        <p:grpSpPr>
          <a:xfrm>
            <a:off x="613317" y="2132843"/>
            <a:ext cx="4612184" cy="2367232"/>
            <a:chOff x="434898" y="1695721"/>
            <a:chExt cx="4612184" cy="23672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2CC0828-ACD8-4CB3-8050-C883A368834A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63A1D80-9C07-4F31-B26E-4693D6F07B31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17C42CF-CCE0-4BAE-A3AD-F360F1B709FF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1CFB6BF-AB9B-4CA7-86B5-7D02C3FA9A93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F7F03BE-7FA0-495F-94A3-ED78906BF37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0BEC7A0-EE80-43F0-809C-91EB649B769A}"/>
                </a:ext>
              </a:extLst>
            </p:cNvPr>
            <p:cNvSpPr/>
            <p:nvPr/>
          </p:nvSpPr>
          <p:spPr>
            <a:xfrm>
              <a:off x="4511824" y="2720898"/>
              <a:ext cx="535258" cy="535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FD9DB6C1-8D4D-4920-BC4D-B42C092A305A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DB28E4E5-D5B7-4093-83C3-2834E1C6568F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1858537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xmlns="" id="{2960A6E7-C1D8-441D-9DF1-7C6862C0FC08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305FC85-499E-4BE7-8DAC-33FD5F721F18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A290C711-E299-4605-813A-55821EE8FF52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2047779" y="2293106"/>
              <a:ext cx="1283048" cy="12142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D2230C1F-1D9B-4A52-B8E2-1A99DDB30BC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xmlns="" id="{EF6FB020-B7AD-4507-BF37-257E110911E0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FE6D4C31-9FA7-4939-B676-B2DD0C6D2F8E}"/>
                </a:ext>
              </a:extLst>
            </p:cNvPr>
            <p:cNvCxnSpPr>
              <a:stCxn id="56" idx="7"/>
              <a:endCxn id="57" idx="2"/>
            </p:cNvCxnSpPr>
            <p:nvPr/>
          </p:nvCxnSpPr>
          <p:spPr>
            <a:xfrm flipV="1">
              <a:off x="3709311" y="2988527"/>
              <a:ext cx="802513" cy="51886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F27BD623-65BB-47F1-8C55-1D63694A41B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3709311" y="2293106"/>
              <a:ext cx="880900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196704D-BFD8-4725-AC77-A84245057288}"/>
                </a:ext>
              </a:extLst>
            </p:cNvPr>
            <p:cNvSpPr txBox="1"/>
            <p:nvPr/>
          </p:nvSpPr>
          <p:spPr>
            <a:xfrm>
              <a:off x="953429" y="2140660"/>
              <a:ext cx="46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5FF5D91D-6D5A-4C96-8F31-3559929329AB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5FFEAAE4-6E5D-4FC4-A998-D1F1298A2CB7}"/>
                </a:ext>
              </a:extLst>
            </p:cNvPr>
            <p:cNvSpPr txBox="1"/>
            <p:nvPr/>
          </p:nvSpPr>
          <p:spPr>
            <a:xfrm>
              <a:off x="1540376" y="259286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9</a:t>
              </a:r>
              <a:endParaRPr lang="zh-CN" altLang="en-US" sz="24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429D1CC4-171D-4D9B-B2C4-2327C2FBBE25}"/>
                </a:ext>
              </a:extLst>
            </p:cNvPr>
            <p:cNvSpPr txBox="1"/>
            <p:nvPr/>
          </p:nvSpPr>
          <p:spPr>
            <a:xfrm>
              <a:off x="2586427" y="2737624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5421BAFF-CB9E-44CD-A45F-08B1DEF27F4C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DFB77F7-4FA1-47D8-9FD8-BC03A6143577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567B7093-0D15-441B-86F1-33A55FD49EB2}"/>
                </a:ext>
              </a:extLst>
            </p:cNvPr>
            <p:cNvSpPr txBox="1"/>
            <p:nvPr/>
          </p:nvSpPr>
          <p:spPr>
            <a:xfrm>
              <a:off x="3974870" y="3167665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475B4FE-4263-44DF-A811-5F78AAADC419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13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972E3160-9A2A-4795-811C-F4D970A157B5}"/>
                </a:ext>
              </a:extLst>
            </p:cNvPr>
            <p:cNvSpPr txBox="1"/>
            <p:nvPr/>
          </p:nvSpPr>
          <p:spPr>
            <a:xfrm>
              <a:off x="4001467" y="2122119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C9D390F-2416-48A1-B06B-B3F30A14532A}"/>
              </a:ext>
            </a:extLst>
          </p:cNvPr>
          <p:cNvSpPr/>
          <p:nvPr/>
        </p:nvSpPr>
        <p:spPr>
          <a:xfrm>
            <a:off x="264383" y="4976626"/>
            <a:ext cx="49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重复上一步，直至集合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BAAB2DA-14A8-4405-A90A-AB05F5E887D7}"/>
              </a:ext>
            </a:extLst>
          </p:cNvPr>
          <p:cNvSpPr/>
          <p:nvPr/>
        </p:nvSpPr>
        <p:spPr>
          <a:xfrm>
            <a:off x="264383" y="1991688"/>
            <a:ext cx="5125550" cy="2645413"/>
          </a:xfrm>
          <a:custGeom>
            <a:avLst/>
            <a:gdLst>
              <a:gd name="connsiteX0" fmla="*/ 0 w 1126458"/>
              <a:gd name="connsiteY0" fmla="*/ 449502 h 899004"/>
              <a:gd name="connsiteX1" fmla="*/ 563229 w 1126458"/>
              <a:gd name="connsiteY1" fmla="*/ 0 h 899004"/>
              <a:gd name="connsiteX2" fmla="*/ 1126458 w 1126458"/>
              <a:gd name="connsiteY2" fmla="*/ 449502 h 899004"/>
              <a:gd name="connsiteX3" fmla="*/ 563229 w 1126458"/>
              <a:gd name="connsiteY3" fmla="*/ 899004 h 899004"/>
              <a:gd name="connsiteX4" fmla="*/ 0 w 1126458"/>
              <a:gd name="connsiteY4" fmla="*/ 449502 h 899004"/>
              <a:gd name="connsiteX0" fmla="*/ 0 w 2433443"/>
              <a:gd name="connsiteY0" fmla="*/ 1122412 h 1571914"/>
              <a:gd name="connsiteX1" fmla="*/ 563229 w 2433443"/>
              <a:gd name="connsiteY1" fmla="*/ 672910 h 1571914"/>
              <a:gd name="connsiteX2" fmla="*/ 2428713 w 2433443"/>
              <a:gd name="connsiteY2" fmla="*/ 6908 h 1571914"/>
              <a:gd name="connsiteX3" fmla="*/ 1126458 w 2433443"/>
              <a:gd name="connsiteY3" fmla="*/ 1122412 h 1571914"/>
              <a:gd name="connsiteX4" fmla="*/ 563229 w 2433443"/>
              <a:gd name="connsiteY4" fmla="*/ 1571914 h 1571914"/>
              <a:gd name="connsiteX5" fmla="*/ 0 w 2433443"/>
              <a:gd name="connsiteY5" fmla="*/ 1122412 h 1571914"/>
              <a:gd name="connsiteX0" fmla="*/ 0 w 2430639"/>
              <a:gd name="connsiteY0" fmla="*/ 1318241 h 1767743"/>
              <a:gd name="connsiteX1" fmla="*/ 563229 w 2430639"/>
              <a:gd name="connsiteY1" fmla="*/ 868739 h 1767743"/>
              <a:gd name="connsiteX2" fmla="*/ 1514313 w 2430639"/>
              <a:gd name="connsiteY2" fmla="*/ 39899 h 1767743"/>
              <a:gd name="connsiteX3" fmla="*/ 2428713 w 2430639"/>
              <a:gd name="connsiteY3" fmla="*/ 202737 h 1767743"/>
              <a:gd name="connsiteX4" fmla="*/ 1126458 w 2430639"/>
              <a:gd name="connsiteY4" fmla="*/ 1318241 h 1767743"/>
              <a:gd name="connsiteX5" fmla="*/ 563229 w 2430639"/>
              <a:gd name="connsiteY5" fmla="*/ 1767743 h 1767743"/>
              <a:gd name="connsiteX6" fmla="*/ 0 w 2430639"/>
              <a:gd name="connsiteY6" fmla="*/ 1318241 h 1767743"/>
              <a:gd name="connsiteX0" fmla="*/ 0 w 2431143"/>
              <a:gd name="connsiteY0" fmla="*/ 1317929 h 1767431"/>
              <a:gd name="connsiteX1" fmla="*/ 563229 w 2431143"/>
              <a:gd name="connsiteY1" fmla="*/ 868427 h 1767431"/>
              <a:gd name="connsiteX2" fmla="*/ 1514313 w 2431143"/>
              <a:gd name="connsiteY2" fmla="*/ 39587 h 1767431"/>
              <a:gd name="connsiteX3" fmla="*/ 2428713 w 2431143"/>
              <a:gd name="connsiteY3" fmla="*/ 202425 h 1767431"/>
              <a:gd name="connsiteX4" fmla="*/ 1965250 w 2431143"/>
              <a:gd name="connsiteY4" fmla="*/ 878832 h 1767431"/>
              <a:gd name="connsiteX5" fmla="*/ 1126458 w 2431143"/>
              <a:gd name="connsiteY5" fmla="*/ 1317929 h 1767431"/>
              <a:gd name="connsiteX6" fmla="*/ 563229 w 2431143"/>
              <a:gd name="connsiteY6" fmla="*/ 1767431 h 1767431"/>
              <a:gd name="connsiteX7" fmla="*/ 0 w 2431143"/>
              <a:gd name="connsiteY7" fmla="*/ 1317929 h 1767431"/>
              <a:gd name="connsiteX0" fmla="*/ 0 w 2157566"/>
              <a:gd name="connsiteY0" fmla="*/ 1311289 h 1760791"/>
              <a:gd name="connsiteX1" fmla="*/ 563229 w 2157566"/>
              <a:gd name="connsiteY1" fmla="*/ 861787 h 1760791"/>
              <a:gd name="connsiteX2" fmla="*/ 1514313 w 2157566"/>
              <a:gd name="connsiteY2" fmla="*/ 32947 h 1760791"/>
              <a:gd name="connsiteX3" fmla="*/ 2140614 w 2157566"/>
              <a:gd name="connsiteY3" fmla="*/ 245889 h 1760791"/>
              <a:gd name="connsiteX4" fmla="*/ 1965250 w 2157566"/>
              <a:gd name="connsiteY4" fmla="*/ 872192 h 1760791"/>
              <a:gd name="connsiteX5" fmla="*/ 1126458 w 2157566"/>
              <a:gd name="connsiteY5" fmla="*/ 1311289 h 1760791"/>
              <a:gd name="connsiteX6" fmla="*/ 563229 w 2157566"/>
              <a:gd name="connsiteY6" fmla="*/ 1760791 h 1760791"/>
              <a:gd name="connsiteX7" fmla="*/ 0 w 2157566"/>
              <a:gd name="connsiteY7" fmla="*/ 1311289 h 1760791"/>
              <a:gd name="connsiteX0" fmla="*/ 0 w 4007383"/>
              <a:gd name="connsiteY0" fmla="*/ 1292316 h 1741818"/>
              <a:gd name="connsiteX1" fmla="*/ 563229 w 4007383"/>
              <a:gd name="connsiteY1" fmla="*/ 842814 h 1741818"/>
              <a:gd name="connsiteX2" fmla="*/ 1514313 w 4007383"/>
              <a:gd name="connsiteY2" fmla="*/ 13974 h 1741818"/>
              <a:gd name="connsiteX3" fmla="*/ 4006992 w 4007383"/>
              <a:gd name="connsiteY3" fmla="*/ 615223 h 1741818"/>
              <a:gd name="connsiteX4" fmla="*/ 1965250 w 4007383"/>
              <a:gd name="connsiteY4" fmla="*/ 853219 h 1741818"/>
              <a:gd name="connsiteX5" fmla="*/ 1126458 w 4007383"/>
              <a:gd name="connsiteY5" fmla="*/ 1292316 h 1741818"/>
              <a:gd name="connsiteX6" fmla="*/ 563229 w 4007383"/>
              <a:gd name="connsiteY6" fmla="*/ 1741818 h 1741818"/>
              <a:gd name="connsiteX7" fmla="*/ 0 w 4007383"/>
              <a:gd name="connsiteY7" fmla="*/ 1292316 h 1741818"/>
              <a:gd name="connsiteX0" fmla="*/ 0 w 4099364"/>
              <a:gd name="connsiteY0" fmla="*/ 1441131 h 1890633"/>
              <a:gd name="connsiteX1" fmla="*/ 563229 w 4099364"/>
              <a:gd name="connsiteY1" fmla="*/ 991629 h 1890633"/>
              <a:gd name="connsiteX2" fmla="*/ 1514313 w 4099364"/>
              <a:gd name="connsiteY2" fmla="*/ 162789 h 1890633"/>
              <a:gd name="connsiteX3" fmla="*/ 3743946 w 4099364"/>
              <a:gd name="connsiteY3" fmla="*/ 37528 h 1890633"/>
              <a:gd name="connsiteX4" fmla="*/ 4006992 w 4099364"/>
              <a:gd name="connsiteY4" fmla="*/ 764038 h 1890633"/>
              <a:gd name="connsiteX5" fmla="*/ 1965250 w 4099364"/>
              <a:gd name="connsiteY5" fmla="*/ 1002034 h 1890633"/>
              <a:gd name="connsiteX6" fmla="*/ 1126458 w 4099364"/>
              <a:gd name="connsiteY6" fmla="*/ 1441131 h 1890633"/>
              <a:gd name="connsiteX7" fmla="*/ 563229 w 4099364"/>
              <a:gd name="connsiteY7" fmla="*/ 1890633 h 1890633"/>
              <a:gd name="connsiteX8" fmla="*/ 0 w 4099364"/>
              <a:gd name="connsiteY8" fmla="*/ 1441131 h 1890633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1965250 w 4099364"/>
              <a:gd name="connsiteY5" fmla="*/ 100203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355046"/>
              <a:gd name="connsiteX1" fmla="*/ 563229 w 4099364"/>
              <a:gd name="connsiteY1" fmla="*/ 991629 h 2355046"/>
              <a:gd name="connsiteX2" fmla="*/ 1514313 w 4099364"/>
              <a:gd name="connsiteY2" fmla="*/ 162789 h 2355046"/>
              <a:gd name="connsiteX3" fmla="*/ 3743946 w 4099364"/>
              <a:gd name="connsiteY3" fmla="*/ 37528 h 2355046"/>
              <a:gd name="connsiteX4" fmla="*/ 4006992 w 4099364"/>
              <a:gd name="connsiteY4" fmla="*/ 764038 h 2355046"/>
              <a:gd name="connsiteX5" fmla="*/ 2399590 w 4099364"/>
              <a:gd name="connsiteY5" fmla="*/ 2065024 h 2355046"/>
              <a:gd name="connsiteX6" fmla="*/ 1423638 w 4099364"/>
              <a:gd name="connsiteY6" fmla="*/ 2321241 h 2355046"/>
              <a:gd name="connsiteX7" fmla="*/ 563229 w 4099364"/>
              <a:gd name="connsiteY7" fmla="*/ 1890633 h 2355046"/>
              <a:gd name="connsiteX8" fmla="*/ 0 w 4099364"/>
              <a:gd name="connsiteY8" fmla="*/ 1441131 h 2355046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63972"/>
              <a:gd name="connsiteX1" fmla="*/ 563229 w 4099364"/>
              <a:gd name="connsiteY1" fmla="*/ 991629 h 2563972"/>
              <a:gd name="connsiteX2" fmla="*/ 1514313 w 4099364"/>
              <a:gd name="connsiteY2" fmla="*/ 162789 h 2563972"/>
              <a:gd name="connsiteX3" fmla="*/ 3743946 w 4099364"/>
              <a:gd name="connsiteY3" fmla="*/ 37528 h 2563972"/>
              <a:gd name="connsiteX4" fmla="*/ 4006992 w 4099364"/>
              <a:gd name="connsiteY4" fmla="*/ 764038 h 2563972"/>
              <a:gd name="connsiteX5" fmla="*/ 2399590 w 4099364"/>
              <a:gd name="connsiteY5" fmla="*/ 2065024 h 2563972"/>
              <a:gd name="connsiteX6" fmla="*/ 1446498 w 4099364"/>
              <a:gd name="connsiteY6" fmla="*/ 2538411 h 2563972"/>
              <a:gd name="connsiteX7" fmla="*/ 563229 w 4099364"/>
              <a:gd name="connsiteY7" fmla="*/ 1890633 h 2563972"/>
              <a:gd name="connsiteX8" fmla="*/ 0 w 4099364"/>
              <a:gd name="connsiteY8" fmla="*/ 1441131 h 2563972"/>
              <a:gd name="connsiteX0" fmla="*/ 0 w 4099364"/>
              <a:gd name="connsiteY0" fmla="*/ 1441131 h 2549988"/>
              <a:gd name="connsiteX1" fmla="*/ 563229 w 4099364"/>
              <a:gd name="connsiteY1" fmla="*/ 991629 h 2549988"/>
              <a:gd name="connsiteX2" fmla="*/ 1514313 w 4099364"/>
              <a:gd name="connsiteY2" fmla="*/ 162789 h 2549988"/>
              <a:gd name="connsiteX3" fmla="*/ 3743946 w 4099364"/>
              <a:gd name="connsiteY3" fmla="*/ 37528 h 2549988"/>
              <a:gd name="connsiteX4" fmla="*/ 4006992 w 4099364"/>
              <a:gd name="connsiteY4" fmla="*/ 764038 h 2549988"/>
              <a:gd name="connsiteX5" fmla="*/ 2399590 w 4099364"/>
              <a:gd name="connsiteY5" fmla="*/ 2065024 h 2549988"/>
              <a:gd name="connsiteX6" fmla="*/ 1446498 w 4099364"/>
              <a:gd name="connsiteY6" fmla="*/ 2538411 h 2549988"/>
              <a:gd name="connsiteX7" fmla="*/ 563229 w 4099364"/>
              <a:gd name="connsiteY7" fmla="*/ 1890633 h 2549988"/>
              <a:gd name="connsiteX8" fmla="*/ 0 w 4099364"/>
              <a:gd name="connsiteY8" fmla="*/ 1441131 h 2549988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99364"/>
              <a:gd name="connsiteY0" fmla="*/ 1441131 h 2541149"/>
              <a:gd name="connsiteX1" fmla="*/ 563229 w 4099364"/>
              <a:gd name="connsiteY1" fmla="*/ 991629 h 2541149"/>
              <a:gd name="connsiteX2" fmla="*/ 1514313 w 4099364"/>
              <a:gd name="connsiteY2" fmla="*/ 162789 h 2541149"/>
              <a:gd name="connsiteX3" fmla="*/ 3743946 w 4099364"/>
              <a:gd name="connsiteY3" fmla="*/ 37528 h 2541149"/>
              <a:gd name="connsiteX4" fmla="*/ 4006992 w 4099364"/>
              <a:gd name="connsiteY4" fmla="*/ 764038 h 2541149"/>
              <a:gd name="connsiteX5" fmla="*/ 2399590 w 4099364"/>
              <a:gd name="connsiteY5" fmla="*/ 2065024 h 2541149"/>
              <a:gd name="connsiteX6" fmla="*/ 1446498 w 4099364"/>
              <a:gd name="connsiteY6" fmla="*/ 2538411 h 2541149"/>
              <a:gd name="connsiteX7" fmla="*/ 563229 w 4099364"/>
              <a:gd name="connsiteY7" fmla="*/ 1890633 h 2541149"/>
              <a:gd name="connsiteX8" fmla="*/ 0 w 4099364"/>
              <a:gd name="connsiteY8" fmla="*/ 1441131 h 2541149"/>
              <a:gd name="connsiteX0" fmla="*/ 0 w 4085827"/>
              <a:gd name="connsiteY0" fmla="*/ 1441131 h 2541021"/>
              <a:gd name="connsiteX1" fmla="*/ 563229 w 4085827"/>
              <a:gd name="connsiteY1" fmla="*/ 991629 h 2541021"/>
              <a:gd name="connsiteX2" fmla="*/ 1514313 w 4085827"/>
              <a:gd name="connsiteY2" fmla="*/ 162789 h 2541021"/>
              <a:gd name="connsiteX3" fmla="*/ 3743946 w 4085827"/>
              <a:gd name="connsiteY3" fmla="*/ 37528 h 2541021"/>
              <a:gd name="connsiteX4" fmla="*/ 4006992 w 4085827"/>
              <a:gd name="connsiteY4" fmla="*/ 764038 h 2541021"/>
              <a:gd name="connsiteX5" fmla="*/ 2878866 w 4085827"/>
              <a:gd name="connsiteY5" fmla="*/ 1380163 h 2541021"/>
              <a:gd name="connsiteX6" fmla="*/ 2399590 w 4085827"/>
              <a:gd name="connsiteY6" fmla="*/ 2065024 h 2541021"/>
              <a:gd name="connsiteX7" fmla="*/ 1446498 w 4085827"/>
              <a:gd name="connsiteY7" fmla="*/ 2538411 h 2541021"/>
              <a:gd name="connsiteX8" fmla="*/ 563229 w 4085827"/>
              <a:gd name="connsiteY8" fmla="*/ 1890633 h 2541021"/>
              <a:gd name="connsiteX9" fmla="*/ 0 w 4085827"/>
              <a:gd name="connsiteY9" fmla="*/ 1441131 h 2541021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40315"/>
              <a:gd name="connsiteX1" fmla="*/ 563229 w 4085827"/>
              <a:gd name="connsiteY1" fmla="*/ 991629 h 2540315"/>
              <a:gd name="connsiteX2" fmla="*/ 1514313 w 4085827"/>
              <a:gd name="connsiteY2" fmla="*/ 162789 h 2540315"/>
              <a:gd name="connsiteX3" fmla="*/ 3743946 w 4085827"/>
              <a:gd name="connsiteY3" fmla="*/ 37528 h 2540315"/>
              <a:gd name="connsiteX4" fmla="*/ 4006992 w 4085827"/>
              <a:gd name="connsiteY4" fmla="*/ 764038 h 2540315"/>
              <a:gd name="connsiteX5" fmla="*/ 2878866 w 4085827"/>
              <a:gd name="connsiteY5" fmla="*/ 1380163 h 2540315"/>
              <a:gd name="connsiteX6" fmla="*/ 2548180 w 4085827"/>
              <a:gd name="connsiteY6" fmla="*/ 1927864 h 2540315"/>
              <a:gd name="connsiteX7" fmla="*/ 1446498 w 4085827"/>
              <a:gd name="connsiteY7" fmla="*/ 2538411 h 2540315"/>
              <a:gd name="connsiteX8" fmla="*/ 563229 w 4085827"/>
              <a:gd name="connsiteY8" fmla="*/ 1890633 h 2540315"/>
              <a:gd name="connsiteX9" fmla="*/ 0 w 4085827"/>
              <a:gd name="connsiteY9" fmla="*/ 1441131 h 2540315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4818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5877"/>
              <a:gd name="connsiteX1" fmla="*/ 563229 w 4085827"/>
              <a:gd name="connsiteY1" fmla="*/ 991629 h 2585877"/>
              <a:gd name="connsiteX2" fmla="*/ 1514313 w 4085827"/>
              <a:gd name="connsiteY2" fmla="*/ 162789 h 2585877"/>
              <a:gd name="connsiteX3" fmla="*/ 3743946 w 4085827"/>
              <a:gd name="connsiteY3" fmla="*/ 37528 h 2585877"/>
              <a:gd name="connsiteX4" fmla="*/ 4006992 w 4085827"/>
              <a:gd name="connsiteY4" fmla="*/ 764038 h 2585877"/>
              <a:gd name="connsiteX5" fmla="*/ 2878866 w 4085827"/>
              <a:gd name="connsiteY5" fmla="*/ 1380163 h 2585877"/>
              <a:gd name="connsiteX6" fmla="*/ 2513890 w 4085827"/>
              <a:gd name="connsiteY6" fmla="*/ 1927864 h 2585877"/>
              <a:gd name="connsiteX7" fmla="*/ 1720818 w 4085827"/>
              <a:gd name="connsiteY7" fmla="*/ 2584131 h 2585877"/>
              <a:gd name="connsiteX8" fmla="*/ 563229 w 4085827"/>
              <a:gd name="connsiteY8" fmla="*/ 1890633 h 2585877"/>
              <a:gd name="connsiteX9" fmla="*/ 0 w 4085827"/>
              <a:gd name="connsiteY9" fmla="*/ 1441131 h 2585877"/>
              <a:gd name="connsiteX0" fmla="*/ 0 w 4085827"/>
              <a:gd name="connsiteY0" fmla="*/ 1441131 h 2586506"/>
              <a:gd name="connsiteX1" fmla="*/ 563229 w 4085827"/>
              <a:gd name="connsiteY1" fmla="*/ 991629 h 2586506"/>
              <a:gd name="connsiteX2" fmla="*/ 1514313 w 4085827"/>
              <a:gd name="connsiteY2" fmla="*/ 162789 h 2586506"/>
              <a:gd name="connsiteX3" fmla="*/ 3743946 w 4085827"/>
              <a:gd name="connsiteY3" fmla="*/ 37528 h 2586506"/>
              <a:gd name="connsiteX4" fmla="*/ 4006992 w 4085827"/>
              <a:gd name="connsiteY4" fmla="*/ 764038 h 2586506"/>
              <a:gd name="connsiteX5" fmla="*/ 2878866 w 4085827"/>
              <a:gd name="connsiteY5" fmla="*/ 1380163 h 2586506"/>
              <a:gd name="connsiteX6" fmla="*/ 2513890 w 4085827"/>
              <a:gd name="connsiteY6" fmla="*/ 1927864 h 2586506"/>
              <a:gd name="connsiteX7" fmla="*/ 1720818 w 4085827"/>
              <a:gd name="connsiteY7" fmla="*/ 2584131 h 2586506"/>
              <a:gd name="connsiteX8" fmla="*/ 563229 w 4085827"/>
              <a:gd name="connsiteY8" fmla="*/ 1890633 h 2586506"/>
              <a:gd name="connsiteX9" fmla="*/ 0 w 4085827"/>
              <a:gd name="connsiteY9" fmla="*/ 1441131 h 2586506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287886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85827"/>
              <a:gd name="connsiteY0" fmla="*/ 1441131 h 2645413"/>
              <a:gd name="connsiteX1" fmla="*/ 563229 w 4085827"/>
              <a:gd name="connsiteY1" fmla="*/ 991629 h 2645413"/>
              <a:gd name="connsiteX2" fmla="*/ 1514313 w 4085827"/>
              <a:gd name="connsiteY2" fmla="*/ 162789 h 2645413"/>
              <a:gd name="connsiteX3" fmla="*/ 3743946 w 4085827"/>
              <a:gd name="connsiteY3" fmla="*/ 37528 h 2645413"/>
              <a:gd name="connsiteX4" fmla="*/ 4006992 w 4085827"/>
              <a:gd name="connsiteY4" fmla="*/ 764038 h 2645413"/>
              <a:gd name="connsiteX5" fmla="*/ 3896136 w 4085827"/>
              <a:gd name="connsiteY5" fmla="*/ 1380163 h 2645413"/>
              <a:gd name="connsiteX6" fmla="*/ 3668320 w 4085827"/>
              <a:gd name="connsiteY6" fmla="*/ 2442214 h 2645413"/>
              <a:gd name="connsiteX7" fmla="*/ 1720818 w 4085827"/>
              <a:gd name="connsiteY7" fmla="*/ 2584131 h 2645413"/>
              <a:gd name="connsiteX8" fmla="*/ 563229 w 4085827"/>
              <a:gd name="connsiteY8" fmla="*/ 1890633 h 2645413"/>
              <a:gd name="connsiteX9" fmla="*/ 0 w 4085827"/>
              <a:gd name="connsiteY9" fmla="*/ 1441131 h 2645413"/>
              <a:gd name="connsiteX0" fmla="*/ 0 w 4039627"/>
              <a:gd name="connsiteY0" fmla="*/ 1441131 h 2645413"/>
              <a:gd name="connsiteX1" fmla="*/ 563229 w 4039627"/>
              <a:gd name="connsiteY1" fmla="*/ 991629 h 2645413"/>
              <a:gd name="connsiteX2" fmla="*/ 1514313 w 4039627"/>
              <a:gd name="connsiteY2" fmla="*/ 162789 h 2645413"/>
              <a:gd name="connsiteX3" fmla="*/ 3743946 w 4039627"/>
              <a:gd name="connsiteY3" fmla="*/ 37528 h 2645413"/>
              <a:gd name="connsiteX4" fmla="*/ 4006992 w 4039627"/>
              <a:gd name="connsiteY4" fmla="*/ 764038 h 2645413"/>
              <a:gd name="connsiteX5" fmla="*/ 3668320 w 4039627"/>
              <a:gd name="connsiteY5" fmla="*/ 2442214 h 2645413"/>
              <a:gd name="connsiteX6" fmla="*/ 1720818 w 4039627"/>
              <a:gd name="connsiteY6" fmla="*/ 2584131 h 2645413"/>
              <a:gd name="connsiteX7" fmla="*/ 563229 w 4039627"/>
              <a:gd name="connsiteY7" fmla="*/ 1890633 h 2645413"/>
              <a:gd name="connsiteX8" fmla="*/ 0 w 4039627"/>
              <a:gd name="connsiteY8" fmla="*/ 1441131 h 2645413"/>
              <a:gd name="connsiteX0" fmla="*/ 0 w 4016584"/>
              <a:gd name="connsiteY0" fmla="*/ 1441131 h 2645413"/>
              <a:gd name="connsiteX1" fmla="*/ 563229 w 4016584"/>
              <a:gd name="connsiteY1" fmla="*/ 991629 h 2645413"/>
              <a:gd name="connsiteX2" fmla="*/ 1514313 w 4016584"/>
              <a:gd name="connsiteY2" fmla="*/ 162789 h 2645413"/>
              <a:gd name="connsiteX3" fmla="*/ 3743946 w 4016584"/>
              <a:gd name="connsiteY3" fmla="*/ 37528 h 2645413"/>
              <a:gd name="connsiteX4" fmla="*/ 4006992 w 4016584"/>
              <a:gd name="connsiteY4" fmla="*/ 764038 h 2645413"/>
              <a:gd name="connsiteX5" fmla="*/ 3781837 w 4016584"/>
              <a:gd name="connsiteY5" fmla="*/ 1311582 h 2645413"/>
              <a:gd name="connsiteX6" fmla="*/ 3668320 w 4016584"/>
              <a:gd name="connsiteY6" fmla="*/ 2442214 h 2645413"/>
              <a:gd name="connsiteX7" fmla="*/ 1720818 w 4016584"/>
              <a:gd name="connsiteY7" fmla="*/ 2584131 h 2645413"/>
              <a:gd name="connsiteX8" fmla="*/ 563229 w 4016584"/>
              <a:gd name="connsiteY8" fmla="*/ 1890633 h 2645413"/>
              <a:gd name="connsiteX9" fmla="*/ 0 w 4016584"/>
              <a:gd name="connsiteY9" fmla="*/ 1441131 h 2645413"/>
              <a:gd name="connsiteX0" fmla="*/ 0 w 4034980"/>
              <a:gd name="connsiteY0" fmla="*/ 1441131 h 2645413"/>
              <a:gd name="connsiteX1" fmla="*/ 563229 w 4034980"/>
              <a:gd name="connsiteY1" fmla="*/ 991629 h 2645413"/>
              <a:gd name="connsiteX2" fmla="*/ 1514313 w 4034980"/>
              <a:gd name="connsiteY2" fmla="*/ 162789 h 2645413"/>
              <a:gd name="connsiteX3" fmla="*/ 3743946 w 4034980"/>
              <a:gd name="connsiteY3" fmla="*/ 37528 h 2645413"/>
              <a:gd name="connsiteX4" fmla="*/ 4029852 w 4034980"/>
              <a:gd name="connsiteY4" fmla="*/ 524008 h 2645413"/>
              <a:gd name="connsiteX5" fmla="*/ 3781837 w 4034980"/>
              <a:gd name="connsiteY5" fmla="*/ 1311582 h 2645413"/>
              <a:gd name="connsiteX6" fmla="*/ 3668320 w 4034980"/>
              <a:gd name="connsiteY6" fmla="*/ 2442214 h 2645413"/>
              <a:gd name="connsiteX7" fmla="*/ 1720818 w 4034980"/>
              <a:gd name="connsiteY7" fmla="*/ 2584131 h 2645413"/>
              <a:gd name="connsiteX8" fmla="*/ 563229 w 4034980"/>
              <a:gd name="connsiteY8" fmla="*/ 1890633 h 2645413"/>
              <a:gd name="connsiteX9" fmla="*/ 0 w 4034980"/>
              <a:gd name="connsiteY9" fmla="*/ 1441131 h 2645413"/>
              <a:gd name="connsiteX0" fmla="*/ 0 w 5123994"/>
              <a:gd name="connsiteY0" fmla="*/ 1441131 h 2645413"/>
              <a:gd name="connsiteX1" fmla="*/ 563229 w 5123994"/>
              <a:gd name="connsiteY1" fmla="*/ 991629 h 2645413"/>
              <a:gd name="connsiteX2" fmla="*/ 1514313 w 5123994"/>
              <a:gd name="connsiteY2" fmla="*/ 162789 h 2645413"/>
              <a:gd name="connsiteX3" fmla="*/ 3743946 w 5123994"/>
              <a:gd name="connsiteY3" fmla="*/ 37528 h 2645413"/>
              <a:gd name="connsiteX4" fmla="*/ 4029852 w 5123994"/>
              <a:gd name="connsiteY4" fmla="*/ 524008 h 2645413"/>
              <a:gd name="connsiteX5" fmla="*/ 5121906 w 5123994"/>
              <a:gd name="connsiteY5" fmla="*/ 1437706 h 2645413"/>
              <a:gd name="connsiteX6" fmla="*/ 3668320 w 5123994"/>
              <a:gd name="connsiteY6" fmla="*/ 2442214 h 2645413"/>
              <a:gd name="connsiteX7" fmla="*/ 1720818 w 5123994"/>
              <a:gd name="connsiteY7" fmla="*/ 2584131 h 2645413"/>
              <a:gd name="connsiteX8" fmla="*/ 563229 w 5123994"/>
              <a:gd name="connsiteY8" fmla="*/ 1890633 h 2645413"/>
              <a:gd name="connsiteX9" fmla="*/ 0 w 5123994"/>
              <a:gd name="connsiteY9" fmla="*/ 1441131 h 2645413"/>
              <a:gd name="connsiteX0" fmla="*/ 0 w 5125550"/>
              <a:gd name="connsiteY0" fmla="*/ 1441131 h 2645413"/>
              <a:gd name="connsiteX1" fmla="*/ 563229 w 5125550"/>
              <a:gd name="connsiteY1" fmla="*/ 991629 h 2645413"/>
              <a:gd name="connsiteX2" fmla="*/ 1514313 w 5125550"/>
              <a:gd name="connsiteY2" fmla="*/ 162789 h 2645413"/>
              <a:gd name="connsiteX3" fmla="*/ 3743946 w 5125550"/>
              <a:gd name="connsiteY3" fmla="*/ 37528 h 2645413"/>
              <a:gd name="connsiteX4" fmla="*/ 4518583 w 5125550"/>
              <a:gd name="connsiteY4" fmla="*/ 539774 h 2645413"/>
              <a:gd name="connsiteX5" fmla="*/ 5121906 w 5125550"/>
              <a:gd name="connsiteY5" fmla="*/ 1437706 h 2645413"/>
              <a:gd name="connsiteX6" fmla="*/ 3668320 w 5125550"/>
              <a:gd name="connsiteY6" fmla="*/ 2442214 h 2645413"/>
              <a:gd name="connsiteX7" fmla="*/ 1720818 w 5125550"/>
              <a:gd name="connsiteY7" fmla="*/ 2584131 h 2645413"/>
              <a:gd name="connsiteX8" fmla="*/ 563229 w 5125550"/>
              <a:gd name="connsiteY8" fmla="*/ 1890633 h 2645413"/>
              <a:gd name="connsiteX9" fmla="*/ 0 w 5125550"/>
              <a:gd name="connsiteY9" fmla="*/ 1441131 h 264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5550" h="2645413">
                <a:moveTo>
                  <a:pt x="0" y="1441131"/>
                </a:moveTo>
                <a:cubicBezTo>
                  <a:pt x="0" y="1192878"/>
                  <a:pt x="310844" y="1204686"/>
                  <a:pt x="563229" y="991629"/>
                </a:cubicBezTo>
                <a:cubicBezTo>
                  <a:pt x="815614" y="778572"/>
                  <a:pt x="1130331" y="267526"/>
                  <a:pt x="1514313" y="162789"/>
                </a:cubicBezTo>
                <a:cubicBezTo>
                  <a:pt x="1898296" y="58052"/>
                  <a:pt x="3328500" y="-62680"/>
                  <a:pt x="3743946" y="37528"/>
                </a:cubicBezTo>
                <a:cubicBezTo>
                  <a:pt x="4159393" y="137736"/>
                  <a:pt x="4476073" y="325527"/>
                  <a:pt x="4518583" y="539774"/>
                </a:cubicBezTo>
                <a:cubicBezTo>
                  <a:pt x="4561093" y="754021"/>
                  <a:pt x="5178351" y="1158010"/>
                  <a:pt x="5121906" y="1437706"/>
                </a:cubicBezTo>
                <a:cubicBezTo>
                  <a:pt x="5065461" y="1717402"/>
                  <a:pt x="4048018" y="2232027"/>
                  <a:pt x="3668320" y="2442214"/>
                </a:cubicBezTo>
                <a:cubicBezTo>
                  <a:pt x="3450547" y="2759080"/>
                  <a:pt x="2093527" y="2619903"/>
                  <a:pt x="1720818" y="2584131"/>
                </a:cubicBezTo>
                <a:cubicBezTo>
                  <a:pt x="1313819" y="2422629"/>
                  <a:pt x="850032" y="2081133"/>
                  <a:pt x="563229" y="1890633"/>
                </a:cubicBezTo>
                <a:cubicBezTo>
                  <a:pt x="276426" y="1700133"/>
                  <a:pt x="0" y="1689384"/>
                  <a:pt x="0" y="14411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609E7813-5C75-487F-AD5D-5BBEF19BECB4}"/>
              </a:ext>
            </a:extLst>
          </p:cNvPr>
          <p:cNvSpPr/>
          <p:nvPr/>
        </p:nvSpPr>
        <p:spPr>
          <a:xfrm>
            <a:off x="5486383" y="2772511"/>
            <a:ext cx="515669" cy="43734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F62F93E-23D5-4FC8-A08F-52256E556B67}"/>
              </a:ext>
            </a:extLst>
          </p:cNvPr>
          <p:cNvSpPr txBox="1"/>
          <p:nvPr/>
        </p:nvSpPr>
        <p:spPr>
          <a:xfrm>
            <a:off x="299076" y="3069820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FBE6F95E-AAB2-4F5B-A51C-1810BDAB1C28}"/>
              </a:ext>
            </a:extLst>
          </p:cNvPr>
          <p:cNvSpPr txBox="1"/>
          <p:nvPr/>
        </p:nvSpPr>
        <p:spPr>
          <a:xfrm>
            <a:off x="5584949" y="2814417"/>
            <a:ext cx="3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xmlns="" id="{7E1A9FC9-2E89-4B04-9F49-187DC85321A1}"/>
              </a:ext>
            </a:extLst>
          </p:cNvPr>
          <p:cNvGraphicFramePr>
            <a:graphicFrameLocks noGrp="1"/>
          </p:cNvGraphicFramePr>
          <p:nvPr/>
        </p:nvGraphicFramePr>
        <p:xfrm>
          <a:off x="5915165" y="6308019"/>
          <a:ext cx="5866245" cy="4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1507440591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4E2545E-3F7E-482E-B870-921F6760484C}"/>
              </a:ext>
            </a:extLst>
          </p:cNvPr>
          <p:cNvSpPr txBox="1"/>
          <p:nvPr/>
        </p:nvSpPr>
        <p:spPr>
          <a:xfrm>
            <a:off x="7798703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EA7947E8-C3E4-4F1C-8044-9BE9F41A34FB}"/>
              </a:ext>
            </a:extLst>
          </p:cNvPr>
          <p:cNvSpPr txBox="1"/>
          <p:nvPr/>
        </p:nvSpPr>
        <p:spPr>
          <a:xfrm>
            <a:off x="85806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D1EED3E-84D5-4E14-8B60-C67296494F2C}"/>
              </a:ext>
            </a:extLst>
          </p:cNvPr>
          <p:cNvSpPr txBox="1"/>
          <p:nvPr/>
        </p:nvSpPr>
        <p:spPr>
          <a:xfrm>
            <a:off x="9463858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6B0C7545-9463-439E-A1DD-DA8B4A81CA11}"/>
              </a:ext>
            </a:extLst>
          </p:cNvPr>
          <p:cNvSpPr txBox="1"/>
          <p:nvPr/>
        </p:nvSpPr>
        <p:spPr>
          <a:xfrm>
            <a:off x="10318536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C7C6EA4-E091-48ED-91B6-C08E923028E1}"/>
              </a:ext>
            </a:extLst>
          </p:cNvPr>
          <p:cNvSpPr txBox="1"/>
          <p:nvPr/>
        </p:nvSpPr>
        <p:spPr>
          <a:xfrm>
            <a:off x="11101872" y="6297745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2EAF9BB-83A8-4862-8AFD-F719443354D7}"/>
              </a:ext>
            </a:extLst>
          </p:cNvPr>
          <p:cNvSpPr/>
          <p:nvPr/>
        </p:nvSpPr>
        <p:spPr>
          <a:xfrm>
            <a:off x="11003846" y="5271628"/>
            <a:ext cx="649829" cy="94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FB61077-0E4E-4DF5-AF68-3342AE9DCA80}"/>
              </a:ext>
            </a:extLst>
          </p:cNvPr>
          <p:cNvSpPr txBox="1"/>
          <p:nvPr/>
        </p:nvSpPr>
        <p:spPr>
          <a:xfrm>
            <a:off x="9416648" y="5742746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8991B329-86F1-4A65-82DA-560C958F8225}"/>
              </a:ext>
            </a:extLst>
          </p:cNvPr>
          <p:cNvSpPr txBox="1"/>
          <p:nvPr/>
        </p:nvSpPr>
        <p:spPr>
          <a:xfrm>
            <a:off x="8635815" y="57405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C8C43136-24D1-4A8E-9D6B-9F4556AEC67E}"/>
              </a:ext>
            </a:extLst>
          </p:cNvPr>
          <p:cNvSpPr txBox="1"/>
          <p:nvPr/>
        </p:nvSpPr>
        <p:spPr>
          <a:xfrm>
            <a:off x="10326618" y="573130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A996A444-366B-4564-8B02-A4993C80A970}"/>
              </a:ext>
            </a:extLst>
          </p:cNvPr>
          <p:cNvSpPr txBox="1"/>
          <p:nvPr/>
        </p:nvSpPr>
        <p:spPr>
          <a:xfrm>
            <a:off x="11108594" y="5724988"/>
            <a:ext cx="53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11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xmlns="" id="{2E865F8A-9927-411C-A983-FB207CC5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34"/>
            <a:ext cx="12192000" cy="59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74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xmlns="" id="{264E6472-3119-494B-BEA9-38700B60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0" y="418680"/>
            <a:ext cx="8230749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C08C572-FC65-4175-9A8F-EF5704E16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01"/>
            <a:ext cx="9364382" cy="7906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A83A4F3-CD57-483A-9863-EF8EE9F13AF0}"/>
              </a:ext>
            </a:extLst>
          </p:cNvPr>
          <p:cNvSpPr/>
          <p:nvPr/>
        </p:nvSpPr>
        <p:spPr>
          <a:xfrm>
            <a:off x="743886" y="1252119"/>
            <a:ext cx="686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如果要求到各顶点的最短路径，怎么办？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0C3A1F-3477-4EB2-B34D-8712E99801DA}"/>
              </a:ext>
            </a:extLst>
          </p:cNvPr>
          <p:cNvSpPr/>
          <p:nvPr/>
        </p:nvSpPr>
        <p:spPr>
          <a:xfrm>
            <a:off x="460367" y="1699129"/>
            <a:ext cx="52020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pre[v]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前驱结点的编号。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⑴初始化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显然凡是和源点有边相连的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其前驱结点为源点。可以和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一起初始化。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dis[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]=g[s][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if(dis[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]==inf) pre[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else pre[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]=s;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表示找到了新的最短路径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同时也更新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if(!vis[v]&amp;&amp;dis[v]&gt;dis[u]+g[u][v]){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pre[v]=u;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dis[v]=dis[u]+e[u][v];                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B638632-B758-42BA-8596-B438B2EE6D1D}"/>
              </a:ext>
            </a:extLst>
          </p:cNvPr>
          <p:cNvSpPr/>
          <p:nvPr/>
        </p:nvSpPr>
        <p:spPr>
          <a:xfrm>
            <a:off x="5988205" y="2329337"/>
            <a:ext cx="59792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⑶递归输出最短路径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output(int x){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if(pre[x]==0) return;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output(pre[x]);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n",pre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再输出最后一个点。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我们发现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递归输出路径时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第一个传入的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还需要手工输出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output(k),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n",k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FBB09F-01D8-4804-AEC5-BBACA10B297E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4" name="图片 3" descr="男人戴着眼镜&#10;&#10;描述已自动生成">
            <a:extLst>
              <a:ext uri="{FF2B5EF4-FFF2-40B4-BE49-F238E27FC236}">
                <a16:creationId xmlns:a16="http://schemas.microsoft.com/office/drawing/2014/main" xmlns="" id="{83A2CB77-BDF4-495B-8D87-D608FA63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0" y="1288673"/>
            <a:ext cx="3132946" cy="36924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0B153B1-E7E0-4A48-A672-2D4998340BD2}"/>
              </a:ext>
            </a:extLst>
          </p:cNvPr>
          <p:cNvSpPr/>
          <p:nvPr/>
        </p:nvSpPr>
        <p:spPr>
          <a:xfrm>
            <a:off x="3805755" y="1264610"/>
            <a:ext cx="78776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艾兹格</a:t>
            </a:r>
            <a:r>
              <a:rPr lang="en-US" altLang="zh-CN" sz="2400" dirty="0"/>
              <a:t>·W·</a:t>
            </a:r>
            <a:r>
              <a:rPr lang="zh-CN" altLang="en-US" sz="2400" dirty="0"/>
              <a:t>迪杰斯特拉 （</a:t>
            </a:r>
            <a:r>
              <a:rPr lang="en-US" altLang="zh-CN" sz="2400" dirty="0" err="1"/>
              <a:t>Edsger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Wybe</a:t>
            </a:r>
            <a:r>
              <a:rPr lang="en-US" altLang="zh-CN" sz="2400" dirty="0"/>
              <a:t> Dijkstra</a:t>
            </a:r>
            <a:r>
              <a:rPr lang="zh-CN" altLang="en-US" sz="2400" dirty="0"/>
              <a:t>，</a:t>
            </a:r>
            <a:r>
              <a:rPr lang="en-US" altLang="zh-CN" sz="2400" dirty="0"/>
              <a:t>1930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11</a:t>
            </a:r>
            <a:r>
              <a:rPr lang="zh-CN" altLang="en-US" sz="2400" dirty="0"/>
              <a:t>日</a:t>
            </a:r>
            <a:r>
              <a:rPr lang="en-US" altLang="zh-CN" sz="2400" dirty="0"/>
              <a:t>~2002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</a:t>
            </a:r>
            <a:r>
              <a:rPr lang="en-US" altLang="zh-CN" sz="2400" dirty="0"/>
              <a:t>6</a:t>
            </a:r>
            <a:r>
              <a:rPr lang="zh-CN" altLang="en-US" sz="2400" dirty="0"/>
              <a:t>日）荷兰人。 计算机科学家，毕业就职于荷兰</a:t>
            </a:r>
            <a:r>
              <a:rPr lang="en-US" altLang="zh-CN" sz="2400" dirty="0"/>
              <a:t>Leiden</a:t>
            </a:r>
            <a:r>
              <a:rPr lang="zh-CN" altLang="en-US" sz="2400" dirty="0"/>
              <a:t>大学，早年钻研物理及数学，而后转为计算学。曾在</a:t>
            </a:r>
            <a:r>
              <a:rPr lang="en-US" altLang="zh-CN" sz="2400" b="1" dirty="0">
                <a:solidFill>
                  <a:srgbClr val="FF0000"/>
                </a:solidFill>
              </a:rPr>
              <a:t>1972</a:t>
            </a:r>
            <a:r>
              <a:rPr lang="zh-CN" altLang="en-US" sz="2400" dirty="0"/>
              <a:t>年获得过素有计算机科学界的诺贝尔奖之称的</a:t>
            </a:r>
            <a:r>
              <a:rPr lang="zh-CN" altLang="en-US" sz="2400" b="1" dirty="0">
                <a:solidFill>
                  <a:srgbClr val="FF0000"/>
                </a:solidFill>
              </a:rPr>
              <a:t>图灵奖</a:t>
            </a:r>
            <a:r>
              <a:rPr lang="zh-CN" altLang="en-US" sz="2400" dirty="0"/>
              <a:t>，之后，他还获得过</a:t>
            </a:r>
            <a:r>
              <a:rPr lang="en-US" altLang="zh-CN" sz="2400" dirty="0"/>
              <a:t>1974</a:t>
            </a:r>
            <a:r>
              <a:rPr lang="zh-CN" altLang="en-US" sz="2400" dirty="0"/>
              <a:t>年 </a:t>
            </a:r>
            <a:r>
              <a:rPr lang="en-US" altLang="zh-CN" sz="2400" dirty="0"/>
              <a:t>AFIPS Harry Goode Memorial Award</a:t>
            </a:r>
            <a:r>
              <a:rPr lang="zh-CN" altLang="en-US" sz="2400" dirty="0"/>
              <a:t>、</a:t>
            </a:r>
            <a:r>
              <a:rPr lang="en-US" altLang="zh-CN" sz="2400" dirty="0"/>
              <a:t>1989</a:t>
            </a:r>
            <a:r>
              <a:rPr lang="zh-CN" altLang="en-US" sz="2400" dirty="0"/>
              <a:t>年</a:t>
            </a:r>
            <a:r>
              <a:rPr lang="en-US" altLang="zh-CN" sz="2400" dirty="0"/>
              <a:t>ACM SIGCSE</a:t>
            </a:r>
            <a:r>
              <a:rPr lang="zh-CN" altLang="en-US" sz="2400" dirty="0"/>
              <a:t>计算机科学教育教学杰出贡献奖、以及</a:t>
            </a:r>
            <a:r>
              <a:rPr lang="en-US" altLang="zh-CN" sz="2400" dirty="0"/>
              <a:t>2002</a:t>
            </a:r>
            <a:r>
              <a:rPr lang="zh-CN" altLang="en-US" sz="2400" dirty="0"/>
              <a:t>年</a:t>
            </a:r>
            <a:r>
              <a:rPr lang="en-US" altLang="zh-CN" sz="2400" dirty="0"/>
              <a:t>ACM PODC</a:t>
            </a:r>
            <a:r>
              <a:rPr lang="zh-CN" altLang="en-US" sz="2400" dirty="0"/>
              <a:t>最具影响力论文奖。</a:t>
            </a:r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Donald Ervin Knuth</a:t>
            </a:r>
            <a:r>
              <a:rPr lang="zh-CN" altLang="en-US" sz="2400" dirty="0"/>
              <a:t>并称为我们这个时代最伟大的计算机科学家。</a:t>
            </a:r>
          </a:p>
        </p:txBody>
      </p:sp>
    </p:spTree>
    <p:extLst>
      <p:ext uri="{BB962C8B-B14F-4D97-AF65-F5344CB8AC3E}">
        <p14:creationId xmlns:p14="http://schemas.microsoft.com/office/powerpoint/2010/main" val="112359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F7AB595-9251-466F-A43B-EF33F04E673D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B5D252C-1D39-4959-8C0E-3F92DF3BC8A1}"/>
              </a:ext>
            </a:extLst>
          </p:cNvPr>
          <p:cNvSpPr/>
          <p:nvPr/>
        </p:nvSpPr>
        <p:spPr>
          <a:xfrm>
            <a:off x="761999" y="1666207"/>
            <a:ext cx="9987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spcAft>
                <a:spcPts val="0"/>
              </a:spcAft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主要特点是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以起始点为中心向外层扩展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直到扩展到终点为止。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609DD9C-87B5-4C85-B4A1-193D5C92F98C}"/>
              </a:ext>
            </a:extLst>
          </p:cNvPr>
          <p:cNvSpPr txBox="1"/>
          <p:nvPr/>
        </p:nvSpPr>
        <p:spPr>
          <a:xfrm>
            <a:off x="8076220" y="9345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0FAD3D-53A8-46B7-98C5-D7EB5EDB5493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E74ACA6-BAA1-4C5B-BEBC-0134EB0EE7F6}"/>
              </a:ext>
            </a:extLst>
          </p:cNvPr>
          <p:cNvSpPr/>
          <p:nvPr/>
        </p:nvSpPr>
        <p:spPr>
          <a:xfrm>
            <a:off x="249044" y="2397888"/>
            <a:ext cx="116716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【算法思想】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⑴设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g[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用来保存图中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边上的权值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,g[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等于边上的权值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而如果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g[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][j]=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dis[v]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用来保存图中任意点到源点的最短距离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设源点为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,dis[v]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的初始值应该是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for(int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=1;i&lt;=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n;i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++) dis[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]=g[s][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⑵把图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G(V,E)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的顶点集合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分成两组：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■白点集合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指已确定最短路径的顶点集合。用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中只有一个元素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即源点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以后每求得一条最短路径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就加入到集合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直到全部顶点都加入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算法就结束了。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■蓝点集合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指未确定最短路径的顶点集合。用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按最短路径长度的递增次序把第二组的顶点加入到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中。在加入过程中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总是寻找到与起点距离最短的先加入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保持集合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中的路径长度永远比集合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中的小。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vis[v]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标记顶点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是白点还是蓝点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白点用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vis[v]=true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蓝点用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vis[v]=false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标记。很显然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除源点为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其它均为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false;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77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62461F-A88F-4D46-9D7B-39936455E6C7}"/>
              </a:ext>
            </a:extLst>
          </p:cNvPr>
          <p:cNvSpPr/>
          <p:nvPr/>
        </p:nvSpPr>
        <p:spPr>
          <a:xfrm>
            <a:off x="509239" y="340530"/>
            <a:ext cx="1097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特别注意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有时题目会暗含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两点之间有多条边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的路可能有多条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一条的权值是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一条权值是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一条权值是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这就需要在接收数据时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做好处理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如果求最大值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则要比较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如果当前值比之前的值更小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如果当前值比之前的更大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则不需要更新。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d%d%d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u,&amp;v,&amp;w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if(g[u][v]&gt;w) g[u][v]= g[v][u]=w;	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Dijskstra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算法有两重循环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第一重循环是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第二重循环是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。这中间可以优化的是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如果在接收数据的时候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保存最大的点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第一重循环就只需要扫描到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p-1,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而第二重循环只需要扫描到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。降低了时间复杂度。但多数时候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题目是给定了最大的点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不需要再找了。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d%d%d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u,&amp;v,&amp;w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if(g[u][v]&gt;w) g[u][v]=g[v][u]=w;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p=max(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	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Dijskstra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不适合处理负边权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C99C2E6-E9AC-42BD-8D99-A259188E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3" y="4497738"/>
            <a:ext cx="2605366" cy="20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44FB1A0-8065-4026-916F-902B67922D93}"/>
              </a:ext>
            </a:extLst>
          </p:cNvPr>
          <p:cNvSpPr txBox="1"/>
          <p:nvPr/>
        </p:nvSpPr>
        <p:spPr>
          <a:xfrm>
            <a:off x="2684842" y="222402"/>
            <a:ext cx="677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迪杰斯特拉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1984CD-E1F2-4F02-B6FE-7782E7D9C92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5743BC0-662A-433B-84D9-1DD9F652FEA6}"/>
              </a:ext>
            </a:extLst>
          </p:cNvPr>
          <p:cNvSpPr txBox="1"/>
          <p:nvPr/>
        </p:nvSpPr>
        <p:spPr>
          <a:xfrm>
            <a:off x="8076220" y="9345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886751C-122B-49A2-AA07-8D24084FF269}"/>
              </a:ext>
            </a:extLst>
          </p:cNvPr>
          <p:cNvSpPr txBox="1"/>
          <p:nvPr/>
        </p:nvSpPr>
        <p:spPr>
          <a:xfrm>
            <a:off x="747132" y="1639229"/>
            <a:ext cx="148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EDA4907-D601-4215-AF4C-8D48ED079EFB}"/>
              </a:ext>
            </a:extLst>
          </p:cNvPr>
          <p:cNvSpPr txBox="1"/>
          <p:nvPr/>
        </p:nvSpPr>
        <p:spPr>
          <a:xfrm>
            <a:off x="869092" y="2188630"/>
            <a:ext cx="72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每次找到离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号点最近的点的时间复杂度是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C4CEB33-12AD-4827-98A8-6BC30F3AD7C7}"/>
              </a:ext>
            </a:extLst>
          </p:cNvPr>
          <p:cNvSpPr txBox="1"/>
          <p:nvPr/>
        </p:nvSpPr>
        <p:spPr>
          <a:xfrm>
            <a:off x="8643425" y="2188629"/>
            <a:ext cx="164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43A18C6-AFCA-43A3-94C8-E887F4361656}"/>
              </a:ext>
            </a:extLst>
          </p:cNvPr>
          <p:cNvCxnSpPr>
            <a:endCxn id="7" idx="1"/>
          </p:cNvCxnSpPr>
          <p:nvPr/>
        </p:nvCxnSpPr>
        <p:spPr>
          <a:xfrm>
            <a:off x="7415561" y="2419461"/>
            <a:ext cx="1227864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53F9027-4C98-46C5-8856-A0528B2E95AB}"/>
              </a:ext>
            </a:extLst>
          </p:cNvPr>
          <p:cNvSpPr txBox="1"/>
          <p:nvPr/>
        </p:nvSpPr>
        <p:spPr>
          <a:xfrm>
            <a:off x="7797532" y="1948877"/>
            <a:ext cx="5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CE3C045-D5E6-4D2F-B805-2878A4092D1D}"/>
              </a:ext>
            </a:extLst>
          </p:cNvPr>
          <p:cNvSpPr txBox="1"/>
          <p:nvPr/>
        </p:nvSpPr>
        <p:spPr>
          <a:xfrm>
            <a:off x="747132" y="3183135"/>
            <a:ext cx="148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A1F237C-5BA3-4866-B669-F6A9BDE6C665}"/>
              </a:ext>
            </a:extLst>
          </p:cNvPr>
          <p:cNvSpPr txBox="1"/>
          <p:nvPr/>
        </p:nvSpPr>
        <p:spPr>
          <a:xfrm>
            <a:off x="2023947" y="3732536"/>
            <a:ext cx="148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5B3C05B-EBFA-4E21-810D-F297AC25A4D0}"/>
              </a:ext>
            </a:extLst>
          </p:cNvPr>
          <p:cNvSpPr txBox="1"/>
          <p:nvPr/>
        </p:nvSpPr>
        <p:spPr>
          <a:xfrm>
            <a:off x="1943285" y="3183135"/>
            <a:ext cx="45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如果是稀疏图（边数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179FDB2-1722-4512-B952-FB0FEC1BC715}"/>
              </a:ext>
            </a:extLst>
          </p:cNvPr>
          <p:cNvCxnSpPr/>
          <p:nvPr/>
        </p:nvCxnSpPr>
        <p:spPr>
          <a:xfrm>
            <a:off x="3580412" y="3933464"/>
            <a:ext cx="1227864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ADCAB1B-33AC-47F5-992A-832E5EE353D4}"/>
              </a:ext>
            </a:extLst>
          </p:cNvPr>
          <p:cNvSpPr txBox="1"/>
          <p:nvPr/>
        </p:nvSpPr>
        <p:spPr>
          <a:xfrm>
            <a:off x="4962292" y="3715975"/>
            <a:ext cx="148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D62650A-9D43-4007-B0DF-EC75BCF47C63}"/>
              </a:ext>
            </a:extLst>
          </p:cNvPr>
          <p:cNvSpPr txBox="1"/>
          <p:nvPr/>
        </p:nvSpPr>
        <p:spPr>
          <a:xfrm>
            <a:off x="6155475" y="3702631"/>
            <a:ext cx="357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O(M+N)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8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178" y="335278"/>
            <a:ext cx="44071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最短路径问题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http://cqsyz.openjudge.cn/tu/10/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平面上有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(N&lt;=100),</a:t>
            </a:r>
            <a:r>
              <a:rPr lang="zh-CN" altLang="en-US" dirty="0"/>
              <a:t>每个点的坐标在</a:t>
            </a:r>
            <a:r>
              <a:rPr lang="en-US" altLang="zh-CN" dirty="0"/>
              <a:t>-10000~10000</a:t>
            </a:r>
            <a:r>
              <a:rPr lang="zh-CN" altLang="en-US" dirty="0"/>
              <a:t>之间。其中的一些点之间有连线。若有连线</a:t>
            </a:r>
            <a:r>
              <a:rPr lang="en-US" altLang="zh-CN" dirty="0"/>
              <a:t>,</a:t>
            </a:r>
            <a:r>
              <a:rPr lang="zh-CN" altLang="en-US" dirty="0"/>
              <a:t>则表示可从一个点到达另一个点</a:t>
            </a:r>
            <a:r>
              <a:rPr lang="en-US" altLang="zh-CN" dirty="0"/>
              <a:t>,</a:t>
            </a:r>
            <a:r>
              <a:rPr lang="zh-CN" altLang="en-US" dirty="0"/>
              <a:t>即两点间有通路</a:t>
            </a:r>
            <a:r>
              <a:rPr lang="en-US" altLang="zh-CN" dirty="0"/>
              <a:t>,</a:t>
            </a:r>
            <a:r>
              <a:rPr lang="zh-CN" altLang="en-US" dirty="0"/>
              <a:t>通路距离为两点间的直线距离。现在的任务是找出从一点到另一点之间的最短路径。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输入描述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行为整数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行至第</a:t>
            </a:r>
            <a:r>
              <a:rPr lang="en-US" altLang="zh-CN" dirty="0"/>
              <a:t>N+1</a:t>
            </a:r>
            <a:r>
              <a:rPr lang="zh-CN" altLang="en-US" dirty="0"/>
              <a:t>行</a:t>
            </a:r>
            <a:r>
              <a:rPr lang="en-US" altLang="zh-CN" dirty="0"/>
              <a:t>(</a:t>
            </a:r>
            <a:r>
              <a:rPr lang="zh-CN" altLang="en-US" dirty="0"/>
              <a:t>共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),</a:t>
            </a:r>
            <a:r>
              <a:rPr lang="zh-CN" altLang="en-US" dirty="0"/>
              <a:t>每行两个整数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y,</a:t>
            </a:r>
            <a:r>
              <a:rPr lang="zh-CN" altLang="en-US" dirty="0"/>
              <a:t>描述了一个点的坐标。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N+2</a:t>
            </a:r>
            <a:r>
              <a:rPr lang="zh-CN" altLang="en-US" dirty="0"/>
              <a:t>行为一个整数</a:t>
            </a:r>
            <a:r>
              <a:rPr lang="en-US" altLang="zh-CN" dirty="0"/>
              <a:t>M,</a:t>
            </a:r>
            <a:r>
              <a:rPr lang="zh-CN" altLang="en-US" dirty="0"/>
              <a:t>表示图中连线的个数。</a:t>
            </a:r>
          </a:p>
          <a:p>
            <a:r>
              <a:rPr lang="zh-CN" altLang="en-US" dirty="0"/>
              <a:t>此后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,</a:t>
            </a:r>
            <a:r>
              <a:rPr lang="zh-CN" altLang="en-US" dirty="0"/>
              <a:t>每行描述一条连线</a:t>
            </a:r>
            <a:r>
              <a:rPr lang="en-US" altLang="zh-CN" dirty="0"/>
              <a:t>,</a:t>
            </a:r>
            <a:r>
              <a:rPr lang="zh-CN" altLang="en-US" dirty="0"/>
              <a:t>由两个整数</a:t>
            </a:r>
            <a:r>
              <a:rPr lang="en-US" altLang="zh-CN" dirty="0" err="1"/>
              <a:t>i,j</a:t>
            </a:r>
            <a:r>
              <a:rPr lang="zh-CN" altLang="en-US" dirty="0"/>
              <a:t>组成</a:t>
            </a:r>
            <a:r>
              <a:rPr lang="en-US" altLang="zh-CN" dirty="0"/>
              <a:t>,</a:t>
            </a:r>
            <a:r>
              <a:rPr lang="zh-CN" altLang="en-US" dirty="0"/>
              <a:t>表示第</a:t>
            </a:r>
            <a:r>
              <a:rPr lang="en-US" altLang="zh-CN" dirty="0"/>
              <a:t>i</a:t>
            </a:r>
            <a:r>
              <a:rPr lang="zh-CN" altLang="en-US" dirty="0"/>
              <a:t>个点和第</a:t>
            </a:r>
            <a:r>
              <a:rPr lang="en-US" altLang="zh-CN" dirty="0"/>
              <a:t>j</a:t>
            </a:r>
            <a:r>
              <a:rPr lang="zh-CN" altLang="en-US" dirty="0"/>
              <a:t>个点之间有连线。</a:t>
            </a:r>
          </a:p>
          <a:p>
            <a:r>
              <a:rPr lang="zh-CN" altLang="en-US" dirty="0"/>
              <a:t>最后一行</a:t>
            </a:r>
            <a:r>
              <a:rPr lang="en-US" altLang="zh-CN" dirty="0"/>
              <a:t>:</a:t>
            </a:r>
            <a:r>
              <a:rPr lang="zh-CN" altLang="en-US" dirty="0"/>
              <a:t>两个整数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t,</a:t>
            </a:r>
            <a:r>
              <a:rPr lang="zh-CN" altLang="en-US" dirty="0"/>
              <a:t>分别表示源点和目标点。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输出描述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仅一行</a:t>
            </a:r>
            <a:r>
              <a:rPr lang="en-US" altLang="zh-CN" dirty="0"/>
              <a:t>,</a:t>
            </a:r>
            <a:r>
              <a:rPr lang="zh-CN" altLang="en-US" dirty="0"/>
              <a:t>一个实数</a:t>
            </a:r>
            <a:r>
              <a:rPr lang="en-US" altLang="zh-CN" dirty="0"/>
              <a:t>(</a:t>
            </a:r>
            <a:r>
              <a:rPr lang="zh-CN" altLang="en-US" dirty="0"/>
              <a:t>保留两位小数</a:t>
            </a:r>
            <a:r>
              <a:rPr lang="en-US" altLang="zh-CN" dirty="0"/>
              <a:t>),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的最短路径长度。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5501640" y="335278"/>
            <a:ext cx="6080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0 0</a:t>
            </a:r>
          </a:p>
          <a:p>
            <a:r>
              <a:rPr lang="en-US" altLang="zh-CN" dirty="0"/>
              <a:t>2 0</a:t>
            </a:r>
          </a:p>
          <a:p>
            <a:r>
              <a:rPr lang="en-US" altLang="zh-CN" dirty="0"/>
              <a:t>2 2</a:t>
            </a:r>
          </a:p>
          <a:p>
            <a:r>
              <a:rPr lang="en-US" altLang="zh-CN" dirty="0"/>
              <a:t>0 2</a:t>
            </a:r>
          </a:p>
          <a:p>
            <a:r>
              <a:rPr lang="en-US" altLang="zh-CN" dirty="0"/>
              <a:t>3 1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1 2</a:t>
            </a:r>
          </a:p>
          <a:p>
            <a:r>
              <a:rPr lang="en-US" altLang="zh-CN" dirty="0"/>
              <a:t>1 3</a:t>
            </a:r>
          </a:p>
          <a:p>
            <a:r>
              <a:rPr lang="en-US" altLang="zh-CN" dirty="0"/>
              <a:t>1 4</a:t>
            </a:r>
          </a:p>
          <a:p>
            <a:r>
              <a:rPr lang="en-US" altLang="zh-CN" dirty="0"/>
              <a:t>2 5</a:t>
            </a:r>
          </a:p>
          <a:p>
            <a:r>
              <a:rPr lang="en-US" altLang="zh-CN" dirty="0"/>
              <a:t>3 5</a:t>
            </a:r>
          </a:p>
          <a:p>
            <a:r>
              <a:rPr lang="en-US" altLang="zh-CN" dirty="0"/>
              <a:t>1 5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3.41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6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8" y="1353503"/>
            <a:ext cx="57626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096" y="258128"/>
            <a:ext cx="5181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55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53A3DB-A4E6-4D27-AF6B-C593DED523DB}"/>
              </a:ext>
            </a:extLst>
          </p:cNvPr>
          <p:cNvSpPr txBox="1"/>
          <p:nvPr/>
        </p:nvSpPr>
        <p:spPr>
          <a:xfrm>
            <a:off x="1991544" y="26064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、只允许经过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0E5287E-C9DC-40C3-A48F-CA853B5C3084}"/>
              </a:ext>
            </a:extLst>
          </p:cNvPr>
          <p:cNvSpPr txBox="1"/>
          <p:nvPr/>
        </p:nvSpPr>
        <p:spPr>
          <a:xfrm>
            <a:off x="5159896" y="199093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min{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}</a:t>
            </a:r>
            <a:endParaRPr lang="zh-CN" altLang="en-US" sz="3200" b="1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3F3529B-79DC-44A2-87D2-D46666838B7C}"/>
              </a:ext>
            </a:extLst>
          </p:cNvPr>
          <p:cNvGraphicFramePr>
            <a:graphicFrameLocks noGrp="1"/>
          </p:cNvGraphicFramePr>
          <p:nvPr/>
        </p:nvGraphicFramePr>
        <p:xfrm>
          <a:off x="1679850" y="1196753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044465-22F0-44A3-AB1D-F3E7B76A5BC9}"/>
              </a:ext>
            </a:extLst>
          </p:cNvPr>
          <p:cNvSpPr/>
          <p:nvPr/>
        </p:nvSpPr>
        <p:spPr>
          <a:xfrm>
            <a:off x="3455877" y="2804678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9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E30549A-FCA1-423E-A22C-8B5D174857E3}"/>
              </a:ext>
            </a:extLst>
          </p:cNvPr>
          <p:cNvSpPr/>
          <p:nvPr/>
        </p:nvSpPr>
        <p:spPr>
          <a:xfrm>
            <a:off x="3455877" y="3323492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7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0C44BD-1A9F-414A-8928-71EEDF15A9F4}"/>
              </a:ext>
            </a:extLst>
          </p:cNvPr>
          <p:cNvSpPr/>
          <p:nvPr/>
        </p:nvSpPr>
        <p:spPr>
          <a:xfrm>
            <a:off x="4343890" y="3330885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11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E4E330-319C-446B-8954-A5E97082E5BF}"/>
              </a:ext>
            </a:extLst>
          </p:cNvPr>
          <p:cNvSpPr txBox="1"/>
          <p:nvPr/>
        </p:nvSpPr>
        <p:spPr>
          <a:xfrm>
            <a:off x="2783632" y="431674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for(int 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=1;i&lt;=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for(int j=1;j&lt;=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n;j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][j]=min{e[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][j]};</a:t>
            </a:r>
            <a:endParaRPr lang="zh-CN" altLang="en-US" sz="32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2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440" y="228600"/>
            <a:ext cx="1089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最小花费 </a:t>
            </a:r>
          </a:p>
          <a:p>
            <a:r>
              <a:rPr lang="en-US" altLang="zh-CN" dirty="0">
                <a:hlinkClick r:id="rId2"/>
              </a:rPr>
              <a:t>http://cqsyz.openjudge.cn/tu/17/</a:t>
            </a:r>
            <a:endParaRPr lang="en-US" altLang="zh-CN" dirty="0"/>
          </a:p>
          <a:p>
            <a:r>
              <a:rPr lang="zh-CN" altLang="en-US" dirty="0"/>
              <a:t>描述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个人中，某些人的银行账号之间可以互相转账。这些人之间转账的手续费各不相同。给定这些人之间转账时需要从转账金额里扣除百分之几的手续费，请问</a:t>
            </a:r>
            <a:r>
              <a:rPr lang="en-US" altLang="zh-CN" dirty="0"/>
              <a:t>A</a:t>
            </a:r>
            <a:r>
              <a:rPr lang="zh-CN" altLang="en-US" dirty="0"/>
              <a:t>最少需要多少钱使得转账后</a:t>
            </a:r>
            <a:r>
              <a:rPr lang="en-US" altLang="zh-CN" dirty="0"/>
              <a:t>B</a:t>
            </a:r>
            <a:r>
              <a:rPr lang="zh-CN" altLang="en-US" dirty="0"/>
              <a:t>收到</a:t>
            </a:r>
            <a:r>
              <a:rPr lang="en-US" altLang="zh-CN" dirty="0"/>
              <a:t>100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输入</a:t>
            </a:r>
          </a:p>
          <a:p>
            <a:r>
              <a:rPr lang="zh-CN" altLang="en-US" dirty="0"/>
              <a:t>第一行输入两个正整数</a:t>
            </a:r>
            <a:r>
              <a:rPr lang="en-US" altLang="zh-CN" dirty="0" err="1"/>
              <a:t>n,m</a:t>
            </a:r>
            <a:r>
              <a:rPr lang="zh-CN" altLang="en-US" dirty="0"/>
              <a:t>，分别表示总人数和可以互相转账的人的对数。</a:t>
            </a:r>
          </a:p>
          <a:p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行每行输入三个正整数</a:t>
            </a:r>
            <a:r>
              <a:rPr lang="en-US" altLang="zh-CN" dirty="0" err="1"/>
              <a:t>x,y,z</a:t>
            </a:r>
            <a:r>
              <a:rPr lang="zh-CN" altLang="en-US" dirty="0"/>
              <a:t>，表示标号为</a:t>
            </a:r>
            <a:r>
              <a:rPr lang="en-US" altLang="zh-CN" dirty="0"/>
              <a:t>x</a:t>
            </a:r>
            <a:r>
              <a:rPr lang="zh-CN" altLang="en-US" dirty="0"/>
              <a:t>的人和标号为</a:t>
            </a:r>
            <a:r>
              <a:rPr lang="en-US" altLang="zh-CN" dirty="0"/>
              <a:t>y</a:t>
            </a:r>
            <a:r>
              <a:rPr lang="zh-CN" altLang="en-US" dirty="0"/>
              <a:t>的人之间互相转账需要扣除</a:t>
            </a:r>
            <a:r>
              <a:rPr lang="en-US" altLang="zh-CN" dirty="0"/>
              <a:t>z%</a:t>
            </a:r>
            <a:r>
              <a:rPr lang="zh-CN" altLang="en-US" dirty="0"/>
              <a:t>的手续费 </a:t>
            </a:r>
            <a:r>
              <a:rPr lang="en-US" altLang="zh-CN" dirty="0"/>
              <a:t>(z&lt;100)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最后一行输入两个正整数</a:t>
            </a:r>
            <a:r>
              <a:rPr lang="en-US" altLang="zh-CN" dirty="0"/>
              <a:t>A,B</a:t>
            </a:r>
            <a:r>
              <a:rPr lang="zh-CN" altLang="en-US" dirty="0"/>
              <a:t>。数据保证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之间可以直接或间接地转账。</a:t>
            </a:r>
          </a:p>
          <a:p>
            <a:r>
              <a:rPr lang="zh-CN" altLang="en-US" dirty="0"/>
              <a:t>输出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A</a:t>
            </a:r>
            <a:r>
              <a:rPr lang="zh-CN" altLang="en-US" dirty="0"/>
              <a:t>使得</a:t>
            </a:r>
            <a:r>
              <a:rPr lang="en-US" altLang="zh-CN" dirty="0"/>
              <a:t>B</a:t>
            </a:r>
            <a:r>
              <a:rPr lang="zh-CN" altLang="en-US" dirty="0"/>
              <a:t>到账</a:t>
            </a:r>
            <a:r>
              <a:rPr lang="en-US" altLang="zh-CN" dirty="0"/>
              <a:t>100</a:t>
            </a:r>
            <a:r>
              <a:rPr lang="zh-CN" altLang="en-US" dirty="0"/>
              <a:t>元最少需要的总费用。精确到小数点后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</a:p>
          <a:p>
            <a:r>
              <a:rPr lang="zh-CN" altLang="en-US" dirty="0"/>
              <a:t>样例输入</a:t>
            </a:r>
          </a:p>
          <a:p>
            <a:r>
              <a:rPr lang="en-US" altLang="zh-CN" dirty="0"/>
              <a:t>3 3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2 3 2</a:t>
            </a:r>
          </a:p>
          <a:p>
            <a:r>
              <a:rPr lang="en-US" altLang="zh-CN" dirty="0"/>
              <a:t>1 3 3</a:t>
            </a:r>
          </a:p>
          <a:p>
            <a:r>
              <a:rPr lang="en-US" altLang="zh-CN" dirty="0"/>
              <a:t>1 3</a:t>
            </a:r>
          </a:p>
          <a:p>
            <a:r>
              <a:rPr lang="zh-CN" altLang="en-US" dirty="0"/>
              <a:t>样例输出</a:t>
            </a:r>
          </a:p>
          <a:p>
            <a:r>
              <a:rPr lang="en-US" altLang="zh-CN" dirty="0"/>
              <a:t>103.07153164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39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86728"/>
            <a:ext cx="7351713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6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39103"/>
            <a:ext cx="50006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80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CF370A2-1B69-4A2D-BC99-02F4C84F3CFB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8BBCC-DFF4-4A14-9FE1-5F9E225EF100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FA9E761-FA5B-4EFA-924A-DC98B30B01BA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5E2C5C-8661-4696-9331-EBC9280D338A}"/>
              </a:ext>
            </a:extLst>
          </p:cNvPr>
          <p:cNvSpPr txBox="1"/>
          <p:nvPr/>
        </p:nvSpPr>
        <p:spPr>
          <a:xfrm>
            <a:off x="194996" y="172977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168C77B-97FB-4C91-8F46-CD4D5D25A127}"/>
              </a:ext>
            </a:extLst>
          </p:cNvPr>
          <p:cNvSpPr txBox="1"/>
          <p:nvPr/>
        </p:nvSpPr>
        <p:spPr>
          <a:xfrm>
            <a:off x="194996" y="3145025"/>
            <a:ext cx="533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for(int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 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&lt;=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for(int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=1;i&lt;=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for(int j=1;j&lt;=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n;j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e[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][j]=min{e[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][j]};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96B430-7166-4B37-AF2F-A3EB8C784FEF}"/>
              </a:ext>
            </a:extLst>
          </p:cNvPr>
          <p:cNvSpPr txBox="1"/>
          <p:nvPr/>
        </p:nvSpPr>
        <p:spPr>
          <a:xfrm>
            <a:off x="264487" y="2539498"/>
            <a:ext cx="192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核心代码：</a:t>
            </a:r>
          </a:p>
        </p:txBody>
      </p:sp>
      <p:pic>
        <p:nvPicPr>
          <p:cNvPr id="8" name="图片 7" descr="图片包含 文字&#10;&#10;描述已自动生成">
            <a:extLst>
              <a:ext uri="{FF2B5EF4-FFF2-40B4-BE49-F238E27FC236}">
                <a16:creationId xmlns:a16="http://schemas.microsoft.com/office/drawing/2014/main" xmlns="" id="{F486D1C4-A36A-4863-BCA1-94193CDF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74" y="2229602"/>
            <a:ext cx="5977630" cy="4372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2A1BDC1-873A-4437-A6BC-7E248BFD992C}"/>
              </a:ext>
            </a:extLst>
          </p:cNvPr>
          <p:cNvSpPr txBox="1"/>
          <p:nvPr/>
        </p:nvSpPr>
        <p:spPr>
          <a:xfrm>
            <a:off x="5412388" y="1649579"/>
            <a:ext cx="67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迪杰斯特拉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8A1D5A1B-2337-4E5D-BEED-FA056401CA86}"/>
              </a:ext>
            </a:extLst>
          </p:cNvPr>
          <p:cNvSpPr/>
          <p:nvPr/>
        </p:nvSpPr>
        <p:spPr>
          <a:xfrm>
            <a:off x="607707" y="4236909"/>
            <a:ext cx="4702628" cy="62163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98861006-7334-41B5-AC9D-BD82FCD96BC5}"/>
              </a:ext>
            </a:extLst>
          </p:cNvPr>
          <p:cNvSpPr/>
          <p:nvPr/>
        </p:nvSpPr>
        <p:spPr>
          <a:xfrm>
            <a:off x="8235280" y="5245865"/>
            <a:ext cx="3622576" cy="62163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E489D9E-B164-4D47-90D9-512D5B860DC3}"/>
              </a:ext>
            </a:extLst>
          </p:cNvPr>
          <p:cNvSpPr txBox="1"/>
          <p:nvPr/>
        </p:nvSpPr>
        <p:spPr>
          <a:xfrm>
            <a:off x="488859" y="5473377"/>
            <a:ext cx="49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if(dis[</a:t>
            </a:r>
            <a:r>
              <a:rPr lang="en-US" altLang="zh-CN" sz="2800" b="1" dirty="0">
                <a:solidFill>
                  <a:srgbClr val="FF0000"/>
                </a:solidFill>
              </a:rPr>
              <a:t>v[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r>
              <a:rPr lang="en-US" altLang="zh-CN" sz="2800" b="1" dirty="0"/>
              <a:t>]&gt;dis[</a:t>
            </a:r>
            <a:r>
              <a:rPr lang="en-US" altLang="zh-CN" sz="2800" b="1" dirty="0">
                <a:solidFill>
                  <a:srgbClr val="FF0000"/>
                </a:solidFill>
              </a:rPr>
              <a:t>u[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r>
              <a:rPr lang="en-US" altLang="zh-CN" sz="2800" b="1" dirty="0"/>
              <a:t>]+</a:t>
            </a:r>
            <a:r>
              <a:rPr lang="en-US" altLang="zh-CN" sz="2800" b="1" dirty="0">
                <a:solidFill>
                  <a:srgbClr val="FF0000"/>
                </a:solidFill>
              </a:rPr>
              <a:t>w[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	dis[v[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]]=dis[u[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]]+w[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8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ACE8E5B-3E63-4336-8EEA-0F6731231BD3}"/>
              </a:ext>
            </a:extLst>
          </p:cNvPr>
          <p:cNvGrpSpPr/>
          <p:nvPr/>
        </p:nvGrpSpPr>
        <p:grpSpPr>
          <a:xfrm>
            <a:off x="527439" y="2077846"/>
            <a:ext cx="3593871" cy="2367232"/>
            <a:chOff x="434898" y="1695721"/>
            <a:chExt cx="3593871" cy="23672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B4CF34C-1208-4125-A79A-CC56B29E28D5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A6ED3C26-6AAB-4774-A704-3B5E58D0B138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9C6AE8DA-D7B2-4422-B160-6443C5304927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B8DB9A0-A014-41E0-9E83-EC5A7FE9E262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5BEEF8D-4AA6-4164-AD2B-BEEF79157EE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8326E41-C24B-4922-9DA8-20A7C88E2117}"/>
                </a:ext>
              </a:extLst>
            </p:cNvPr>
            <p:cNvCxnSpPr>
              <a:stCxn id="3" idx="7"/>
              <a:endCxn id="4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978B7ED-522F-4062-AA9C-6CB85FA3D235}"/>
                </a:ext>
              </a:extLst>
            </p:cNvPr>
            <p:cNvCxnSpPr>
              <a:stCxn id="3" idx="5"/>
              <a:endCxn id="5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D4593C29-887E-4168-9650-90B63F4FF2C3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DF404983-C4F3-42C2-A077-531258048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41C8CE9B-5ACD-44DF-BC6D-8C1330C33AD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05526FC-DDA8-47B4-82E7-D236EEAD72EE}"/>
                </a:ext>
              </a:extLst>
            </p:cNvPr>
            <p:cNvSpPr txBox="1"/>
            <p:nvPr/>
          </p:nvSpPr>
          <p:spPr>
            <a:xfrm>
              <a:off x="879089" y="2140660"/>
              <a:ext cx="53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-3</a:t>
              </a:r>
              <a:endParaRPr lang="zh-CN" altLang="en-US" sz="2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FA8A4DB0-CBBB-4060-9927-32367AAC16BC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1E910F4-BC4B-4A38-BDC5-8C17DE370B42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8375F03-A24F-4348-BA5B-2A518098375F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BEBEC12-F63E-48E2-B4B3-487EBD76293B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9BFD4D4-8D88-4EA4-9479-14AE298BC8A8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9C1AE7B-7443-405C-B910-44BF0CC0C16B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67CAFDD-C597-4A53-99DE-E7EBF43DE7A0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9B8D2FF1-86F8-4F49-84E7-276974EB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80943"/>
              </p:ext>
            </p:extLst>
          </p:nvPr>
        </p:nvGraphicFramePr>
        <p:xfrm>
          <a:off x="-168277" y="4978182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30E747D-64F2-4A76-A03A-73FBDACE646C}"/>
              </a:ext>
            </a:extLst>
          </p:cNvPr>
          <p:cNvSpPr txBox="1"/>
          <p:nvPr/>
        </p:nvSpPr>
        <p:spPr>
          <a:xfrm>
            <a:off x="5543649" y="2739926"/>
            <a:ext cx="2835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5 5</a:t>
            </a:r>
          </a:p>
          <a:p>
            <a:r>
              <a:rPr lang="en-US" altLang="zh-CN" sz="2800" dirty="0"/>
              <a:t>2 3 2</a:t>
            </a:r>
          </a:p>
          <a:p>
            <a:r>
              <a:rPr lang="en-US" altLang="zh-CN" sz="2800" dirty="0"/>
              <a:t>1 2 -3</a:t>
            </a:r>
          </a:p>
          <a:p>
            <a:r>
              <a:rPr lang="en-US" altLang="zh-CN" sz="2800" dirty="0"/>
              <a:t>1 5 5</a:t>
            </a:r>
          </a:p>
          <a:p>
            <a:r>
              <a:rPr lang="en-US" altLang="zh-CN" sz="2800" dirty="0"/>
              <a:t>4 5 2</a:t>
            </a:r>
          </a:p>
          <a:p>
            <a:r>
              <a:rPr lang="en-US" altLang="zh-CN" sz="2800" dirty="0"/>
              <a:t>3 4 3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ACC6F60-85C6-4BF9-AB7E-E49D8D570627}"/>
              </a:ext>
            </a:extLst>
          </p:cNvPr>
          <p:cNvSpPr txBox="1"/>
          <p:nvPr/>
        </p:nvSpPr>
        <p:spPr>
          <a:xfrm>
            <a:off x="769959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5126D7B-7B24-4C85-ABDE-03CD8F41DFF9}"/>
              </a:ext>
            </a:extLst>
          </p:cNvPr>
          <p:cNvSpPr txBox="1"/>
          <p:nvPr/>
        </p:nvSpPr>
        <p:spPr>
          <a:xfrm>
            <a:off x="1708195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1710A1F-BD45-48BE-B11C-164C3F5B7E51}"/>
              </a:ext>
            </a:extLst>
          </p:cNvPr>
          <p:cNvSpPr txBox="1"/>
          <p:nvPr/>
        </p:nvSpPr>
        <p:spPr>
          <a:xfrm>
            <a:off x="2471032" y="5500428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0235BB96-A514-4B70-BF91-D46B9A58B8DD}"/>
              </a:ext>
            </a:extLst>
          </p:cNvPr>
          <p:cNvSpPr txBox="1"/>
          <p:nvPr/>
        </p:nvSpPr>
        <p:spPr>
          <a:xfrm>
            <a:off x="3308924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6749D62-FDB5-490A-9AE4-80E01266B5F4}"/>
              </a:ext>
            </a:extLst>
          </p:cNvPr>
          <p:cNvSpPr txBox="1"/>
          <p:nvPr/>
        </p:nvSpPr>
        <p:spPr>
          <a:xfrm>
            <a:off x="4172105" y="5500428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5834F8-6940-49E8-B487-EE1E111C6C3A}"/>
              </a:ext>
            </a:extLst>
          </p:cNvPr>
          <p:cNvSpPr txBox="1"/>
          <p:nvPr/>
        </p:nvSpPr>
        <p:spPr>
          <a:xfrm>
            <a:off x="175182" y="3133261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E37EC43-1498-4A5D-995E-45A8A49EA842}"/>
              </a:ext>
            </a:extLst>
          </p:cNvPr>
          <p:cNvSpPr txBox="1"/>
          <p:nvPr/>
        </p:nvSpPr>
        <p:spPr>
          <a:xfrm>
            <a:off x="1723119" y="1725443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FCCB5EA7-F42B-4769-80E8-15218B7BC918}"/>
              </a:ext>
            </a:extLst>
          </p:cNvPr>
          <p:cNvSpPr txBox="1"/>
          <p:nvPr/>
        </p:nvSpPr>
        <p:spPr>
          <a:xfrm>
            <a:off x="1723627" y="4364519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4CE41F9-9413-4C28-B3DC-3E4B68366361}"/>
              </a:ext>
            </a:extLst>
          </p:cNvPr>
          <p:cNvSpPr txBox="1"/>
          <p:nvPr/>
        </p:nvSpPr>
        <p:spPr>
          <a:xfrm>
            <a:off x="3459043" y="1680864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39F35BAF-6C02-44C7-A7FC-A804E7421C07}"/>
              </a:ext>
            </a:extLst>
          </p:cNvPr>
          <p:cNvSpPr txBox="1"/>
          <p:nvPr/>
        </p:nvSpPr>
        <p:spPr>
          <a:xfrm>
            <a:off x="3459043" y="4293914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04CB1EC-DDD8-41C8-BE44-21E98F3DC27B}"/>
              </a:ext>
            </a:extLst>
          </p:cNvPr>
          <p:cNvSpPr txBox="1"/>
          <p:nvPr/>
        </p:nvSpPr>
        <p:spPr>
          <a:xfrm>
            <a:off x="5528557" y="1679617"/>
            <a:ext cx="49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if(dis[v[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]]&gt;dis[u[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</a:p>
          <a:p>
            <a:r>
              <a:rPr lang="en-US" altLang="zh-CN" sz="2800" dirty="0"/>
              <a:t>	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F786245E-A53B-4F6E-8500-2EB004809F24}"/>
              </a:ext>
            </a:extLst>
          </p:cNvPr>
          <p:cNvSpPr txBox="1"/>
          <p:nvPr/>
        </p:nvSpPr>
        <p:spPr>
          <a:xfrm>
            <a:off x="1627287" y="1649267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8B5512D-147A-4CE9-9D5B-DDA6F9C935DA}"/>
              </a:ext>
            </a:extLst>
          </p:cNvPr>
          <p:cNvSpPr txBox="1"/>
          <p:nvPr/>
        </p:nvSpPr>
        <p:spPr>
          <a:xfrm>
            <a:off x="6989657" y="3163596"/>
            <a:ext cx="49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dis[3]=∞     dis[2]+2= ∞+2= ∞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ACCCCF7-88FB-4847-9BC6-377D78C20ED2}"/>
              </a:ext>
            </a:extLst>
          </p:cNvPr>
          <p:cNvSpPr txBox="1"/>
          <p:nvPr/>
        </p:nvSpPr>
        <p:spPr>
          <a:xfrm>
            <a:off x="7005495" y="3638281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dis[2]=∞     dis[1]+(-3)= 0-3=-3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9E7083C9-B750-4DAF-AEDD-9567D3A138D2}"/>
              </a:ext>
            </a:extLst>
          </p:cNvPr>
          <p:cNvSpPr txBox="1"/>
          <p:nvPr/>
        </p:nvSpPr>
        <p:spPr>
          <a:xfrm>
            <a:off x="1670668" y="548147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82A31754-2855-4242-BEE6-E511B9564AB5}"/>
              </a:ext>
            </a:extLst>
          </p:cNvPr>
          <p:cNvSpPr txBox="1"/>
          <p:nvPr/>
        </p:nvSpPr>
        <p:spPr>
          <a:xfrm>
            <a:off x="8378686" y="3658679"/>
            <a:ext cx="4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EA94088-7942-46E1-8E11-AA3B801E4B1C}"/>
              </a:ext>
            </a:extLst>
          </p:cNvPr>
          <p:cNvSpPr txBox="1"/>
          <p:nvPr/>
        </p:nvSpPr>
        <p:spPr>
          <a:xfrm>
            <a:off x="7005495" y="404394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dis[5]=∞     dis[1]+5= 0+5=5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0AF4987C-50E1-422F-B98B-B5DA42CC7421}"/>
              </a:ext>
            </a:extLst>
          </p:cNvPr>
          <p:cNvSpPr txBox="1"/>
          <p:nvPr/>
        </p:nvSpPr>
        <p:spPr>
          <a:xfrm>
            <a:off x="8389112" y="4030928"/>
            <a:ext cx="4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F0FA209-B8C0-4326-9342-6E94E0E4A1EB}"/>
              </a:ext>
            </a:extLst>
          </p:cNvPr>
          <p:cNvSpPr txBox="1"/>
          <p:nvPr/>
        </p:nvSpPr>
        <p:spPr>
          <a:xfrm>
            <a:off x="4172105" y="546963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47FEFB6-846B-4E6C-80F2-C3DC730E6201}"/>
              </a:ext>
            </a:extLst>
          </p:cNvPr>
          <p:cNvSpPr txBox="1"/>
          <p:nvPr/>
        </p:nvSpPr>
        <p:spPr>
          <a:xfrm>
            <a:off x="1752853" y="4305226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FFE42F08-FE82-41E7-9EF5-F088A0FB1497}"/>
              </a:ext>
            </a:extLst>
          </p:cNvPr>
          <p:cNvSpPr txBox="1"/>
          <p:nvPr/>
        </p:nvSpPr>
        <p:spPr>
          <a:xfrm>
            <a:off x="7005495" y="4495053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dis[4]+2= ∞ +2= ∞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6E11258-9845-434E-B9E1-A5FEDAB8568F}"/>
              </a:ext>
            </a:extLst>
          </p:cNvPr>
          <p:cNvSpPr txBox="1"/>
          <p:nvPr/>
        </p:nvSpPr>
        <p:spPr>
          <a:xfrm>
            <a:off x="7006145" y="492140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dis[4]= ∞    dis[3]+3= ∞ +3= ∞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A0535C47-332A-4391-BAA7-2E84440F0FBE}"/>
              </a:ext>
            </a:extLst>
          </p:cNvPr>
          <p:cNvSpPr txBox="1"/>
          <p:nvPr/>
        </p:nvSpPr>
        <p:spPr>
          <a:xfrm>
            <a:off x="7660999" y="2601617"/>
            <a:ext cx="179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/>
              <a:t>轮：</a:t>
            </a:r>
          </a:p>
        </p:txBody>
      </p:sp>
    </p:spTree>
    <p:extLst>
      <p:ext uri="{BB962C8B-B14F-4D97-AF65-F5344CB8AC3E}">
        <p14:creationId xmlns:p14="http://schemas.microsoft.com/office/powerpoint/2010/main" val="12975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2" grpId="0"/>
      <p:bldP spid="33" grpId="0"/>
      <p:bldP spid="34" grpId="0"/>
      <p:bldP spid="34" grpId="1"/>
      <p:bldP spid="36" grpId="0"/>
      <p:bldP spid="37" grpId="0"/>
      <p:bldP spid="37" grpId="1"/>
      <p:bldP spid="38" grpId="0"/>
      <p:bldP spid="38" grpId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9B8D2FF1-86F8-4F49-84E7-276974EB356C}"/>
              </a:ext>
            </a:extLst>
          </p:cNvPr>
          <p:cNvGraphicFramePr>
            <a:graphicFrameLocks noGrp="1"/>
          </p:cNvGraphicFramePr>
          <p:nvPr/>
        </p:nvGraphicFramePr>
        <p:xfrm>
          <a:off x="-168277" y="4978182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F0FA209-B8C0-4326-9342-6E94E0E4A1EB}"/>
              </a:ext>
            </a:extLst>
          </p:cNvPr>
          <p:cNvSpPr txBox="1"/>
          <p:nvPr/>
        </p:nvSpPr>
        <p:spPr>
          <a:xfrm>
            <a:off x="4172105" y="546963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9E7083C9-B750-4DAF-AEDD-9567D3A138D2}"/>
              </a:ext>
            </a:extLst>
          </p:cNvPr>
          <p:cNvSpPr txBox="1"/>
          <p:nvPr/>
        </p:nvSpPr>
        <p:spPr>
          <a:xfrm>
            <a:off x="1670668" y="548147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47FEFB6-846B-4E6C-80F2-C3DC730E6201}"/>
              </a:ext>
            </a:extLst>
          </p:cNvPr>
          <p:cNvSpPr txBox="1"/>
          <p:nvPr/>
        </p:nvSpPr>
        <p:spPr>
          <a:xfrm>
            <a:off x="1752853" y="4305226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F786245E-A53B-4F6E-8500-2EB004809F24}"/>
              </a:ext>
            </a:extLst>
          </p:cNvPr>
          <p:cNvSpPr txBox="1"/>
          <p:nvPr/>
        </p:nvSpPr>
        <p:spPr>
          <a:xfrm>
            <a:off x="1627287" y="1649267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ACE8E5B-3E63-4336-8EEA-0F6731231BD3}"/>
              </a:ext>
            </a:extLst>
          </p:cNvPr>
          <p:cNvGrpSpPr/>
          <p:nvPr/>
        </p:nvGrpSpPr>
        <p:grpSpPr>
          <a:xfrm>
            <a:off x="527439" y="2077846"/>
            <a:ext cx="3593871" cy="2367232"/>
            <a:chOff x="434898" y="1695721"/>
            <a:chExt cx="3593871" cy="23672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B4CF34C-1208-4125-A79A-CC56B29E28D5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A6ED3C26-6AAB-4774-A704-3B5E58D0B138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9C6AE8DA-D7B2-4422-B160-6443C5304927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B8DB9A0-A014-41E0-9E83-EC5A7FE9E262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5BEEF8D-4AA6-4164-AD2B-BEEF79157EE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8326E41-C24B-4922-9DA8-20A7C88E2117}"/>
                </a:ext>
              </a:extLst>
            </p:cNvPr>
            <p:cNvCxnSpPr>
              <a:stCxn id="3" idx="7"/>
              <a:endCxn id="4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978B7ED-522F-4062-AA9C-6CB85FA3D235}"/>
                </a:ext>
              </a:extLst>
            </p:cNvPr>
            <p:cNvCxnSpPr>
              <a:stCxn id="3" idx="5"/>
              <a:endCxn id="5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D4593C29-887E-4168-9650-90B63F4FF2C3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DF404983-C4F3-42C2-A077-531258048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41C8CE9B-5ACD-44DF-BC6D-8C1330C33AD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05526FC-DDA8-47B4-82E7-D236EEAD72EE}"/>
                </a:ext>
              </a:extLst>
            </p:cNvPr>
            <p:cNvSpPr txBox="1"/>
            <p:nvPr/>
          </p:nvSpPr>
          <p:spPr>
            <a:xfrm>
              <a:off x="879089" y="2140660"/>
              <a:ext cx="53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-3</a:t>
              </a:r>
              <a:endParaRPr lang="zh-CN" altLang="en-US" sz="2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FA8A4DB0-CBBB-4060-9927-32367AAC16BC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1E910F4-BC4B-4A38-BDC5-8C17DE370B42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8375F03-A24F-4348-BA5B-2A518098375F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BEBEC12-F63E-48E2-B4B3-487EBD76293B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9BFD4D4-8D88-4EA4-9479-14AE298BC8A8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9C1AE7B-7443-405C-B910-44BF0CC0C16B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67CAFDD-C597-4A53-99DE-E7EBF43DE7A0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30E747D-64F2-4A76-A03A-73FBDACE646C}"/>
              </a:ext>
            </a:extLst>
          </p:cNvPr>
          <p:cNvSpPr txBox="1"/>
          <p:nvPr/>
        </p:nvSpPr>
        <p:spPr>
          <a:xfrm>
            <a:off x="5543649" y="2739926"/>
            <a:ext cx="2835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5 5</a:t>
            </a:r>
          </a:p>
          <a:p>
            <a:r>
              <a:rPr lang="en-US" altLang="zh-CN" sz="2800" dirty="0"/>
              <a:t>2 3 2</a:t>
            </a:r>
          </a:p>
          <a:p>
            <a:r>
              <a:rPr lang="en-US" altLang="zh-CN" sz="2800" dirty="0"/>
              <a:t>1 2 -3</a:t>
            </a:r>
          </a:p>
          <a:p>
            <a:r>
              <a:rPr lang="en-US" altLang="zh-CN" sz="2800" dirty="0"/>
              <a:t>1 5 5</a:t>
            </a:r>
          </a:p>
          <a:p>
            <a:r>
              <a:rPr lang="en-US" altLang="zh-CN" sz="2800" dirty="0"/>
              <a:t>4 5 2</a:t>
            </a:r>
          </a:p>
          <a:p>
            <a:r>
              <a:rPr lang="en-US" altLang="zh-CN" sz="2800" dirty="0"/>
              <a:t>3 4 3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ACC6F60-85C6-4BF9-AB7E-E49D8D570627}"/>
              </a:ext>
            </a:extLst>
          </p:cNvPr>
          <p:cNvSpPr txBox="1"/>
          <p:nvPr/>
        </p:nvSpPr>
        <p:spPr>
          <a:xfrm>
            <a:off x="769959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1710A1F-BD45-48BE-B11C-164C3F5B7E51}"/>
              </a:ext>
            </a:extLst>
          </p:cNvPr>
          <p:cNvSpPr txBox="1"/>
          <p:nvPr/>
        </p:nvSpPr>
        <p:spPr>
          <a:xfrm>
            <a:off x="2471032" y="5500428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0235BB96-A514-4B70-BF91-D46B9A58B8DD}"/>
              </a:ext>
            </a:extLst>
          </p:cNvPr>
          <p:cNvSpPr txBox="1"/>
          <p:nvPr/>
        </p:nvSpPr>
        <p:spPr>
          <a:xfrm>
            <a:off x="3308924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5834F8-6940-49E8-B487-EE1E111C6C3A}"/>
              </a:ext>
            </a:extLst>
          </p:cNvPr>
          <p:cNvSpPr txBox="1"/>
          <p:nvPr/>
        </p:nvSpPr>
        <p:spPr>
          <a:xfrm>
            <a:off x="175182" y="3133261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4CE41F9-9413-4C28-B3DC-3E4B68366361}"/>
              </a:ext>
            </a:extLst>
          </p:cNvPr>
          <p:cNvSpPr txBox="1"/>
          <p:nvPr/>
        </p:nvSpPr>
        <p:spPr>
          <a:xfrm>
            <a:off x="3459043" y="1680864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39F35BAF-6C02-44C7-A7FC-A804E7421C07}"/>
              </a:ext>
            </a:extLst>
          </p:cNvPr>
          <p:cNvSpPr txBox="1"/>
          <p:nvPr/>
        </p:nvSpPr>
        <p:spPr>
          <a:xfrm>
            <a:off x="3459043" y="4293914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04CB1EC-DDD8-41C8-BE44-21E98F3DC27B}"/>
              </a:ext>
            </a:extLst>
          </p:cNvPr>
          <p:cNvSpPr txBox="1"/>
          <p:nvPr/>
        </p:nvSpPr>
        <p:spPr>
          <a:xfrm>
            <a:off x="5528557" y="1679617"/>
            <a:ext cx="49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if(dis[v[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]]&gt;dis[u[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</a:p>
          <a:p>
            <a:r>
              <a:rPr lang="en-US" altLang="zh-CN" sz="2800" dirty="0"/>
              <a:t>	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8B5512D-147A-4CE9-9D5B-DDA6F9C935DA}"/>
              </a:ext>
            </a:extLst>
          </p:cNvPr>
          <p:cNvSpPr txBox="1"/>
          <p:nvPr/>
        </p:nvSpPr>
        <p:spPr>
          <a:xfrm>
            <a:off x="6989657" y="3163596"/>
            <a:ext cx="49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dis[3]=∞     dis[2]+2= -3+2= -1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ACCCCF7-88FB-4847-9BC6-377D78C20ED2}"/>
              </a:ext>
            </a:extLst>
          </p:cNvPr>
          <p:cNvSpPr txBox="1"/>
          <p:nvPr/>
        </p:nvSpPr>
        <p:spPr>
          <a:xfrm>
            <a:off x="7005495" y="3638281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dis[2]=-3     dis[1]+(-3)= 0-3=-3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82A31754-2855-4242-BEE6-E511B9564AB5}"/>
              </a:ext>
            </a:extLst>
          </p:cNvPr>
          <p:cNvSpPr txBox="1"/>
          <p:nvPr/>
        </p:nvSpPr>
        <p:spPr>
          <a:xfrm>
            <a:off x="8318725" y="3170306"/>
            <a:ext cx="4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EA94088-7942-46E1-8E11-AA3B801E4B1C}"/>
              </a:ext>
            </a:extLst>
          </p:cNvPr>
          <p:cNvSpPr txBox="1"/>
          <p:nvPr/>
        </p:nvSpPr>
        <p:spPr>
          <a:xfrm>
            <a:off x="7005495" y="404394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 dis[1]+5= 0+5=5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FFE42F08-FE82-41E7-9EF5-F088A0FB1497}"/>
              </a:ext>
            </a:extLst>
          </p:cNvPr>
          <p:cNvSpPr txBox="1"/>
          <p:nvPr/>
        </p:nvSpPr>
        <p:spPr>
          <a:xfrm>
            <a:off x="7005495" y="4495053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 dis[4]+2= ∞ +2= ∞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6E11258-9845-434E-B9E1-A5FEDAB8568F}"/>
              </a:ext>
            </a:extLst>
          </p:cNvPr>
          <p:cNvSpPr txBox="1"/>
          <p:nvPr/>
        </p:nvSpPr>
        <p:spPr>
          <a:xfrm>
            <a:off x="7006145" y="492140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dis[4]= ∞     dis[3]+3= -1 +3= 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D9EB1C1-37B4-4B65-AEC6-64D5EEBB0918}"/>
              </a:ext>
            </a:extLst>
          </p:cNvPr>
          <p:cNvSpPr txBox="1"/>
          <p:nvPr/>
        </p:nvSpPr>
        <p:spPr>
          <a:xfrm>
            <a:off x="2458388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6C8BF3FF-287B-4F23-90F9-FFC15E0D1040}"/>
              </a:ext>
            </a:extLst>
          </p:cNvPr>
          <p:cNvSpPr txBox="1"/>
          <p:nvPr/>
        </p:nvSpPr>
        <p:spPr>
          <a:xfrm>
            <a:off x="3344981" y="1589494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B14B54CF-7A69-41EC-9A92-01DB7464226B}"/>
              </a:ext>
            </a:extLst>
          </p:cNvPr>
          <p:cNvSpPr txBox="1"/>
          <p:nvPr/>
        </p:nvSpPr>
        <p:spPr>
          <a:xfrm>
            <a:off x="8378686" y="4921407"/>
            <a:ext cx="4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D7FBFC0-B79D-4513-B360-ABEBB31AD919}"/>
              </a:ext>
            </a:extLst>
          </p:cNvPr>
          <p:cNvSpPr txBox="1"/>
          <p:nvPr/>
        </p:nvSpPr>
        <p:spPr>
          <a:xfrm>
            <a:off x="3292613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CEC776FA-778C-4597-95C2-C581D900E0C4}"/>
              </a:ext>
            </a:extLst>
          </p:cNvPr>
          <p:cNvSpPr txBox="1"/>
          <p:nvPr/>
        </p:nvSpPr>
        <p:spPr>
          <a:xfrm>
            <a:off x="3508855" y="4259580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DF642333-012D-40BD-9CCF-D01365021D64}"/>
              </a:ext>
            </a:extLst>
          </p:cNvPr>
          <p:cNvSpPr txBox="1"/>
          <p:nvPr/>
        </p:nvSpPr>
        <p:spPr>
          <a:xfrm>
            <a:off x="7660999" y="2601617"/>
            <a:ext cx="179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zh-CN" altLang="en-US" sz="3200" b="1" dirty="0"/>
              <a:t>轮：</a:t>
            </a:r>
          </a:p>
        </p:txBody>
      </p:sp>
    </p:spTree>
    <p:extLst>
      <p:ext uri="{BB962C8B-B14F-4D97-AF65-F5344CB8AC3E}">
        <p14:creationId xmlns:p14="http://schemas.microsoft.com/office/powerpoint/2010/main" val="28470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44" grpId="0"/>
      <p:bldP spid="45" grpId="0"/>
      <p:bldP spid="47" grpId="0"/>
      <p:bldP spid="48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9B8D2FF1-86F8-4F49-84E7-276974EB356C}"/>
              </a:ext>
            </a:extLst>
          </p:cNvPr>
          <p:cNvGraphicFramePr>
            <a:graphicFrameLocks noGrp="1"/>
          </p:cNvGraphicFramePr>
          <p:nvPr/>
        </p:nvGraphicFramePr>
        <p:xfrm>
          <a:off x="-168277" y="4978182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D7FBFC0-B79D-4513-B360-ABEBB31AD919}"/>
              </a:ext>
            </a:extLst>
          </p:cNvPr>
          <p:cNvSpPr txBox="1"/>
          <p:nvPr/>
        </p:nvSpPr>
        <p:spPr>
          <a:xfrm>
            <a:off x="3292613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D9EB1C1-37B4-4B65-AEC6-64D5EEBB0918}"/>
              </a:ext>
            </a:extLst>
          </p:cNvPr>
          <p:cNvSpPr txBox="1"/>
          <p:nvPr/>
        </p:nvSpPr>
        <p:spPr>
          <a:xfrm>
            <a:off x="2458388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CEC776FA-778C-4597-95C2-C581D900E0C4}"/>
              </a:ext>
            </a:extLst>
          </p:cNvPr>
          <p:cNvSpPr txBox="1"/>
          <p:nvPr/>
        </p:nvSpPr>
        <p:spPr>
          <a:xfrm>
            <a:off x="3508855" y="4259580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6C8BF3FF-287B-4F23-90F9-FFC15E0D1040}"/>
              </a:ext>
            </a:extLst>
          </p:cNvPr>
          <p:cNvSpPr txBox="1"/>
          <p:nvPr/>
        </p:nvSpPr>
        <p:spPr>
          <a:xfrm>
            <a:off x="3344981" y="1589494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F0FA209-B8C0-4326-9342-6E94E0E4A1EB}"/>
              </a:ext>
            </a:extLst>
          </p:cNvPr>
          <p:cNvSpPr txBox="1"/>
          <p:nvPr/>
        </p:nvSpPr>
        <p:spPr>
          <a:xfrm>
            <a:off x="4172105" y="546963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9E7083C9-B750-4DAF-AEDD-9567D3A138D2}"/>
              </a:ext>
            </a:extLst>
          </p:cNvPr>
          <p:cNvSpPr txBox="1"/>
          <p:nvPr/>
        </p:nvSpPr>
        <p:spPr>
          <a:xfrm>
            <a:off x="1670668" y="548147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47FEFB6-846B-4E6C-80F2-C3DC730E6201}"/>
              </a:ext>
            </a:extLst>
          </p:cNvPr>
          <p:cNvSpPr txBox="1"/>
          <p:nvPr/>
        </p:nvSpPr>
        <p:spPr>
          <a:xfrm>
            <a:off x="1752853" y="4305226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F786245E-A53B-4F6E-8500-2EB004809F24}"/>
              </a:ext>
            </a:extLst>
          </p:cNvPr>
          <p:cNvSpPr txBox="1"/>
          <p:nvPr/>
        </p:nvSpPr>
        <p:spPr>
          <a:xfrm>
            <a:off x="1627287" y="1649267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ACE8E5B-3E63-4336-8EEA-0F6731231BD3}"/>
              </a:ext>
            </a:extLst>
          </p:cNvPr>
          <p:cNvGrpSpPr/>
          <p:nvPr/>
        </p:nvGrpSpPr>
        <p:grpSpPr>
          <a:xfrm>
            <a:off x="527439" y="2077846"/>
            <a:ext cx="3593871" cy="2367232"/>
            <a:chOff x="434898" y="1695721"/>
            <a:chExt cx="3593871" cy="23672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B4CF34C-1208-4125-A79A-CC56B29E28D5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A6ED3C26-6AAB-4774-A704-3B5E58D0B138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9C6AE8DA-D7B2-4422-B160-6443C5304927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B8DB9A0-A014-41E0-9E83-EC5A7FE9E262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5BEEF8D-4AA6-4164-AD2B-BEEF79157EE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8326E41-C24B-4922-9DA8-20A7C88E2117}"/>
                </a:ext>
              </a:extLst>
            </p:cNvPr>
            <p:cNvCxnSpPr>
              <a:stCxn id="3" idx="7"/>
              <a:endCxn id="4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978B7ED-522F-4062-AA9C-6CB85FA3D235}"/>
                </a:ext>
              </a:extLst>
            </p:cNvPr>
            <p:cNvCxnSpPr>
              <a:stCxn id="3" idx="5"/>
              <a:endCxn id="5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D4593C29-887E-4168-9650-90B63F4FF2C3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DF404983-C4F3-42C2-A077-531258048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41C8CE9B-5ACD-44DF-BC6D-8C1330C33AD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05526FC-DDA8-47B4-82E7-D236EEAD72EE}"/>
                </a:ext>
              </a:extLst>
            </p:cNvPr>
            <p:cNvSpPr txBox="1"/>
            <p:nvPr/>
          </p:nvSpPr>
          <p:spPr>
            <a:xfrm>
              <a:off x="879089" y="2140660"/>
              <a:ext cx="53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-3</a:t>
              </a:r>
              <a:endParaRPr lang="zh-CN" altLang="en-US" sz="2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FA8A4DB0-CBBB-4060-9927-32367AAC16BC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1E910F4-BC4B-4A38-BDC5-8C17DE370B42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8375F03-A24F-4348-BA5B-2A518098375F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BEBEC12-F63E-48E2-B4B3-487EBD76293B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9BFD4D4-8D88-4EA4-9479-14AE298BC8A8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9C1AE7B-7443-405C-B910-44BF0CC0C16B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67CAFDD-C597-4A53-99DE-E7EBF43DE7A0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30E747D-64F2-4A76-A03A-73FBDACE646C}"/>
              </a:ext>
            </a:extLst>
          </p:cNvPr>
          <p:cNvSpPr txBox="1"/>
          <p:nvPr/>
        </p:nvSpPr>
        <p:spPr>
          <a:xfrm>
            <a:off x="5543649" y="2739926"/>
            <a:ext cx="2835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5 5</a:t>
            </a:r>
          </a:p>
          <a:p>
            <a:r>
              <a:rPr lang="en-US" altLang="zh-CN" sz="2800" dirty="0"/>
              <a:t>2 3 2</a:t>
            </a:r>
          </a:p>
          <a:p>
            <a:r>
              <a:rPr lang="en-US" altLang="zh-CN" sz="2800" dirty="0"/>
              <a:t>1 2 -3</a:t>
            </a:r>
          </a:p>
          <a:p>
            <a:r>
              <a:rPr lang="en-US" altLang="zh-CN" sz="2800" dirty="0"/>
              <a:t>1 5 5</a:t>
            </a:r>
          </a:p>
          <a:p>
            <a:r>
              <a:rPr lang="en-US" altLang="zh-CN" sz="2800" dirty="0"/>
              <a:t>4 5 2</a:t>
            </a:r>
          </a:p>
          <a:p>
            <a:r>
              <a:rPr lang="en-US" altLang="zh-CN" sz="2800" dirty="0"/>
              <a:t>3 4 3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ACC6F60-85C6-4BF9-AB7E-E49D8D570627}"/>
              </a:ext>
            </a:extLst>
          </p:cNvPr>
          <p:cNvSpPr txBox="1"/>
          <p:nvPr/>
        </p:nvSpPr>
        <p:spPr>
          <a:xfrm>
            <a:off x="769959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5834F8-6940-49E8-B487-EE1E111C6C3A}"/>
              </a:ext>
            </a:extLst>
          </p:cNvPr>
          <p:cNvSpPr txBox="1"/>
          <p:nvPr/>
        </p:nvSpPr>
        <p:spPr>
          <a:xfrm>
            <a:off x="175182" y="3133261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04CB1EC-DDD8-41C8-BE44-21E98F3DC27B}"/>
              </a:ext>
            </a:extLst>
          </p:cNvPr>
          <p:cNvSpPr txBox="1"/>
          <p:nvPr/>
        </p:nvSpPr>
        <p:spPr>
          <a:xfrm>
            <a:off x="5528557" y="1679617"/>
            <a:ext cx="49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if(dis[v[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]]&gt;dis[u[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</a:p>
          <a:p>
            <a:r>
              <a:rPr lang="en-US" altLang="zh-CN" sz="2800" dirty="0"/>
              <a:t>	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8B5512D-147A-4CE9-9D5B-DDA6F9C935DA}"/>
              </a:ext>
            </a:extLst>
          </p:cNvPr>
          <p:cNvSpPr txBox="1"/>
          <p:nvPr/>
        </p:nvSpPr>
        <p:spPr>
          <a:xfrm>
            <a:off x="6989657" y="3163596"/>
            <a:ext cx="49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dis[3]=-1     dis[2]+2= -3+2= -1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ACCCCF7-88FB-4847-9BC6-377D78C20ED2}"/>
              </a:ext>
            </a:extLst>
          </p:cNvPr>
          <p:cNvSpPr txBox="1"/>
          <p:nvPr/>
        </p:nvSpPr>
        <p:spPr>
          <a:xfrm>
            <a:off x="7005495" y="3638281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dis[2]=-3     dis[1]+(-3)= 0-3=-3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EA94088-7942-46E1-8E11-AA3B801E4B1C}"/>
              </a:ext>
            </a:extLst>
          </p:cNvPr>
          <p:cNvSpPr txBox="1"/>
          <p:nvPr/>
        </p:nvSpPr>
        <p:spPr>
          <a:xfrm>
            <a:off x="7005495" y="404394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 dis[1]+5= 0+5=5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FFE42F08-FE82-41E7-9EF5-F088A0FB1497}"/>
              </a:ext>
            </a:extLst>
          </p:cNvPr>
          <p:cNvSpPr txBox="1"/>
          <p:nvPr/>
        </p:nvSpPr>
        <p:spPr>
          <a:xfrm>
            <a:off x="7005495" y="4495053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 dis[4]+2= 2 +2= 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6E11258-9845-434E-B9E1-A5FEDAB8568F}"/>
              </a:ext>
            </a:extLst>
          </p:cNvPr>
          <p:cNvSpPr txBox="1"/>
          <p:nvPr/>
        </p:nvSpPr>
        <p:spPr>
          <a:xfrm>
            <a:off x="7006145" y="492140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dis[4]= 2     dis[3]+3= -1 +3= 2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B14B54CF-7A69-41EC-9A92-01DB7464226B}"/>
              </a:ext>
            </a:extLst>
          </p:cNvPr>
          <p:cNvSpPr txBox="1"/>
          <p:nvPr/>
        </p:nvSpPr>
        <p:spPr>
          <a:xfrm>
            <a:off x="8378686" y="4487958"/>
            <a:ext cx="4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36A20624-9753-4B8A-9DCB-252CD2BEB5CB}"/>
              </a:ext>
            </a:extLst>
          </p:cNvPr>
          <p:cNvSpPr txBox="1"/>
          <p:nvPr/>
        </p:nvSpPr>
        <p:spPr>
          <a:xfrm>
            <a:off x="4172105" y="5458887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6067C39-9910-4218-9F21-23A2A5CC5292}"/>
              </a:ext>
            </a:extLst>
          </p:cNvPr>
          <p:cNvSpPr txBox="1"/>
          <p:nvPr/>
        </p:nvSpPr>
        <p:spPr>
          <a:xfrm>
            <a:off x="1708108" y="4309860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1CE942C0-42B2-45DA-84B1-6C952BBA7500}"/>
              </a:ext>
            </a:extLst>
          </p:cNvPr>
          <p:cNvSpPr txBox="1"/>
          <p:nvPr/>
        </p:nvSpPr>
        <p:spPr>
          <a:xfrm>
            <a:off x="7660999" y="2601617"/>
            <a:ext cx="179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/>
              <a:t>轮：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7AE5FB-F162-4A50-A1A8-5267E3ACDC9E}"/>
              </a:ext>
            </a:extLst>
          </p:cNvPr>
          <p:cNvSpPr txBox="1"/>
          <p:nvPr/>
        </p:nvSpPr>
        <p:spPr>
          <a:xfrm>
            <a:off x="7075416" y="5463058"/>
            <a:ext cx="202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要跑多少轮？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AD8692F8-EED2-4BC7-BAB9-F6082585736C}"/>
              </a:ext>
            </a:extLst>
          </p:cNvPr>
          <p:cNvSpPr txBox="1"/>
          <p:nvPr/>
        </p:nvSpPr>
        <p:spPr>
          <a:xfrm>
            <a:off x="9397344" y="5423586"/>
            <a:ext cx="202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n-1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15FD449D-2F70-4307-88A7-566A4F10B209}"/>
              </a:ext>
            </a:extLst>
          </p:cNvPr>
          <p:cNvSpPr txBox="1"/>
          <p:nvPr/>
        </p:nvSpPr>
        <p:spPr>
          <a:xfrm>
            <a:off x="2600793" y="6066263"/>
            <a:ext cx="99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/>
              <a:t>个顶点的图中，任意两点间的最短路径最多包含</a:t>
            </a:r>
            <a:r>
              <a:rPr lang="en-US" altLang="zh-CN" sz="2800" b="1" dirty="0">
                <a:solidFill>
                  <a:srgbClr val="FF0000"/>
                </a:solidFill>
              </a:rPr>
              <a:t>n-1</a:t>
            </a:r>
            <a:r>
              <a:rPr lang="zh-CN" altLang="en-US" sz="2800" b="1" dirty="0"/>
              <a:t>条边？</a:t>
            </a:r>
          </a:p>
        </p:txBody>
      </p:sp>
    </p:spTree>
    <p:extLst>
      <p:ext uri="{BB962C8B-B14F-4D97-AF65-F5344CB8AC3E}">
        <p14:creationId xmlns:p14="http://schemas.microsoft.com/office/powerpoint/2010/main" val="24993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4" grpId="0"/>
      <p:bldP spid="45" grpId="0"/>
      <p:bldP spid="48" grpId="0"/>
      <p:bldP spid="52" grpId="0"/>
      <p:bldP spid="53" grpId="0"/>
      <p:bldP spid="56" grpId="0"/>
      <p:bldP spid="49" grpId="0"/>
      <p:bldP spid="59" grpId="0"/>
      <p:bldP spid="8" grpId="0"/>
      <p:bldP spid="61" grpId="0"/>
      <p:bldP spid="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9B8D2FF1-86F8-4F49-84E7-276974EB356C}"/>
              </a:ext>
            </a:extLst>
          </p:cNvPr>
          <p:cNvGraphicFramePr>
            <a:graphicFrameLocks noGrp="1"/>
          </p:cNvGraphicFramePr>
          <p:nvPr/>
        </p:nvGraphicFramePr>
        <p:xfrm>
          <a:off x="-168277" y="4978182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36A20624-9753-4B8A-9DCB-252CD2BEB5CB}"/>
              </a:ext>
            </a:extLst>
          </p:cNvPr>
          <p:cNvSpPr txBox="1"/>
          <p:nvPr/>
        </p:nvSpPr>
        <p:spPr>
          <a:xfrm>
            <a:off x="4172105" y="5458887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6067C39-9910-4218-9F21-23A2A5CC5292}"/>
              </a:ext>
            </a:extLst>
          </p:cNvPr>
          <p:cNvSpPr txBox="1"/>
          <p:nvPr/>
        </p:nvSpPr>
        <p:spPr>
          <a:xfrm>
            <a:off x="1708108" y="4309860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D7FBFC0-B79D-4513-B360-ABEBB31AD919}"/>
              </a:ext>
            </a:extLst>
          </p:cNvPr>
          <p:cNvSpPr txBox="1"/>
          <p:nvPr/>
        </p:nvSpPr>
        <p:spPr>
          <a:xfrm>
            <a:off x="3292613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D9EB1C1-37B4-4B65-AEC6-64D5EEBB0918}"/>
              </a:ext>
            </a:extLst>
          </p:cNvPr>
          <p:cNvSpPr txBox="1"/>
          <p:nvPr/>
        </p:nvSpPr>
        <p:spPr>
          <a:xfrm>
            <a:off x="2458388" y="5477339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CEC776FA-778C-4597-95C2-C581D900E0C4}"/>
              </a:ext>
            </a:extLst>
          </p:cNvPr>
          <p:cNvSpPr txBox="1"/>
          <p:nvPr/>
        </p:nvSpPr>
        <p:spPr>
          <a:xfrm>
            <a:off x="3508855" y="4259580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6C8BF3FF-287B-4F23-90F9-FFC15E0D1040}"/>
              </a:ext>
            </a:extLst>
          </p:cNvPr>
          <p:cNvSpPr txBox="1"/>
          <p:nvPr/>
        </p:nvSpPr>
        <p:spPr>
          <a:xfrm>
            <a:off x="3344981" y="1589494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9E7083C9-B750-4DAF-AEDD-9567D3A138D2}"/>
              </a:ext>
            </a:extLst>
          </p:cNvPr>
          <p:cNvSpPr txBox="1"/>
          <p:nvPr/>
        </p:nvSpPr>
        <p:spPr>
          <a:xfrm>
            <a:off x="1670668" y="5481470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F786245E-A53B-4F6E-8500-2EB004809F24}"/>
              </a:ext>
            </a:extLst>
          </p:cNvPr>
          <p:cNvSpPr txBox="1"/>
          <p:nvPr/>
        </p:nvSpPr>
        <p:spPr>
          <a:xfrm>
            <a:off x="1627287" y="1649267"/>
            <a:ext cx="74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ACE8E5B-3E63-4336-8EEA-0F6731231BD3}"/>
              </a:ext>
            </a:extLst>
          </p:cNvPr>
          <p:cNvGrpSpPr/>
          <p:nvPr/>
        </p:nvGrpSpPr>
        <p:grpSpPr>
          <a:xfrm>
            <a:off x="527439" y="2077846"/>
            <a:ext cx="3593871" cy="2367232"/>
            <a:chOff x="434898" y="1695721"/>
            <a:chExt cx="3593871" cy="23672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B4CF34C-1208-4125-A79A-CC56B29E28D5}"/>
                </a:ext>
              </a:extLst>
            </p:cNvPr>
            <p:cNvSpPr/>
            <p:nvPr/>
          </p:nvSpPr>
          <p:spPr>
            <a:xfrm>
              <a:off x="434898" y="2720898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A6ED3C26-6AAB-4774-A704-3B5E58D0B138}"/>
                </a:ext>
              </a:extLst>
            </p:cNvPr>
            <p:cNvSpPr/>
            <p:nvPr/>
          </p:nvSpPr>
          <p:spPr>
            <a:xfrm>
              <a:off x="1590908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9C6AE8DA-D7B2-4422-B160-6443C5304927}"/>
                </a:ext>
              </a:extLst>
            </p:cNvPr>
            <p:cNvSpPr/>
            <p:nvPr/>
          </p:nvSpPr>
          <p:spPr>
            <a:xfrm>
              <a:off x="1590908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B8DB9A0-A014-41E0-9E83-EC5A7FE9E262}"/>
                </a:ext>
              </a:extLst>
            </p:cNvPr>
            <p:cNvSpPr/>
            <p:nvPr/>
          </p:nvSpPr>
          <p:spPr>
            <a:xfrm>
              <a:off x="3252440" y="1836235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5BEEF8D-4AA6-4164-AD2B-BEEF79157EED}"/>
                </a:ext>
              </a:extLst>
            </p:cNvPr>
            <p:cNvSpPr/>
            <p:nvPr/>
          </p:nvSpPr>
          <p:spPr>
            <a:xfrm>
              <a:off x="3252440" y="342900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8326E41-C24B-4922-9DA8-20A7C88E2117}"/>
                </a:ext>
              </a:extLst>
            </p:cNvPr>
            <p:cNvCxnSpPr>
              <a:stCxn id="3" idx="7"/>
              <a:endCxn id="4" idx="3"/>
            </p:cNvCxnSpPr>
            <p:nvPr/>
          </p:nvCxnSpPr>
          <p:spPr>
            <a:xfrm flipV="1">
              <a:off x="891769" y="2293106"/>
              <a:ext cx="777526" cy="5061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978B7ED-522F-4062-AA9C-6CB85FA3D235}"/>
                </a:ext>
              </a:extLst>
            </p:cNvPr>
            <p:cNvCxnSpPr>
              <a:stCxn id="3" idx="5"/>
              <a:endCxn id="5" idx="1"/>
            </p:cNvCxnSpPr>
            <p:nvPr/>
          </p:nvCxnSpPr>
          <p:spPr>
            <a:xfrm>
              <a:off x="891769" y="3177769"/>
              <a:ext cx="777526" cy="329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D4593C29-887E-4168-9650-90B63F4FF2C3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126166" y="2103864"/>
              <a:ext cx="112627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DF404983-C4F3-42C2-A077-531258048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126166" y="3696629"/>
              <a:ext cx="1126274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41C8CE9B-5ACD-44DF-BC6D-8C1330C33AD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520069" y="2371493"/>
              <a:ext cx="0" cy="105750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05526FC-DDA8-47B4-82E7-D236EEAD72EE}"/>
                </a:ext>
              </a:extLst>
            </p:cNvPr>
            <p:cNvSpPr txBox="1"/>
            <p:nvPr/>
          </p:nvSpPr>
          <p:spPr>
            <a:xfrm>
              <a:off x="879089" y="2140660"/>
              <a:ext cx="53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-3</a:t>
              </a:r>
              <a:endParaRPr lang="zh-CN" altLang="en-US" sz="2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FA8A4DB0-CBBB-4060-9927-32367AAC16BC}"/>
                </a:ext>
              </a:extLst>
            </p:cNvPr>
            <p:cNvSpPr txBox="1"/>
            <p:nvPr/>
          </p:nvSpPr>
          <p:spPr>
            <a:xfrm>
              <a:off x="892427" y="334257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1E910F4-BC4B-4A38-BDC5-8C17DE370B42}"/>
                </a:ext>
              </a:extLst>
            </p:cNvPr>
            <p:cNvSpPr txBox="1"/>
            <p:nvPr/>
          </p:nvSpPr>
          <p:spPr>
            <a:xfrm>
              <a:off x="2367611" y="1695721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8375F03-A24F-4348-BA5B-2A518098375F}"/>
                </a:ext>
              </a:extLst>
            </p:cNvPr>
            <p:cNvSpPr txBox="1"/>
            <p:nvPr/>
          </p:nvSpPr>
          <p:spPr>
            <a:xfrm>
              <a:off x="2395490" y="3601288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BEBEC12-F63E-48E2-B4B3-487EBD76293B}"/>
                </a:ext>
              </a:extLst>
            </p:cNvPr>
            <p:cNvSpPr txBox="1"/>
            <p:nvPr/>
          </p:nvSpPr>
          <p:spPr>
            <a:xfrm>
              <a:off x="3441143" y="2581133"/>
              <a:ext cx="5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9BFD4D4-8D88-4EA4-9479-14AE298BC8A8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9C1AE7B-7443-405C-B910-44BF0CC0C16B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67CAFDD-C597-4A53-99DE-E7EBF43DE7A0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30E747D-64F2-4A76-A03A-73FBDACE646C}"/>
              </a:ext>
            </a:extLst>
          </p:cNvPr>
          <p:cNvSpPr txBox="1"/>
          <p:nvPr/>
        </p:nvSpPr>
        <p:spPr>
          <a:xfrm>
            <a:off x="5543649" y="2739926"/>
            <a:ext cx="2835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5 5</a:t>
            </a:r>
          </a:p>
          <a:p>
            <a:r>
              <a:rPr lang="en-US" altLang="zh-CN" sz="2800" dirty="0"/>
              <a:t>2 3 2</a:t>
            </a:r>
          </a:p>
          <a:p>
            <a:r>
              <a:rPr lang="en-US" altLang="zh-CN" sz="2800" dirty="0"/>
              <a:t>1 2 -3</a:t>
            </a:r>
          </a:p>
          <a:p>
            <a:r>
              <a:rPr lang="en-US" altLang="zh-CN" sz="2800" dirty="0"/>
              <a:t>1 5 5</a:t>
            </a:r>
          </a:p>
          <a:p>
            <a:r>
              <a:rPr lang="en-US" altLang="zh-CN" sz="2800" dirty="0"/>
              <a:t>4 5 2</a:t>
            </a:r>
          </a:p>
          <a:p>
            <a:r>
              <a:rPr lang="en-US" altLang="zh-CN" sz="2800" dirty="0"/>
              <a:t>3 4 3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ACC6F60-85C6-4BF9-AB7E-E49D8D570627}"/>
              </a:ext>
            </a:extLst>
          </p:cNvPr>
          <p:cNvSpPr txBox="1"/>
          <p:nvPr/>
        </p:nvSpPr>
        <p:spPr>
          <a:xfrm>
            <a:off x="769959" y="5508715"/>
            <a:ext cx="58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5834F8-6940-49E8-B487-EE1E111C6C3A}"/>
              </a:ext>
            </a:extLst>
          </p:cNvPr>
          <p:cNvSpPr txBox="1"/>
          <p:nvPr/>
        </p:nvSpPr>
        <p:spPr>
          <a:xfrm>
            <a:off x="175182" y="3133261"/>
            <a:ext cx="60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04CB1EC-DDD8-41C8-BE44-21E98F3DC27B}"/>
              </a:ext>
            </a:extLst>
          </p:cNvPr>
          <p:cNvSpPr txBox="1"/>
          <p:nvPr/>
        </p:nvSpPr>
        <p:spPr>
          <a:xfrm>
            <a:off x="5528557" y="1679617"/>
            <a:ext cx="49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if(dis[v[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]]&gt;dis[u[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</a:p>
          <a:p>
            <a:r>
              <a:rPr lang="en-US" altLang="zh-CN" sz="2800" dirty="0"/>
              <a:t>	dis[v[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]]=dis[u[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8B5512D-147A-4CE9-9D5B-DDA6F9C935DA}"/>
              </a:ext>
            </a:extLst>
          </p:cNvPr>
          <p:cNvSpPr txBox="1"/>
          <p:nvPr/>
        </p:nvSpPr>
        <p:spPr>
          <a:xfrm>
            <a:off x="6989657" y="3163596"/>
            <a:ext cx="49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dis[3]=-1     dis[2]+2= -3+2= -1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ACCCCF7-88FB-4847-9BC6-377D78C20ED2}"/>
              </a:ext>
            </a:extLst>
          </p:cNvPr>
          <p:cNvSpPr txBox="1"/>
          <p:nvPr/>
        </p:nvSpPr>
        <p:spPr>
          <a:xfrm>
            <a:off x="7005495" y="3638281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dis[2]=-3     dis[1]+(-3)= 0-3=-3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EA94088-7942-46E1-8E11-AA3B801E4B1C}"/>
              </a:ext>
            </a:extLst>
          </p:cNvPr>
          <p:cNvSpPr txBox="1"/>
          <p:nvPr/>
        </p:nvSpPr>
        <p:spPr>
          <a:xfrm>
            <a:off x="7005495" y="404394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dis[5]=5       dis[1]+5= 0+5=5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FFE42F08-FE82-41E7-9EF5-F088A0FB1497}"/>
              </a:ext>
            </a:extLst>
          </p:cNvPr>
          <p:cNvSpPr txBox="1"/>
          <p:nvPr/>
        </p:nvSpPr>
        <p:spPr>
          <a:xfrm>
            <a:off x="7005495" y="4495053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dis[5]=4       dis[4]+2= 2 +2= 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6E11258-9845-434E-B9E1-A5FEDAB8568F}"/>
              </a:ext>
            </a:extLst>
          </p:cNvPr>
          <p:cNvSpPr txBox="1"/>
          <p:nvPr/>
        </p:nvSpPr>
        <p:spPr>
          <a:xfrm>
            <a:off x="7006145" y="4921408"/>
            <a:ext cx="480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dis[4]= 2     dis[3]+3= -1 +3= 2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1CE942C0-42B2-45DA-84B1-6C952BBA7500}"/>
              </a:ext>
            </a:extLst>
          </p:cNvPr>
          <p:cNvSpPr txBox="1"/>
          <p:nvPr/>
        </p:nvSpPr>
        <p:spPr>
          <a:xfrm>
            <a:off x="7660999" y="2601617"/>
            <a:ext cx="179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r>
              <a:rPr lang="zh-CN" altLang="en-US" sz="3200" b="1" dirty="0"/>
              <a:t>轮：</a:t>
            </a:r>
          </a:p>
        </p:txBody>
      </p:sp>
    </p:spTree>
    <p:extLst>
      <p:ext uri="{BB962C8B-B14F-4D97-AF65-F5344CB8AC3E}">
        <p14:creationId xmlns:p14="http://schemas.microsoft.com/office/powerpoint/2010/main" val="37700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8" grpId="0"/>
      <p:bldP spid="52" grpId="0"/>
      <p:bldP spid="5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D48EBEF-BDC7-44C1-89E4-BBB630132E48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2606B09-3C4B-4BA3-8760-4EFFDD02C1EA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A38FE7A-E1E6-43E7-B22B-8999AE005A75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xmlns="" id="{97F56620-C82C-43ED-9240-BD54F8EB2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/>
          <a:stretch/>
        </p:blipFill>
        <p:spPr>
          <a:xfrm>
            <a:off x="254833" y="2222923"/>
            <a:ext cx="5241560" cy="4372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74BF716-D368-4AB8-8A10-50309D308496}"/>
              </a:ext>
            </a:extLst>
          </p:cNvPr>
          <p:cNvSpPr txBox="1"/>
          <p:nvPr/>
        </p:nvSpPr>
        <p:spPr>
          <a:xfrm>
            <a:off x="6917962" y="1761258"/>
            <a:ext cx="407355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对所有边最多进行</a:t>
            </a:r>
            <a:r>
              <a:rPr lang="en-US" altLang="zh-CN" dirty="0"/>
              <a:t>n-1</a:t>
            </a:r>
            <a:r>
              <a:rPr lang="zh-CN" altLang="en-US" dirty="0"/>
              <a:t>轮松弛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7A3A6E-7B7A-4A66-BBE8-35606C35FDDF}"/>
              </a:ext>
            </a:extLst>
          </p:cNvPr>
          <p:cNvSpPr/>
          <p:nvPr/>
        </p:nvSpPr>
        <p:spPr>
          <a:xfrm>
            <a:off x="312295" y="1731475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起始到终点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的路径上的所有边进行松弛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8C3C050-F391-44EB-8E49-72DC9EB2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73" y="2354152"/>
            <a:ext cx="4817327" cy="155828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DF98972A-6D37-42D8-8F09-AF11BCA2C2ED}"/>
              </a:ext>
            </a:extLst>
          </p:cNvPr>
          <p:cNvSpPr/>
          <p:nvPr/>
        </p:nvSpPr>
        <p:spPr>
          <a:xfrm>
            <a:off x="8207115" y="1731475"/>
            <a:ext cx="674557" cy="491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D525C57-721E-452B-8E16-919555A19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73" y="2302695"/>
            <a:ext cx="5462627" cy="32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99C1DBA-7E81-4F2D-82CE-127F7395EFA1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BC4BD7-C760-4716-BCA5-6553A9D44995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5ACE82-8750-43AE-9BA1-7AF3022B2B11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4C1CE59-A50B-4A94-9AF9-0D85C093872E}"/>
              </a:ext>
            </a:extLst>
          </p:cNvPr>
          <p:cNvSpPr/>
          <p:nvPr/>
        </p:nvSpPr>
        <p:spPr>
          <a:xfrm>
            <a:off x="312295" y="1731475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如何检测是否有负权回路？</a:t>
            </a:r>
            <a:endParaRPr lang="zh-CN" altLang="en-US" sz="2400" dirty="0"/>
          </a:p>
        </p:txBody>
      </p:sp>
      <p:sp>
        <p:nvSpPr>
          <p:cNvPr id="7" name="标注: 上箭头 6">
            <a:extLst>
              <a:ext uri="{FF2B5EF4-FFF2-40B4-BE49-F238E27FC236}">
                <a16:creationId xmlns:a16="http://schemas.microsoft.com/office/drawing/2014/main" xmlns="" id="{C25D161C-9D25-4B39-8607-F4B02BC8E8CB}"/>
              </a:ext>
            </a:extLst>
          </p:cNvPr>
          <p:cNvSpPr/>
          <p:nvPr/>
        </p:nvSpPr>
        <p:spPr>
          <a:xfrm>
            <a:off x="4682945" y="1443044"/>
            <a:ext cx="4324662" cy="103432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对所有边最多进行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轮松弛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BFF4AAD-2772-41D6-8964-98A122BE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7" y="2477365"/>
            <a:ext cx="6253644" cy="41506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7218C2B-485E-430F-AE81-12A03F70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61" y="2662511"/>
            <a:ext cx="5355136" cy="20232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4E56716-D904-4DB6-A1A5-DDA18E0DAD02}"/>
              </a:ext>
            </a:extLst>
          </p:cNvPr>
          <p:cNvSpPr/>
          <p:nvPr/>
        </p:nvSpPr>
        <p:spPr>
          <a:xfrm>
            <a:off x="6741571" y="4870899"/>
            <a:ext cx="5312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经过第一次遍历后</a:t>
            </a:r>
            <a:r>
              <a:rPr lang="en-US" altLang="zh-CN" sz="1600" dirty="0"/>
              <a:t>,</a:t>
            </a:r>
            <a:r>
              <a:rPr lang="zh-CN" altLang="en-US" sz="1600" dirty="0"/>
              <a:t>点</a:t>
            </a:r>
            <a:r>
              <a:rPr lang="en-US" altLang="zh-CN" sz="1600" dirty="0"/>
              <a:t>B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5,</a:t>
            </a:r>
            <a:r>
              <a:rPr lang="zh-CN" altLang="en-US" sz="1600" dirty="0"/>
              <a:t>点</a:t>
            </a:r>
            <a:r>
              <a:rPr lang="en-US" altLang="zh-CN" sz="1600" dirty="0"/>
              <a:t>C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8,</a:t>
            </a:r>
            <a:r>
              <a:rPr lang="zh-CN" altLang="en-US" sz="1600" dirty="0"/>
              <a:t>这时</a:t>
            </a:r>
            <a:r>
              <a:rPr lang="en-US" altLang="zh-CN" sz="1600" dirty="0"/>
              <a:t>,</a:t>
            </a:r>
            <a:r>
              <a:rPr lang="zh-CN" altLang="en-US" sz="1600" dirty="0"/>
              <a:t>注意权重为</a:t>
            </a:r>
            <a:r>
              <a:rPr lang="en-US" altLang="zh-CN" sz="1600" dirty="0"/>
              <a:t>-10</a:t>
            </a:r>
            <a:r>
              <a:rPr lang="zh-CN" altLang="en-US" sz="1600" dirty="0"/>
              <a:t>的边</a:t>
            </a:r>
            <a:r>
              <a:rPr lang="en-US" altLang="zh-CN" sz="1600" dirty="0"/>
              <a:t>,</a:t>
            </a:r>
            <a:r>
              <a:rPr lang="zh-CN" altLang="en-US" sz="1600" dirty="0"/>
              <a:t>这条边存在</a:t>
            </a:r>
            <a:r>
              <a:rPr lang="en-US" altLang="zh-CN" sz="1600" dirty="0"/>
              <a:t>,</a:t>
            </a:r>
            <a:r>
              <a:rPr lang="zh-CN" altLang="en-US" sz="1600" dirty="0"/>
              <a:t>导致点</a:t>
            </a:r>
            <a:r>
              <a:rPr lang="en-US" altLang="zh-CN" sz="1600" dirty="0"/>
              <a:t>A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-2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第二次遍历后</a:t>
            </a:r>
            <a:r>
              <a:rPr lang="en-US" altLang="zh-CN" sz="1600" dirty="0"/>
              <a:t>,</a:t>
            </a:r>
            <a:r>
              <a:rPr lang="zh-CN" altLang="en-US" sz="1600" dirty="0"/>
              <a:t>点</a:t>
            </a:r>
            <a:r>
              <a:rPr lang="en-US" altLang="zh-CN" sz="1600" dirty="0"/>
              <a:t>B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3,</a:t>
            </a:r>
            <a:r>
              <a:rPr lang="zh-CN" altLang="en-US" sz="1600" dirty="0"/>
              <a:t>而点</a:t>
            </a:r>
            <a:r>
              <a:rPr lang="en-US" altLang="zh-CN" sz="1600" dirty="0"/>
              <a:t>C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6,</a:t>
            </a:r>
            <a:r>
              <a:rPr lang="zh-CN" altLang="en-US" sz="1600" dirty="0"/>
              <a:t>点</a:t>
            </a:r>
            <a:r>
              <a:rPr lang="en-US" altLang="zh-CN" sz="1600" dirty="0"/>
              <a:t>A</a:t>
            </a:r>
            <a:r>
              <a:rPr lang="zh-CN" altLang="en-US" sz="1600" dirty="0"/>
              <a:t>的值变为</a:t>
            </a:r>
            <a:r>
              <a:rPr lang="en-US" altLang="zh-CN" sz="1600" dirty="0"/>
              <a:t>-4;</a:t>
            </a:r>
          </a:p>
          <a:p>
            <a:r>
              <a:rPr lang="zh-CN" altLang="en-US" sz="1600" dirty="0"/>
              <a:t>因为有一条负边在回路中</a:t>
            </a:r>
            <a:r>
              <a:rPr lang="en-US" altLang="zh-CN" sz="1600" dirty="0"/>
              <a:t>,</a:t>
            </a:r>
            <a:r>
              <a:rPr lang="zh-CN" altLang="en-US" sz="1600" dirty="0"/>
              <a:t>导致每次遍历后</a:t>
            </a:r>
            <a:r>
              <a:rPr lang="en-US" altLang="zh-CN" sz="1600" dirty="0"/>
              <a:t>,</a:t>
            </a:r>
            <a:r>
              <a:rPr lang="zh-CN" altLang="en-US" sz="1600" dirty="0"/>
              <a:t>各个点的值不断变小</a:t>
            </a:r>
            <a:r>
              <a:rPr lang="en-US" altLang="zh-CN" sz="1600" dirty="0"/>
              <a:t>,</a:t>
            </a:r>
            <a:r>
              <a:rPr lang="zh-CN" altLang="en-US" sz="1600" dirty="0"/>
              <a:t>形成了死循环。</a:t>
            </a:r>
          </a:p>
        </p:txBody>
      </p:sp>
    </p:spTree>
    <p:extLst>
      <p:ext uri="{BB962C8B-B14F-4D97-AF65-F5344CB8AC3E}">
        <p14:creationId xmlns:p14="http://schemas.microsoft.com/office/powerpoint/2010/main" val="8962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53A3DB-A4E6-4D27-AF6B-C593DED523DB}"/>
              </a:ext>
            </a:extLst>
          </p:cNvPr>
          <p:cNvSpPr txBox="1"/>
          <p:nvPr/>
        </p:nvSpPr>
        <p:spPr>
          <a:xfrm>
            <a:off x="1991544" y="26064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、只允许经过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3F3529B-79DC-44A2-87D2-D46666838B7C}"/>
              </a:ext>
            </a:extLst>
          </p:cNvPr>
          <p:cNvGraphicFramePr>
            <a:graphicFrameLocks noGrp="1"/>
          </p:cNvGraphicFramePr>
          <p:nvPr/>
        </p:nvGraphicFramePr>
        <p:xfrm>
          <a:off x="1679850" y="1196753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044465-22F0-44A3-AB1D-F3E7B76A5BC9}"/>
              </a:ext>
            </a:extLst>
          </p:cNvPr>
          <p:cNvSpPr/>
          <p:nvPr/>
        </p:nvSpPr>
        <p:spPr>
          <a:xfrm>
            <a:off x="4335428" y="1750842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5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0C44BD-1A9F-414A-8928-71EEDF15A9F4}"/>
              </a:ext>
            </a:extLst>
          </p:cNvPr>
          <p:cNvSpPr/>
          <p:nvPr/>
        </p:nvSpPr>
        <p:spPr>
          <a:xfrm>
            <a:off x="4335428" y="3326376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10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E4E330-319C-446B-8954-A5E97082E5BF}"/>
              </a:ext>
            </a:extLst>
          </p:cNvPr>
          <p:cNvSpPr txBox="1"/>
          <p:nvPr/>
        </p:nvSpPr>
        <p:spPr>
          <a:xfrm>
            <a:off x="2022855" y="5239178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for(int 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=1;i&lt;=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for(int j=1;j&lt;=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n;j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][j]=min{e[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][j]};</a:t>
            </a:r>
            <a:endParaRPr lang="zh-CN" altLang="en-US" sz="2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CB5AF4C-C393-49D8-BF38-A64B0C41EBBD}"/>
              </a:ext>
            </a:extLst>
          </p:cNvPr>
          <p:cNvSpPr txBox="1"/>
          <p:nvPr/>
        </p:nvSpPr>
        <p:spPr>
          <a:xfrm>
            <a:off x="2022855" y="3842308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for(int 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=1;i&lt;=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for(int j=1;j&lt;=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n;j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][j]=min{e[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][j]};</a:t>
            </a:r>
            <a:endParaRPr lang="zh-CN" altLang="en-US" sz="2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13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74D578C-8A39-4518-9ACB-23CA8BF5C7AF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F4DE11A-9B94-4224-9A5B-217E98756338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5AF5AD6-ABF8-4A69-9532-2F5FE009EEC1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B60FED2-D6A9-48DD-907E-E7783FEEF65A}"/>
              </a:ext>
            </a:extLst>
          </p:cNvPr>
          <p:cNvSpPr/>
          <p:nvPr/>
        </p:nvSpPr>
        <p:spPr>
          <a:xfrm>
            <a:off x="312295" y="17314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无向图怎么办？</a:t>
            </a:r>
            <a:endParaRPr lang="zh-CN" altLang="en-US" sz="2400" dirty="0"/>
          </a:p>
        </p:txBody>
      </p:sp>
      <p:sp>
        <p:nvSpPr>
          <p:cNvPr id="6" name="标注: 上箭头 5">
            <a:extLst>
              <a:ext uri="{FF2B5EF4-FFF2-40B4-BE49-F238E27FC236}">
                <a16:creationId xmlns:a16="http://schemas.microsoft.com/office/drawing/2014/main" xmlns="" id="{26D4647B-ABEC-4C4D-9D96-22F1D1B34437}"/>
              </a:ext>
            </a:extLst>
          </p:cNvPr>
          <p:cNvSpPr/>
          <p:nvPr/>
        </p:nvSpPr>
        <p:spPr>
          <a:xfrm>
            <a:off x="4682945" y="1443044"/>
            <a:ext cx="4324662" cy="103432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对所有边最多进行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轮松弛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460A0CCF-59D3-4D5E-9A5C-CA4F49D2CCC2}"/>
              </a:ext>
            </a:extLst>
          </p:cNvPr>
          <p:cNvSpPr/>
          <p:nvPr/>
        </p:nvSpPr>
        <p:spPr>
          <a:xfrm>
            <a:off x="5194092" y="1871810"/>
            <a:ext cx="674557" cy="491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2B3F230-7216-4AF1-9CDA-83AEB6DEFEF2}"/>
              </a:ext>
            </a:extLst>
          </p:cNvPr>
          <p:cNvSpPr/>
          <p:nvPr/>
        </p:nvSpPr>
        <p:spPr>
          <a:xfrm>
            <a:off x="258946" y="2455090"/>
            <a:ext cx="119330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算法思想</a:t>
            </a:r>
            <a:r>
              <a:rPr lang="en-US" altLang="zh-CN" sz="2800" dirty="0"/>
              <a:t>】</a:t>
            </a:r>
          </a:p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算法能在更普遍的情况下</a:t>
            </a:r>
            <a:r>
              <a:rPr lang="en-US" altLang="zh-CN" sz="2800" dirty="0"/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存在负边权</a:t>
            </a:r>
            <a:r>
              <a:rPr lang="en-US" altLang="zh-CN" sz="2800" dirty="0"/>
              <a:t>)</a:t>
            </a:r>
            <a:r>
              <a:rPr lang="zh-CN" altLang="en-US" sz="2800" dirty="0"/>
              <a:t>解决</a:t>
            </a:r>
            <a:r>
              <a:rPr lang="zh-CN" altLang="en-US" sz="2800" b="1" dirty="0">
                <a:solidFill>
                  <a:srgbClr val="FF0000"/>
                </a:solidFill>
              </a:rPr>
              <a:t>单源最短路</a:t>
            </a:r>
            <a:r>
              <a:rPr lang="zh-CN" altLang="en-US" sz="2800" dirty="0"/>
              <a:t>径问题。</a:t>
            </a:r>
          </a:p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算法流程分为三个阶段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⑴</a:t>
            </a:r>
            <a:r>
              <a:rPr lang="zh-CN" altLang="en-US" sz="2800" b="1" dirty="0"/>
              <a:t>初始化</a:t>
            </a:r>
            <a:r>
              <a:rPr lang="en-US" altLang="zh-CN" sz="2800" dirty="0"/>
              <a:t>:</a:t>
            </a:r>
            <a:r>
              <a:rPr lang="zh-CN" altLang="en-US" sz="2800" dirty="0"/>
              <a:t>将除源点外的所有顶点的最短距离估计值设为</a:t>
            </a:r>
            <a:r>
              <a:rPr lang="en-US" altLang="zh-CN" sz="2800" dirty="0"/>
              <a:t>dis[v]=∞,dis[s]=0</a:t>
            </a:r>
          </a:p>
          <a:p>
            <a:r>
              <a:rPr lang="en-US" altLang="zh-CN" sz="2800" dirty="0"/>
              <a:t>⑵</a:t>
            </a:r>
            <a:r>
              <a:rPr lang="zh-CN" altLang="en-US" sz="2800" b="1" dirty="0"/>
              <a:t>迭代求解</a:t>
            </a:r>
            <a:r>
              <a:rPr lang="en-US" altLang="zh-CN" sz="2800" dirty="0"/>
              <a:t>:</a:t>
            </a:r>
            <a:r>
              <a:rPr lang="zh-CN" altLang="en-US" sz="2800" dirty="0"/>
              <a:t>反复对边集</a:t>
            </a:r>
            <a:r>
              <a:rPr lang="en-US" altLang="zh-CN" sz="2800" dirty="0"/>
              <a:t>E</a:t>
            </a:r>
            <a:r>
              <a:rPr lang="zh-CN" altLang="en-US" sz="2800" dirty="0"/>
              <a:t>中的每条边进行松驰操作</a:t>
            </a:r>
            <a:r>
              <a:rPr lang="en-US" altLang="zh-CN" sz="2800" dirty="0"/>
              <a:t>,</a:t>
            </a:r>
            <a:r>
              <a:rPr lang="zh-CN" altLang="en-US" sz="2800" dirty="0"/>
              <a:t>使得顶点集</a:t>
            </a:r>
            <a:r>
              <a:rPr lang="en-US" altLang="zh-CN" sz="2800" dirty="0"/>
              <a:t>V</a:t>
            </a:r>
            <a:r>
              <a:rPr lang="zh-CN" altLang="en-US" sz="2800" dirty="0"/>
              <a:t>中的每个顶点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的最短距离估计值逐步逼近其最短距离</a:t>
            </a:r>
            <a:r>
              <a:rPr lang="en-US" altLang="zh-CN" sz="2800" dirty="0"/>
              <a:t>;</a:t>
            </a:r>
            <a:r>
              <a:rPr lang="zh-CN" altLang="en-US" sz="2800" dirty="0"/>
              <a:t>运行</a:t>
            </a:r>
            <a:r>
              <a:rPr lang="en-US" altLang="zh-CN" sz="2800" dirty="0"/>
              <a:t>|v|-1</a:t>
            </a:r>
            <a:r>
              <a:rPr lang="zh-CN" altLang="en-US" sz="2800" dirty="0"/>
              <a:t>次。</a:t>
            </a:r>
          </a:p>
          <a:p>
            <a:r>
              <a:rPr lang="zh-CN" altLang="en-US" sz="2800" dirty="0"/>
              <a:t>⑶</a:t>
            </a:r>
            <a:r>
              <a:rPr lang="zh-CN" altLang="en-US" sz="2800" b="1" dirty="0"/>
              <a:t>检验负权回路</a:t>
            </a:r>
            <a:r>
              <a:rPr lang="en-US" altLang="zh-CN" sz="2800" dirty="0"/>
              <a:t>:</a:t>
            </a:r>
            <a:r>
              <a:rPr lang="zh-CN" altLang="en-US" sz="2800" dirty="0"/>
              <a:t>判断边集</a:t>
            </a:r>
            <a:r>
              <a:rPr lang="en-US" altLang="zh-CN" sz="2800" dirty="0"/>
              <a:t>E</a:t>
            </a:r>
            <a:r>
              <a:rPr lang="zh-CN" altLang="en-US" sz="2800" dirty="0"/>
              <a:t>中每一条边的两个端点是否收敛。如果存在未收敛的顶点</a:t>
            </a:r>
            <a:r>
              <a:rPr lang="en-US" altLang="zh-CN" sz="2800" dirty="0"/>
              <a:t>,</a:t>
            </a:r>
            <a:r>
              <a:rPr lang="zh-CN" altLang="en-US" sz="2800" dirty="0"/>
              <a:t>则算法返回</a:t>
            </a:r>
            <a:r>
              <a:rPr lang="en-US" altLang="zh-CN" sz="2800" dirty="0"/>
              <a:t>false,</a:t>
            </a:r>
            <a:r>
              <a:rPr lang="zh-CN" altLang="en-US" sz="2800" dirty="0"/>
              <a:t>表明问题无解</a:t>
            </a:r>
            <a:r>
              <a:rPr lang="en-US" altLang="zh-CN" sz="2800" dirty="0"/>
              <a:t>;</a:t>
            </a:r>
            <a:r>
              <a:rPr lang="zh-CN" altLang="en-US" sz="2800" dirty="0"/>
              <a:t>否则返回</a:t>
            </a:r>
            <a:r>
              <a:rPr lang="en-US" altLang="zh-CN" sz="2800" dirty="0"/>
              <a:t>true</a:t>
            </a:r>
            <a:r>
              <a:rPr lang="zh-CN" altLang="en-US" sz="2800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37C22CF-ECEE-4A93-A09B-732A97C96370}"/>
              </a:ext>
            </a:extLst>
          </p:cNvPr>
          <p:cNvSpPr/>
          <p:nvPr/>
        </p:nvSpPr>
        <p:spPr>
          <a:xfrm>
            <a:off x="3318929" y="277171"/>
            <a:ext cx="62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福特算法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lang="en-US" altLang="zh-CN" sz="4000" b="1" kern="100" dirty="0">
                <a:latin typeface="等线 Light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B401E3-7BB0-4FF7-8188-BD83ABF875E9}"/>
              </a:ext>
            </a:extLst>
          </p:cNvPr>
          <p:cNvSpPr txBox="1"/>
          <p:nvPr/>
        </p:nvSpPr>
        <p:spPr>
          <a:xfrm>
            <a:off x="4259765" y="1014840"/>
            <a:ext cx="48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“单源最短路径”问题（含负权）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5C11D3E-AC2D-4989-B55E-38499C415FAF}"/>
              </a:ext>
            </a:extLst>
          </p:cNvPr>
          <p:cNvSpPr/>
          <p:nvPr/>
        </p:nvSpPr>
        <p:spPr>
          <a:xfrm>
            <a:off x="9077092" y="107371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O(N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M)</a:t>
            </a:r>
            <a:endParaRPr lang="zh-CN" altLang="en-US" dirty="0"/>
          </a:p>
        </p:txBody>
      </p:sp>
      <p:sp>
        <p:nvSpPr>
          <p:cNvPr id="6" name="标注: 上箭头 5">
            <a:extLst>
              <a:ext uri="{FF2B5EF4-FFF2-40B4-BE49-F238E27FC236}">
                <a16:creationId xmlns:a16="http://schemas.microsoft.com/office/drawing/2014/main" xmlns="" id="{F61BC027-8440-432F-B207-3D57DA1D082E}"/>
              </a:ext>
            </a:extLst>
          </p:cNvPr>
          <p:cNvSpPr/>
          <p:nvPr/>
        </p:nvSpPr>
        <p:spPr>
          <a:xfrm>
            <a:off x="4682945" y="1443044"/>
            <a:ext cx="4324662" cy="103432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对所有边最多进行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轮松弛</a:t>
            </a:r>
          </a:p>
        </p:txBody>
      </p:sp>
    </p:spTree>
    <p:extLst>
      <p:ext uri="{BB962C8B-B14F-4D97-AF65-F5344CB8AC3E}">
        <p14:creationId xmlns:p14="http://schemas.microsoft.com/office/powerpoint/2010/main" val="17204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621B69B-8080-4B0C-ACC4-3237375E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7" y="0"/>
            <a:ext cx="11738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78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821" y="154805"/>
            <a:ext cx="1126631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算法描述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⑴</a:t>
            </a:r>
            <a:r>
              <a:rPr lang="zh-CN" altLang="en-US" sz="2400" dirty="0"/>
              <a:t>初始化</a:t>
            </a:r>
          </a:p>
          <a:p>
            <a:r>
              <a:rPr lang="zh-CN" altLang="en-US" sz="2400" dirty="0"/>
              <a:t>■定义边集数组</a:t>
            </a:r>
            <a:r>
              <a:rPr lang="en-US" altLang="zh-CN" sz="2400" dirty="0"/>
              <a:t>: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node{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 u, v, w;}edges[1005];</a:t>
            </a:r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u</a:t>
            </a:r>
            <a:r>
              <a:rPr lang="zh-CN" altLang="en-US" sz="2400" dirty="0"/>
              <a:t>表示起点</a:t>
            </a:r>
            <a:r>
              <a:rPr lang="en-US" altLang="zh-CN" sz="2400" dirty="0"/>
              <a:t>,v</a:t>
            </a:r>
            <a:r>
              <a:rPr lang="zh-CN" altLang="en-US" sz="2400" dirty="0"/>
              <a:t>表示终点</a:t>
            </a:r>
            <a:r>
              <a:rPr lang="en-US" altLang="zh-CN" sz="2400" dirty="0"/>
              <a:t>,w</a:t>
            </a:r>
            <a:r>
              <a:rPr lang="zh-CN" altLang="en-US" sz="2400" dirty="0"/>
              <a:t>表示权值。一定要注意的是数组的长度一定是边的最大数量</a:t>
            </a:r>
            <a:r>
              <a:rPr lang="en-US" altLang="zh-CN" sz="2400" dirty="0"/>
              <a:t>,</a:t>
            </a:r>
            <a:r>
              <a:rPr lang="zh-CN" altLang="en-US" sz="2400" dirty="0"/>
              <a:t>如果题目没有明确给出边的数量</a:t>
            </a:r>
            <a:r>
              <a:rPr lang="en-US" altLang="zh-CN" sz="2400" dirty="0"/>
              <a:t>,</a:t>
            </a:r>
            <a:r>
              <a:rPr lang="zh-CN" altLang="en-US" sz="2400" dirty="0"/>
              <a:t>则边集数组的长度为</a:t>
            </a:r>
            <a:r>
              <a:rPr lang="zh-CN" altLang="en-US" sz="2400" b="1" dirty="0">
                <a:solidFill>
                  <a:srgbClr val="FF0000"/>
                </a:solidFill>
              </a:rPr>
              <a:t>顶点数*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顶点数</a:t>
            </a:r>
            <a:r>
              <a:rPr lang="en-US" altLang="zh-CN" sz="2400" b="1" dirty="0">
                <a:solidFill>
                  <a:srgbClr val="FF0000"/>
                </a:solidFill>
              </a:rPr>
              <a:t>-1)/2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注</a:t>
            </a:r>
            <a:r>
              <a:rPr lang="en-US" altLang="zh-CN" sz="2400" dirty="0"/>
              <a:t>:</a:t>
            </a:r>
            <a:r>
              <a:rPr lang="zh-CN" altLang="en-US" sz="2400" dirty="0"/>
              <a:t>此时的边集数组是普通的边集数组</a:t>
            </a:r>
            <a:r>
              <a:rPr lang="en-US" altLang="zh-CN" sz="2400" dirty="0"/>
              <a:t>,</a:t>
            </a:r>
            <a:r>
              <a:rPr lang="zh-CN" altLang="en-US" sz="2400" dirty="0"/>
              <a:t>和前向星的边集数组不一样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■</a:t>
            </a:r>
            <a:r>
              <a:rPr lang="zh-CN" altLang="en-US" sz="2400" dirty="0"/>
              <a:t>定义常用变量用户数组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n,m,s,t,dis</a:t>
            </a:r>
            <a:r>
              <a:rPr lang="en-US" altLang="zh-CN" sz="2400" b="1" dirty="0">
                <a:solidFill>
                  <a:srgbClr val="FF0000"/>
                </a:solidFill>
              </a:rPr>
              <a:t>[205];</a:t>
            </a:r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表示顶点数</a:t>
            </a:r>
            <a:r>
              <a:rPr lang="en-US" altLang="zh-CN" sz="2400" dirty="0"/>
              <a:t>,m</a:t>
            </a:r>
            <a:r>
              <a:rPr lang="zh-CN" altLang="en-US" sz="2400" dirty="0"/>
              <a:t>表示边数</a:t>
            </a:r>
            <a:r>
              <a:rPr lang="en-US" altLang="zh-CN" sz="2400" dirty="0"/>
              <a:t>,s</a:t>
            </a:r>
            <a:r>
              <a:rPr lang="zh-CN" altLang="en-US" sz="2400" dirty="0"/>
              <a:t>表示起点</a:t>
            </a:r>
            <a:r>
              <a:rPr lang="en-US" altLang="zh-CN" sz="2400" dirty="0"/>
              <a:t>,t</a:t>
            </a:r>
            <a:r>
              <a:rPr lang="zh-CN" altLang="en-US" sz="2400" dirty="0"/>
              <a:t>表示终点</a:t>
            </a:r>
            <a:r>
              <a:rPr lang="en-US" altLang="zh-CN" sz="2400" dirty="0"/>
              <a:t>.dis[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用于保存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点到起点的最短路径。</a:t>
            </a:r>
          </a:p>
          <a:p>
            <a:r>
              <a:rPr lang="zh-CN" altLang="en-US" sz="2400" dirty="0"/>
              <a:t>⑵数据接收</a:t>
            </a:r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bellman</a:t>
            </a:r>
            <a:r>
              <a:rPr lang="zh-CN" altLang="en-US" sz="2400" dirty="0"/>
              <a:t>算法第一层循环是枚举点</a:t>
            </a:r>
            <a:r>
              <a:rPr lang="en-US" altLang="zh-CN" sz="2400" dirty="0"/>
              <a:t>,</a:t>
            </a:r>
            <a:r>
              <a:rPr lang="zh-CN" altLang="en-US" sz="2400" dirty="0"/>
              <a:t>而第二层循环是枚举边</a:t>
            </a:r>
            <a:r>
              <a:rPr lang="en-US" altLang="zh-CN" sz="2400" dirty="0"/>
              <a:t>,</a:t>
            </a:r>
            <a:r>
              <a:rPr lang="zh-CN" altLang="en-US" sz="2400" dirty="0"/>
              <a:t>因为是</a:t>
            </a:r>
            <a:r>
              <a:rPr lang="zh-CN" altLang="en-US" sz="2400" b="1" dirty="0">
                <a:solidFill>
                  <a:srgbClr val="FF0000"/>
                </a:solidFill>
              </a:rPr>
              <a:t>无向</a:t>
            </a:r>
            <a:r>
              <a:rPr lang="zh-CN" altLang="en-US" sz="2400" dirty="0"/>
              <a:t>的所以</a:t>
            </a:r>
            <a:r>
              <a:rPr lang="en-US" altLang="zh-CN" sz="2400" dirty="0"/>
              <a:t>,</a:t>
            </a:r>
            <a:r>
              <a:rPr lang="zh-CN" altLang="en-US" sz="2400" dirty="0"/>
              <a:t>每组数据都要生成</a:t>
            </a:r>
            <a:r>
              <a:rPr lang="zh-CN" altLang="en-US" sz="2400" b="1" dirty="0">
                <a:solidFill>
                  <a:srgbClr val="FF0000"/>
                </a:solidFill>
              </a:rPr>
              <a:t>来回两条边</a:t>
            </a:r>
            <a:r>
              <a:rPr lang="en-US" altLang="zh-CN" sz="2400" dirty="0"/>
              <a:t>,</a:t>
            </a:r>
            <a:r>
              <a:rPr lang="zh-CN" altLang="en-US" sz="2400" dirty="0"/>
              <a:t>边集数组定义为</a:t>
            </a:r>
            <a:r>
              <a:rPr lang="en-US" altLang="zh-CN" sz="2400" dirty="0"/>
              <a:t>:</a:t>
            </a:r>
          </a:p>
          <a:p>
            <a:r>
              <a:rPr lang="en-US" altLang="zh-CN" sz="2400" b="1" dirty="0"/>
              <a:t>	struct edge{int </a:t>
            </a:r>
            <a:r>
              <a:rPr lang="en-US" altLang="zh-CN" sz="2400" b="1" dirty="0" err="1"/>
              <a:t>s,e;double</a:t>
            </a:r>
            <a:r>
              <a:rPr lang="en-US" altLang="zh-CN" sz="2400" b="1" dirty="0"/>
              <a:t> w;}edges[</a:t>
            </a:r>
            <a:r>
              <a:rPr lang="en-US" altLang="zh-CN" sz="2400" b="1" dirty="0" err="1"/>
              <a:t>maxn</a:t>
            </a:r>
            <a:r>
              <a:rPr lang="en-US" altLang="zh-CN" sz="2400" b="1" dirty="0"/>
              <a:t>*(maxn-1)/2];</a:t>
            </a:r>
          </a:p>
          <a:p>
            <a:r>
              <a:rPr lang="zh-CN" altLang="en-US" sz="2400" dirty="0"/>
              <a:t>加边函数如下</a:t>
            </a:r>
            <a:r>
              <a:rPr lang="en-US" altLang="zh-CN" sz="2400" dirty="0"/>
              <a:t>:</a:t>
            </a:r>
          </a:p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addEdges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v,double</a:t>
            </a:r>
            <a:r>
              <a:rPr lang="en-US" altLang="zh-CN" sz="2400" b="1" dirty="0"/>
              <a:t> w){</a:t>
            </a:r>
          </a:p>
          <a:p>
            <a:r>
              <a:rPr lang="en-US" altLang="zh-CN" sz="2400" b="1" dirty="0"/>
              <a:t>	edges[++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].s=</a:t>
            </a:r>
            <a:r>
              <a:rPr lang="en-US" altLang="zh-CN" sz="2400" b="1" dirty="0" err="1"/>
              <a:t>u;edges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].e=</a:t>
            </a:r>
            <a:r>
              <a:rPr lang="en-US" altLang="zh-CN" sz="2400" b="1" dirty="0" err="1"/>
              <a:t>v;edges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].w=w;</a:t>
            </a:r>
          </a:p>
          <a:p>
            <a:r>
              <a:rPr lang="en-US" altLang="zh-CN" sz="2400" b="1" dirty="0"/>
              <a:t>	edges[++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].e=</a:t>
            </a:r>
            <a:r>
              <a:rPr lang="en-US" altLang="zh-CN" sz="2400" b="1" dirty="0" err="1"/>
              <a:t>u;edges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].s=</a:t>
            </a:r>
            <a:r>
              <a:rPr lang="en-US" altLang="zh-CN" sz="2400" b="1" dirty="0" err="1"/>
              <a:t>v;edges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idx</a:t>
            </a:r>
            <a:r>
              <a:rPr lang="en-US" altLang="zh-CN" sz="2400" b="1" dirty="0"/>
              <a:t>].w=w;</a:t>
            </a:r>
          </a:p>
          <a:p>
            <a:r>
              <a:rPr lang="en-US" altLang="zh-CN" sz="2400" b="1" dirty="0"/>
              <a:t>}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350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755" y="117693"/>
            <a:ext cx="1171879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⑶Bellman-Ford</a:t>
            </a:r>
            <a:r>
              <a:rPr lang="zh-CN" altLang="en-US" sz="2400" dirty="0"/>
              <a:t>算法</a:t>
            </a:r>
          </a:p>
          <a:p>
            <a:r>
              <a:rPr lang="en-US" altLang="zh-CN" sz="2400" dirty="0"/>
              <a:t>Bellman-Ford</a:t>
            </a:r>
            <a:r>
              <a:rPr lang="zh-CN" altLang="en-US" sz="2400" dirty="0"/>
              <a:t>算法的核心就是</a:t>
            </a:r>
            <a:r>
              <a:rPr lang="zh-CN" altLang="en-US" sz="2400" b="1" dirty="0">
                <a:solidFill>
                  <a:srgbClr val="FF0000"/>
                </a:solidFill>
              </a:rPr>
              <a:t>松弛</a:t>
            </a:r>
            <a:r>
              <a:rPr lang="zh-CN" altLang="en-US" sz="2400" dirty="0"/>
              <a:t>计算</a:t>
            </a:r>
            <a:r>
              <a:rPr lang="en-US" altLang="zh-CN" sz="2400" dirty="0"/>
              <a:t>: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if(dis[v]&gt;dis[u]+w) dis[v]=dis[u]+w;</a:t>
            </a:r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,v</a:t>
            </a:r>
            <a:r>
              <a:rPr lang="zh-CN" altLang="en-US" sz="2400" dirty="0"/>
              <a:t>表示一条边的起点</a:t>
            </a:r>
            <a:r>
              <a:rPr lang="en-US" altLang="zh-CN" sz="2400" dirty="0"/>
              <a:t>,u</a:t>
            </a:r>
            <a:r>
              <a:rPr lang="zh-CN" altLang="en-US" sz="2400" dirty="0"/>
              <a:t>表示这条边的终点</a:t>
            </a:r>
            <a:r>
              <a:rPr lang="en-US" altLang="zh-CN" sz="2400" dirty="0"/>
              <a:t>,w</a:t>
            </a:r>
            <a:r>
              <a:rPr lang="zh-CN" altLang="en-US" sz="2400" dirty="0"/>
              <a:t>表示权值。</a:t>
            </a:r>
          </a:p>
          <a:p>
            <a:r>
              <a:rPr lang="zh-CN" altLang="en-US" sz="2400" dirty="0"/>
              <a:t>找最小值</a:t>
            </a:r>
            <a:r>
              <a:rPr lang="en-US" altLang="zh-CN" sz="2400" dirty="0"/>
              <a:t>,dis</a:t>
            </a:r>
            <a:r>
              <a:rPr lang="zh-CN" altLang="en-US" sz="2400" dirty="0"/>
              <a:t>置为最大</a:t>
            </a:r>
            <a:r>
              <a:rPr lang="en-US" altLang="zh-CN" sz="2400" dirty="0"/>
              <a:t>,dis[s]</a:t>
            </a:r>
            <a:r>
              <a:rPr lang="zh-CN" altLang="en-US" sz="2400" dirty="0"/>
              <a:t>为</a:t>
            </a:r>
            <a:r>
              <a:rPr lang="en-US" altLang="zh-CN" sz="2400" dirty="0"/>
              <a:t>0,s</a:t>
            </a:r>
            <a:r>
              <a:rPr lang="zh-CN" altLang="en-US" sz="2400" dirty="0"/>
              <a:t>表示起点。</a:t>
            </a:r>
          </a:p>
          <a:p>
            <a:r>
              <a:rPr lang="zh-CN" altLang="en-US" sz="2400" dirty="0"/>
              <a:t>找最大值</a:t>
            </a:r>
            <a:r>
              <a:rPr lang="en-US" altLang="zh-CN" sz="2400" dirty="0"/>
              <a:t>,dis</a:t>
            </a:r>
            <a:r>
              <a:rPr lang="zh-CN" altLang="en-US" sz="2400" dirty="0"/>
              <a:t>置为最小</a:t>
            </a:r>
            <a:r>
              <a:rPr lang="en-US" altLang="zh-CN" sz="2400" dirty="0"/>
              <a:t>,dis[s]</a:t>
            </a:r>
            <a:r>
              <a:rPr lang="zh-CN" altLang="en-US" sz="2400" dirty="0"/>
              <a:t>为最大</a:t>
            </a:r>
            <a:r>
              <a:rPr lang="en-US" altLang="zh-CN" sz="2400" dirty="0"/>
              <a:t>,s</a:t>
            </a:r>
            <a:r>
              <a:rPr lang="zh-CN" altLang="en-US" sz="2400" dirty="0"/>
              <a:t>表示起点。</a:t>
            </a:r>
          </a:p>
          <a:p>
            <a:r>
              <a:rPr lang="zh-CN" altLang="en-US" sz="2400" dirty="0"/>
              <a:t>为了不断的进行松弛计算</a:t>
            </a:r>
            <a:r>
              <a:rPr lang="en-US" altLang="zh-CN" sz="2400" dirty="0"/>
              <a:t>,</a:t>
            </a:r>
            <a:r>
              <a:rPr lang="zh-CN" altLang="en-US" sz="2400" dirty="0"/>
              <a:t>需要用两层循环来完成</a:t>
            </a:r>
            <a:r>
              <a:rPr lang="en-US" altLang="zh-CN" sz="2400" dirty="0"/>
              <a:t>,</a:t>
            </a:r>
            <a:r>
              <a:rPr lang="zh-CN" altLang="en-US" sz="2400" dirty="0"/>
              <a:t>第一层循环枚举点</a:t>
            </a:r>
            <a:r>
              <a:rPr lang="en-US" altLang="zh-CN" sz="2400" dirty="0"/>
              <a:t>,</a:t>
            </a:r>
            <a:r>
              <a:rPr lang="zh-CN" altLang="en-US" sz="2400" dirty="0"/>
              <a:t>第二层循环枚举边</a:t>
            </a:r>
            <a:r>
              <a:rPr lang="en-US" altLang="zh-CN" sz="2400" dirty="0"/>
              <a:t>,</a:t>
            </a:r>
            <a:r>
              <a:rPr lang="zh-CN" altLang="en-US" sz="2400" dirty="0"/>
              <a:t>枚举点的时候</a:t>
            </a:r>
            <a:r>
              <a:rPr lang="en-US" altLang="zh-CN" sz="2400" dirty="0"/>
              <a:t>,</a:t>
            </a:r>
            <a:r>
              <a:rPr lang="zh-CN" altLang="en-US" sz="2400" dirty="0"/>
              <a:t>只需要枚举</a:t>
            </a:r>
            <a:r>
              <a:rPr lang="en-US" altLang="zh-CN" sz="2400" dirty="0"/>
              <a:t>n-1</a:t>
            </a:r>
            <a:r>
              <a:rPr lang="zh-CN" altLang="en-US" sz="2400" dirty="0"/>
              <a:t>次</a:t>
            </a:r>
            <a:r>
              <a:rPr lang="en-US" altLang="zh-CN" sz="2400" dirty="0"/>
              <a:t>,</a:t>
            </a:r>
            <a:r>
              <a:rPr lang="zh-CN" altLang="en-US" sz="2400" dirty="0"/>
              <a:t>而枚举边的时候</a:t>
            </a:r>
            <a:r>
              <a:rPr lang="en-US" altLang="zh-CN" sz="2400" dirty="0"/>
              <a:t>,</a:t>
            </a:r>
            <a:r>
              <a:rPr lang="zh-CN" altLang="en-US" sz="2400" dirty="0"/>
              <a:t>需要枚举</a:t>
            </a:r>
            <a:r>
              <a:rPr lang="zh-CN" altLang="en-US" sz="2400" b="1" dirty="0">
                <a:solidFill>
                  <a:srgbClr val="FF0000"/>
                </a:solidFill>
              </a:rPr>
              <a:t>所有的边</a:t>
            </a:r>
            <a:r>
              <a:rPr lang="zh-CN" altLang="en-US" sz="2400" dirty="0"/>
              <a:t>。</a:t>
            </a:r>
          </a:p>
          <a:p>
            <a:r>
              <a:rPr lang="en-US" altLang="zh-CN" sz="2400" b="1" dirty="0"/>
              <a:t>void bellman(){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::fill(</a:t>
            </a:r>
            <a:r>
              <a:rPr lang="en-US" altLang="zh-CN" sz="2400" b="1" dirty="0" err="1"/>
              <a:t>dis,dis+n,maxx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    dis[s]=0;</a:t>
            </a:r>
          </a:p>
          <a:p>
            <a:r>
              <a:rPr lang="en-US" altLang="zh-CN" sz="2400" b="1" dirty="0"/>
              <a:t>    while(--n)</a:t>
            </a:r>
          </a:p>
          <a:p>
            <a:r>
              <a:rPr lang="en-US" altLang="zh-CN" sz="2400" b="1" dirty="0"/>
              <a:t>        for(int j=1;j&lt;=</a:t>
            </a:r>
            <a:r>
              <a:rPr lang="en-US" altLang="zh-CN" sz="2400" b="1" dirty="0" err="1"/>
              <a:t>idx;j</a:t>
            </a:r>
            <a:r>
              <a:rPr lang="en-US" altLang="zh-CN" sz="2400" b="1" dirty="0"/>
              <a:t>++) 	dis[edges[j].v]=min(dis[edges[j].v],dis[edges[j].u]+edges[j].w);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("%d\</a:t>
            </a:r>
            <a:r>
              <a:rPr lang="en-US" altLang="zh-CN" sz="2400" b="1" dirty="0" err="1"/>
              <a:t>n",dis</a:t>
            </a:r>
            <a:r>
              <a:rPr lang="en-US" altLang="zh-CN" sz="2400" b="1" dirty="0"/>
              <a:t>[t]);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dirty="0"/>
              <a:t>Bellman</a:t>
            </a:r>
            <a:r>
              <a:rPr lang="zh-CN" altLang="en-US" sz="2400" dirty="0"/>
              <a:t>算法主要是松弛计算。</a:t>
            </a:r>
          </a:p>
          <a:p>
            <a:r>
              <a:rPr lang="zh-CN" altLang="en-US" sz="2400" dirty="0"/>
              <a:t>如果找不到通往目标点的路径</a:t>
            </a:r>
            <a:r>
              <a:rPr lang="en-US" altLang="zh-CN" sz="2400" dirty="0"/>
              <a:t>,dis[t]=</a:t>
            </a:r>
            <a:r>
              <a:rPr lang="en-US" altLang="zh-CN" sz="2400" dirty="0" err="1"/>
              <a:t>maxx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4484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148" y="243512"/>
            <a:ext cx="802405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最短路径问题</a:t>
            </a:r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http://cqsyz.openjudge.cn/tu/10/</a:t>
            </a: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平面上有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(N&lt;=100),</a:t>
            </a:r>
            <a:r>
              <a:rPr lang="zh-CN" altLang="en-US" sz="2400" dirty="0"/>
              <a:t>每个点的坐标在</a:t>
            </a:r>
            <a:r>
              <a:rPr lang="en-US" altLang="zh-CN" sz="2400" dirty="0"/>
              <a:t>-10000~10000</a:t>
            </a:r>
            <a:r>
              <a:rPr lang="zh-CN" altLang="en-US" sz="2400" dirty="0"/>
              <a:t>之间。其中的一些点之间有连线。若有连线</a:t>
            </a:r>
            <a:r>
              <a:rPr lang="en-US" altLang="zh-CN" sz="2400" dirty="0"/>
              <a:t>,</a:t>
            </a:r>
            <a:r>
              <a:rPr lang="zh-CN" altLang="en-US" sz="2400" dirty="0"/>
              <a:t>则表示可从一个点到达另一个点</a:t>
            </a:r>
            <a:r>
              <a:rPr lang="en-US" altLang="zh-CN" sz="2400" dirty="0"/>
              <a:t>,</a:t>
            </a:r>
            <a:r>
              <a:rPr lang="zh-CN" altLang="en-US" sz="2400" dirty="0"/>
              <a:t>即两点间有通路</a:t>
            </a:r>
            <a:r>
              <a:rPr lang="en-US" altLang="zh-CN" sz="2400" dirty="0"/>
              <a:t>,</a:t>
            </a:r>
            <a:r>
              <a:rPr lang="zh-CN" altLang="en-US" sz="2400" dirty="0"/>
              <a:t>通路距离为两点间的直线距离。现在的任务是找出从一点到另一点之间的最短路径。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输入描述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行为整数</a:t>
            </a:r>
            <a:r>
              <a:rPr lang="en-US" altLang="zh-CN" sz="2400" dirty="0"/>
              <a:t>N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行至第</a:t>
            </a:r>
            <a:r>
              <a:rPr lang="en-US" altLang="zh-CN" sz="2400" dirty="0"/>
              <a:t>N+1</a:t>
            </a:r>
            <a:r>
              <a:rPr lang="zh-CN" altLang="en-US" sz="2400" dirty="0"/>
              <a:t>行</a:t>
            </a:r>
            <a:r>
              <a:rPr lang="en-US" altLang="zh-CN" sz="2400" dirty="0"/>
              <a:t>(</a:t>
            </a:r>
            <a:r>
              <a:rPr lang="zh-CN" altLang="en-US" sz="2400" dirty="0"/>
              <a:t>共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),</a:t>
            </a:r>
            <a:r>
              <a:rPr lang="zh-CN" altLang="en-US" sz="2400" dirty="0"/>
              <a:t>每行两个整数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y,</a:t>
            </a:r>
            <a:r>
              <a:rPr lang="zh-CN" altLang="en-US" sz="2400" dirty="0"/>
              <a:t>描述了一个点的坐标。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N+2</a:t>
            </a:r>
            <a:r>
              <a:rPr lang="zh-CN" altLang="en-US" sz="2400" dirty="0"/>
              <a:t>行为一个整数</a:t>
            </a:r>
            <a:r>
              <a:rPr lang="en-US" altLang="zh-CN" sz="2400" dirty="0"/>
              <a:t>M,</a:t>
            </a:r>
            <a:r>
              <a:rPr lang="zh-CN" altLang="en-US" sz="2400" dirty="0"/>
              <a:t>表示图中连线的个数。</a:t>
            </a:r>
          </a:p>
          <a:p>
            <a:r>
              <a:rPr lang="zh-CN" altLang="en-US" sz="2400" dirty="0"/>
              <a:t>此后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,</a:t>
            </a:r>
            <a:r>
              <a:rPr lang="zh-CN" altLang="en-US" sz="2400" dirty="0"/>
              <a:t>每行描述一条连线</a:t>
            </a:r>
            <a:r>
              <a:rPr lang="en-US" altLang="zh-CN" sz="2400" dirty="0"/>
              <a:t>,</a:t>
            </a:r>
            <a:r>
              <a:rPr lang="zh-CN" altLang="en-US" sz="2400" dirty="0"/>
              <a:t>由两个整数</a:t>
            </a:r>
            <a:r>
              <a:rPr lang="en-US" altLang="zh-CN" sz="2400" dirty="0" err="1"/>
              <a:t>i,j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表示第</a:t>
            </a:r>
            <a:r>
              <a:rPr lang="en-US" altLang="zh-CN" sz="2400" dirty="0"/>
              <a:t>i</a:t>
            </a:r>
            <a:r>
              <a:rPr lang="zh-CN" altLang="en-US" sz="2400" dirty="0"/>
              <a:t>个点和第</a:t>
            </a:r>
            <a:r>
              <a:rPr lang="en-US" altLang="zh-CN" sz="2400" dirty="0"/>
              <a:t>j</a:t>
            </a:r>
            <a:r>
              <a:rPr lang="zh-CN" altLang="en-US" sz="2400" dirty="0"/>
              <a:t>个点之间有连线。</a:t>
            </a:r>
          </a:p>
          <a:p>
            <a:r>
              <a:rPr lang="zh-CN" altLang="en-US" sz="2400" dirty="0"/>
              <a:t>最后一行</a:t>
            </a:r>
            <a:r>
              <a:rPr lang="en-US" altLang="zh-CN" sz="2400" dirty="0"/>
              <a:t>:</a:t>
            </a:r>
            <a:r>
              <a:rPr lang="zh-CN" altLang="en-US" sz="2400" dirty="0"/>
              <a:t>两个整数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t,</a:t>
            </a:r>
            <a:r>
              <a:rPr lang="zh-CN" altLang="en-US" sz="2400" dirty="0"/>
              <a:t>分别表示源点和目标点。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仅一行</a:t>
            </a:r>
            <a:r>
              <a:rPr lang="en-US" altLang="zh-CN" sz="2400" dirty="0"/>
              <a:t>,</a:t>
            </a:r>
            <a:r>
              <a:rPr lang="zh-CN" altLang="en-US" sz="2400" dirty="0"/>
              <a:t>一个实数</a:t>
            </a:r>
            <a:r>
              <a:rPr lang="en-US" altLang="zh-CN" sz="2400" dirty="0"/>
              <a:t>(</a:t>
            </a:r>
            <a:r>
              <a:rPr lang="zh-CN" altLang="en-US" sz="2400" dirty="0"/>
              <a:t>保留两位小数</a:t>
            </a:r>
            <a:r>
              <a:rPr lang="en-US" altLang="zh-CN" sz="2400" dirty="0"/>
              <a:t>),</a:t>
            </a:r>
            <a:r>
              <a:rPr lang="zh-CN" altLang="en-US" sz="2400" dirty="0"/>
              <a:t>表示</a:t>
            </a:r>
            <a:r>
              <a:rPr lang="en-US" altLang="zh-CN" sz="2400" dirty="0"/>
              <a:t>s</a:t>
            </a:r>
            <a:r>
              <a:rPr lang="zh-CN" altLang="en-US" sz="2400" dirty="0"/>
              <a:t>到</a:t>
            </a:r>
            <a:r>
              <a:rPr lang="en-US" altLang="zh-CN" sz="2400" dirty="0"/>
              <a:t>t</a:t>
            </a:r>
            <a:r>
              <a:rPr lang="zh-CN" altLang="en-US" sz="2400" dirty="0"/>
              <a:t>的最短路径长度。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9084289" y="487025"/>
            <a:ext cx="6080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输入样例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0 0</a:t>
            </a:r>
          </a:p>
          <a:p>
            <a:r>
              <a:rPr lang="en-US" altLang="zh-CN" sz="2400" dirty="0"/>
              <a:t>2 0</a:t>
            </a:r>
          </a:p>
          <a:p>
            <a:r>
              <a:rPr lang="en-US" altLang="zh-CN" sz="2400" dirty="0"/>
              <a:t>2 2</a:t>
            </a:r>
          </a:p>
          <a:p>
            <a:r>
              <a:rPr lang="en-US" altLang="zh-CN" sz="2400" dirty="0"/>
              <a:t>0 2</a:t>
            </a:r>
          </a:p>
          <a:p>
            <a:r>
              <a:rPr lang="en-US" altLang="zh-CN" sz="2400" dirty="0"/>
              <a:t>3 1</a:t>
            </a: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1 2</a:t>
            </a:r>
          </a:p>
          <a:p>
            <a:r>
              <a:rPr lang="en-US" altLang="zh-CN" sz="2400" dirty="0"/>
              <a:t>1 3</a:t>
            </a:r>
          </a:p>
          <a:p>
            <a:r>
              <a:rPr lang="en-US" altLang="zh-CN" sz="2400" dirty="0"/>
              <a:t>1 4</a:t>
            </a:r>
          </a:p>
          <a:p>
            <a:r>
              <a:rPr lang="en-US" altLang="zh-CN" sz="2400" dirty="0"/>
              <a:t>2 5</a:t>
            </a:r>
          </a:p>
          <a:p>
            <a:r>
              <a:rPr lang="en-US" altLang="zh-CN" sz="2400" dirty="0"/>
              <a:t>3 5</a:t>
            </a:r>
          </a:p>
          <a:p>
            <a:r>
              <a:rPr lang="en-US" altLang="zh-CN" sz="2400" dirty="0"/>
              <a:t>1 5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输出样例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3.41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21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" y="97436"/>
            <a:ext cx="5795111" cy="50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57" y="174198"/>
            <a:ext cx="6128159" cy="29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01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440" y="228600"/>
            <a:ext cx="1089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最小花费 </a:t>
            </a:r>
          </a:p>
          <a:p>
            <a:r>
              <a:rPr lang="en-US" altLang="zh-CN" dirty="0">
                <a:hlinkClick r:id="rId2"/>
              </a:rPr>
              <a:t>http://cqsyz.openjudge.cn/tu/17/</a:t>
            </a:r>
            <a:endParaRPr lang="en-US" altLang="zh-CN" dirty="0"/>
          </a:p>
          <a:p>
            <a:r>
              <a:rPr lang="zh-CN" altLang="en-US" dirty="0"/>
              <a:t>描述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个人中，某些人的银行账号之间可以互相转账。这些人之间转账的手续费各不相同。给定这些人之间转账时需要从转账金额里扣除百分之几的手续费，请问</a:t>
            </a:r>
            <a:r>
              <a:rPr lang="en-US" altLang="zh-CN" dirty="0"/>
              <a:t>A</a:t>
            </a:r>
            <a:r>
              <a:rPr lang="zh-CN" altLang="en-US" dirty="0"/>
              <a:t>最少需要多少钱使得转账后</a:t>
            </a:r>
            <a:r>
              <a:rPr lang="en-US" altLang="zh-CN" dirty="0"/>
              <a:t>B</a:t>
            </a:r>
            <a:r>
              <a:rPr lang="zh-CN" altLang="en-US" dirty="0"/>
              <a:t>收到</a:t>
            </a:r>
            <a:r>
              <a:rPr lang="en-US" altLang="zh-CN" dirty="0"/>
              <a:t>100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输入</a:t>
            </a:r>
          </a:p>
          <a:p>
            <a:r>
              <a:rPr lang="zh-CN" altLang="en-US" dirty="0"/>
              <a:t>第一行输入两个正整数</a:t>
            </a:r>
            <a:r>
              <a:rPr lang="en-US" altLang="zh-CN" dirty="0" err="1"/>
              <a:t>n,m</a:t>
            </a:r>
            <a:r>
              <a:rPr lang="zh-CN" altLang="en-US" dirty="0"/>
              <a:t>，分别表示总人数和可以互相转账的人的对数。</a:t>
            </a:r>
          </a:p>
          <a:p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行每行输入三个正整数</a:t>
            </a:r>
            <a:r>
              <a:rPr lang="en-US" altLang="zh-CN" dirty="0" err="1"/>
              <a:t>x,y,z</a:t>
            </a:r>
            <a:r>
              <a:rPr lang="zh-CN" altLang="en-US" dirty="0"/>
              <a:t>，表示标号为</a:t>
            </a:r>
            <a:r>
              <a:rPr lang="en-US" altLang="zh-CN" dirty="0"/>
              <a:t>x</a:t>
            </a:r>
            <a:r>
              <a:rPr lang="zh-CN" altLang="en-US" dirty="0"/>
              <a:t>的人和标号为</a:t>
            </a:r>
            <a:r>
              <a:rPr lang="en-US" altLang="zh-CN" dirty="0"/>
              <a:t>y</a:t>
            </a:r>
            <a:r>
              <a:rPr lang="zh-CN" altLang="en-US" dirty="0"/>
              <a:t>的人之间互相转账需要扣除</a:t>
            </a:r>
            <a:r>
              <a:rPr lang="en-US" altLang="zh-CN" dirty="0"/>
              <a:t>z%</a:t>
            </a:r>
            <a:r>
              <a:rPr lang="zh-CN" altLang="en-US" dirty="0"/>
              <a:t>的手续费 </a:t>
            </a:r>
            <a:r>
              <a:rPr lang="en-US" altLang="zh-CN" dirty="0"/>
              <a:t>(z&lt;100)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最后一行输入两个正整数</a:t>
            </a:r>
            <a:r>
              <a:rPr lang="en-US" altLang="zh-CN" dirty="0"/>
              <a:t>A,B</a:t>
            </a:r>
            <a:r>
              <a:rPr lang="zh-CN" altLang="en-US" dirty="0"/>
              <a:t>。数据保证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之间可以直接或间接地转账。</a:t>
            </a:r>
          </a:p>
          <a:p>
            <a:r>
              <a:rPr lang="zh-CN" altLang="en-US" dirty="0"/>
              <a:t>输出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A</a:t>
            </a:r>
            <a:r>
              <a:rPr lang="zh-CN" altLang="en-US" dirty="0"/>
              <a:t>使得</a:t>
            </a:r>
            <a:r>
              <a:rPr lang="en-US" altLang="zh-CN" dirty="0"/>
              <a:t>B</a:t>
            </a:r>
            <a:r>
              <a:rPr lang="zh-CN" altLang="en-US" dirty="0"/>
              <a:t>到账</a:t>
            </a:r>
            <a:r>
              <a:rPr lang="en-US" altLang="zh-CN" dirty="0"/>
              <a:t>100</a:t>
            </a:r>
            <a:r>
              <a:rPr lang="zh-CN" altLang="en-US" dirty="0"/>
              <a:t>元最少需要的总费用。精确到小数点后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</a:p>
          <a:p>
            <a:r>
              <a:rPr lang="zh-CN" altLang="en-US" dirty="0"/>
              <a:t>样例输入</a:t>
            </a:r>
          </a:p>
          <a:p>
            <a:r>
              <a:rPr lang="en-US" altLang="zh-CN" dirty="0"/>
              <a:t>3 3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2 3 2</a:t>
            </a:r>
          </a:p>
          <a:p>
            <a:r>
              <a:rPr lang="en-US" altLang="zh-CN" dirty="0"/>
              <a:t>1 3 3</a:t>
            </a:r>
          </a:p>
          <a:p>
            <a:r>
              <a:rPr lang="en-US" altLang="zh-CN" dirty="0"/>
              <a:t>1 3</a:t>
            </a:r>
          </a:p>
          <a:p>
            <a:r>
              <a:rPr lang="zh-CN" altLang="en-US" dirty="0"/>
              <a:t>样例输出</a:t>
            </a:r>
          </a:p>
          <a:p>
            <a:r>
              <a:rPr lang="en-US" altLang="zh-CN" dirty="0"/>
              <a:t>103.07153164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64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666" y="177466"/>
            <a:ext cx="113904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最小花费问题</a:t>
            </a:r>
            <a:endParaRPr lang="en-US" altLang="zh-CN" sz="1600" dirty="0"/>
          </a:p>
          <a:p>
            <a:r>
              <a:rPr lang="zh-CN" altLang="en-US" sz="1600" dirty="0"/>
              <a:t>用以上算法提示超时。表示</a:t>
            </a:r>
            <a:r>
              <a:rPr lang="en-US" altLang="zh-CN" sz="1600" dirty="0"/>
              <a:t>Bellman</a:t>
            </a:r>
            <a:r>
              <a:rPr lang="zh-CN" altLang="en-US" sz="1600" dirty="0"/>
              <a:t>算法确实比较耗时</a:t>
            </a:r>
            <a:r>
              <a:rPr lang="en-US" altLang="zh-CN" sz="1600" dirty="0"/>
              <a:t>,</a:t>
            </a:r>
            <a:r>
              <a:rPr lang="zh-CN" altLang="en-US" sz="1600" dirty="0"/>
              <a:t>稍做一下改进</a:t>
            </a:r>
            <a:r>
              <a:rPr lang="en-US" altLang="zh-CN" sz="1600" dirty="0"/>
              <a:t>,</a:t>
            </a:r>
            <a:r>
              <a:rPr lang="zh-CN" altLang="en-US" sz="1600" dirty="0"/>
              <a:t>设了一个标志型变量</a:t>
            </a:r>
            <a:r>
              <a:rPr lang="en-US" altLang="zh-CN" sz="1600" dirty="0"/>
              <a:t>,</a:t>
            </a:r>
            <a:r>
              <a:rPr lang="zh-CN" altLang="en-US" sz="1600" dirty="0"/>
              <a:t>成功通过。原因是</a:t>
            </a:r>
            <a:r>
              <a:rPr lang="en-US" altLang="zh-CN" sz="1600" dirty="0"/>
              <a:t>,</a:t>
            </a:r>
            <a:r>
              <a:rPr lang="zh-CN" altLang="en-US" sz="1600" dirty="0"/>
              <a:t>如果在某点在一遍迭代中</a:t>
            </a:r>
            <a:r>
              <a:rPr lang="en-US" altLang="zh-CN" sz="1600" dirty="0"/>
              <a:t>,</a:t>
            </a:r>
            <a:r>
              <a:rPr lang="zh-CN" altLang="en-US" sz="1600" dirty="0"/>
              <a:t>算法描述的松弛未被执行</a:t>
            </a:r>
            <a:r>
              <a:rPr lang="en-US" altLang="zh-CN" sz="1600" dirty="0"/>
              <a:t>,</a:t>
            </a:r>
            <a:r>
              <a:rPr lang="zh-CN" altLang="en-US" sz="1600" dirty="0"/>
              <a:t>说明该次迭代所有的边都没有被松弛。此后</a:t>
            </a:r>
            <a:r>
              <a:rPr lang="en-US" altLang="zh-CN" sz="1600" dirty="0"/>
              <a:t>,</a:t>
            </a:r>
            <a:r>
              <a:rPr lang="zh-CN" altLang="en-US" sz="1600" dirty="0"/>
              <a:t>边集中所有的边都不需要再被松弛</a:t>
            </a:r>
            <a:r>
              <a:rPr lang="en-US" altLang="zh-CN" sz="1600" dirty="0"/>
              <a:t>,</a:t>
            </a:r>
            <a:r>
              <a:rPr lang="zh-CN" altLang="en-US" sz="1600" dirty="0"/>
              <a:t>从而可以提前结束迭代过程。这样</a:t>
            </a:r>
            <a:r>
              <a:rPr lang="en-US" altLang="zh-CN" sz="1600" dirty="0"/>
              <a:t>,</a:t>
            </a:r>
            <a:r>
              <a:rPr lang="zh-CN" altLang="en-US" sz="1600" dirty="0"/>
              <a:t>优化就简单了</a:t>
            </a:r>
            <a:r>
              <a:rPr lang="en-US" altLang="zh-CN" sz="1600" dirty="0"/>
              <a:t>,</a:t>
            </a:r>
            <a:r>
              <a:rPr lang="zh-CN" altLang="en-US" sz="1600" dirty="0"/>
              <a:t>设定一个布尔变量</a:t>
            </a:r>
            <a:r>
              <a:rPr lang="en-US" altLang="zh-CN" sz="1600" dirty="0"/>
              <a:t>flag,</a:t>
            </a:r>
            <a:r>
              <a:rPr lang="zh-CN" altLang="en-US" sz="1600" dirty="0"/>
              <a:t>初值是</a:t>
            </a:r>
            <a:r>
              <a:rPr lang="en-US" altLang="zh-CN" sz="1600" dirty="0"/>
              <a:t>false</a:t>
            </a:r>
            <a:r>
              <a:rPr lang="zh-CN" altLang="en-US" sz="1600" dirty="0"/>
              <a:t>。在内层循环中</a:t>
            </a:r>
            <a:r>
              <a:rPr lang="en-US" altLang="zh-CN" sz="1600" dirty="0"/>
              <a:t>,</a:t>
            </a:r>
            <a:r>
              <a:rPr lang="zh-CN" altLang="en-US" sz="1600" dirty="0"/>
              <a:t>仅当有边被成功松弛时</a:t>
            </a:r>
            <a:r>
              <a:rPr lang="en-US" altLang="zh-CN" sz="1600" dirty="0"/>
              <a:t>,</a:t>
            </a:r>
            <a:r>
              <a:rPr lang="zh-CN" altLang="en-US" sz="1600" dirty="0"/>
              <a:t>将</a:t>
            </a:r>
            <a:r>
              <a:rPr lang="en-US" altLang="zh-CN" sz="1600" dirty="0"/>
              <a:t>flag</a:t>
            </a:r>
            <a:r>
              <a:rPr lang="zh-CN" altLang="en-US" sz="1600" dirty="0"/>
              <a:t>设置为</a:t>
            </a:r>
            <a:r>
              <a:rPr lang="en-US" altLang="zh-CN" sz="1600" dirty="0"/>
              <a:t>true</a:t>
            </a:r>
            <a:r>
              <a:rPr lang="zh-CN" altLang="en-US" sz="1600" dirty="0"/>
              <a:t>。如果没有边被松弛</a:t>
            </a:r>
            <a:r>
              <a:rPr lang="en-US" altLang="zh-CN" sz="1600" dirty="0"/>
              <a:t>,</a:t>
            </a:r>
            <a:r>
              <a:rPr lang="zh-CN" altLang="en-US" sz="1600" dirty="0"/>
              <a:t>则提前结束外层循环。这一优化极大的减少了外层循环的迭代次数。根据数据不同</a:t>
            </a:r>
            <a:r>
              <a:rPr lang="en-US" altLang="zh-CN" sz="1600" dirty="0"/>
              <a:t>,</a:t>
            </a:r>
            <a:r>
              <a:rPr lang="zh-CN" altLang="en-US" sz="1600" dirty="0"/>
              <a:t>效率一般提高</a:t>
            </a:r>
            <a:r>
              <a:rPr lang="en-US" altLang="zh-CN" sz="1600" dirty="0"/>
              <a:t>50%</a:t>
            </a:r>
            <a:r>
              <a:rPr lang="zh-CN" altLang="en-US" sz="1600" dirty="0"/>
              <a:t>以上。几乎和</a:t>
            </a:r>
            <a:r>
              <a:rPr lang="en-US" altLang="zh-CN" sz="1600" dirty="0" err="1"/>
              <a:t>spfa</a:t>
            </a:r>
            <a:r>
              <a:rPr lang="en-US" altLang="zh-CN" sz="1600" dirty="0"/>
              <a:t>()</a:t>
            </a:r>
            <a:r>
              <a:rPr lang="zh-CN" altLang="en-US" sz="1600" dirty="0"/>
              <a:t>的效果差不多。</a:t>
            </a:r>
          </a:p>
          <a:p>
            <a:r>
              <a:rPr lang="en-US" altLang="zh-CN" sz="1600" dirty="0"/>
              <a:t>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++){</a:t>
            </a:r>
          </a:p>
          <a:p>
            <a:r>
              <a:rPr lang="en-US" altLang="zh-CN" sz="1600" dirty="0"/>
              <a:t>		b=false;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j=1;j&lt;=</a:t>
            </a:r>
            <a:r>
              <a:rPr lang="en-US" altLang="zh-CN" sz="1600" dirty="0" err="1"/>
              <a:t>idx;j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	if(dis[edges[j].e]&lt;dis[edges[j].s]*edges[j].w) {</a:t>
            </a:r>
          </a:p>
          <a:p>
            <a:r>
              <a:rPr lang="en-US" altLang="zh-CN" sz="1600" dirty="0"/>
              <a:t>				dis[edges[j].e]=dis[edges[j].s]*edges[j].w;</a:t>
            </a:r>
          </a:p>
          <a:p>
            <a:r>
              <a:rPr lang="en-US" altLang="zh-CN" sz="1600" dirty="0"/>
              <a:t>				b=true;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if(!b) break;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⑶</a:t>
            </a:r>
            <a:r>
              <a:rPr lang="zh-CN" altLang="en-US" sz="1600" dirty="0"/>
              <a:t>检测负权回路</a:t>
            </a:r>
          </a:p>
          <a:p>
            <a:r>
              <a:rPr lang="zh-CN" altLang="en-US" sz="1600" dirty="0"/>
              <a:t>所以</a:t>
            </a:r>
            <a:r>
              <a:rPr lang="en-US" altLang="zh-CN" sz="1600" dirty="0"/>
              <a:t>,</a:t>
            </a:r>
            <a:r>
              <a:rPr lang="zh-CN" altLang="en-US" sz="1600" dirty="0"/>
              <a:t>每次循环计算完成后</a:t>
            </a:r>
            <a:r>
              <a:rPr lang="en-US" altLang="zh-CN" sz="1600" dirty="0"/>
              <a:t>,</a:t>
            </a:r>
            <a:r>
              <a:rPr lang="zh-CN" altLang="en-US" sz="1600" dirty="0"/>
              <a:t>需要检测是否存在负权回路。检测方法很简单</a:t>
            </a:r>
            <a:r>
              <a:rPr lang="en-US" altLang="zh-CN" sz="1600" dirty="0"/>
              <a:t>,</a:t>
            </a:r>
            <a:r>
              <a:rPr lang="zh-CN" altLang="en-US" sz="1600" dirty="0"/>
              <a:t>如果</a:t>
            </a:r>
            <a:r>
              <a:rPr lang="en-US" altLang="zh-CN" sz="1600" dirty="0"/>
              <a:t>dis[v]&gt;dis[u]+w;</a:t>
            </a:r>
            <a:r>
              <a:rPr lang="zh-CN" altLang="en-US" sz="1600" dirty="0"/>
              <a:t>则表示存在负权回路。</a:t>
            </a:r>
          </a:p>
          <a:p>
            <a:r>
              <a:rPr lang="en-US" altLang="zh-CN" sz="1600" dirty="0"/>
              <a:t>void bellman(){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::fill(</a:t>
            </a:r>
            <a:r>
              <a:rPr lang="en-US" altLang="zh-CN" sz="1600" dirty="0" err="1"/>
              <a:t>dis,dis+n,maxx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dis[s]=0;</a:t>
            </a:r>
          </a:p>
          <a:p>
            <a:r>
              <a:rPr lang="en-US" altLang="zh-CN" sz="1600" dirty="0"/>
              <a:t>    while(--n)</a:t>
            </a:r>
          </a:p>
          <a:p>
            <a:r>
              <a:rPr lang="en-US" altLang="zh-CN" sz="1600" dirty="0"/>
              <a:t>   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j=1;j&lt;=</a:t>
            </a:r>
            <a:r>
              <a:rPr lang="en-US" altLang="zh-CN" sz="1600" dirty="0" err="1"/>
              <a:t>idx;j</a:t>
            </a:r>
            <a:r>
              <a:rPr lang="en-US" altLang="zh-CN" sz="1600" dirty="0"/>
              <a:t>++) dis[edges[j].v]=min(dis[edges[j].v],dis[edges[j].u]+edges[j].w);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</a:t>
            </a:r>
            <a:r>
              <a:rPr lang="en-US" altLang="zh-CN" sz="1600" dirty="0" err="1"/>
              <a:t>idx;i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if(dis[edges[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].v]&gt;dis[edges[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].u]+edges[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].w)	return true;</a:t>
            </a:r>
          </a:p>
          <a:p>
            <a:r>
              <a:rPr lang="en-US" altLang="zh-CN" sz="1600" dirty="0"/>
              <a:t>		else return false;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40094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" y="287655"/>
            <a:ext cx="6261735" cy="60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CAEA3E03-477B-4A16-A1E4-DC1DCE5A6EAD}"/>
              </a:ext>
            </a:extLst>
          </p:cNvPr>
          <p:cNvGraphicFramePr>
            <a:graphicFrameLocks noGrp="1"/>
          </p:cNvGraphicFramePr>
          <p:nvPr/>
        </p:nvGraphicFramePr>
        <p:xfrm>
          <a:off x="1807457" y="3971693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53A3DB-A4E6-4D27-AF6B-C593DED523DB}"/>
              </a:ext>
            </a:extLst>
          </p:cNvPr>
          <p:cNvSpPr txBox="1"/>
          <p:nvPr/>
        </p:nvSpPr>
        <p:spPr>
          <a:xfrm>
            <a:off x="1991544" y="26064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、只允许经过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3F3529B-79DC-44A2-87D2-D46666838B7C}"/>
              </a:ext>
            </a:extLst>
          </p:cNvPr>
          <p:cNvGraphicFramePr>
            <a:graphicFrameLocks noGrp="1"/>
          </p:cNvGraphicFramePr>
          <p:nvPr/>
        </p:nvGraphicFramePr>
        <p:xfrm>
          <a:off x="1807457" y="722314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044465-22F0-44A3-AB1D-F3E7B76A5BC9}"/>
              </a:ext>
            </a:extLst>
          </p:cNvPr>
          <p:cNvSpPr/>
          <p:nvPr/>
        </p:nvSpPr>
        <p:spPr>
          <a:xfrm>
            <a:off x="2695215" y="1793062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10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0C44BD-1A9F-414A-8928-71EEDF15A9F4}"/>
              </a:ext>
            </a:extLst>
          </p:cNvPr>
          <p:cNvSpPr/>
          <p:nvPr/>
        </p:nvSpPr>
        <p:spPr>
          <a:xfrm>
            <a:off x="5348170" y="1793062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4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6AC66F2-F109-4E6E-AE8E-B05DE3E7ECCC}"/>
              </a:ext>
            </a:extLst>
          </p:cNvPr>
          <p:cNvSpPr txBox="1"/>
          <p:nvPr/>
        </p:nvSpPr>
        <p:spPr>
          <a:xfrm>
            <a:off x="1999798" y="370235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、只允许经过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6354D1E-9163-400B-B319-61796C215C10}"/>
              </a:ext>
            </a:extLst>
          </p:cNvPr>
          <p:cNvSpPr/>
          <p:nvPr/>
        </p:nvSpPr>
        <p:spPr>
          <a:xfrm>
            <a:off x="2707090" y="5042441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9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D597836-5B87-4918-8787-2C5CEE02BCF8}"/>
              </a:ext>
            </a:extLst>
          </p:cNvPr>
          <p:cNvSpPr/>
          <p:nvPr/>
        </p:nvSpPr>
        <p:spPr>
          <a:xfrm>
            <a:off x="2707090" y="5565941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6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A78D296-A04A-4B90-B5A7-E720012E2DBB}"/>
              </a:ext>
            </a:extLst>
          </p:cNvPr>
          <p:cNvSpPr/>
          <p:nvPr/>
        </p:nvSpPr>
        <p:spPr>
          <a:xfrm>
            <a:off x="3583484" y="5565941"/>
            <a:ext cx="8640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8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0FB1674D-F887-4AA2-91B0-88797A63E7B4}"/>
              </a:ext>
            </a:extLst>
          </p:cNvPr>
          <p:cNvSpPr/>
          <p:nvPr/>
        </p:nvSpPr>
        <p:spPr>
          <a:xfrm>
            <a:off x="2927648" y="3702357"/>
            <a:ext cx="4968552" cy="46166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xmlns="" id="{35BC245A-DD57-4A76-A10A-46F63EE270BE}"/>
              </a:ext>
            </a:extLst>
          </p:cNvPr>
          <p:cNvSpPr/>
          <p:nvPr/>
        </p:nvSpPr>
        <p:spPr>
          <a:xfrm>
            <a:off x="7464152" y="2625085"/>
            <a:ext cx="2736304" cy="590740"/>
          </a:xfrm>
          <a:prstGeom prst="wedgeRoundRectCallout">
            <a:avLst>
              <a:gd name="adj1" fmla="val -48609"/>
              <a:gd name="adj2" fmla="val 1312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允许所有点作中转</a:t>
            </a:r>
          </a:p>
        </p:txBody>
      </p:sp>
    </p:spTree>
    <p:extLst>
      <p:ext uri="{BB962C8B-B14F-4D97-AF65-F5344CB8AC3E}">
        <p14:creationId xmlns:p14="http://schemas.microsoft.com/office/powerpoint/2010/main" val="23307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3" grpId="0" animBg="1"/>
      <p:bldP spid="14" grpId="0" animBg="1"/>
      <p:bldP spid="15" grpId="0" animBg="1"/>
      <p:bldP spid="3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6E7691E-6D71-4518-8D81-6075D6CB2713}"/>
              </a:ext>
            </a:extLst>
          </p:cNvPr>
          <p:cNvSpPr txBox="1"/>
          <p:nvPr/>
        </p:nvSpPr>
        <p:spPr>
          <a:xfrm>
            <a:off x="806489" y="749694"/>
            <a:ext cx="11001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算法中，在每实施一次松弛操作后，就会有一些顶点已经求得其最短路，此后这，些顶点的最短路的值会一直保持不变，不再受后续松弛操作的影响，但是每次还要判断是否需要松弛，这就浪费了时间。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F989E77-9A68-46A8-BD6E-82BC97F38E19}"/>
              </a:ext>
            </a:extLst>
          </p:cNvPr>
          <p:cNvSpPr txBox="1"/>
          <p:nvPr/>
        </p:nvSpPr>
        <p:spPr>
          <a:xfrm>
            <a:off x="422650" y="3429000"/>
            <a:ext cx="11346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算法优化：</a:t>
            </a:r>
            <a:endParaRPr lang="en-US" altLang="zh-CN" sz="2800" dirty="0"/>
          </a:p>
          <a:p>
            <a:r>
              <a:rPr lang="zh-CN" altLang="en-US" sz="3200" b="1" dirty="0"/>
              <a:t>每次仅对最短路</a:t>
            </a:r>
            <a:r>
              <a:rPr lang="zh-CN" altLang="en-US" sz="3200" b="1" dirty="0">
                <a:solidFill>
                  <a:srgbClr val="FF0000"/>
                </a:solidFill>
              </a:rPr>
              <a:t>值发生变化</a:t>
            </a:r>
            <a:r>
              <a:rPr lang="zh-CN" altLang="en-US" sz="3200" b="1" dirty="0"/>
              <a:t>了的顶</a:t>
            </a:r>
            <a:r>
              <a:rPr lang="zh-CN" altLang="en-US" sz="3200" b="1" dirty="0">
                <a:solidFill>
                  <a:srgbClr val="FF0000"/>
                </a:solidFill>
              </a:rPr>
              <a:t>点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所有出边</a:t>
            </a:r>
            <a:r>
              <a:rPr lang="zh-CN" altLang="en-US" sz="3200" b="1" dirty="0"/>
              <a:t>执行松弛操作！</a:t>
            </a:r>
          </a:p>
        </p:txBody>
      </p:sp>
    </p:spTree>
    <p:extLst>
      <p:ext uri="{BB962C8B-B14F-4D97-AF65-F5344CB8AC3E}">
        <p14:creationId xmlns:p14="http://schemas.microsoft.com/office/powerpoint/2010/main" val="25662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8311" y="230877"/>
            <a:ext cx="109389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SPFA</a:t>
            </a:r>
            <a:r>
              <a:rPr lang="zh-CN" altLang="en-US" sz="3600" b="1" dirty="0"/>
              <a:t>（</a:t>
            </a:r>
            <a:r>
              <a:rPr lang="en-US" altLang="zh-CN" sz="2800" dirty="0"/>
              <a:t>Shortest Path Faster Algorithm</a:t>
            </a:r>
            <a:r>
              <a:rPr lang="zh-CN" altLang="en-US" sz="3600" b="1" dirty="0"/>
              <a:t>）算法（队列优化）</a:t>
            </a:r>
          </a:p>
          <a:p>
            <a:pPr algn="ctr"/>
            <a:r>
              <a:rPr lang="en-US" altLang="zh-CN" sz="1600" dirty="0"/>
              <a:t>SPFA</a:t>
            </a:r>
            <a:r>
              <a:rPr lang="zh-CN" altLang="en-US" sz="1600" dirty="0"/>
              <a:t>是</a:t>
            </a:r>
            <a:r>
              <a:rPr lang="en-US" altLang="zh-CN" sz="1600" dirty="0"/>
              <a:t>Bellman-Ford</a:t>
            </a:r>
            <a:r>
              <a:rPr lang="zh-CN" altLang="en-US" sz="1600" dirty="0"/>
              <a:t>算法的一种队列实现</a:t>
            </a:r>
            <a:r>
              <a:rPr lang="en-US" altLang="zh-CN" sz="1600" dirty="0"/>
              <a:t>,</a:t>
            </a:r>
            <a:r>
              <a:rPr lang="zh-CN" altLang="en-US" sz="1600" dirty="0"/>
              <a:t>减少了不必要的冗余计算。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B46F22C-D547-4AEE-8E4E-52F4E3709DF9}"/>
              </a:ext>
            </a:extLst>
          </p:cNvPr>
          <p:cNvSpPr/>
          <p:nvPr/>
        </p:nvSpPr>
        <p:spPr>
          <a:xfrm>
            <a:off x="497903" y="1720840"/>
            <a:ext cx="10736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算法思想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初始将起点加入队列</a:t>
            </a:r>
            <a:r>
              <a:rPr lang="en-US" altLang="zh-CN" sz="2400" dirty="0"/>
              <a:t>,</a:t>
            </a:r>
            <a:r>
              <a:rPr lang="zh-CN" altLang="en-US" sz="2400" dirty="0"/>
              <a:t>每次从队列中取出一个元素</a:t>
            </a:r>
            <a:r>
              <a:rPr lang="en-US" altLang="zh-CN" sz="2400" dirty="0"/>
              <a:t>,</a:t>
            </a:r>
            <a:r>
              <a:rPr lang="zh-CN" altLang="en-US" sz="2400" dirty="0"/>
              <a:t>并对所有的与它相邻的点进行松弛计算</a:t>
            </a:r>
            <a:r>
              <a:rPr lang="en-US" altLang="zh-CN" sz="2400" dirty="0"/>
              <a:t>,</a:t>
            </a:r>
            <a:r>
              <a:rPr lang="zh-CN" altLang="en-US" sz="2400" dirty="0"/>
              <a:t>若某个相邻的点松弛成功</a:t>
            </a:r>
            <a:r>
              <a:rPr lang="en-US" altLang="zh-CN" sz="2400" dirty="0"/>
              <a:t>,</a:t>
            </a:r>
            <a:r>
              <a:rPr lang="zh-CN" altLang="en-US" sz="2400" dirty="0"/>
              <a:t>则将其入队。直到队列为空时算法结束。</a:t>
            </a:r>
          </a:p>
          <a:p>
            <a:r>
              <a:rPr lang="zh-CN" altLang="en-US" sz="2400" dirty="0"/>
              <a:t>这个算法简单的说就是队列优化的</a:t>
            </a:r>
            <a:r>
              <a:rPr lang="en-US" altLang="zh-CN" sz="2400" dirty="0"/>
              <a:t>bellman-ford,</a:t>
            </a:r>
            <a:r>
              <a:rPr lang="zh-CN" altLang="en-US" sz="2400" dirty="0"/>
              <a:t>利用每个点不会更新次数太多的特点发明此算法。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CC3151A-F13E-4518-AF96-1B21A72B5AC7}"/>
              </a:ext>
            </a:extLst>
          </p:cNvPr>
          <p:cNvSpPr/>
          <p:nvPr/>
        </p:nvSpPr>
        <p:spPr>
          <a:xfrm>
            <a:off x="552874" y="4036379"/>
            <a:ext cx="10800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SPFA</a:t>
            </a:r>
            <a:r>
              <a:rPr lang="zh-CN" altLang="en-US" sz="2400" dirty="0"/>
              <a:t>在形式上和广度优先搜索非常类似</a:t>
            </a:r>
            <a:r>
              <a:rPr lang="en-US" altLang="zh-CN" sz="2400" dirty="0"/>
              <a:t>,</a:t>
            </a:r>
            <a:r>
              <a:rPr lang="zh-CN" altLang="en-US" sz="2400" dirty="0"/>
              <a:t>但不同的是广搜中一个点出了队列就不可能重新进入队列</a:t>
            </a:r>
            <a:r>
              <a:rPr lang="en-US" altLang="zh-CN" sz="2400" dirty="0"/>
              <a:t>,</a:t>
            </a:r>
            <a:r>
              <a:rPr lang="zh-CN" altLang="en-US" sz="2400" dirty="0"/>
              <a:t>但</a:t>
            </a:r>
            <a:r>
              <a:rPr lang="en-US" altLang="zh-CN" sz="2400" dirty="0"/>
              <a:t>SPFA</a:t>
            </a:r>
            <a:r>
              <a:rPr lang="zh-CN" altLang="en-US" sz="2400" dirty="0"/>
              <a:t>中一个点可能在出队列之后再次被松弛</a:t>
            </a:r>
            <a:r>
              <a:rPr lang="en-US" altLang="zh-CN" sz="2400" dirty="0"/>
              <a:t>,</a:t>
            </a:r>
            <a:r>
              <a:rPr lang="zh-CN" altLang="en-US" sz="2400" dirty="0"/>
              <a:t>也就是说</a:t>
            </a:r>
            <a:r>
              <a:rPr lang="en-US" altLang="zh-CN" sz="2400" dirty="0"/>
              <a:t>:</a:t>
            </a:r>
            <a:r>
              <a:rPr lang="zh-CN" altLang="en-US" sz="2400" dirty="0"/>
              <a:t>一个点修改过其它的点之后</a:t>
            </a:r>
            <a:r>
              <a:rPr lang="en-US" altLang="zh-CN" sz="2400" dirty="0"/>
              <a:t>,</a:t>
            </a:r>
            <a:r>
              <a:rPr lang="zh-CN" altLang="en-US" sz="2400" dirty="0"/>
              <a:t>过段时间可能会获得更短的路径</a:t>
            </a:r>
            <a:r>
              <a:rPr lang="en-US" altLang="zh-CN" sz="2400" dirty="0"/>
              <a:t>,</a:t>
            </a:r>
            <a:r>
              <a:rPr lang="zh-CN" altLang="en-US" sz="2400" dirty="0"/>
              <a:t>需要再次被松弛。</a:t>
            </a:r>
          </a:p>
          <a:p>
            <a:r>
              <a:rPr lang="en-US" altLang="zh-CN" sz="2400" dirty="0"/>
              <a:t>SPFA</a:t>
            </a:r>
            <a:r>
              <a:rPr lang="zh-CN" altLang="en-US" sz="2400" dirty="0"/>
              <a:t>算法的时间复杂度是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kE</a:t>
            </a:r>
            <a:r>
              <a:rPr lang="en-US" altLang="zh-CN" sz="2400" dirty="0"/>
              <a:t>),E</a:t>
            </a:r>
            <a:r>
              <a:rPr lang="zh-CN" altLang="en-US" sz="2400" dirty="0"/>
              <a:t>是边数</a:t>
            </a:r>
            <a:r>
              <a:rPr lang="en-US" altLang="zh-CN" sz="2400" dirty="0"/>
              <a:t>,k</a:t>
            </a:r>
            <a:r>
              <a:rPr lang="zh-CN" altLang="en-US" sz="2400" dirty="0"/>
              <a:t>是常数</a:t>
            </a:r>
            <a:r>
              <a:rPr lang="en-US" altLang="zh-CN" sz="2400" dirty="0"/>
              <a:t>,</a:t>
            </a:r>
            <a:r>
              <a:rPr lang="zh-CN" altLang="en-US" sz="2400" dirty="0"/>
              <a:t>平均值是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79775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4CEA2D-7CE4-45BB-B4BF-3ACBD9C80466}"/>
              </a:ext>
            </a:extLst>
          </p:cNvPr>
          <p:cNvSpPr/>
          <p:nvPr/>
        </p:nvSpPr>
        <p:spPr>
          <a:xfrm>
            <a:off x="447734" y="1081157"/>
            <a:ext cx="115587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算法描述</a:t>
            </a:r>
            <a:r>
              <a:rPr lang="en-US" altLang="zh-CN" sz="2000" dirty="0"/>
              <a:t>】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dis[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zh-CN" altLang="en-US" sz="2000" dirty="0"/>
              <a:t>记录从起点</a:t>
            </a:r>
            <a:r>
              <a:rPr lang="en-US" altLang="zh-CN" sz="2000" dirty="0"/>
              <a:t>s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点的最短路径</a:t>
            </a:r>
            <a:r>
              <a:rPr lang="en-US" altLang="zh-CN" sz="2000" b="1" dirty="0">
                <a:solidFill>
                  <a:srgbClr val="FF0000"/>
                </a:solidFill>
              </a:rPr>
              <a:t>,w[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][j]</a:t>
            </a:r>
            <a:r>
              <a:rPr lang="zh-CN" altLang="en-US" sz="2000" dirty="0"/>
              <a:t>记录连接</a:t>
            </a:r>
            <a:r>
              <a:rPr lang="en-US" altLang="zh-CN" sz="2000" dirty="0" err="1"/>
              <a:t>i,j</a:t>
            </a:r>
            <a:r>
              <a:rPr lang="zh-CN" altLang="en-US" sz="2000" dirty="0"/>
              <a:t>的边的长度</a:t>
            </a:r>
            <a:r>
              <a:rPr lang="en-US" altLang="zh-CN" sz="2000" dirty="0"/>
              <a:t>,</a:t>
            </a:r>
            <a:r>
              <a:rPr lang="en-US" altLang="zh-CN" sz="2000" b="1" dirty="0">
                <a:solidFill>
                  <a:srgbClr val="FF0000"/>
                </a:solidFill>
              </a:rPr>
              <a:t>pre[v]</a:t>
            </a:r>
            <a:r>
              <a:rPr lang="zh-CN" altLang="en-US" sz="2000" dirty="0"/>
              <a:t>记录前趋。</a:t>
            </a:r>
          </a:p>
          <a:p>
            <a:r>
              <a:rPr lang="en-US" altLang="zh-CN" sz="2000" dirty="0"/>
              <a:t>SPFA</a:t>
            </a:r>
            <a:r>
              <a:rPr lang="zh-CN" altLang="en-US" sz="2000" dirty="0"/>
              <a:t>有多种方法</a:t>
            </a:r>
            <a:r>
              <a:rPr lang="en-US" altLang="zh-CN" sz="2000" dirty="0"/>
              <a:t>,</a:t>
            </a:r>
            <a:r>
              <a:rPr lang="zh-CN" altLang="en-US" sz="2000" dirty="0"/>
              <a:t>一是深搜</a:t>
            </a:r>
            <a:r>
              <a:rPr lang="en-US" altLang="zh-CN" sz="2000" dirty="0"/>
              <a:t>,</a:t>
            </a:r>
            <a:r>
              <a:rPr lang="zh-CN" altLang="en-US" sz="2000" dirty="0"/>
              <a:t>二是广搜。目前多数采用广搜。我们也主要介绍广搜。广搜也有两种方法</a:t>
            </a:r>
            <a:r>
              <a:rPr lang="en-US" altLang="zh-CN" sz="2000" dirty="0"/>
              <a:t>,</a:t>
            </a:r>
            <a:r>
              <a:rPr lang="zh-CN" altLang="en-US" sz="2000" dirty="0"/>
              <a:t>一是邻接表解法</a:t>
            </a:r>
            <a:r>
              <a:rPr lang="en-US" altLang="zh-CN" sz="2000" dirty="0"/>
              <a:t>,</a:t>
            </a:r>
            <a:r>
              <a:rPr lang="zh-CN" altLang="en-US" sz="2000" dirty="0"/>
              <a:t>二是邻接矩阵解法。</a:t>
            </a:r>
          </a:p>
          <a:p>
            <a:r>
              <a:rPr lang="en-US" altLang="zh-CN" sz="2000" dirty="0"/>
              <a:t>SPFA</a:t>
            </a:r>
            <a:r>
              <a:rPr lang="zh-CN" altLang="en-US" sz="2000" dirty="0"/>
              <a:t>的优化算法有两种</a:t>
            </a:r>
            <a:r>
              <a:rPr lang="en-US" altLang="zh-CN" sz="2000" dirty="0"/>
              <a:t>:SLF</a:t>
            </a:r>
            <a:r>
              <a:rPr lang="zh-CN" altLang="en-US" sz="2000" dirty="0"/>
              <a:t>和</a:t>
            </a:r>
            <a:r>
              <a:rPr lang="en-US" altLang="zh-CN" sz="2000" dirty="0"/>
              <a:t>LLL: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SLF</a:t>
            </a:r>
            <a:r>
              <a:rPr lang="en-US" altLang="zh-CN" sz="2000" dirty="0" err="1"/>
              <a:t>:Small</a:t>
            </a:r>
            <a:r>
              <a:rPr lang="en-US" altLang="zh-CN" sz="2000" dirty="0"/>
              <a:t> Label First</a:t>
            </a:r>
            <a:r>
              <a:rPr lang="zh-CN" altLang="en-US" sz="2000" dirty="0"/>
              <a:t>策略</a:t>
            </a:r>
            <a:r>
              <a:rPr lang="en-US" altLang="zh-CN" sz="2000" dirty="0"/>
              <a:t>,</a:t>
            </a:r>
            <a:r>
              <a:rPr lang="zh-CN" altLang="en-US" sz="2000" dirty="0"/>
              <a:t>设要加入的结点是</a:t>
            </a:r>
            <a:r>
              <a:rPr lang="en-US" altLang="zh-CN" sz="2000" dirty="0"/>
              <a:t>j,</a:t>
            </a:r>
            <a:r>
              <a:rPr lang="zh-CN" altLang="en-US" sz="2000" dirty="0"/>
              <a:t>队首元素为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</a:t>
            </a:r>
            <a:r>
              <a:rPr lang="zh-CN" altLang="en-US" sz="2000" dirty="0"/>
              <a:t>若</a:t>
            </a:r>
            <a:r>
              <a:rPr lang="en-US" altLang="zh-CN" sz="2000" dirty="0"/>
              <a:t>dis[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]&lt;dis[j],</a:t>
            </a:r>
            <a:r>
              <a:rPr lang="zh-CN" altLang="en-US" sz="2000" dirty="0"/>
              <a:t>则插入队首</a:t>
            </a:r>
            <a:r>
              <a:rPr lang="en-US" altLang="zh-CN" sz="2000" dirty="0"/>
              <a:t>,</a:t>
            </a:r>
            <a:r>
              <a:rPr lang="zh-CN" altLang="en-US" sz="2000" dirty="0"/>
              <a:t>否则插入队尾。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LLL</a:t>
            </a:r>
            <a:r>
              <a:rPr lang="en-US" altLang="zh-CN" sz="2000" dirty="0" err="1"/>
              <a:t>:Large</a:t>
            </a:r>
            <a:r>
              <a:rPr lang="en-US" altLang="zh-CN" sz="2000" dirty="0"/>
              <a:t> Label Last</a:t>
            </a:r>
            <a:r>
              <a:rPr lang="zh-CN" altLang="en-US" sz="2000" dirty="0"/>
              <a:t>策略</a:t>
            </a:r>
            <a:r>
              <a:rPr lang="en-US" altLang="zh-CN" sz="2000" dirty="0"/>
              <a:t>,</a:t>
            </a:r>
            <a:r>
              <a:rPr lang="zh-CN" altLang="en-US" sz="2000" dirty="0"/>
              <a:t>设队首元素为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</a:t>
            </a:r>
            <a:r>
              <a:rPr lang="zh-CN" altLang="en-US" sz="2000" dirty="0"/>
              <a:t>队列中</a:t>
            </a:r>
            <a:r>
              <a:rPr lang="en-US" altLang="zh-CN" sz="2000" dirty="0"/>
              <a:t>dis</a:t>
            </a:r>
            <a:r>
              <a:rPr lang="zh-CN" altLang="en-US" sz="2000" dirty="0"/>
              <a:t>值的平均值为</a:t>
            </a:r>
            <a:r>
              <a:rPr lang="en-US" altLang="zh-CN" sz="2000" dirty="0"/>
              <a:t>x,</a:t>
            </a:r>
            <a:r>
              <a:rPr lang="zh-CN" altLang="en-US" sz="2000" dirty="0"/>
              <a:t>若</a:t>
            </a:r>
            <a:r>
              <a:rPr lang="en-US" altLang="zh-CN" sz="2000" dirty="0"/>
              <a:t>dis[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]&gt;x,</a:t>
            </a:r>
            <a:r>
              <a:rPr lang="zh-CN" altLang="en-US" sz="2000" dirty="0"/>
              <a:t>则将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插入到队尾</a:t>
            </a:r>
            <a:r>
              <a:rPr lang="en-US" altLang="zh-CN" sz="2000" dirty="0"/>
              <a:t>,</a:t>
            </a:r>
            <a:r>
              <a:rPr lang="zh-CN" altLang="en-US" sz="2000" dirty="0"/>
              <a:t>查找下一元素</a:t>
            </a:r>
            <a:r>
              <a:rPr lang="en-US" altLang="zh-CN" sz="2000" dirty="0"/>
              <a:t>,</a:t>
            </a:r>
            <a:r>
              <a:rPr lang="zh-CN" altLang="en-US" sz="2000" dirty="0"/>
              <a:t>直到找到某一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使得</a:t>
            </a:r>
            <a:r>
              <a:rPr lang="en-US" altLang="zh-CN" sz="2000" dirty="0"/>
              <a:t>dis[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]&lt;=x,</a:t>
            </a:r>
            <a:r>
              <a:rPr lang="zh-CN" altLang="en-US" sz="2000" dirty="0"/>
              <a:t>则将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出队进行松驰操作。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SLF</a:t>
            </a:r>
            <a:r>
              <a:rPr lang="zh-CN" altLang="en-US" sz="2000" dirty="0"/>
              <a:t>可使速度提高</a:t>
            </a:r>
            <a:r>
              <a:rPr lang="en-US" altLang="zh-CN" sz="2000" b="1" dirty="0">
                <a:solidFill>
                  <a:srgbClr val="FF0000"/>
                </a:solidFill>
              </a:rPr>
              <a:t>15~20%</a:t>
            </a:r>
            <a:r>
              <a:rPr lang="en-US" altLang="zh-CN" sz="2000" dirty="0"/>
              <a:t>,</a:t>
            </a:r>
            <a:r>
              <a:rPr lang="en-US" altLang="zh-CN" sz="2000" b="1" dirty="0">
                <a:solidFill>
                  <a:srgbClr val="FF0000"/>
                </a:solidFill>
              </a:rPr>
              <a:t>SLF+LLL</a:t>
            </a:r>
            <a:r>
              <a:rPr lang="zh-CN" altLang="en-US" sz="2000" dirty="0"/>
              <a:t>可提高</a:t>
            </a:r>
            <a:r>
              <a:rPr lang="en-US" altLang="zh-CN" sz="2000" b="1" dirty="0">
                <a:solidFill>
                  <a:srgbClr val="FF0000"/>
                </a:solidFill>
              </a:rPr>
              <a:t>50%</a:t>
            </a:r>
            <a:r>
              <a:rPr lang="zh-CN" altLang="en-US" sz="2000" dirty="0"/>
              <a:t>以上。</a:t>
            </a:r>
          </a:p>
          <a:p>
            <a:r>
              <a:rPr lang="zh-CN" altLang="en-US" sz="2000" dirty="0"/>
              <a:t>在实际应用中</a:t>
            </a:r>
            <a:r>
              <a:rPr lang="en-US" altLang="zh-CN" sz="2000" dirty="0"/>
              <a:t>,SPFA</a:t>
            </a:r>
            <a:r>
              <a:rPr lang="zh-CN" altLang="en-US" sz="2000" dirty="0"/>
              <a:t>算法的时间效率不是很稳定</a:t>
            </a:r>
            <a:r>
              <a:rPr lang="en-US" altLang="zh-CN" sz="2000" dirty="0"/>
              <a:t>,</a:t>
            </a:r>
            <a:r>
              <a:rPr lang="zh-CN" altLang="en-US" sz="2000" dirty="0"/>
              <a:t>为了避免最坏的情况</a:t>
            </a:r>
            <a:r>
              <a:rPr lang="en-US" altLang="zh-CN" sz="2000" dirty="0"/>
              <a:t>,</a:t>
            </a:r>
            <a:r>
              <a:rPr lang="zh-CN" altLang="en-US" sz="2000" dirty="0"/>
              <a:t>通常使用效率更加稳定的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SPFA</a:t>
            </a:r>
            <a:r>
              <a:rPr lang="zh-CN" altLang="en-US" sz="2000" dirty="0"/>
              <a:t>算法要注意以下几点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⑴</a:t>
            </a:r>
            <a:r>
              <a:rPr lang="zh-CN" altLang="en-US" sz="2000" dirty="0"/>
              <a:t>邻接矩阵解法比邻接表解法效率差得多</a:t>
            </a:r>
            <a:r>
              <a:rPr lang="en-US" altLang="zh-CN" sz="2000" dirty="0"/>
              <a:t>,</a:t>
            </a:r>
            <a:r>
              <a:rPr lang="zh-CN" altLang="en-US" sz="2000" dirty="0"/>
              <a:t>尽量使用邻接表解法。</a:t>
            </a:r>
          </a:p>
          <a:p>
            <a:r>
              <a:rPr lang="zh-CN" altLang="en-US" sz="2000" dirty="0"/>
              <a:t>⑵如果题目有多组测试用例</a:t>
            </a:r>
            <a:r>
              <a:rPr lang="en-US" altLang="zh-CN" sz="2000" dirty="0"/>
              <a:t>,</a:t>
            </a:r>
            <a:r>
              <a:rPr lang="zh-CN" altLang="en-US" sz="2000" dirty="0"/>
              <a:t>使用</a:t>
            </a:r>
            <a:r>
              <a:rPr lang="en-US" altLang="zh-CN" sz="2000" dirty="0"/>
              <a:t>SPFA</a:t>
            </a:r>
            <a:r>
              <a:rPr lang="zh-CN" altLang="en-US" sz="2000" dirty="0"/>
              <a:t>算法</a:t>
            </a:r>
            <a:r>
              <a:rPr lang="en-US" altLang="zh-CN" sz="2000" dirty="0"/>
              <a:t>,</a:t>
            </a:r>
            <a:r>
              <a:rPr lang="zh-CN" altLang="en-US" sz="2000" dirty="0"/>
              <a:t>不但需要重置</a:t>
            </a:r>
            <a:r>
              <a:rPr lang="en-US" altLang="zh-CN" sz="2000" dirty="0" err="1"/>
              <a:t>dis,vis</a:t>
            </a:r>
            <a:r>
              <a:rPr lang="en-US" altLang="zh-CN" sz="2000" dirty="0"/>
              <a:t>,</a:t>
            </a:r>
            <a:r>
              <a:rPr lang="zh-CN" altLang="en-US" sz="2000" dirty="0"/>
              <a:t>还需要重置</a:t>
            </a:r>
            <a:r>
              <a:rPr lang="en-US" altLang="zh-CN" sz="2000" dirty="0"/>
              <a:t>head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idx</a:t>
            </a:r>
            <a:r>
              <a:rPr lang="zh-CN" altLang="en-US" sz="2000" dirty="0"/>
              <a:t>。一开始</a:t>
            </a:r>
            <a:r>
              <a:rPr lang="en-US" altLang="zh-CN" sz="2000" dirty="0"/>
              <a:t>,</a:t>
            </a:r>
            <a:r>
              <a:rPr lang="zh-CN" altLang="en-US" sz="2000" dirty="0"/>
              <a:t>我也以为既然我</a:t>
            </a:r>
            <a:r>
              <a:rPr lang="en-US" altLang="zh-CN" sz="2000" dirty="0" err="1"/>
              <a:t>idx</a:t>
            </a:r>
            <a:r>
              <a:rPr lang="zh-CN" altLang="en-US" sz="2000" dirty="0"/>
              <a:t>已经重置</a:t>
            </a:r>
            <a:r>
              <a:rPr lang="en-US" altLang="zh-CN" sz="2000" dirty="0"/>
              <a:t>,</a:t>
            </a:r>
            <a:r>
              <a:rPr lang="zh-CN" altLang="en-US" sz="2000" dirty="0"/>
              <a:t>新的用例从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开始记录了</a:t>
            </a:r>
            <a:r>
              <a:rPr lang="en-US" altLang="zh-CN" sz="2000" dirty="0"/>
              <a:t>,</a:t>
            </a:r>
            <a:r>
              <a:rPr lang="zh-CN" altLang="en-US" sz="2000" dirty="0"/>
              <a:t>就不需要重置</a:t>
            </a:r>
            <a:r>
              <a:rPr lang="en-US" altLang="zh-CN" sz="2000" dirty="0"/>
              <a:t>head</a:t>
            </a:r>
            <a:r>
              <a:rPr lang="zh-CN" altLang="en-US" sz="2000" dirty="0"/>
              <a:t>了</a:t>
            </a:r>
            <a:r>
              <a:rPr lang="en-US" altLang="zh-CN" sz="2000" dirty="0"/>
              <a:t>,</a:t>
            </a:r>
            <a:r>
              <a:rPr lang="zh-CN" altLang="en-US" sz="2000" dirty="0"/>
              <a:t>后来才发现</a:t>
            </a:r>
            <a:r>
              <a:rPr lang="en-US" altLang="zh-CN" sz="2000" dirty="0"/>
              <a:t>,SPFA</a:t>
            </a:r>
            <a:r>
              <a:rPr lang="zh-CN" altLang="en-US" sz="2000" dirty="0"/>
              <a:t>在遍历的时候</a:t>
            </a:r>
            <a:r>
              <a:rPr lang="en-US" altLang="zh-CN" sz="2000" dirty="0"/>
              <a:t>,</a:t>
            </a:r>
            <a:r>
              <a:rPr lang="zh-CN" altLang="en-US" sz="2000" dirty="0"/>
              <a:t>用的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=head[now];</a:t>
            </a:r>
            <a:r>
              <a:rPr lang="en-US" altLang="zh-CN" sz="2000" dirty="0" err="1"/>
              <a:t>i;i</a:t>
            </a:r>
            <a:r>
              <a:rPr lang="en-US" altLang="zh-CN" sz="2000" dirty="0"/>
              <a:t>=edges[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].n),</a:t>
            </a:r>
            <a:r>
              <a:rPr lang="zh-CN" altLang="en-US" sz="2000" dirty="0"/>
              <a:t>在</a:t>
            </a:r>
            <a:r>
              <a:rPr lang="en-US" altLang="zh-CN" sz="2000" dirty="0"/>
              <a:t>head</a:t>
            </a:r>
            <a:r>
              <a:rPr lang="zh-CN" altLang="en-US" sz="2000" dirty="0"/>
              <a:t>和</a:t>
            </a:r>
            <a:r>
              <a:rPr lang="en-US" altLang="zh-CN" sz="2000" dirty="0"/>
              <a:t>edges</a:t>
            </a:r>
            <a:r>
              <a:rPr lang="zh-CN" altLang="en-US" sz="2000" dirty="0"/>
              <a:t>都不重置的情况下</a:t>
            </a:r>
            <a:r>
              <a:rPr lang="en-US" altLang="zh-CN" sz="2000" dirty="0"/>
              <a:t>,edges[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].n</a:t>
            </a:r>
            <a:r>
              <a:rPr lang="zh-CN" altLang="en-US" sz="2000" dirty="0"/>
              <a:t>有可能一直循环找不到最后的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9DD311B-57E5-48C7-B7AE-FED2F60E8475}"/>
              </a:ext>
            </a:extLst>
          </p:cNvPr>
          <p:cNvSpPr/>
          <p:nvPr/>
        </p:nvSpPr>
        <p:spPr>
          <a:xfrm>
            <a:off x="598311" y="230877"/>
            <a:ext cx="109389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SPFA</a:t>
            </a:r>
            <a:r>
              <a:rPr lang="zh-CN" altLang="en-US" sz="3600" b="1" dirty="0"/>
              <a:t>（</a:t>
            </a:r>
            <a:r>
              <a:rPr lang="en-US" altLang="zh-CN" sz="2800" dirty="0"/>
              <a:t>Shortest Path Faster Algorithm</a:t>
            </a:r>
            <a:r>
              <a:rPr lang="zh-CN" altLang="en-US" sz="3600" b="1" dirty="0"/>
              <a:t>）算法（队列优化）</a:t>
            </a:r>
          </a:p>
          <a:p>
            <a:pPr algn="ctr"/>
            <a:r>
              <a:rPr lang="en-US" altLang="zh-CN" sz="1600" dirty="0"/>
              <a:t>SPFA</a:t>
            </a:r>
            <a:r>
              <a:rPr lang="zh-CN" altLang="en-US" sz="1600" dirty="0"/>
              <a:t>是</a:t>
            </a:r>
            <a:r>
              <a:rPr lang="en-US" altLang="zh-CN" sz="1600" dirty="0"/>
              <a:t>Bellman-Ford</a:t>
            </a:r>
            <a:r>
              <a:rPr lang="zh-CN" altLang="en-US" sz="1600" dirty="0"/>
              <a:t>算法的一种队列实现</a:t>
            </a:r>
            <a:r>
              <a:rPr lang="en-US" altLang="zh-CN" sz="1600" dirty="0"/>
              <a:t>,</a:t>
            </a:r>
            <a:r>
              <a:rPr lang="zh-CN" altLang="en-US" sz="1600" dirty="0"/>
              <a:t>减少了不必要的冗余计算。</a:t>
            </a:r>
          </a:p>
        </p:txBody>
      </p:sp>
    </p:spTree>
    <p:extLst>
      <p:ext uri="{BB962C8B-B14F-4D97-AF65-F5344CB8AC3E}">
        <p14:creationId xmlns:p14="http://schemas.microsoft.com/office/powerpoint/2010/main" val="186283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E878A52-B56B-4718-8504-CE45A92A1A45}"/>
              </a:ext>
            </a:extLst>
          </p:cNvPr>
          <p:cNvSpPr/>
          <p:nvPr/>
        </p:nvSpPr>
        <p:spPr>
          <a:xfrm>
            <a:off x="598311" y="230877"/>
            <a:ext cx="109389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SPFA</a:t>
            </a:r>
            <a:r>
              <a:rPr lang="zh-CN" altLang="en-US" sz="3600" b="1" dirty="0"/>
              <a:t>（</a:t>
            </a:r>
            <a:r>
              <a:rPr lang="en-US" altLang="zh-CN" sz="2800" dirty="0"/>
              <a:t>Shortest Path Faster Algorithm</a:t>
            </a:r>
            <a:r>
              <a:rPr lang="zh-CN" altLang="en-US" sz="3600" b="1" dirty="0"/>
              <a:t>）算法（队列优化）</a:t>
            </a:r>
          </a:p>
          <a:p>
            <a:pPr algn="ctr"/>
            <a:r>
              <a:rPr lang="en-US" altLang="zh-CN" sz="1600" dirty="0"/>
              <a:t>SPFA</a:t>
            </a:r>
            <a:r>
              <a:rPr lang="zh-CN" altLang="en-US" sz="1600" dirty="0"/>
              <a:t>是</a:t>
            </a:r>
            <a:r>
              <a:rPr lang="en-US" altLang="zh-CN" sz="1600" dirty="0"/>
              <a:t>Bellman-Ford</a:t>
            </a:r>
            <a:r>
              <a:rPr lang="zh-CN" altLang="en-US" sz="1600" dirty="0"/>
              <a:t>算法的一种队列实现</a:t>
            </a:r>
            <a:r>
              <a:rPr lang="en-US" altLang="zh-CN" sz="1600" dirty="0"/>
              <a:t>,</a:t>
            </a:r>
            <a:r>
              <a:rPr lang="zh-CN" altLang="en-US" sz="1600" dirty="0"/>
              <a:t>减少了不必要的冗余计算。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766B6DD5-6A60-4D64-A019-5741F61579CB}"/>
              </a:ext>
            </a:extLst>
          </p:cNvPr>
          <p:cNvGrpSpPr/>
          <p:nvPr/>
        </p:nvGrpSpPr>
        <p:grpSpPr>
          <a:xfrm>
            <a:off x="376217" y="1260138"/>
            <a:ext cx="3225281" cy="2413325"/>
            <a:chOff x="370537" y="2218360"/>
            <a:chExt cx="3225281" cy="241332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6DCC2D9B-A6D9-43AC-B806-159FEDE8C19E}"/>
                </a:ext>
              </a:extLst>
            </p:cNvPr>
            <p:cNvSpPr/>
            <p:nvPr/>
          </p:nvSpPr>
          <p:spPr>
            <a:xfrm>
              <a:off x="1683449" y="2218360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96339B36-6A73-4DA6-A612-5DB2EE188CE4}"/>
                </a:ext>
              </a:extLst>
            </p:cNvPr>
            <p:cNvSpPr/>
            <p:nvPr/>
          </p:nvSpPr>
          <p:spPr>
            <a:xfrm>
              <a:off x="3028545" y="2984146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E5CB7AA9-7BF9-41F2-9DF8-078E04AC955B}"/>
                </a:ext>
              </a:extLst>
            </p:cNvPr>
            <p:cNvSpPr/>
            <p:nvPr/>
          </p:nvSpPr>
          <p:spPr>
            <a:xfrm>
              <a:off x="2437877" y="3943982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5A7A4E92-564B-48DA-B61D-143AA3BC5B00}"/>
                </a:ext>
              </a:extLst>
            </p:cNvPr>
            <p:cNvSpPr/>
            <p:nvPr/>
          </p:nvSpPr>
          <p:spPr>
            <a:xfrm>
              <a:off x="983924" y="3943982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DB694FA4-70C7-4205-9553-FDB04FD5D5B3}"/>
                </a:ext>
              </a:extLst>
            </p:cNvPr>
            <p:cNvSpPr/>
            <p:nvPr/>
          </p:nvSpPr>
          <p:spPr>
            <a:xfrm>
              <a:off x="370537" y="2893742"/>
              <a:ext cx="535258" cy="5352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60677764-EC6E-47AF-8CCC-E7F0F10971BE}"/>
                </a:ext>
              </a:extLst>
            </p:cNvPr>
            <p:cNvCxnSpPr>
              <a:cxnSpLocks/>
              <a:stCxn id="3" idx="6"/>
              <a:endCxn id="4" idx="1"/>
            </p:cNvCxnSpPr>
            <p:nvPr/>
          </p:nvCxnSpPr>
          <p:spPr>
            <a:xfrm>
              <a:off x="2218707" y="2485989"/>
              <a:ext cx="888225" cy="57654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87348D64-E61C-4C33-9A08-361CBB0EE3B3}"/>
                </a:ext>
              </a:extLst>
            </p:cNvPr>
            <p:cNvSpPr txBox="1"/>
            <p:nvPr/>
          </p:nvSpPr>
          <p:spPr>
            <a:xfrm>
              <a:off x="2472551" y="2408109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B9ADECD2-6183-4F94-B63D-B92F021A107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894748" y="3441017"/>
              <a:ext cx="212184" cy="58135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977731BF-F3FC-4041-96E6-DEE811DA96DA}"/>
                </a:ext>
              </a:extLst>
            </p:cNvPr>
            <p:cNvCxnSpPr>
              <a:stCxn id="4" idx="2"/>
              <a:endCxn id="7" idx="6"/>
            </p:cNvCxnSpPr>
            <p:nvPr/>
          </p:nvCxnSpPr>
          <p:spPr>
            <a:xfrm flipH="1" flipV="1">
              <a:off x="905795" y="3161371"/>
              <a:ext cx="2122750" cy="9040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7D851A03-B593-44E8-A365-E4139E371D13}"/>
                </a:ext>
              </a:extLst>
            </p:cNvPr>
            <p:cNvCxnSpPr>
              <a:stCxn id="3" idx="2"/>
              <a:endCxn id="7" idx="7"/>
            </p:cNvCxnSpPr>
            <p:nvPr/>
          </p:nvCxnSpPr>
          <p:spPr>
            <a:xfrm flipH="1">
              <a:off x="827408" y="2485989"/>
              <a:ext cx="856041" cy="4861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593A6714-966B-4B58-BD51-685A571034AD}"/>
                </a:ext>
              </a:extLst>
            </p:cNvPr>
            <p:cNvCxnSpPr>
              <a:stCxn id="7" idx="5"/>
              <a:endCxn id="5" idx="1"/>
            </p:cNvCxnSpPr>
            <p:nvPr/>
          </p:nvCxnSpPr>
          <p:spPr>
            <a:xfrm>
              <a:off x="827408" y="3350613"/>
              <a:ext cx="1688856" cy="67175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E8BB76EE-9915-4B13-8948-4EF0C07C8A04}"/>
                </a:ext>
              </a:extLst>
            </p:cNvPr>
            <p:cNvCxnSpPr>
              <a:stCxn id="5" idx="2"/>
              <a:endCxn id="6" idx="6"/>
            </p:cNvCxnSpPr>
            <p:nvPr/>
          </p:nvCxnSpPr>
          <p:spPr>
            <a:xfrm flipH="1">
              <a:off x="1519182" y="4211611"/>
              <a:ext cx="91869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FB25268A-962B-4095-BCA5-C1698761B8DD}"/>
                </a:ext>
              </a:extLst>
            </p:cNvPr>
            <p:cNvCxnSpPr>
              <a:stCxn id="6" idx="1"/>
              <a:endCxn id="7" idx="4"/>
            </p:cNvCxnSpPr>
            <p:nvPr/>
          </p:nvCxnSpPr>
          <p:spPr>
            <a:xfrm flipH="1" flipV="1">
              <a:off x="638166" y="3429000"/>
              <a:ext cx="424145" cy="59336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00884E76-B129-4F0A-8608-1CA29932D179}"/>
                </a:ext>
              </a:extLst>
            </p:cNvPr>
            <p:cNvSpPr txBox="1"/>
            <p:nvPr/>
          </p:nvSpPr>
          <p:spPr>
            <a:xfrm>
              <a:off x="2973135" y="3549506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B2A32496-6D46-4525-875C-2066BED52F70}"/>
                </a:ext>
              </a:extLst>
            </p:cNvPr>
            <p:cNvSpPr txBox="1"/>
            <p:nvPr/>
          </p:nvSpPr>
          <p:spPr>
            <a:xfrm>
              <a:off x="1794020" y="2790110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D632E973-3EAC-4D5A-B75B-1538A7410FF8}"/>
                </a:ext>
              </a:extLst>
            </p:cNvPr>
            <p:cNvSpPr txBox="1"/>
            <p:nvPr/>
          </p:nvSpPr>
          <p:spPr>
            <a:xfrm>
              <a:off x="1921774" y="3482317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0EFC7187-6F3F-4985-B589-7AE20C63AEAB}"/>
                </a:ext>
              </a:extLst>
            </p:cNvPr>
            <p:cNvSpPr txBox="1"/>
            <p:nvPr/>
          </p:nvSpPr>
          <p:spPr>
            <a:xfrm>
              <a:off x="1788584" y="4170020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B4D36C26-410C-4F45-9A2E-55AF1268CB90}"/>
                </a:ext>
              </a:extLst>
            </p:cNvPr>
            <p:cNvSpPr txBox="1"/>
            <p:nvPr/>
          </p:nvSpPr>
          <p:spPr>
            <a:xfrm>
              <a:off x="511034" y="3565498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D20D1711-7EF7-499E-ADFF-90CEDBA86755}"/>
                </a:ext>
              </a:extLst>
            </p:cNvPr>
            <p:cNvSpPr txBox="1"/>
            <p:nvPr/>
          </p:nvSpPr>
          <p:spPr>
            <a:xfrm>
              <a:off x="940211" y="2296747"/>
              <a:ext cx="622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01278C1-B6F9-411E-A500-95848EC5D2E3}"/>
              </a:ext>
            </a:extLst>
          </p:cNvPr>
          <p:cNvSpPr txBox="1"/>
          <p:nvPr/>
        </p:nvSpPr>
        <p:spPr>
          <a:xfrm>
            <a:off x="442542" y="3810172"/>
            <a:ext cx="28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5 7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1 5 10</a:t>
            </a:r>
          </a:p>
          <a:p>
            <a:r>
              <a:rPr lang="en-US" altLang="zh-CN" dirty="0"/>
              <a:t>2 3 3</a:t>
            </a:r>
          </a:p>
          <a:p>
            <a:r>
              <a:rPr lang="en-US" altLang="zh-CN" dirty="0"/>
              <a:t>2 5 7</a:t>
            </a: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4 5 5</a:t>
            </a:r>
          </a:p>
          <a:p>
            <a:r>
              <a:rPr lang="en-US" altLang="zh-CN" dirty="0"/>
              <a:t>5 3 6</a:t>
            </a:r>
            <a:endParaRPr lang="zh-CN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xmlns="" id="{27D8D3BF-AB4C-4027-B0D0-E8E300B0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8946"/>
              </p:ext>
            </p:extLst>
          </p:nvPr>
        </p:nvGraphicFramePr>
        <p:xfrm>
          <a:off x="3712756" y="1430847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xmlns="" id="{C54CDC15-2AB8-424C-A1C8-264EFA29A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64615"/>
              </p:ext>
            </p:extLst>
          </p:nvPr>
        </p:nvGraphicFramePr>
        <p:xfrm>
          <a:off x="3775230" y="4639106"/>
          <a:ext cx="785736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36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3812967434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4193300720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2956287822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1769725782"/>
                    </a:ext>
                  </a:extLst>
                </a:gridCol>
                <a:gridCol w="785736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36" name="标注: 下箭头 35">
            <a:extLst>
              <a:ext uri="{FF2B5EF4-FFF2-40B4-BE49-F238E27FC236}">
                <a16:creationId xmlns:a16="http://schemas.microsoft.com/office/drawing/2014/main" xmlns="" id="{B237DA28-5081-479B-A7D9-CF218F875BD1}"/>
              </a:ext>
            </a:extLst>
          </p:cNvPr>
          <p:cNvSpPr/>
          <p:nvPr/>
        </p:nvSpPr>
        <p:spPr>
          <a:xfrm>
            <a:off x="4470895" y="4153192"/>
            <a:ext cx="880323" cy="609316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head</a:t>
            </a:r>
            <a:endParaRPr lang="zh-CN" altLang="en-US" b="1" dirty="0"/>
          </a:p>
        </p:txBody>
      </p:sp>
      <p:sp>
        <p:nvSpPr>
          <p:cNvPr id="37" name="标注: 上箭头 36">
            <a:extLst>
              <a:ext uri="{FF2B5EF4-FFF2-40B4-BE49-F238E27FC236}">
                <a16:creationId xmlns:a16="http://schemas.microsoft.com/office/drawing/2014/main" xmlns="" id="{781857DE-696D-45A5-8EFE-9E819D0EACC8}"/>
              </a:ext>
            </a:extLst>
          </p:cNvPr>
          <p:cNvSpPr/>
          <p:nvPr/>
        </p:nvSpPr>
        <p:spPr>
          <a:xfrm>
            <a:off x="4470895" y="5637765"/>
            <a:ext cx="948477" cy="602027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13FF4BD-7A85-4000-822F-C33720AA5BBD}"/>
              </a:ext>
            </a:extLst>
          </p:cNvPr>
          <p:cNvSpPr txBox="1"/>
          <p:nvPr/>
        </p:nvSpPr>
        <p:spPr>
          <a:xfrm>
            <a:off x="4769924" y="5119811"/>
            <a:ext cx="50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5C1F671C-2EF2-41F8-B907-02B7904574B9}"/>
              </a:ext>
            </a:extLst>
          </p:cNvPr>
          <p:cNvSpPr/>
          <p:nvPr/>
        </p:nvSpPr>
        <p:spPr>
          <a:xfrm>
            <a:off x="5478905" y="1972995"/>
            <a:ext cx="682052" cy="3580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449328A-9616-405C-B31C-F523475757E5}"/>
              </a:ext>
            </a:extLst>
          </p:cNvPr>
          <p:cNvSpPr/>
          <p:nvPr/>
        </p:nvSpPr>
        <p:spPr>
          <a:xfrm>
            <a:off x="5377909" y="5171626"/>
            <a:ext cx="682052" cy="3580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1F5063F4-0230-49D0-AE95-3F8A18D4A36C}"/>
              </a:ext>
            </a:extLst>
          </p:cNvPr>
          <p:cNvSpPr/>
          <p:nvPr/>
        </p:nvSpPr>
        <p:spPr>
          <a:xfrm>
            <a:off x="7998953" y="1980085"/>
            <a:ext cx="682052" cy="3580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A29CB03A-60C7-4599-831D-6F20AAD111B6}"/>
              </a:ext>
            </a:extLst>
          </p:cNvPr>
          <p:cNvSpPr/>
          <p:nvPr/>
        </p:nvSpPr>
        <p:spPr>
          <a:xfrm>
            <a:off x="6204524" y="5171625"/>
            <a:ext cx="682052" cy="3580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B863E0F-20CF-4AAB-8BDF-CEEECFCE5DB2}"/>
              </a:ext>
            </a:extLst>
          </p:cNvPr>
          <p:cNvSpPr/>
          <p:nvPr/>
        </p:nvSpPr>
        <p:spPr>
          <a:xfrm>
            <a:off x="7998953" y="1968923"/>
            <a:ext cx="682052" cy="3580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DC2165B6-9DC9-40AE-9C4A-24B6F72FC7BF}"/>
              </a:ext>
            </a:extLst>
          </p:cNvPr>
          <p:cNvSpPr/>
          <p:nvPr/>
        </p:nvSpPr>
        <p:spPr>
          <a:xfrm>
            <a:off x="6289335" y="5119811"/>
            <a:ext cx="507189" cy="480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0BEE8938-7BA1-48FB-B40E-932CBF85373C}"/>
              </a:ext>
            </a:extLst>
          </p:cNvPr>
          <p:cNvSpPr/>
          <p:nvPr/>
        </p:nvSpPr>
        <p:spPr>
          <a:xfrm>
            <a:off x="6284243" y="1959523"/>
            <a:ext cx="682052" cy="3580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007D5F44-FE4A-463C-8ACD-DF5A27381120}"/>
              </a:ext>
            </a:extLst>
          </p:cNvPr>
          <p:cNvSpPr/>
          <p:nvPr/>
        </p:nvSpPr>
        <p:spPr>
          <a:xfrm>
            <a:off x="6962534" y="5190823"/>
            <a:ext cx="682052" cy="3580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B4017126-803D-4070-895E-1ED5D9BE08C7}"/>
              </a:ext>
            </a:extLst>
          </p:cNvPr>
          <p:cNvSpPr/>
          <p:nvPr/>
        </p:nvSpPr>
        <p:spPr>
          <a:xfrm>
            <a:off x="7138688" y="1968923"/>
            <a:ext cx="682052" cy="3580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318C9FC-E61F-486E-914B-0D3D224D5269}"/>
              </a:ext>
            </a:extLst>
          </p:cNvPr>
          <p:cNvSpPr/>
          <p:nvPr/>
        </p:nvSpPr>
        <p:spPr>
          <a:xfrm>
            <a:off x="7745382" y="5176258"/>
            <a:ext cx="682052" cy="3580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xmlns="" id="{D577DF4A-612B-4ED6-AA8F-13E091D8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89304"/>
              </p:ext>
            </p:extLst>
          </p:nvPr>
        </p:nvGraphicFramePr>
        <p:xfrm>
          <a:off x="3724454" y="2554271"/>
          <a:ext cx="5028210" cy="9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5">
                  <a:extLst>
                    <a:ext uri="{9D8B030D-6E8A-4147-A177-3AD203B41FA5}">
                      <a16:colId xmlns:a16="http://schemas.microsoft.com/office/drawing/2014/main" xmlns="" val="156272527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6843251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442723558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271265701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701658943"/>
                    </a:ext>
                  </a:extLst>
                </a:gridCol>
                <a:gridCol w="838035">
                  <a:extLst>
                    <a:ext uri="{9D8B030D-6E8A-4147-A177-3AD203B41FA5}">
                      <a16:colId xmlns:a16="http://schemas.microsoft.com/office/drawing/2014/main" xmlns="" val="3388485639"/>
                    </a:ext>
                  </a:extLst>
                </a:gridCol>
              </a:tblGrid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767760"/>
                  </a:ext>
                </a:extLst>
              </a:tr>
              <a:tr h="480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020623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5781F499-67AD-4A2D-AE2D-4760FED34E19}"/>
              </a:ext>
            </a:extLst>
          </p:cNvPr>
          <p:cNvSpPr/>
          <p:nvPr/>
        </p:nvSpPr>
        <p:spPr>
          <a:xfrm>
            <a:off x="4669166" y="3089860"/>
            <a:ext cx="682052" cy="3580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93520D27-4B72-4337-A485-BE2F4C6988F5}"/>
              </a:ext>
            </a:extLst>
          </p:cNvPr>
          <p:cNvSpPr/>
          <p:nvPr/>
        </p:nvSpPr>
        <p:spPr>
          <a:xfrm>
            <a:off x="5482097" y="3096420"/>
            <a:ext cx="682052" cy="3580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DDF0E634-C310-4B7A-9AB6-026D55A96536}"/>
              </a:ext>
            </a:extLst>
          </p:cNvPr>
          <p:cNvSpPr/>
          <p:nvPr/>
        </p:nvSpPr>
        <p:spPr>
          <a:xfrm>
            <a:off x="7998953" y="3111128"/>
            <a:ext cx="682052" cy="3580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F021B91-F006-4830-8D65-004462CAC12D}"/>
              </a:ext>
            </a:extLst>
          </p:cNvPr>
          <p:cNvSpPr/>
          <p:nvPr/>
        </p:nvSpPr>
        <p:spPr>
          <a:xfrm>
            <a:off x="6350420" y="3089983"/>
            <a:ext cx="682052" cy="3580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168EB55-111F-424E-A553-A1F4C16A9487}"/>
              </a:ext>
            </a:extLst>
          </p:cNvPr>
          <p:cNvSpPr/>
          <p:nvPr/>
        </p:nvSpPr>
        <p:spPr>
          <a:xfrm>
            <a:off x="7162340" y="3092348"/>
            <a:ext cx="682052" cy="3580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3AC1E825-D82B-46F5-9D7C-EA315EE5AC89}"/>
              </a:ext>
            </a:extLst>
          </p:cNvPr>
          <p:cNvSpPr/>
          <p:nvPr/>
        </p:nvSpPr>
        <p:spPr>
          <a:xfrm>
            <a:off x="8082842" y="3068088"/>
            <a:ext cx="507189" cy="480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8F3FC97-B189-4451-8F8A-4F8487541615}"/>
              </a:ext>
            </a:extLst>
          </p:cNvPr>
          <p:cNvSpPr txBox="1"/>
          <p:nvPr/>
        </p:nvSpPr>
        <p:spPr>
          <a:xfrm>
            <a:off x="1689129" y="5649853"/>
            <a:ext cx="3362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请编写出代码</a:t>
            </a:r>
          </a:p>
        </p:txBody>
      </p:sp>
    </p:spTree>
    <p:extLst>
      <p:ext uri="{BB962C8B-B14F-4D97-AF65-F5344CB8AC3E}">
        <p14:creationId xmlns:p14="http://schemas.microsoft.com/office/powerpoint/2010/main" val="36623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6784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4 0.00116 L 0.13229 0.003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29 0.00348 L 0.19414 0.003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06588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14 0.00348 L 0.25573 0.0034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8 -0.00023 L 0.13164 0.000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64 0.00093 L 0.19948 -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00348 L 0.32383 0.0046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0023 L 0.25846 0.0009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46 0.00093 L 0.32526 -0.0002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5B04B0B-5AA7-499E-BCEE-5A5C5ECAC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3" y="113714"/>
            <a:ext cx="5861247" cy="6505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F934615-7659-4EF8-9FE8-B42DBA0CA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1" y="113714"/>
            <a:ext cx="6154689" cy="66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39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148" y="243512"/>
            <a:ext cx="802405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最短路径问题</a:t>
            </a:r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http://cqsyz.openjudge.cn/tu/10/</a:t>
            </a: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平面上有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(N&lt;=100),</a:t>
            </a:r>
            <a:r>
              <a:rPr lang="zh-CN" altLang="en-US" sz="2400" dirty="0"/>
              <a:t>每个点的坐标在</a:t>
            </a:r>
            <a:r>
              <a:rPr lang="en-US" altLang="zh-CN" sz="2400" dirty="0"/>
              <a:t>-10000~10000</a:t>
            </a:r>
            <a:r>
              <a:rPr lang="zh-CN" altLang="en-US" sz="2400" dirty="0"/>
              <a:t>之间。其中的一些点之间有连线。若有连线</a:t>
            </a:r>
            <a:r>
              <a:rPr lang="en-US" altLang="zh-CN" sz="2400" dirty="0"/>
              <a:t>,</a:t>
            </a:r>
            <a:r>
              <a:rPr lang="zh-CN" altLang="en-US" sz="2400" dirty="0"/>
              <a:t>则表示可从一个点到达另一个点</a:t>
            </a:r>
            <a:r>
              <a:rPr lang="en-US" altLang="zh-CN" sz="2400" dirty="0"/>
              <a:t>,</a:t>
            </a:r>
            <a:r>
              <a:rPr lang="zh-CN" altLang="en-US" sz="2400" dirty="0"/>
              <a:t>即两点间有通路</a:t>
            </a:r>
            <a:r>
              <a:rPr lang="en-US" altLang="zh-CN" sz="2400" dirty="0"/>
              <a:t>,</a:t>
            </a:r>
            <a:r>
              <a:rPr lang="zh-CN" altLang="en-US" sz="2400" dirty="0"/>
              <a:t>通路距离为两点间的直线距离。现在的任务是找出从一点到另一点之间的最短路径。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输入描述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行为整数</a:t>
            </a:r>
            <a:r>
              <a:rPr lang="en-US" altLang="zh-CN" sz="2400" dirty="0"/>
              <a:t>N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行至第</a:t>
            </a:r>
            <a:r>
              <a:rPr lang="en-US" altLang="zh-CN" sz="2400" dirty="0"/>
              <a:t>N+1</a:t>
            </a:r>
            <a:r>
              <a:rPr lang="zh-CN" altLang="en-US" sz="2400" dirty="0"/>
              <a:t>行</a:t>
            </a:r>
            <a:r>
              <a:rPr lang="en-US" altLang="zh-CN" sz="2400" dirty="0"/>
              <a:t>(</a:t>
            </a:r>
            <a:r>
              <a:rPr lang="zh-CN" altLang="en-US" sz="2400" dirty="0"/>
              <a:t>共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),</a:t>
            </a:r>
            <a:r>
              <a:rPr lang="zh-CN" altLang="en-US" sz="2400" dirty="0"/>
              <a:t>每行两个整数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y,</a:t>
            </a:r>
            <a:r>
              <a:rPr lang="zh-CN" altLang="en-US" sz="2400" dirty="0"/>
              <a:t>描述了一个点的坐标。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N+2</a:t>
            </a:r>
            <a:r>
              <a:rPr lang="zh-CN" altLang="en-US" sz="2400" dirty="0"/>
              <a:t>行为一个整数</a:t>
            </a:r>
            <a:r>
              <a:rPr lang="en-US" altLang="zh-CN" sz="2400" dirty="0"/>
              <a:t>M,</a:t>
            </a:r>
            <a:r>
              <a:rPr lang="zh-CN" altLang="en-US" sz="2400" dirty="0"/>
              <a:t>表示图中连线的个数。</a:t>
            </a:r>
          </a:p>
          <a:p>
            <a:r>
              <a:rPr lang="zh-CN" altLang="en-US" sz="2400" dirty="0"/>
              <a:t>此后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,</a:t>
            </a:r>
            <a:r>
              <a:rPr lang="zh-CN" altLang="en-US" sz="2400" dirty="0"/>
              <a:t>每行描述一条连线</a:t>
            </a:r>
            <a:r>
              <a:rPr lang="en-US" altLang="zh-CN" sz="2400" dirty="0"/>
              <a:t>,</a:t>
            </a:r>
            <a:r>
              <a:rPr lang="zh-CN" altLang="en-US" sz="2400" dirty="0"/>
              <a:t>由两个整数</a:t>
            </a:r>
            <a:r>
              <a:rPr lang="en-US" altLang="zh-CN" sz="2400" dirty="0" err="1"/>
              <a:t>i,j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表示第</a:t>
            </a:r>
            <a:r>
              <a:rPr lang="en-US" altLang="zh-CN" sz="2400" dirty="0"/>
              <a:t>i</a:t>
            </a:r>
            <a:r>
              <a:rPr lang="zh-CN" altLang="en-US" sz="2400" dirty="0"/>
              <a:t>个点和第</a:t>
            </a:r>
            <a:r>
              <a:rPr lang="en-US" altLang="zh-CN" sz="2400" dirty="0"/>
              <a:t>j</a:t>
            </a:r>
            <a:r>
              <a:rPr lang="zh-CN" altLang="en-US" sz="2400" dirty="0"/>
              <a:t>个点之间有连线。</a:t>
            </a:r>
          </a:p>
          <a:p>
            <a:r>
              <a:rPr lang="zh-CN" altLang="en-US" sz="2400" dirty="0"/>
              <a:t>最后一行</a:t>
            </a:r>
            <a:r>
              <a:rPr lang="en-US" altLang="zh-CN" sz="2400" dirty="0"/>
              <a:t>:</a:t>
            </a:r>
            <a:r>
              <a:rPr lang="zh-CN" altLang="en-US" sz="2400" dirty="0"/>
              <a:t>两个整数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t,</a:t>
            </a:r>
            <a:r>
              <a:rPr lang="zh-CN" altLang="en-US" sz="2400" dirty="0"/>
              <a:t>分别表示源点和目标点。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输出描述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仅一行</a:t>
            </a:r>
            <a:r>
              <a:rPr lang="en-US" altLang="zh-CN" sz="2400" dirty="0"/>
              <a:t>,</a:t>
            </a:r>
            <a:r>
              <a:rPr lang="zh-CN" altLang="en-US" sz="2400" dirty="0"/>
              <a:t>一个实数</a:t>
            </a:r>
            <a:r>
              <a:rPr lang="en-US" altLang="zh-CN" sz="2400" dirty="0"/>
              <a:t>(</a:t>
            </a:r>
            <a:r>
              <a:rPr lang="zh-CN" altLang="en-US" sz="2400" dirty="0"/>
              <a:t>保留两位小数</a:t>
            </a:r>
            <a:r>
              <a:rPr lang="en-US" altLang="zh-CN" sz="2400" dirty="0"/>
              <a:t>),</a:t>
            </a:r>
            <a:r>
              <a:rPr lang="zh-CN" altLang="en-US" sz="2400" dirty="0"/>
              <a:t>表示</a:t>
            </a:r>
            <a:r>
              <a:rPr lang="en-US" altLang="zh-CN" sz="2400" dirty="0"/>
              <a:t>s</a:t>
            </a:r>
            <a:r>
              <a:rPr lang="zh-CN" altLang="en-US" sz="2400" dirty="0"/>
              <a:t>到</a:t>
            </a:r>
            <a:r>
              <a:rPr lang="en-US" altLang="zh-CN" sz="2400" dirty="0"/>
              <a:t>t</a:t>
            </a:r>
            <a:r>
              <a:rPr lang="zh-CN" altLang="en-US" sz="2400" dirty="0"/>
              <a:t>的最短路径长度。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9084289" y="487025"/>
            <a:ext cx="6080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输入样例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0 0</a:t>
            </a:r>
          </a:p>
          <a:p>
            <a:r>
              <a:rPr lang="en-US" altLang="zh-CN" sz="2400" dirty="0"/>
              <a:t>2 0</a:t>
            </a:r>
          </a:p>
          <a:p>
            <a:r>
              <a:rPr lang="en-US" altLang="zh-CN" sz="2400" dirty="0"/>
              <a:t>2 2</a:t>
            </a:r>
          </a:p>
          <a:p>
            <a:r>
              <a:rPr lang="en-US" altLang="zh-CN" sz="2400" dirty="0"/>
              <a:t>0 2</a:t>
            </a:r>
          </a:p>
          <a:p>
            <a:r>
              <a:rPr lang="en-US" altLang="zh-CN" sz="2400" dirty="0"/>
              <a:t>3 1</a:t>
            </a: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1 2</a:t>
            </a:r>
          </a:p>
          <a:p>
            <a:r>
              <a:rPr lang="en-US" altLang="zh-CN" sz="2400" dirty="0"/>
              <a:t>1 3</a:t>
            </a:r>
          </a:p>
          <a:p>
            <a:r>
              <a:rPr lang="en-US" altLang="zh-CN" sz="2400" dirty="0"/>
              <a:t>1 4</a:t>
            </a:r>
          </a:p>
          <a:p>
            <a:r>
              <a:rPr lang="en-US" altLang="zh-CN" sz="2400" dirty="0"/>
              <a:t>2 5</a:t>
            </a:r>
          </a:p>
          <a:p>
            <a:r>
              <a:rPr lang="en-US" altLang="zh-CN" sz="2400" dirty="0"/>
              <a:t>3 5</a:t>
            </a:r>
          </a:p>
          <a:p>
            <a:r>
              <a:rPr lang="en-US" altLang="zh-CN" sz="2400" dirty="0"/>
              <a:t>1 5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输出样例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3.41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07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8" y="409575"/>
            <a:ext cx="4832032" cy="528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2607944"/>
            <a:ext cx="5697232" cy="280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937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734378"/>
            <a:ext cx="4329286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0" y="593408"/>
            <a:ext cx="5768340" cy="60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14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440" y="228600"/>
            <a:ext cx="1089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最小花费 </a:t>
            </a:r>
          </a:p>
          <a:p>
            <a:r>
              <a:rPr lang="en-US" altLang="zh-CN" dirty="0">
                <a:hlinkClick r:id="rId2"/>
              </a:rPr>
              <a:t>http://cqsyz.openjudge.cn/tu/17/</a:t>
            </a:r>
            <a:endParaRPr lang="en-US" altLang="zh-CN" dirty="0"/>
          </a:p>
          <a:p>
            <a:r>
              <a:rPr lang="zh-CN" altLang="en-US" dirty="0"/>
              <a:t>描述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个人中，某些人的银行账号之间可以互相转账。这些人之间转账的手续费各不相同。给定这些人之间转账时需要从转账金额里扣除百分之几的手续费，请问</a:t>
            </a:r>
            <a:r>
              <a:rPr lang="en-US" altLang="zh-CN" dirty="0"/>
              <a:t>A</a:t>
            </a:r>
            <a:r>
              <a:rPr lang="zh-CN" altLang="en-US" dirty="0"/>
              <a:t>最少需要多少钱使得转账后</a:t>
            </a:r>
            <a:r>
              <a:rPr lang="en-US" altLang="zh-CN" dirty="0"/>
              <a:t>B</a:t>
            </a:r>
            <a:r>
              <a:rPr lang="zh-CN" altLang="en-US" dirty="0"/>
              <a:t>收到</a:t>
            </a:r>
            <a:r>
              <a:rPr lang="en-US" altLang="zh-CN" dirty="0"/>
              <a:t>100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输入</a:t>
            </a:r>
          </a:p>
          <a:p>
            <a:r>
              <a:rPr lang="zh-CN" altLang="en-US" dirty="0"/>
              <a:t>第一行输入两个正整数</a:t>
            </a:r>
            <a:r>
              <a:rPr lang="en-US" altLang="zh-CN" dirty="0" err="1"/>
              <a:t>n,m</a:t>
            </a:r>
            <a:r>
              <a:rPr lang="zh-CN" altLang="en-US" dirty="0"/>
              <a:t>，分别表示总人数和可以互相转账的人的对数。</a:t>
            </a:r>
          </a:p>
          <a:p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行每行输入三个正整数</a:t>
            </a:r>
            <a:r>
              <a:rPr lang="en-US" altLang="zh-CN" dirty="0" err="1"/>
              <a:t>x,y,z</a:t>
            </a:r>
            <a:r>
              <a:rPr lang="zh-CN" altLang="en-US" dirty="0"/>
              <a:t>，表示标号为</a:t>
            </a:r>
            <a:r>
              <a:rPr lang="en-US" altLang="zh-CN" dirty="0"/>
              <a:t>x</a:t>
            </a:r>
            <a:r>
              <a:rPr lang="zh-CN" altLang="en-US" dirty="0"/>
              <a:t>的人和标号为</a:t>
            </a:r>
            <a:r>
              <a:rPr lang="en-US" altLang="zh-CN" dirty="0"/>
              <a:t>y</a:t>
            </a:r>
            <a:r>
              <a:rPr lang="zh-CN" altLang="en-US" dirty="0"/>
              <a:t>的人之间互相转账需要扣除</a:t>
            </a:r>
            <a:r>
              <a:rPr lang="en-US" altLang="zh-CN" dirty="0"/>
              <a:t>z%</a:t>
            </a:r>
            <a:r>
              <a:rPr lang="zh-CN" altLang="en-US" dirty="0"/>
              <a:t>的手续费 </a:t>
            </a:r>
            <a:r>
              <a:rPr lang="en-US" altLang="zh-CN" dirty="0"/>
              <a:t>(z&lt;100)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最后一行输入两个正整数</a:t>
            </a:r>
            <a:r>
              <a:rPr lang="en-US" altLang="zh-CN" dirty="0"/>
              <a:t>A,B</a:t>
            </a:r>
            <a:r>
              <a:rPr lang="zh-CN" altLang="en-US" dirty="0"/>
              <a:t>。数据保证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之间可以直接或间接地转账。</a:t>
            </a:r>
          </a:p>
          <a:p>
            <a:r>
              <a:rPr lang="zh-CN" altLang="en-US" dirty="0"/>
              <a:t>输出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A</a:t>
            </a:r>
            <a:r>
              <a:rPr lang="zh-CN" altLang="en-US" dirty="0"/>
              <a:t>使得</a:t>
            </a:r>
            <a:r>
              <a:rPr lang="en-US" altLang="zh-CN" dirty="0"/>
              <a:t>B</a:t>
            </a:r>
            <a:r>
              <a:rPr lang="zh-CN" altLang="en-US" dirty="0"/>
              <a:t>到账</a:t>
            </a:r>
            <a:r>
              <a:rPr lang="en-US" altLang="zh-CN" dirty="0"/>
              <a:t>100</a:t>
            </a:r>
            <a:r>
              <a:rPr lang="zh-CN" altLang="en-US" dirty="0"/>
              <a:t>元最少需要的总费用。精确到小数点后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</a:p>
          <a:p>
            <a:r>
              <a:rPr lang="zh-CN" altLang="en-US" dirty="0"/>
              <a:t>样例输入</a:t>
            </a:r>
          </a:p>
          <a:p>
            <a:r>
              <a:rPr lang="en-US" altLang="zh-CN" dirty="0"/>
              <a:t>3 3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2 3 2</a:t>
            </a:r>
          </a:p>
          <a:p>
            <a:r>
              <a:rPr lang="en-US" altLang="zh-CN" dirty="0"/>
              <a:t>1 3 3</a:t>
            </a:r>
          </a:p>
          <a:p>
            <a:r>
              <a:rPr lang="en-US" altLang="zh-CN" dirty="0"/>
              <a:t>1 3</a:t>
            </a:r>
          </a:p>
          <a:p>
            <a:r>
              <a:rPr lang="zh-CN" altLang="en-US" dirty="0"/>
              <a:t>样例输出</a:t>
            </a:r>
          </a:p>
          <a:p>
            <a:r>
              <a:rPr lang="en-US" altLang="zh-CN" dirty="0"/>
              <a:t>103.07153164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625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73" y="239077"/>
            <a:ext cx="4891087" cy="654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6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94E69B3-0AB9-4004-AAEC-22792CAB2F3E}"/>
              </a:ext>
            </a:extLst>
          </p:cNvPr>
          <p:cNvGrpSpPr/>
          <p:nvPr/>
        </p:nvGrpSpPr>
        <p:grpSpPr>
          <a:xfrm>
            <a:off x="1847529" y="1196753"/>
            <a:ext cx="3533329" cy="3145817"/>
            <a:chOff x="342364" y="3056994"/>
            <a:chExt cx="3533329" cy="31458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827DDF47-D95D-41F5-88E5-72C1DE4783F3}"/>
                </a:ext>
              </a:extLst>
            </p:cNvPr>
            <p:cNvSpPr/>
            <p:nvPr/>
          </p:nvSpPr>
          <p:spPr>
            <a:xfrm>
              <a:off x="1422484" y="3504098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BC13FC5-89BA-4C60-AE59-A3724E09D74C}"/>
                </a:ext>
              </a:extLst>
            </p:cNvPr>
            <p:cNvSpPr/>
            <p:nvPr/>
          </p:nvSpPr>
          <p:spPr>
            <a:xfrm>
              <a:off x="342364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05D5A414-7A8F-4237-8FD5-0380D4502622}"/>
                </a:ext>
              </a:extLst>
            </p:cNvPr>
            <p:cNvSpPr/>
            <p:nvPr/>
          </p:nvSpPr>
          <p:spPr>
            <a:xfrm>
              <a:off x="2646620" y="5063717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3D4414F0-0E4B-464A-82EE-C067CE1EBE07}"/>
                </a:ext>
              </a:extLst>
            </p:cNvPr>
            <p:cNvSpPr/>
            <p:nvPr/>
          </p:nvSpPr>
          <p:spPr>
            <a:xfrm>
              <a:off x="3282002" y="3429000"/>
              <a:ext cx="593691" cy="59369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3A50A764-3C0D-492F-80E8-A9A878A949BB}"/>
                </a:ext>
              </a:extLst>
            </p:cNvPr>
            <p:cNvSpPr/>
            <p:nvPr/>
          </p:nvSpPr>
          <p:spPr>
            <a:xfrm>
              <a:off x="644448" y="3888596"/>
              <a:ext cx="783771" cy="1175658"/>
            </a:xfrm>
            <a:custGeom>
              <a:avLst/>
              <a:gdLst>
                <a:gd name="connsiteX0" fmla="*/ 783771 w 783771"/>
                <a:gd name="connsiteY0" fmla="*/ 0 h 1175658"/>
                <a:gd name="connsiteX1" fmla="*/ 225631 w 783771"/>
                <a:gd name="connsiteY1" fmla="*/ 391886 h 1175658"/>
                <a:gd name="connsiteX2" fmla="*/ 0 w 783771"/>
                <a:gd name="connsiteY2" fmla="*/ 1175658 h 1175658"/>
                <a:gd name="connsiteX3" fmla="*/ 0 w 783771"/>
                <a:gd name="connsiteY3" fmla="*/ 1175658 h 117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1" h="1175658">
                  <a:moveTo>
                    <a:pt x="783771" y="0"/>
                  </a:moveTo>
                  <a:cubicBezTo>
                    <a:pt x="570015" y="97971"/>
                    <a:pt x="356259" y="195943"/>
                    <a:pt x="225631" y="391886"/>
                  </a:cubicBezTo>
                  <a:cubicBezTo>
                    <a:pt x="95003" y="587829"/>
                    <a:pt x="0" y="1175658"/>
                    <a:pt x="0" y="1175658"/>
                  </a:cubicBezTo>
                  <a:lnTo>
                    <a:pt x="0" y="1175658"/>
                  </a:ln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71420422-0B46-4962-889C-8B39E6F03723}"/>
                </a:ext>
              </a:extLst>
            </p:cNvPr>
            <p:cNvSpPr/>
            <p:nvPr/>
          </p:nvSpPr>
          <p:spPr>
            <a:xfrm>
              <a:off x="846328" y="5574892"/>
              <a:ext cx="1923803" cy="226394"/>
            </a:xfrm>
            <a:custGeom>
              <a:avLst/>
              <a:gdLst>
                <a:gd name="connsiteX0" fmla="*/ 0 w 1923803"/>
                <a:gd name="connsiteY0" fmla="*/ 0 h 226394"/>
                <a:gd name="connsiteX1" fmla="*/ 1068780 w 1923803"/>
                <a:gd name="connsiteY1" fmla="*/ 225632 h 226394"/>
                <a:gd name="connsiteX2" fmla="*/ 1923803 w 1923803"/>
                <a:gd name="connsiteY2" fmla="*/ 59377 h 22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3803" h="226394">
                  <a:moveTo>
                    <a:pt x="0" y="0"/>
                  </a:moveTo>
                  <a:cubicBezTo>
                    <a:pt x="374073" y="107868"/>
                    <a:pt x="748146" y="215736"/>
                    <a:pt x="1068780" y="225632"/>
                  </a:cubicBezTo>
                  <a:cubicBezTo>
                    <a:pt x="1389414" y="235528"/>
                    <a:pt x="1656608" y="147452"/>
                    <a:pt x="1923803" y="5937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A089B903-E4C0-4366-AA40-5EC105B4DAB2}"/>
                </a:ext>
              </a:extLst>
            </p:cNvPr>
            <p:cNvSpPr/>
            <p:nvPr/>
          </p:nvSpPr>
          <p:spPr>
            <a:xfrm>
              <a:off x="1938858" y="3960535"/>
              <a:ext cx="831273" cy="1140032"/>
            </a:xfrm>
            <a:custGeom>
              <a:avLst/>
              <a:gdLst>
                <a:gd name="connsiteX0" fmla="*/ 831273 w 831273"/>
                <a:gd name="connsiteY0" fmla="*/ 1140032 h 1140032"/>
                <a:gd name="connsiteX1" fmla="*/ 605642 w 831273"/>
                <a:gd name="connsiteY1" fmla="*/ 427512 h 1140032"/>
                <a:gd name="connsiteX2" fmla="*/ 0 w 831273"/>
                <a:gd name="connsiteY2" fmla="*/ 0 h 114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273" h="1140032">
                  <a:moveTo>
                    <a:pt x="831273" y="1140032"/>
                  </a:moveTo>
                  <a:cubicBezTo>
                    <a:pt x="787730" y="878774"/>
                    <a:pt x="744187" y="617517"/>
                    <a:pt x="605642" y="427512"/>
                  </a:cubicBezTo>
                  <a:cubicBezTo>
                    <a:pt x="467096" y="237507"/>
                    <a:pt x="233548" y="118753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F3B905E-DDD3-46DE-B171-83E2FA54780A}"/>
                </a:ext>
              </a:extLst>
            </p:cNvPr>
            <p:cNvSpPr/>
            <p:nvPr/>
          </p:nvSpPr>
          <p:spPr>
            <a:xfrm>
              <a:off x="1748853" y="4137978"/>
              <a:ext cx="914400" cy="1092530"/>
            </a:xfrm>
            <a:custGeom>
              <a:avLst/>
              <a:gdLst>
                <a:gd name="connsiteX0" fmla="*/ 914400 w 914400"/>
                <a:gd name="connsiteY0" fmla="*/ 1092530 h 1092530"/>
                <a:gd name="connsiteX1" fmla="*/ 237507 w 914400"/>
                <a:gd name="connsiteY1" fmla="*/ 593766 h 1092530"/>
                <a:gd name="connsiteX2" fmla="*/ 0 w 914400"/>
                <a:gd name="connsiteY2" fmla="*/ 0 h 10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092530">
                  <a:moveTo>
                    <a:pt x="914400" y="1092530"/>
                  </a:moveTo>
                  <a:cubicBezTo>
                    <a:pt x="652153" y="934192"/>
                    <a:pt x="389907" y="775854"/>
                    <a:pt x="237507" y="593766"/>
                  </a:cubicBezTo>
                  <a:cubicBezTo>
                    <a:pt x="85107" y="411678"/>
                    <a:pt x="42553" y="205839"/>
                    <a:pt x="0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ECD50CEE-99DA-4FE4-9FEC-AE4D50B7F6EB}"/>
                </a:ext>
              </a:extLst>
            </p:cNvPr>
            <p:cNvSpPr/>
            <p:nvPr/>
          </p:nvSpPr>
          <p:spPr>
            <a:xfrm>
              <a:off x="2036400" y="3755284"/>
              <a:ext cx="1246909" cy="178272"/>
            </a:xfrm>
            <a:custGeom>
              <a:avLst/>
              <a:gdLst>
                <a:gd name="connsiteX0" fmla="*/ 0 w 1246909"/>
                <a:gd name="connsiteY0" fmla="*/ 0 h 178272"/>
                <a:gd name="connsiteX1" fmla="*/ 748145 w 1246909"/>
                <a:gd name="connsiteY1" fmla="*/ 178130 h 178272"/>
                <a:gd name="connsiteX2" fmla="*/ 1246909 w 1246909"/>
                <a:gd name="connsiteY2" fmla="*/ 23751 h 1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909" h="178272">
                  <a:moveTo>
                    <a:pt x="0" y="0"/>
                  </a:moveTo>
                  <a:cubicBezTo>
                    <a:pt x="270163" y="87086"/>
                    <a:pt x="540327" y="174172"/>
                    <a:pt x="748145" y="178130"/>
                  </a:cubicBezTo>
                  <a:cubicBezTo>
                    <a:pt x="955963" y="182088"/>
                    <a:pt x="1101436" y="102919"/>
                    <a:pt x="1246909" y="23751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021872EE-D904-433B-9FED-E707E8BB8166}"/>
                </a:ext>
              </a:extLst>
            </p:cNvPr>
            <p:cNvSpPr/>
            <p:nvPr/>
          </p:nvSpPr>
          <p:spPr>
            <a:xfrm>
              <a:off x="1986360" y="3471115"/>
              <a:ext cx="1341911" cy="156224"/>
            </a:xfrm>
            <a:custGeom>
              <a:avLst/>
              <a:gdLst>
                <a:gd name="connsiteX0" fmla="*/ 0 w 1341911"/>
                <a:gd name="connsiteY0" fmla="*/ 156224 h 156224"/>
                <a:gd name="connsiteX1" fmla="*/ 629392 w 1341911"/>
                <a:gd name="connsiteY1" fmla="*/ 1845 h 156224"/>
                <a:gd name="connsiteX2" fmla="*/ 1341911 w 1341911"/>
                <a:gd name="connsiteY2" fmla="*/ 84972 h 15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911" h="156224">
                  <a:moveTo>
                    <a:pt x="0" y="156224"/>
                  </a:moveTo>
                  <a:cubicBezTo>
                    <a:pt x="202870" y="84972"/>
                    <a:pt x="405740" y="13720"/>
                    <a:pt x="629392" y="1845"/>
                  </a:cubicBezTo>
                  <a:cubicBezTo>
                    <a:pt x="853044" y="-10030"/>
                    <a:pt x="1097477" y="37471"/>
                    <a:pt x="1341911" y="84972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701E03D9-9CF2-4236-86A5-926E208D9C6C}"/>
                </a:ext>
              </a:extLst>
            </p:cNvPr>
            <p:cNvSpPr/>
            <p:nvPr/>
          </p:nvSpPr>
          <p:spPr>
            <a:xfrm>
              <a:off x="3031388" y="3995474"/>
              <a:ext cx="368135" cy="1021278"/>
            </a:xfrm>
            <a:custGeom>
              <a:avLst/>
              <a:gdLst>
                <a:gd name="connsiteX0" fmla="*/ 0 w 368135"/>
                <a:gd name="connsiteY0" fmla="*/ 1021278 h 1021278"/>
                <a:gd name="connsiteX1" fmla="*/ 106878 w 368135"/>
                <a:gd name="connsiteY1" fmla="*/ 403761 h 1021278"/>
                <a:gd name="connsiteX2" fmla="*/ 368135 w 368135"/>
                <a:gd name="connsiteY2" fmla="*/ 0 h 102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021278">
                  <a:moveTo>
                    <a:pt x="0" y="1021278"/>
                  </a:moveTo>
                  <a:cubicBezTo>
                    <a:pt x="22761" y="797626"/>
                    <a:pt x="45522" y="573974"/>
                    <a:pt x="106878" y="403761"/>
                  </a:cubicBezTo>
                  <a:cubicBezTo>
                    <a:pt x="168234" y="233548"/>
                    <a:pt x="268184" y="116774"/>
                    <a:pt x="368135" y="0"/>
                  </a:cubicBezTo>
                </a:path>
              </a:pathLst>
            </a:custGeom>
            <a:noFill/>
            <a:ln w="3810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5151604B-210F-461E-8D1B-C83D5CF9691D}"/>
                </a:ext>
              </a:extLst>
            </p:cNvPr>
            <p:cNvSpPr/>
            <p:nvPr/>
          </p:nvSpPr>
          <p:spPr>
            <a:xfrm>
              <a:off x="3126391" y="4031100"/>
              <a:ext cx="427511" cy="1068779"/>
            </a:xfrm>
            <a:custGeom>
              <a:avLst/>
              <a:gdLst>
                <a:gd name="connsiteX0" fmla="*/ 0 w 427511"/>
                <a:gd name="connsiteY0" fmla="*/ 1068779 h 1068779"/>
                <a:gd name="connsiteX1" fmla="*/ 296883 w 427511"/>
                <a:gd name="connsiteY1" fmla="*/ 522515 h 1068779"/>
                <a:gd name="connsiteX2" fmla="*/ 427511 w 427511"/>
                <a:gd name="connsiteY2" fmla="*/ 0 h 106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511" h="1068779">
                  <a:moveTo>
                    <a:pt x="0" y="1068779"/>
                  </a:moveTo>
                  <a:cubicBezTo>
                    <a:pt x="112815" y="884712"/>
                    <a:pt x="225631" y="700645"/>
                    <a:pt x="296883" y="522515"/>
                  </a:cubicBezTo>
                  <a:cubicBezTo>
                    <a:pt x="368135" y="344385"/>
                    <a:pt x="397823" y="172192"/>
                    <a:pt x="427511" y="0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45FD4865-0B5B-470B-91FE-6850C59B1E9A}"/>
                </a:ext>
              </a:extLst>
            </p:cNvPr>
            <p:cNvSpPr txBox="1"/>
            <p:nvPr/>
          </p:nvSpPr>
          <p:spPr>
            <a:xfrm>
              <a:off x="501304" y="3994100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B21E1D26-1188-496E-B040-FC6A9623A57E}"/>
                </a:ext>
              </a:extLst>
            </p:cNvPr>
            <p:cNvSpPr txBox="1"/>
            <p:nvPr/>
          </p:nvSpPr>
          <p:spPr>
            <a:xfrm>
              <a:off x="1606819" y="57411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1F8FA7AA-0245-4346-BE8C-816CB9B8FA46}"/>
                </a:ext>
              </a:extLst>
            </p:cNvPr>
            <p:cNvSpPr txBox="1"/>
            <p:nvPr/>
          </p:nvSpPr>
          <p:spPr>
            <a:xfrm>
              <a:off x="1730303" y="464523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6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0CB8AC0E-D93E-48CB-956A-48CBD2BED73A}"/>
                </a:ext>
              </a:extLst>
            </p:cNvPr>
            <p:cNvSpPr txBox="1"/>
            <p:nvPr/>
          </p:nvSpPr>
          <p:spPr>
            <a:xfrm>
              <a:off x="2469090" y="409954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7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2F51343-FAD7-4145-AFF3-EC8DCEEADACC}"/>
                </a:ext>
              </a:extLst>
            </p:cNvPr>
            <p:cNvSpPr txBox="1"/>
            <p:nvPr/>
          </p:nvSpPr>
          <p:spPr>
            <a:xfrm>
              <a:off x="2661934" y="380296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E68E477A-BF0F-445B-ABB5-3D4A16BE30C4}"/>
                </a:ext>
              </a:extLst>
            </p:cNvPr>
            <p:cNvSpPr txBox="1"/>
            <p:nvPr/>
          </p:nvSpPr>
          <p:spPr>
            <a:xfrm>
              <a:off x="2770131" y="4123028"/>
              <a:ext cx="711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12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63B13AED-7FE1-41F6-8EA4-7538A567A5AE}"/>
                </a:ext>
              </a:extLst>
            </p:cNvPr>
            <p:cNvSpPr txBox="1"/>
            <p:nvPr/>
          </p:nvSpPr>
          <p:spPr>
            <a:xfrm>
              <a:off x="3356277" y="4414399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8C6330BF-D3BE-4A27-ADE8-EA167861B885}"/>
                </a:ext>
              </a:extLst>
            </p:cNvPr>
            <p:cNvSpPr txBox="1"/>
            <p:nvPr/>
          </p:nvSpPr>
          <p:spPr>
            <a:xfrm>
              <a:off x="2473710" y="3056994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endPara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0A7FBC0-E67C-4F44-9530-AFC45F3D548B}"/>
              </a:ext>
            </a:extLst>
          </p:cNvPr>
          <p:cNvGraphicFramePr>
            <a:graphicFrameLocks noGrp="1"/>
          </p:cNvGraphicFramePr>
          <p:nvPr/>
        </p:nvGraphicFramePr>
        <p:xfrm>
          <a:off x="5731710" y="1427585"/>
          <a:ext cx="4416150" cy="26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30">
                  <a:extLst>
                    <a:ext uri="{9D8B030D-6E8A-4147-A177-3AD203B41FA5}">
                      <a16:colId xmlns:a16="http://schemas.microsoft.com/office/drawing/2014/main" xmlns="" val="3212891052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2508134986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92597330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207638923"/>
                    </a:ext>
                  </a:extLst>
                </a:gridCol>
                <a:gridCol w="883230">
                  <a:extLst>
                    <a:ext uri="{9D8B030D-6E8A-4147-A177-3AD203B41FA5}">
                      <a16:colId xmlns:a16="http://schemas.microsoft.com/office/drawing/2014/main" xmlns="" val="1506808490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116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25179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803036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502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031588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A3ACA77-0208-4448-AFA1-059D6E741751}"/>
              </a:ext>
            </a:extLst>
          </p:cNvPr>
          <p:cNvSpPr txBox="1"/>
          <p:nvPr/>
        </p:nvSpPr>
        <p:spPr>
          <a:xfrm>
            <a:off x="3791744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A32C7C2-F33F-4C75-97AC-1461308BBDB7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“多源最短路径”问题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07A913E-40E2-40CF-A258-81C221AF6D55}"/>
              </a:ext>
            </a:extLst>
          </p:cNvPr>
          <p:cNvSpPr txBox="1"/>
          <p:nvPr/>
        </p:nvSpPr>
        <p:spPr>
          <a:xfrm>
            <a:off x="3906112" y="4441275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for(int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 k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&lt;=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</a:t>
            </a:r>
            <a:r>
              <a:rPr lang="en-US" altLang="zh-CN" sz="32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for(int 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=1;i&lt;=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for(int j=1;j&lt;=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n;j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][j]=min{e[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][j],e[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]+e[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k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][j]};</a:t>
            </a:r>
            <a:endParaRPr lang="zh-CN" altLang="en-US" sz="32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B3EB50B-347F-41BC-BE30-BBA2BC45B9D4}"/>
              </a:ext>
            </a:extLst>
          </p:cNvPr>
          <p:cNvSpPr txBox="1"/>
          <p:nvPr/>
        </p:nvSpPr>
        <p:spPr>
          <a:xfrm>
            <a:off x="2150082" y="4415370"/>
            <a:ext cx="192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核心代码：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8B6F747-34AD-480D-BC24-877E40B4322A}"/>
              </a:ext>
            </a:extLst>
          </p:cNvPr>
          <p:cNvSpPr txBox="1"/>
          <p:nvPr/>
        </p:nvSpPr>
        <p:spPr>
          <a:xfrm>
            <a:off x="8076220" y="9345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318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44804"/>
            <a:ext cx="4832469" cy="25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914" y="344805"/>
            <a:ext cx="5495925" cy="63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6813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160" y="320040"/>
            <a:ext cx="108204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最短路径算法 题目练习</a:t>
            </a:r>
            <a:r>
              <a:rPr lang="zh-CN" altLang="en-US" sz="2400" b="1" dirty="0"/>
              <a:t>（自己尝试是否能用每一种算法写一遍）</a:t>
            </a:r>
            <a:endParaRPr lang="zh-CN" altLang="zh-CN" sz="2400" b="1" dirty="0"/>
          </a:p>
          <a:p>
            <a:r>
              <a:rPr lang="en-US" altLang="zh-CN" sz="2000" b="1" dirty="0"/>
              <a:t>02:</a:t>
            </a:r>
            <a:r>
              <a:rPr lang="zh-CN" altLang="en-US" sz="2000" b="1" dirty="0"/>
              <a:t>牛的旅行  </a:t>
            </a:r>
            <a:r>
              <a:rPr lang="en-US" altLang="zh-CN" sz="2000" b="1" dirty="0">
                <a:hlinkClick r:id="rId2"/>
              </a:rPr>
              <a:t>http://cqsyz.openjudge.cn/tu/02/</a:t>
            </a:r>
            <a:endParaRPr lang="en-US" altLang="zh-CN" sz="2000" b="1" dirty="0"/>
          </a:p>
          <a:p>
            <a:r>
              <a:rPr lang="en-US" altLang="zh-CN" sz="2000" b="1" dirty="0"/>
              <a:t>10:</a:t>
            </a:r>
            <a:r>
              <a:rPr lang="zh-CN" altLang="en-US" sz="2000" b="1" dirty="0"/>
              <a:t>最短路径问题  </a:t>
            </a:r>
            <a:r>
              <a:rPr lang="en-US" altLang="zh-CN" sz="2000" b="1" dirty="0">
                <a:hlinkClick r:id="rId3"/>
              </a:rPr>
              <a:t>http://cqsyz.openjudge.cn/tu/10/</a:t>
            </a:r>
            <a:endParaRPr lang="en-US" altLang="zh-CN" sz="2000" b="1" dirty="0"/>
          </a:p>
          <a:p>
            <a:r>
              <a:rPr lang="en-US" altLang="zh-CN" sz="2000" b="1" dirty="0"/>
              <a:t>13:dijkstra</a:t>
            </a:r>
            <a:r>
              <a:rPr lang="zh-CN" altLang="en-US" sz="2000" b="1" dirty="0"/>
              <a:t>求最短路径   </a:t>
            </a:r>
            <a:r>
              <a:rPr lang="en-US" altLang="zh-CN" sz="2000" b="1" dirty="0">
                <a:hlinkClick r:id="rId4"/>
              </a:rPr>
              <a:t>http://cqsyz.openjudge.cn/tu/13/</a:t>
            </a:r>
            <a:endParaRPr lang="en-US" altLang="zh-CN" sz="2000" b="1" dirty="0"/>
          </a:p>
          <a:p>
            <a:r>
              <a:rPr lang="en-US" altLang="zh-CN" sz="2000" b="1" dirty="0"/>
              <a:t>15:</a:t>
            </a:r>
            <a:r>
              <a:rPr lang="zh-CN" altLang="en-US" sz="2000" b="1" dirty="0"/>
              <a:t>最短路径</a:t>
            </a:r>
            <a:r>
              <a:rPr lang="en-US" altLang="zh-CN" sz="2000" b="1" dirty="0"/>
              <a:t>2   </a:t>
            </a:r>
            <a:r>
              <a:rPr lang="en-US" altLang="zh-CN" sz="2000" b="1" dirty="0">
                <a:hlinkClick r:id="rId5"/>
              </a:rPr>
              <a:t>http://cqsyz.openjudge.cn/tu/15/</a:t>
            </a:r>
            <a:endParaRPr lang="en-US" altLang="zh-CN" sz="2000" b="1" dirty="0"/>
          </a:p>
          <a:p>
            <a:r>
              <a:rPr lang="en-US" altLang="zh-CN" sz="2000" b="1" dirty="0"/>
              <a:t>17:</a:t>
            </a:r>
            <a:r>
              <a:rPr lang="zh-CN" altLang="en-US" sz="2000" b="1" dirty="0"/>
              <a:t>最小花费 </a:t>
            </a:r>
            <a:r>
              <a:rPr lang="en-US" altLang="zh-CN" sz="2000" b="1" dirty="0">
                <a:hlinkClick r:id="rId6"/>
              </a:rPr>
              <a:t>http://cqsyz.openjudge.cn/tu/17/</a:t>
            </a:r>
            <a:endParaRPr lang="en-US" altLang="zh-CN" sz="2000" b="1" dirty="0"/>
          </a:p>
          <a:p>
            <a:r>
              <a:rPr lang="en-US" altLang="zh-CN" sz="2000" b="1" dirty="0"/>
              <a:t>18:</a:t>
            </a:r>
            <a:r>
              <a:rPr lang="zh-CN" altLang="en-US" sz="2000" b="1" dirty="0"/>
              <a:t>最短网络   </a:t>
            </a:r>
            <a:r>
              <a:rPr lang="en-US" altLang="zh-CN" sz="2000" b="1" dirty="0">
                <a:hlinkClick r:id="rId7"/>
              </a:rPr>
              <a:t>http://cqsyz.openjudge.cn/tu/18/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800" b="1" dirty="0"/>
              <a:t>其他题库资源：</a:t>
            </a:r>
            <a:endParaRPr lang="en-US" altLang="zh-CN" sz="2800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zh-CN" b="1" dirty="0"/>
              <a:t>畅通工程续</a:t>
            </a:r>
            <a:r>
              <a:rPr lang="en-US" altLang="zh-CN" b="1" dirty="0"/>
              <a:t>  </a:t>
            </a:r>
            <a:r>
              <a:rPr lang="en-US" altLang="zh-CN" b="1" u="sng" dirty="0">
                <a:hlinkClick r:id="rId8"/>
              </a:rPr>
              <a:t>http://acm.hdu.edu.cn/showproblem.php?pid=1874</a:t>
            </a:r>
            <a:endParaRPr lang="zh-CN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最短路径</a:t>
            </a:r>
            <a:r>
              <a:rPr lang="en-US" altLang="zh-CN" b="1" dirty="0"/>
              <a:t>(</a:t>
            </a:r>
            <a:r>
              <a:rPr lang="en-US" altLang="zh-CN" b="1" dirty="0" err="1"/>
              <a:t>agrinet</a:t>
            </a:r>
            <a:r>
              <a:rPr lang="en-US" altLang="zh-CN" b="1" dirty="0"/>
              <a:t>) </a:t>
            </a:r>
            <a:r>
              <a:rPr lang="en-US" altLang="zh-CN" b="1" u="sng" dirty="0">
                <a:hlinkClick r:id="rId9"/>
              </a:rPr>
              <a:t>http://codevs.cn/problem/2593/</a:t>
            </a:r>
            <a:endParaRPr lang="zh-CN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zh-CN" b="1" dirty="0"/>
              <a:t>最短路径</a:t>
            </a:r>
            <a:r>
              <a:rPr lang="en-US" altLang="zh-CN" b="1" dirty="0"/>
              <a:t>(</a:t>
            </a:r>
            <a:r>
              <a:rPr lang="zh-CN" altLang="zh-CN" b="1" dirty="0"/>
              <a:t>有向图</a:t>
            </a:r>
            <a:r>
              <a:rPr lang="en-US" altLang="zh-CN" b="1" dirty="0"/>
              <a:t>)</a:t>
            </a:r>
            <a:r>
              <a:rPr lang="en-US" altLang="zh-CN" b="1" u="sng" dirty="0">
                <a:hlinkClick r:id="rId10"/>
              </a:rPr>
              <a:t>https://www.luogu.org/problem/show?pid=3371</a:t>
            </a:r>
            <a:endParaRPr lang="zh-CN" altLang="zh-CN" b="1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zh-CN" b="1" dirty="0"/>
              <a:t>热浪</a:t>
            </a:r>
            <a:r>
              <a:rPr lang="en-US" altLang="zh-CN" b="1" dirty="0"/>
              <a:t>(Heat Wave)</a:t>
            </a:r>
            <a:r>
              <a:rPr lang="en-US" altLang="zh-CN" b="1" u="sng" dirty="0">
                <a:hlinkClick r:id="rId11"/>
              </a:rPr>
              <a:t>https://www.luogu.org/problem/show?pid=1339</a:t>
            </a:r>
            <a:endParaRPr lang="en-US" altLang="zh-CN" b="1" u="sng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zh-CN" altLang="zh-CN" b="1" dirty="0"/>
              <a:t>分糖果</a:t>
            </a:r>
            <a:r>
              <a:rPr lang="en-US" altLang="zh-CN" b="1" u="sng" dirty="0">
                <a:hlinkClick r:id="rId12"/>
              </a:rPr>
              <a:t>http://codevs.cn/problem/2197/</a:t>
            </a:r>
            <a:endParaRPr lang="zh-CN" altLang="zh-CN" b="1" dirty="0"/>
          </a:p>
          <a:p>
            <a:endParaRPr lang="en-US" altLang="zh-CN" dirty="0"/>
          </a:p>
          <a:p>
            <a:r>
              <a:rPr lang="zh-CN" altLang="en-US" dirty="0"/>
              <a:t>书上的例题和习题</a:t>
            </a:r>
            <a:endParaRPr lang="en-US" altLang="zh-CN" dirty="0"/>
          </a:p>
          <a:p>
            <a:r>
              <a:rPr lang="zh-CN" altLang="zh-CN" b="1" dirty="0"/>
              <a:t>香甜的黄油</a:t>
            </a:r>
            <a:endParaRPr lang="en-US" altLang="zh-CN" b="1" dirty="0"/>
          </a:p>
          <a:p>
            <a:r>
              <a:rPr lang="zh-CN" altLang="zh-CN" b="1" dirty="0"/>
              <a:t>最短路径的输出</a:t>
            </a:r>
          </a:p>
          <a:p>
            <a:r>
              <a:rPr lang="zh-CN" altLang="zh-CN" b="1" dirty="0"/>
              <a:t>最优乘车</a:t>
            </a:r>
            <a:r>
              <a:rPr lang="en-US" altLang="zh-CN" b="1" dirty="0"/>
              <a:t>(travel)</a:t>
            </a:r>
            <a:endParaRPr lang="zh-CN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3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8F0A46-F499-47CE-B003-D9B4F79DC586}"/>
              </a:ext>
            </a:extLst>
          </p:cNvPr>
          <p:cNvSpPr/>
          <p:nvPr/>
        </p:nvSpPr>
        <p:spPr>
          <a:xfrm>
            <a:off x="637674" y="1671178"/>
            <a:ext cx="1117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此算法由 </a:t>
            </a:r>
            <a:r>
              <a:rPr lang="en-US" altLang="zh-CN" sz="2400" dirty="0"/>
              <a:t>Robert </a:t>
            </a:r>
            <a:r>
              <a:rPr lang="en-US" altLang="zh-CN" sz="2400" dirty="0" err="1"/>
              <a:t>W.</a:t>
            </a:r>
            <a:r>
              <a:rPr lang="en-US" altLang="zh-CN" sz="2400" b="1" dirty="0" err="1">
                <a:solidFill>
                  <a:srgbClr val="FF0000"/>
                </a:solidFill>
              </a:rPr>
              <a:t>Foyd</a:t>
            </a:r>
            <a:r>
              <a:rPr lang="en-US" altLang="zh-CN" sz="2400" dirty="0"/>
              <a:t>(</a:t>
            </a:r>
            <a:r>
              <a:rPr lang="zh-CN" altLang="en-US" sz="2400" dirty="0"/>
              <a:t>罗伯特</a:t>
            </a:r>
            <a:r>
              <a:rPr lang="en-US" altLang="zh-CN" sz="2400" dirty="0"/>
              <a:t>·</a:t>
            </a:r>
            <a:r>
              <a:rPr lang="zh-CN" altLang="en-US" sz="2400" dirty="0"/>
              <a:t>弗洛伊德</a:t>
            </a:r>
            <a:r>
              <a:rPr lang="en-US" altLang="zh-CN" sz="2400" dirty="0"/>
              <a:t>)</a:t>
            </a:r>
            <a:r>
              <a:rPr lang="zh-CN" altLang="en-US" sz="2400" dirty="0"/>
              <a:t>于</a:t>
            </a:r>
            <a:r>
              <a:rPr lang="en-US" altLang="zh-CN" sz="2400" dirty="0"/>
              <a:t>1962</a:t>
            </a:r>
            <a:r>
              <a:rPr lang="zh-CN" altLang="en-US" sz="2400" dirty="0"/>
              <a:t>年发表在 </a:t>
            </a:r>
            <a:r>
              <a:rPr lang="en-US" altLang="zh-CN" sz="2400" dirty="0"/>
              <a:t>Communications of the ACM</a:t>
            </a:r>
            <a:r>
              <a:rPr lang="zh-CN" altLang="en-US" sz="2400" dirty="0"/>
              <a:t>上。同年 </a:t>
            </a:r>
            <a:r>
              <a:rPr lang="en-US" altLang="zh-CN" sz="2400" dirty="0"/>
              <a:t>Stephen </a:t>
            </a:r>
            <a:r>
              <a:rPr lang="en-US" altLang="zh-CN" sz="2400" b="1" dirty="0" err="1">
                <a:solidFill>
                  <a:srgbClr val="FF0000"/>
                </a:solidFill>
              </a:rPr>
              <a:t>Warshall</a:t>
            </a:r>
            <a:r>
              <a:rPr lang="en-US" altLang="zh-CN" sz="2400" dirty="0"/>
              <a:t>(</a:t>
            </a:r>
            <a:r>
              <a:rPr lang="zh-CN" altLang="en-US" sz="2400" dirty="0"/>
              <a:t>史蒂芬</a:t>
            </a:r>
            <a:r>
              <a:rPr lang="en-US" altLang="zh-CN" sz="2400" dirty="0"/>
              <a:t>·</a:t>
            </a:r>
            <a:r>
              <a:rPr lang="zh-CN" altLang="en-US" sz="2400" dirty="0"/>
              <a:t>沃舍尔</a:t>
            </a:r>
            <a:r>
              <a:rPr lang="en-US" altLang="zh-CN" sz="2400" dirty="0"/>
              <a:t>)</a:t>
            </a:r>
            <a:r>
              <a:rPr lang="zh-CN" altLang="en-US" sz="2400" dirty="0"/>
              <a:t>也独立发表了这个算法。 </a:t>
            </a:r>
            <a:r>
              <a:rPr lang="en-US" altLang="zh-CN" sz="2400" dirty="0"/>
              <a:t>Robert w. Floyd</a:t>
            </a:r>
            <a:r>
              <a:rPr lang="zh-CN" altLang="en-US" sz="2400" dirty="0"/>
              <a:t>这个牛人是朵奇葩</a:t>
            </a:r>
            <a:r>
              <a:rPr lang="en-US" altLang="zh-CN" sz="2400" dirty="0"/>
              <a:t>,</a:t>
            </a:r>
            <a:r>
              <a:rPr lang="zh-CN" altLang="en-US" sz="2400" dirty="0"/>
              <a:t>他原本在芝加哥大学读的文学</a:t>
            </a:r>
            <a:r>
              <a:rPr lang="en-US" altLang="zh-CN" sz="2400" dirty="0"/>
              <a:t>,</a:t>
            </a:r>
            <a:r>
              <a:rPr lang="zh-CN" altLang="en-US" sz="2400" dirty="0"/>
              <a:t>但是因为当时美国经济不太景气</a:t>
            </a:r>
            <a:r>
              <a:rPr lang="en-US" altLang="zh-CN" sz="2400" dirty="0"/>
              <a:t>,</a:t>
            </a:r>
            <a:r>
              <a:rPr lang="zh-CN" altLang="en-US" sz="2400" dirty="0"/>
              <a:t>找工作比较困难</a:t>
            </a:r>
            <a:r>
              <a:rPr lang="en-US" altLang="zh-CN" sz="2400" dirty="0"/>
              <a:t>,</a:t>
            </a:r>
            <a:r>
              <a:rPr lang="zh-CN" altLang="en-US" sz="2400" dirty="0"/>
              <a:t>无奈之下到西屋电气公司当了一名计算机操作员</a:t>
            </a:r>
            <a:r>
              <a:rPr lang="en-US" altLang="zh-CN" sz="2400" dirty="0"/>
              <a:t>,</a:t>
            </a:r>
            <a:r>
              <a:rPr lang="zh-CN" altLang="en-US" sz="2400" dirty="0"/>
              <a:t>在</a:t>
            </a:r>
            <a:r>
              <a:rPr lang="en-US" altLang="zh-CN" sz="2400" dirty="0"/>
              <a:t>IBM650</a:t>
            </a:r>
            <a:r>
              <a:rPr lang="zh-CN" altLang="en-US" sz="2400" dirty="0"/>
              <a:t>机房值夜班</a:t>
            </a:r>
            <a:r>
              <a:rPr lang="en-US" altLang="zh-CN" sz="2400" dirty="0"/>
              <a:t>,</a:t>
            </a:r>
            <a:r>
              <a:rPr lang="zh-CN" altLang="en-US" sz="2400" dirty="0"/>
              <a:t>并由此开始了他的计算机生涯。此外他还和</a:t>
            </a:r>
            <a:r>
              <a:rPr lang="en-US" altLang="zh-CN" sz="2400" dirty="0"/>
              <a:t>JWJ. Williams(</a:t>
            </a:r>
            <a:r>
              <a:rPr lang="zh-CN" altLang="en-US" sz="2400" dirty="0"/>
              <a:t>威廉姆斯</a:t>
            </a:r>
            <a:r>
              <a:rPr lang="en-US" altLang="zh-CN" sz="2400" dirty="0"/>
              <a:t>)</a:t>
            </a:r>
            <a:r>
              <a:rPr lang="zh-CN" altLang="en-US" sz="2400" dirty="0"/>
              <a:t>于</a:t>
            </a:r>
            <a:r>
              <a:rPr lang="en-US" altLang="zh-CN" sz="2400" dirty="0"/>
              <a:t>1964</a:t>
            </a:r>
            <a:r>
              <a:rPr lang="zh-CN" altLang="en-US" sz="2400" dirty="0"/>
              <a:t>年共同发明了著名的堆排序算法 </a:t>
            </a:r>
            <a:r>
              <a:rPr lang="en-US" altLang="zh-CN" sz="2400" dirty="0"/>
              <a:t>HEAPSORT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A63871-415E-41BF-8CD9-D07EDB1950FB}"/>
              </a:ext>
            </a:extLst>
          </p:cNvPr>
          <p:cNvSpPr txBox="1"/>
          <p:nvPr/>
        </p:nvSpPr>
        <p:spPr>
          <a:xfrm>
            <a:off x="3791744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CFED325-EA70-4B5D-95BD-5B8456032BC2}"/>
              </a:ext>
            </a:extLst>
          </p:cNvPr>
          <p:cNvSpPr txBox="1"/>
          <p:nvPr/>
        </p:nvSpPr>
        <p:spPr>
          <a:xfrm>
            <a:off x="4511824" y="96329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“多源最短路径”问题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1AACF71-0BDC-466E-9F5E-F6E3B6671CAB}"/>
              </a:ext>
            </a:extLst>
          </p:cNvPr>
          <p:cNvSpPr txBox="1"/>
          <p:nvPr/>
        </p:nvSpPr>
        <p:spPr>
          <a:xfrm>
            <a:off x="8076220" y="9345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7" name="图片 6" descr="穿着西装笔挺的男子黑白照&#10;&#10;描述已自动生成">
            <a:extLst>
              <a:ext uri="{FF2B5EF4-FFF2-40B4-BE49-F238E27FC236}">
                <a16:creationId xmlns:a16="http://schemas.microsoft.com/office/drawing/2014/main" xmlns="" id="{11FB3DB7-667B-4308-AA9C-527D5D92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17" y="4092367"/>
            <a:ext cx="1217714" cy="18073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27ADF4F-0A37-4124-B758-AFA1C7FF2AB4}"/>
              </a:ext>
            </a:extLst>
          </p:cNvPr>
          <p:cNvSpPr/>
          <p:nvPr/>
        </p:nvSpPr>
        <p:spPr>
          <a:xfrm>
            <a:off x="3459705" y="5447093"/>
            <a:ext cx="7593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Robert w. </a:t>
            </a:r>
            <a:r>
              <a:rPr lang="en-US" altLang="zh-CN" sz="3200" b="1" dirty="0">
                <a:solidFill>
                  <a:srgbClr val="FF0000"/>
                </a:solidFill>
              </a:rPr>
              <a:t>Floyd</a:t>
            </a:r>
            <a:r>
              <a:rPr lang="zh-CN" altLang="en-US" sz="3200" dirty="0"/>
              <a:t>在</a:t>
            </a:r>
            <a:r>
              <a:rPr lang="en-US" altLang="zh-CN" sz="3200" b="1" dirty="0">
                <a:solidFill>
                  <a:srgbClr val="FF0000"/>
                </a:solidFill>
              </a:rPr>
              <a:t>1978</a:t>
            </a:r>
            <a:r>
              <a:rPr lang="zh-CN" altLang="en-US" sz="3200" dirty="0"/>
              <a:t>年获得了</a:t>
            </a:r>
            <a:r>
              <a:rPr lang="zh-CN" altLang="en-US" sz="3200" b="1" dirty="0">
                <a:solidFill>
                  <a:srgbClr val="FF0000"/>
                </a:solidFill>
              </a:rPr>
              <a:t>图灵奖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468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9810</Words>
  <Application>Microsoft Office PowerPoint</Application>
  <PresentationFormat>自定义</PresentationFormat>
  <Paragraphs>2848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Arial</vt:lpstr>
      <vt:lpstr>宋体</vt:lpstr>
      <vt:lpstr>Corbel</vt:lpstr>
      <vt:lpstr>微软雅黑</vt:lpstr>
      <vt:lpstr>等线</vt:lpstr>
      <vt:lpstr>Consolas</vt:lpstr>
      <vt:lpstr>Times New Roman</vt:lpstr>
      <vt:lpstr>黑体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 正华</dc:creator>
  <cp:lastModifiedBy>china</cp:lastModifiedBy>
  <cp:revision>50</cp:revision>
  <dcterms:created xsi:type="dcterms:W3CDTF">2019-10-06T08:57:52Z</dcterms:created>
  <dcterms:modified xsi:type="dcterms:W3CDTF">2019-10-22T10:57:36Z</dcterms:modified>
</cp:coreProperties>
</file>