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74" r:id="rId4"/>
    <p:sldId id="272" r:id="rId5"/>
    <p:sldId id="275" r:id="rId6"/>
    <p:sldId id="261" r:id="rId7"/>
    <p:sldId id="269" r:id="rId8"/>
    <p:sldId id="270" r:id="rId9"/>
    <p:sldId id="268" r:id="rId10"/>
    <p:sldId id="273" r:id="rId11"/>
    <p:sldId id="265" r:id="rId12"/>
    <p:sldId id="271"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8AB52C-8BFE-47F0-A712-917ADB153C40}" type="datetimeFigureOut">
              <a:rPr lang="zh-CN" altLang="en-US" smtClean="0"/>
              <a:pPr/>
              <a:t>2017/1/18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A41B8-13FD-42B1-8E80-23AC3EC8989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E7A41B8-13FD-42B1-8E80-23AC3EC89898}"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2017/1/18 Wednesday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376238"/>
            <a:ext cx="9163050" cy="6105525"/>
          </a:xfrm>
          <a:prstGeom prst="rect">
            <a:avLst/>
          </a:prstGeom>
          <a:noFill/>
          <a:ln w="9525">
            <a:noFill/>
            <a:miter lim="800000"/>
            <a:headEnd/>
            <a:tailEnd/>
          </a:ln>
        </p:spPr>
      </p:pic>
      <p:sp>
        <p:nvSpPr>
          <p:cNvPr id="5" name="矩形 4"/>
          <p:cNvSpPr/>
          <p:nvPr/>
        </p:nvSpPr>
        <p:spPr>
          <a:xfrm>
            <a:off x="7812360" y="404664"/>
            <a:ext cx="50405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876256" y="980728"/>
            <a:ext cx="2267744" cy="369332"/>
          </a:xfrm>
          <a:prstGeom prst="rect">
            <a:avLst/>
          </a:prstGeom>
          <a:noFill/>
        </p:spPr>
        <p:txBody>
          <a:bodyPr wrap="square" rtlCol="0">
            <a:spAutoFit/>
          </a:bodyPr>
          <a:lstStyle/>
          <a:p>
            <a:r>
              <a:rPr lang="zh-CN" altLang="en-US" dirty="0" smtClean="0">
                <a:solidFill>
                  <a:srgbClr val="FF0000"/>
                </a:solidFill>
              </a:rPr>
              <a:t>点击打开好友界面</a:t>
            </a:r>
            <a:endParaRPr lang="zh-CN" altLang="en-US" dirty="0">
              <a:solidFill>
                <a:srgbClr val="FF0000"/>
              </a:solidFill>
            </a:endParaRPr>
          </a:p>
        </p:txBody>
      </p:sp>
      <p:sp>
        <p:nvSpPr>
          <p:cNvPr id="6" name="流程图: 联系 5"/>
          <p:cNvSpPr/>
          <p:nvPr/>
        </p:nvSpPr>
        <p:spPr>
          <a:xfrm>
            <a:off x="8172400" y="476672"/>
            <a:ext cx="97160" cy="9716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9525" y="390525"/>
            <a:ext cx="9123363" cy="60769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403648" y="476672"/>
            <a:ext cx="1080120" cy="398814"/>
          </a:xfrm>
          <a:prstGeom prst="rect">
            <a:avLst/>
          </a:prstGeom>
          <a:noFill/>
          <a:ln w="9525">
            <a:noFill/>
            <a:miter lim="800000"/>
            <a:headEnd/>
            <a:tailEnd/>
          </a:ln>
        </p:spPr>
      </p:pic>
      <p:sp>
        <p:nvSpPr>
          <p:cNvPr id="8" name="矩形 7"/>
          <p:cNvSpPr/>
          <p:nvPr/>
        </p:nvSpPr>
        <p:spPr>
          <a:xfrm>
            <a:off x="0" y="980728"/>
            <a:ext cx="9144000"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0" y="980728"/>
            <a:ext cx="899592" cy="43204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游戏好友</a:t>
            </a:r>
            <a:endParaRPr lang="zh-CN" altLang="en-US" sz="1200" dirty="0"/>
          </a:p>
        </p:txBody>
      </p:sp>
      <p:sp>
        <p:nvSpPr>
          <p:cNvPr id="10" name="TextBox 9"/>
          <p:cNvSpPr txBox="1"/>
          <p:nvPr/>
        </p:nvSpPr>
        <p:spPr>
          <a:xfrm>
            <a:off x="1547664" y="476672"/>
            <a:ext cx="646331" cy="369332"/>
          </a:xfrm>
          <a:prstGeom prst="rect">
            <a:avLst/>
          </a:prstGeom>
          <a:noFill/>
        </p:spPr>
        <p:txBody>
          <a:bodyPr wrap="none" rtlCol="0">
            <a:spAutoFit/>
          </a:bodyPr>
          <a:lstStyle/>
          <a:p>
            <a:r>
              <a:rPr lang="zh-CN" altLang="en-US" dirty="0" smtClean="0"/>
              <a:t>好友</a:t>
            </a:r>
            <a:endParaRPr lang="zh-CN" altLang="en-US" dirty="0"/>
          </a:p>
        </p:txBody>
      </p:sp>
      <p:sp>
        <p:nvSpPr>
          <p:cNvPr id="11" name="圆角矩形 10"/>
          <p:cNvSpPr/>
          <p:nvPr/>
        </p:nvSpPr>
        <p:spPr>
          <a:xfrm>
            <a:off x="8100392" y="6021288"/>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清空黑名单</a:t>
            </a:r>
            <a:endParaRPr lang="zh-CN" altLang="en-US" sz="1100" dirty="0"/>
          </a:p>
        </p:txBody>
      </p:sp>
      <p:sp>
        <p:nvSpPr>
          <p:cNvPr id="12" name="圆角矩形 11"/>
          <p:cNvSpPr/>
          <p:nvPr/>
        </p:nvSpPr>
        <p:spPr>
          <a:xfrm>
            <a:off x="0" y="1412776"/>
            <a:ext cx="89959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黑名单</a:t>
            </a:r>
            <a:endParaRPr lang="zh-CN" altLang="en-US" sz="1200" dirty="0"/>
          </a:p>
        </p:txBody>
      </p:sp>
      <p:cxnSp>
        <p:nvCxnSpPr>
          <p:cNvPr id="14" name="直接连接符 13"/>
          <p:cNvCxnSpPr/>
          <p:nvPr/>
        </p:nvCxnSpPr>
        <p:spPr>
          <a:xfrm>
            <a:off x="899592" y="980728"/>
            <a:ext cx="0" cy="54726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99592" y="5877272"/>
            <a:ext cx="824440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899592" y="980728"/>
            <a:ext cx="2232248"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流程图: 联系 75"/>
          <p:cNvSpPr/>
          <p:nvPr/>
        </p:nvSpPr>
        <p:spPr>
          <a:xfrm>
            <a:off x="1043608" y="1124744"/>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7" name="Picture 2"/>
          <p:cNvPicPr>
            <a:picLocks noChangeAspect="1" noChangeArrowheads="1"/>
          </p:cNvPicPr>
          <p:nvPr/>
        </p:nvPicPr>
        <p:blipFill>
          <a:blip r:embed="rId4" cstate="print"/>
          <a:srcRect/>
          <a:stretch>
            <a:fillRect/>
          </a:stretch>
        </p:blipFill>
        <p:spPr bwMode="auto">
          <a:xfrm>
            <a:off x="971600" y="1052736"/>
            <a:ext cx="216024" cy="208121"/>
          </a:xfrm>
          <a:prstGeom prst="rect">
            <a:avLst/>
          </a:prstGeom>
          <a:noFill/>
          <a:ln w="9525">
            <a:noFill/>
            <a:miter lim="800000"/>
            <a:headEnd/>
            <a:tailEnd/>
          </a:ln>
        </p:spPr>
      </p:pic>
      <p:sp>
        <p:nvSpPr>
          <p:cNvPr id="18" name="TextBox 17"/>
          <p:cNvSpPr txBox="1"/>
          <p:nvPr/>
        </p:nvSpPr>
        <p:spPr>
          <a:xfrm>
            <a:off x="1331640" y="1556792"/>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25" name="Picture 2"/>
          <p:cNvPicPr>
            <a:picLocks noChangeAspect="1" noChangeArrowheads="1"/>
          </p:cNvPicPr>
          <p:nvPr/>
        </p:nvPicPr>
        <p:blipFill>
          <a:blip r:embed="rId5" cstate="print"/>
          <a:srcRect/>
          <a:stretch>
            <a:fillRect/>
          </a:stretch>
        </p:blipFill>
        <p:spPr bwMode="auto">
          <a:xfrm>
            <a:off x="1763688" y="1142745"/>
            <a:ext cx="288032" cy="270031"/>
          </a:xfrm>
          <a:prstGeom prst="rect">
            <a:avLst/>
          </a:prstGeom>
          <a:noFill/>
          <a:ln w="9525">
            <a:noFill/>
            <a:miter lim="800000"/>
            <a:headEnd/>
            <a:tailEnd/>
          </a:ln>
        </p:spPr>
      </p:pic>
      <p:sp>
        <p:nvSpPr>
          <p:cNvPr id="26" name="TextBox 25"/>
          <p:cNvSpPr txBox="1"/>
          <p:nvPr/>
        </p:nvSpPr>
        <p:spPr>
          <a:xfrm>
            <a:off x="1979712" y="1181944"/>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78" name="流程图: 联系 77"/>
          <p:cNvSpPr/>
          <p:nvPr/>
        </p:nvSpPr>
        <p:spPr>
          <a:xfrm>
            <a:off x="1043608" y="1902024"/>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79" name="Picture 2"/>
          <p:cNvPicPr>
            <a:picLocks noChangeAspect="1" noChangeArrowheads="1"/>
          </p:cNvPicPr>
          <p:nvPr/>
        </p:nvPicPr>
        <p:blipFill>
          <a:blip r:embed="rId4" cstate="print"/>
          <a:srcRect/>
          <a:stretch>
            <a:fillRect/>
          </a:stretch>
        </p:blipFill>
        <p:spPr bwMode="auto">
          <a:xfrm>
            <a:off x="971600" y="1830016"/>
            <a:ext cx="216024" cy="208121"/>
          </a:xfrm>
          <a:prstGeom prst="rect">
            <a:avLst/>
          </a:prstGeom>
          <a:noFill/>
          <a:ln w="9525">
            <a:noFill/>
            <a:miter lim="800000"/>
            <a:headEnd/>
            <a:tailEnd/>
          </a:ln>
        </p:spPr>
      </p:pic>
      <p:sp>
        <p:nvSpPr>
          <p:cNvPr id="80" name="TextBox 79"/>
          <p:cNvSpPr txBox="1"/>
          <p:nvPr/>
        </p:nvSpPr>
        <p:spPr>
          <a:xfrm>
            <a:off x="1331640" y="2334072"/>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81" name="Picture 2"/>
          <p:cNvPicPr>
            <a:picLocks noChangeAspect="1" noChangeArrowheads="1"/>
          </p:cNvPicPr>
          <p:nvPr/>
        </p:nvPicPr>
        <p:blipFill>
          <a:blip r:embed="rId5" cstate="print"/>
          <a:srcRect/>
          <a:stretch>
            <a:fillRect/>
          </a:stretch>
        </p:blipFill>
        <p:spPr bwMode="auto">
          <a:xfrm>
            <a:off x="1763688" y="1920025"/>
            <a:ext cx="288032" cy="270031"/>
          </a:xfrm>
          <a:prstGeom prst="rect">
            <a:avLst/>
          </a:prstGeom>
          <a:noFill/>
          <a:ln w="9525">
            <a:noFill/>
            <a:miter lim="800000"/>
            <a:headEnd/>
            <a:tailEnd/>
          </a:ln>
        </p:spPr>
      </p:pic>
      <p:sp>
        <p:nvSpPr>
          <p:cNvPr id="82" name="TextBox 81"/>
          <p:cNvSpPr txBox="1"/>
          <p:nvPr/>
        </p:nvSpPr>
        <p:spPr>
          <a:xfrm>
            <a:off x="1979712" y="1959224"/>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85" name="流程图: 联系 84"/>
          <p:cNvSpPr/>
          <p:nvPr/>
        </p:nvSpPr>
        <p:spPr>
          <a:xfrm>
            <a:off x="1043608" y="269411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86" name="Picture 2"/>
          <p:cNvPicPr>
            <a:picLocks noChangeAspect="1" noChangeArrowheads="1"/>
          </p:cNvPicPr>
          <p:nvPr/>
        </p:nvPicPr>
        <p:blipFill>
          <a:blip r:embed="rId4" cstate="print"/>
          <a:srcRect/>
          <a:stretch>
            <a:fillRect/>
          </a:stretch>
        </p:blipFill>
        <p:spPr bwMode="auto">
          <a:xfrm>
            <a:off x="971600" y="2622104"/>
            <a:ext cx="216024" cy="208121"/>
          </a:xfrm>
          <a:prstGeom prst="rect">
            <a:avLst/>
          </a:prstGeom>
          <a:noFill/>
          <a:ln w="9525">
            <a:noFill/>
            <a:miter lim="800000"/>
            <a:headEnd/>
            <a:tailEnd/>
          </a:ln>
        </p:spPr>
      </p:pic>
      <p:sp>
        <p:nvSpPr>
          <p:cNvPr id="87" name="TextBox 86"/>
          <p:cNvSpPr txBox="1"/>
          <p:nvPr/>
        </p:nvSpPr>
        <p:spPr>
          <a:xfrm>
            <a:off x="1331640" y="312616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88" name="Picture 2"/>
          <p:cNvPicPr>
            <a:picLocks noChangeAspect="1" noChangeArrowheads="1"/>
          </p:cNvPicPr>
          <p:nvPr/>
        </p:nvPicPr>
        <p:blipFill>
          <a:blip r:embed="rId5" cstate="print"/>
          <a:srcRect/>
          <a:stretch>
            <a:fillRect/>
          </a:stretch>
        </p:blipFill>
        <p:spPr bwMode="auto">
          <a:xfrm>
            <a:off x="1763688" y="2712113"/>
            <a:ext cx="288032" cy="270031"/>
          </a:xfrm>
          <a:prstGeom prst="rect">
            <a:avLst/>
          </a:prstGeom>
          <a:noFill/>
          <a:ln w="9525">
            <a:noFill/>
            <a:miter lim="800000"/>
            <a:headEnd/>
            <a:tailEnd/>
          </a:ln>
        </p:spPr>
      </p:pic>
      <p:sp>
        <p:nvSpPr>
          <p:cNvPr id="89" name="TextBox 88"/>
          <p:cNvSpPr txBox="1"/>
          <p:nvPr/>
        </p:nvSpPr>
        <p:spPr>
          <a:xfrm>
            <a:off x="1979712" y="275131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92" name="流程图: 联系 91"/>
          <p:cNvSpPr/>
          <p:nvPr/>
        </p:nvSpPr>
        <p:spPr>
          <a:xfrm>
            <a:off x="1043608" y="3501008"/>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93" name="Picture 2"/>
          <p:cNvPicPr>
            <a:picLocks noChangeAspect="1" noChangeArrowheads="1"/>
          </p:cNvPicPr>
          <p:nvPr/>
        </p:nvPicPr>
        <p:blipFill>
          <a:blip r:embed="rId4" cstate="print"/>
          <a:srcRect/>
          <a:stretch>
            <a:fillRect/>
          </a:stretch>
        </p:blipFill>
        <p:spPr bwMode="auto">
          <a:xfrm>
            <a:off x="971600" y="3429000"/>
            <a:ext cx="216024" cy="208121"/>
          </a:xfrm>
          <a:prstGeom prst="rect">
            <a:avLst/>
          </a:prstGeom>
          <a:noFill/>
          <a:ln w="9525">
            <a:noFill/>
            <a:miter lim="800000"/>
            <a:headEnd/>
            <a:tailEnd/>
          </a:ln>
        </p:spPr>
      </p:pic>
      <p:sp>
        <p:nvSpPr>
          <p:cNvPr id="94" name="TextBox 93"/>
          <p:cNvSpPr txBox="1"/>
          <p:nvPr/>
        </p:nvSpPr>
        <p:spPr>
          <a:xfrm>
            <a:off x="1331640" y="3933056"/>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95" name="Picture 2"/>
          <p:cNvPicPr>
            <a:picLocks noChangeAspect="1" noChangeArrowheads="1"/>
          </p:cNvPicPr>
          <p:nvPr/>
        </p:nvPicPr>
        <p:blipFill>
          <a:blip r:embed="rId5" cstate="print"/>
          <a:srcRect/>
          <a:stretch>
            <a:fillRect/>
          </a:stretch>
        </p:blipFill>
        <p:spPr bwMode="auto">
          <a:xfrm>
            <a:off x="1763688" y="3519009"/>
            <a:ext cx="288032" cy="270031"/>
          </a:xfrm>
          <a:prstGeom prst="rect">
            <a:avLst/>
          </a:prstGeom>
          <a:noFill/>
          <a:ln w="9525">
            <a:noFill/>
            <a:miter lim="800000"/>
            <a:headEnd/>
            <a:tailEnd/>
          </a:ln>
        </p:spPr>
      </p:pic>
      <p:sp>
        <p:nvSpPr>
          <p:cNvPr id="96" name="TextBox 95"/>
          <p:cNvSpPr txBox="1"/>
          <p:nvPr/>
        </p:nvSpPr>
        <p:spPr>
          <a:xfrm>
            <a:off x="1979712" y="3558208"/>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99" name="流程图: 联系 98"/>
          <p:cNvSpPr/>
          <p:nvPr/>
        </p:nvSpPr>
        <p:spPr>
          <a:xfrm>
            <a:off x="1043608" y="4293096"/>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00" name="Picture 2"/>
          <p:cNvPicPr>
            <a:picLocks noChangeAspect="1" noChangeArrowheads="1"/>
          </p:cNvPicPr>
          <p:nvPr/>
        </p:nvPicPr>
        <p:blipFill>
          <a:blip r:embed="rId4" cstate="print"/>
          <a:srcRect/>
          <a:stretch>
            <a:fillRect/>
          </a:stretch>
        </p:blipFill>
        <p:spPr bwMode="auto">
          <a:xfrm>
            <a:off x="971600" y="4221088"/>
            <a:ext cx="216024" cy="208121"/>
          </a:xfrm>
          <a:prstGeom prst="rect">
            <a:avLst/>
          </a:prstGeom>
          <a:noFill/>
          <a:ln w="9525">
            <a:noFill/>
            <a:miter lim="800000"/>
            <a:headEnd/>
            <a:tailEnd/>
          </a:ln>
        </p:spPr>
      </p:pic>
      <p:sp>
        <p:nvSpPr>
          <p:cNvPr id="101" name="TextBox 100"/>
          <p:cNvSpPr txBox="1"/>
          <p:nvPr/>
        </p:nvSpPr>
        <p:spPr>
          <a:xfrm>
            <a:off x="1331640" y="472514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102" name="Picture 2"/>
          <p:cNvPicPr>
            <a:picLocks noChangeAspect="1" noChangeArrowheads="1"/>
          </p:cNvPicPr>
          <p:nvPr/>
        </p:nvPicPr>
        <p:blipFill>
          <a:blip r:embed="rId5" cstate="print"/>
          <a:srcRect/>
          <a:stretch>
            <a:fillRect/>
          </a:stretch>
        </p:blipFill>
        <p:spPr bwMode="auto">
          <a:xfrm>
            <a:off x="1763688" y="4311097"/>
            <a:ext cx="288032" cy="270031"/>
          </a:xfrm>
          <a:prstGeom prst="rect">
            <a:avLst/>
          </a:prstGeom>
          <a:noFill/>
          <a:ln w="9525">
            <a:noFill/>
            <a:miter lim="800000"/>
            <a:headEnd/>
            <a:tailEnd/>
          </a:ln>
        </p:spPr>
      </p:pic>
      <p:sp>
        <p:nvSpPr>
          <p:cNvPr id="103" name="TextBox 102"/>
          <p:cNvSpPr txBox="1"/>
          <p:nvPr/>
        </p:nvSpPr>
        <p:spPr>
          <a:xfrm>
            <a:off x="1979712" y="4350296"/>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106" name="流程图: 联系 105"/>
          <p:cNvSpPr/>
          <p:nvPr/>
        </p:nvSpPr>
        <p:spPr>
          <a:xfrm>
            <a:off x="1043608" y="5142384"/>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07" name="Picture 2"/>
          <p:cNvPicPr>
            <a:picLocks noChangeAspect="1" noChangeArrowheads="1"/>
          </p:cNvPicPr>
          <p:nvPr/>
        </p:nvPicPr>
        <p:blipFill>
          <a:blip r:embed="rId4" cstate="print"/>
          <a:srcRect/>
          <a:stretch>
            <a:fillRect/>
          </a:stretch>
        </p:blipFill>
        <p:spPr bwMode="auto">
          <a:xfrm>
            <a:off x="971600" y="5070376"/>
            <a:ext cx="216024" cy="208121"/>
          </a:xfrm>
          <a:prstGeom prst="rect">
            <a:avLst/>
          </a:prstGeom>
          <a:noFill/>
          <a:ln w="9525">
            <a:noFill/>
            <a:miter lim="800000"/>
            <a:headEnd/>
            <a:tailEnd/>
          </a:ln>
        </p:spPr>
      </p:pic>
      <p:sp>
        <p:nvSpPr>
          <p:cNvPr id="108" name="TextBox 107"/>
          <p:cNvSpPr txBox="1"/>
          <p:nvPr/>
        </p:nvSpPr>
        <p:spPr>
          <a:xfrm>
            <a:off x="1331640" y="5574432"/>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109" name="Picture 2"/>
          <p:cNvPicPr>
            <a:picLocks noChangeAspect="1" noChangeArrowheads="1"/>
          </p:cNvPicPr>
          <p:nvPr/>
        </p:nvPicPr>
        <p:blipFill>
          <a:blip r:embed="rId5" cstate="print"/>
          <a:srcRect/>
          <a:stretch>
            <a:fillRect/>
          </a:stretch>
        </p:blipFill>
        <p:spPr bwMode="auto">
          <a:xfrm>
            <a:off x="1763688" y="5160385"/>
            <a:ext cx="288032" cy="270031"/>
          </a:xfrm>
          <a:prstGeom prst="rect">
            <a:avLst/>
          </a:prstGeom>
          <a:noFill/>
          <a:ln w="9525">
            <a:noFill/>
            <a:miter lim="800000"/>
            <a:headEnd/>
            <a:tailEnd/>
          </a:ln>
        </p:spPr>
      </p:pic>
      <p:sp>
        <p:nvSpPr>
          <p:cNvPr id="110" name="TextBox 109"/>
          <p:cNvSpPr txBox="1"/>
          <p:nvPr/>
        </p:nvSpPr>
        <p:spPr>
          <a:xfrm>
            <a:off x="1979712" y="5199584"/>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cxnSp>
        <p:nvCxnSpPr>
          <p:cNvPr id="113" name="直接连接符 112"/>
          <p:cNvCxnSpPr/>
          <p:nvPr/>
        </p:nvCxnSpPr>
        <p:spPr>
          <a:xfrm flipH="1">
            <a:off x="899592" y="1772816"/>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899592" y="2564904"/>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899592" y="3356992"/>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899592" y="4149080"/>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899592" y="5013176"/>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3131840" y="1412776"/>
            <a:ext cx="601216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7" name="图片 126" descr="ljt_button01.png"/>
          <p:cNvPicPr>
            <a:picLocks noChangeAspect="1"/>
          </p:cNvPicPr>
          <p:nvPr/>
        </p:nvPicPr>
        <p:blipFill>
          <a:blip r:embed="rId6" cstate="print"/>
          <a:stretch>
            <a:fillRect/>
          </a:stretch>
        </p:blipFill>
        <p:spPr>
          <a:xfrm>
            <a:off x="8753475" y="1012726"/>
            <a:ext cx="390525" cy="400050"/>
          </a:xfrm>
          <a:prstGeom prst="rect">
            <a:avLst/>
          </a:prstGeom>
        </p:spPr>
      </p:pic>
      <p:pic>
        <p:nvPicPr>
          <p:cNvPr id="136" name="Picture 2"/>
          <p:cNvPicPr>
            <a:picLocks noChangeAspect="1" noChangeArrowheads="1"/>
          </p:cNvPicPr>
          <p:nvPr/>
        </p:nvPicPr>
        <p:blipFill>
          <a:blip r:embed="rId7" cstate="print"/>
          <a:srcRect/>
          <a:stretch>
            <a:fillRect/>
          </a:stretch>
        </p:blipFill>
        <p:spPr bwMode="auto">
          <a:xfrm>
            <a:off x="8172400" y="980728"/>
            <a:ext cx="432048" cy="432048"/>
          </a:xfrm>
          <a:prstGeom prst="rect">
            <a:avLst/>
          </a:prstGeom>
          <a:noFill/>
          <a:ln w="9525">
            <a:noFill/>
            <a:miter lim="800000"/>
            <a:headEnd/>
            <a:tailEnd/>
          </a:ln>
        </p:spPr>
      </p:pic>
      <p:sp>
        <p:nvSpPr>
          <p:cNvPr id="160" name="TextBox 159"/>
          <p:cNvSpPr txBox="1"/>
          <p:nvPr/>
        </p:nvSpPr>
        <p:spPr>
          <a:xfrm>
            <a:off x="3131840" y="1052736"/>
            <a:ext cx="1872208" cy="338554"/>
          </a:xfrm>
          <a:prstGeom prst="rect">
            <a:avLst/>
          </a:prstGeom>
          <a:noFill/>
        </p:spPr>
        <p:txBody>
          <a:bodyPr wrap="square" rtlCol="0">
            <a:spAutoFit/>
          </a:bodyPr>
          <a:lstStyle/>
          <a:p>
            <a:r>
              <a:rPr lang="zh-CN" altLang="en-US" sz="1600" dirty="0" smtClean="0">
                <a:solidFill>
                  <a:schemeClr val="bg1"/>
                </a:solidFill>
              </a:rPr>
              <a:t>玩家昵称八个汉字</a:t>
            </a:r>
            <a:endParaRPr lang="zh-CN" altLang="en-US" sz="1600" dirty="0">
              <a:solidFill>
                <a:schemeClr val="bg1"/>
              </a:solidFill>
            </a:endParaRPr>
          </a:p>
        </p:txBody>
      </p:sp>
      <p:sp>
        <p:nvSpPr>
          <p:cNvPr id="161" name="TextBox 160"/>
          <p:cNvSpPr txBox="1"/>
          <p:nvPr/>
        </p:nvSpPr>
        <p:spPr>
          <a:xfrm>
            <a:off x="1835696" y="1541984"/>
            <a:ext cx="1224136" cy="230832"/>
          </a:xfrm>
          <a:prstGeom prst="rect">
            <a:avLst/>
          </a:prstGeom>
          <a:noFill/>
        </p:spPr>
        <p:txBody>
          <a:bodyPr wrap="square" rtlCol="0">
            <a:spAutoFit/>
          </a:bodyPr>
          <a:lstStyle/>
          <a:p>
            <a:r>
              <a:rPr lang="zh-CN" altLang="en-US" sz="900" dirty="0" smtClean="0">
                <a:solidFill>
                  <a:schemeClr val="tx1">
                    <a:lumMod val="65000"/>
                    <a:lumOff val="35000"/>
                  </a:schemeClr>
                </a:solidFill>
              </a:rPr>
              <a:t>离线</a:t>
            </a:r>
            <a:endParaRPr lang="zh-CN" altLang="en-US" sz="900" dirty="0">
              <a:solidFill>
                <a:schemeClr val="tx1">
                  <a:lumMod val="65000"/>
                  <a:lumOff val="35000"/>
                </a:schemeClr>
              </a:solidFill>
            </a:endParaRPr>
          </a:p>
        </p:txBody>
      </p:sp>
      <p:sp>
        <p:nvSpPr>
          <p:cNvPr id="167" name="TextBox 166"/>
          <p:cNvSpPr txBox="1"/>
          <p:nvPr/>
        </p:nvSpPr>
        <p:spPr>
          <a:xfrm>
            <a:off x="1835696" y="2334072"/>
            <a:ext cx="1224136" cy="230832"/>
          </a:xfrm>
          <a:prstGeom prst="rect">
            <a:avLst/>
          </a:prstGeom>
          <a:noFill/>
        </p:spPr>
        <p:txBody>
          <a:bodyPr wrap="square" rtlCol="0">
            <a:spAutoFit/>
          </a:bodyPr>
          <a:lstStyle/>
          <a:p>
            <a:r>
              <a:rPr lang="zh-CN" altLang="en-US" sz="900" dirty="0" smtClean="0">
                <a:solidFill>
                  <a:schemeClr val="tx1">
                    <a:lumMod val="65000"/>
                    <a:lumOff val="35000"/>
                  </a:schemeClr>
                </a:solidFill>
              </a:rPr>
              <a:t>离线</a:t>
            </a:r>
            <a:endParaRPr lang="zh-CN" altLang="en-US" sz="900" dirty="0">
              <a:solidFill>
                <a:schemeClr val="tx1">
                  <a:lumMod val="65000"/>
                  <a:lumOff val="35000"/>
                </a:schemeClr>
              </a:solidFill>
            </a:endParaRPr>
          </a:p>
        </p:txBody>
      </p:sp>
      <p:sp>
        <p:nvSpPr>
          <p:cNvPr id="168" name="TextBox 167"/>
          <p:cNvSpPr txBox="1"/>
          <p:nvPr/>
        </p:nvSpPr>
        <p:spPr>
          <a:xfrm>
            <a:off x="1835696" y="3126160"/>
            <a:ext cx="1224136" cy="230832"/>
          </a:xfrm>
          <a:prstGeom prst="rect">
            <a:avLst/>
          </a:prstGeom>
          <a:noFill/>
        </p:spPr>
        <p:txBody>
          <a:bodyPr wrap="square" rtlCol="0">
            <a:spAutoFit/>
          </a:bodyPr>
          <a:lstStyle/>
          <a:p>
            <a:r>
              <a:rPr lang="zh-CN" altLang="en-US" sz="900" dirty="0" smtClean="0">
                <a:solidFill>
                  <a:schemeClr val="tx1">
                    <a:lumMod val="65000"/>
                    <a:lumOff val="35000"/>
                  </a:schemeClr>
                </a:solidFill>
              </a:rPr>
              <a:t>离线</a:t>
            </a:r>
            <a:endParaRPr lang="zh-CN" altLang="en-US" sz="900" dirty="0">
              <a:solidFill>
                <a:schemeClr val="tx1">
                  <a:lumMod val="65000"/>
                  <a:lumOff val="35000"/>
                </a:schemeClr>
              </a:solidFill>
            </a:endParaRPr>
          </a:p>
        </p:txBody>
      </p:sp>
      <p:sp>
        <p:nvSpPr>
          <p:cNvPr id="169" name="TextBox 168"/>
          <p:cNvSpPr txBox="1"/>
          <p:nvPr/>
        </p:nvSpPr>
        <p:spPr>
          <a:xfrm>
            <a:off x="1835696" y="3918248"/>
            <a:ext cx="1224136" cy="230832"/>
          </a:xfrm>
          <a:prstGeom prst="rect">
            <a:avLst/>
          </a:prstGeom>
          <a:noFill/>
        </p:spPr>
        <p:txBody>
          <a:bodyPr wrap="square" rtlCol="0">
            <a:spAutoFit/>
          </a:bodyPr>
          <a:lstStyle/>
          <a:p>
            <a:r>
              <a:rPr lang="zh-CN" altLang="en-US" sz="900" dirty="0" smtClean="0">
                <a:solidFill>
                  <a:schemeClr val="tx1">
                    <a:lumMod val="65000"/>
                    <a:lumOff val="35000"/>
                  </a:schemeClr>
                </a:solidFill>
              </a:rPr>
              <a:t>离线</a:t>
            </a:r>
            <a:endParaRPr lang="zh-CN" altLang="en-US" sz="900" dirty="0">
              <a:solidFill>
                <a:schemeClr val="tx1">
                  <a:lumMod val="65000"/>
                  <a:lumOff val="35000"/>
                </a:schemeClr>
              </a:solidFill>
            </a:endParaRPr>
          </a:p>
        </p:txBody>
      </p:sp>
      <p:sp>
        <p:nvSpPr>
          <p:cNvPr id="170" name="TextBox 169"/>
          <p:cNvSpPr txBox="1"/>
          <p:nvPr/>
        </p:nvSpPr>
        <p:spPr>
          <a:xfrm>
            <a:off x="1835696" y="4782344"/>
            <a:ext cx="1224136" cy="230832"/>
          </a:xfrm>
          <a:prstGeom prst="rect">
            <a:avLst/>
          </a:prstGeom>
          <a:noFill/>
        </p:spPr>
        <p:txBody>
          <a:bodyPr wrap="square" rtlCol="0">
            <a:spAutoFit/>
          </a:bodyPr>
          <a:lstStyle/>
          <a:p>
            <a:r>
              <a:rPr lang="zh-CN" altLang="en-US" sz="900" dirty="0" smtClean="0">
                <a:solidFill>
                  <a:schemeClr val="tx1">
                    <a:lumMod val="65000"/>
                    <a:lumOff val="35000"/>
                  </a:schemeClr>
                </a:solidFill>
              </a:rPr>
              <a:t>离线</a:t>
            </a:r>
            <a:endParaRPr lang="zh-CN" altLang="en-US" sz="900" dirty="0">
              <a:solidFill>
                <a:schemeClr val="tx1">
                  <a:lumMod val="65000"/>
                  <a:lumOff val="35000"/>
                </a:schemeClr>
              </a:solidFill>
            </a:endParaRPr>
          </a:p>
        </p:txBody>
      </p:sp>
      <p:sp>
        <p:nvSpPr>
          <p:cNvPr id="171" name="TextBox 170"/>
          <p:cNvSpPr txBox="1"/>
          <p:nvPr/>
        </p:nvSpPr>
        <p:spPr>
          <a:xfrm>
            <a:off x="1835696" y="5574432"/>
            <a:ext cx="1224136" cy="230832"/>
          </a:xfrm>
          <a:prstGeom prst="rect">
            <a:avLst/>
          </a:prstGeom>
          <a:noFill/>
        </p:spPr>
        <p:txBody>
          <a:bodyPr wrap="square" rtlCol="0">
            <a:spAutoFit/>
          </a:bodyPr>
          <a:lstStyle/>
          <a:p>
            <a:r>
              <a:rPr lang="zh-CN" altLang="en-US" sz="900" dirty="0" smtClean="0">
                <a:solidFill>
                  <a:schemeClr val="tx1">
                    <a:lumMod val="65000"/>
                    <a:lumOff val="35000"/>
                  </a:schemeClr>
                </a:solidFill>
              </a:rPr>
              <a:t>离线</a:t>
            </a:r>
            <a:endParaRPr lang="zh-CN" altLang="en-US" sz="900" dirty="0">
              <a:solidFill>
                <a:schemeClr val="tx1">
                  <a:lumMod val="65000"/>
                  <a:lumOff val="35000"/>
                </a:schemeClr>
              </a:solidFill>
            </a:endParaRPr>
          </a:p>
        </p:txBody>
      </p:sp>
      <p:sp>
        <p:nvSpPr>
          <p:cNvPr id="172" name="TextBox 171"/>
          <p:cNvSpPr txBox="1"/>
          <p:nvPr/>
        </p:nvSpPr>
        <p:spPr>
          <a:xfrm>
            <a:off x="5292080" y="3212976"/>
            <a:ext cx="1872208" cy="338554"/>
          </a:xfrm>
          <a:prstGeom prst="rect">
            <a:avLst/>
          </a:prstGeom>
          <a:noFill/>
        </p:spPr>
        <p:txBody>
          <a:bodyPr wrap="square" rtlCol="0">
            <a:spAutoFit/>
          </a:bodyPr>
          <a:lstStyle/>
          <a:p>
            <a:r>
              <a:rPr lang="zh-CN" altLang="en-US" sz="1600" dirty="0" smtClean="0">
                <a:solidFill>
                  <a:schemeClr val="bg1"/>
                </a:solidFill>
              </a:rPr>
              <a:t>你不想理睬对方！</a:t>
            </a:r>
            <a:endParaRPr lang="zh-CN" altLang="en-US" sz="16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矩形 4"/>
          <p:cNvSpPr/>
          <p:nvPr/>
        </p:nvSpPr>
        <p:spPr>
          <a:xfrm>
            <a:off x="2195736" y="116632"/>
            <a:ext cx="5040560"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95736" y="116632"/>
            <a:ext cx="5040560" cy="423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取消屏蔽</a:t>
            </a:r>
            <a:endParaRPr lang="zh-CN" altLang="en-US" dirty="0"/>
          </a:p>
        </p:txBody>
      </p:sp>
      <p:sp>
        <p:nvSpPr>
          <p:cNvPr id="9" name="流程图: 联系 8"/>
          <p:cNvSpPr/>
          <p:nvPr/>
        </p:nvSpPr>
        <p:spPr>
          <a:xfrm>
            <a:off x="3059832" y="1124744"/>
            <a:ext cx="792088" cy="8172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账号头像</a:t>
            </a:r>
            <a:endParaRPr lang="zh-CN" altLang="en-US" sz="1400" dirty="0"/>
          </a:p>
        </p:txBody>
      </p:sp>
      <p:pic>
        <p:nvPicPr>
          <p:cNvPr id="10" name="Picture 2"/>
          <p:cNvPicPr>
            <a:picLocks noChangeAspect="1" noChangeArrowheads="1"/>
          </p:cNvPicPr>
          <p:nvPr/>
        </p:nvPicPr>
        <p:blipFill>
          <a:blip r:embed="rId2" cstate="print"/>
          <a:srcRect/>
          <a:stretch>
            <a:fillRect/>
          </a:stretch>
        </p:blipFill>
        <p:spPr bwMode="auto">
          <a:xfrm>
            <a:off x="2987824" y="1052736"/>
            <a:ext cx="288032" cy="277494"/>
          </a:xfrm>
          <a:prstGeom prst="rect">
            <a:avLst/>
          </a:prstGeom>
          <a:noFill/>
          <a:ln w="9525">
            <a:noFill/>
            <a:miter lim="800000"/>
            <a:headEnd/>
            <a:tailEnd/>
          </a:ln>
        </p:spPr>
      </p:pic>
      <p:sp>
        <p:nvSpPr>
          <p:cNvPr id="11" name="TextBox 10"/>
          <p:cNvSpPr txBox="1"/>
          <p:nvPr/>
        </p:nvSpPr>
        <p:spPr>
          <a:xfrm>
            <a:off x="3491880" y="1758008"/>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12" name="Picture 2"/>
          <p:cNvPicPr>
            <a:picLocks noChangeAspect="1" noChangeArrowheads="1"/>
          </p:cNvPicPr>
          <p:nvPr/>
        </p:nvPicPr>
        <p:blipFill>
          <a:blip r:embed="rId3" cstate="print"/>
          <a:srcRect/>
          <a:stretch>
            <a:fillRect/>
          </a:stretch>
        </p:blipFill>
        <p:spPr bwMode="auto">
          <a:xfrm>
            <a:off x="4067944" y="1196752"/>
            <a:ext cx="288032" cy="270031"/>
          </a:xfrm>
          <a:prstGeom prst="rect">
            <a:avLst/>
          </a:prstGeom>
          <a:noFill/>
          <a:ln w="9525">
            <a:noFill/>
            <a:miter lim="800000"/>
            <a:headEnd/>
            <a:tailEnd/>
          </a:ln>
        </p:spPr>
      </p:pic>
      <p:sp>
        <p:nvSpPr>
          <p:cNvPr id="13" name="TextBox 12"/>
          <p:cNvSpPr txBox="1"/>
          <p:nvPr/>
        </p:nvSpPr>
        <p:spPr>
          <a:xfrm>
            <a:off x="4355976" y="1196752"/>
            <a:ext cx="2016224" cy="307777"/>
          </a:xfrm>
          <a:prstGeom prst="rect">
            <a:avLst/>
          </a:prstGeom>
          <a:noFill/>
        </p:spPr>
        <p:txBody>
          <a:bodyPr wrap="square" rtlCol="0">
            <a:spAutoFit/>
          </a:bodyPr>
          <a:lstStyle/>
          <a:p>
            <a:r>
              <a:rPr lang="zh-CN" altLang="en-US" sz="1400" dirty="0" smtClean="0"/>
              <a:t>玩家昵称八个汉字</a:t>
            </a:r>
            <a:endParaRPr lang="zh-CN" altLang="en-US" sz="1400" dirty="0"/>
          </a:p>
        </p:txBody>
      </p:sp>
      <p:sp>
        <p:nvSpPr>
          <p:cNvPr id="14" name="TextBox 13"/>
          <p:cNvSpPr txBox="1"/>
          <p:nvPr/>
        </p:nvSpPr>
        <p:spPr>
          <a:xfrm>
            <a:off x="2843808" y="2132856"/>
            <a:ext cx="3744416" cy="307777"/>
          </a:xfrm>
          <a:prstGeom prst="rect">
            <a:avLst/>
          </a:prstGeom>
          <a:noFill/>
        </p:spPr>
        <p:txBody>
          <a:bodyPr wrap="square" rtlCol="0">
            <a:spAutoFit/>
          </a:bodyPr>
          <a:lstStyle/>
          <a:p>
            <a:pPr algn="ctr"/>
            <a:r>
              <a:rPr lang="zh-CN" altLang="en-US" sz="1400" dirty="0" smtClean="0"/>
              <a:t>您已经原谅（解除屏蔽）这位玩家了吗？</a:t>
            </a:r>
            <a:endParaRPr lang="zh-CN" altLang="en-US" sz="1400" dirty="0"/>
          </a:p>
        </p:txBody>
      </p:sp>
      <p:sp>
        <p:nvSpPr>
          <p:cNvPr id="15" name="圆角矩形 14"/>
          <p:cNvSpPr/>
          <p:nvPr/>
        </p:nvSpPr>
        <p:spPr>
          <a:xfrm>
            <a:off x="2952328" y="2708920"/>
            <a:ext cx="11876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zh-CN" altLang="en-US" dirty="0"/>
          </a:p>
        </p:txBody>
      </p:sp>
      <p:sp>
        <p:nvSpPr>
          <p:cNvPr id="16" name="圆角矩形 15"/>
          <p:cNvSpPr/>
          <p:nvPr/>
        </p:nvSpPr>
        <p:spPr>
          <a:xfrm>
            <a:off x="5400600" y="2708920"/>
            <a:ext cx="11876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zh-CN" altLang="en-US" dirty="0"/>
          </a:p>
        </p:txBody>
      </p:sp>
      <p:sp>
        <p:nvSpPr>
          <p:cNvPr id="17" name="矩形 16"/>
          <p:cNvSpPr/>
          <p:nvPr/>
        </p:nvSpPr>
        <p:spPr>
          <a:xfrm>
            <a:off x="2195736" y="3429000"/>
            <a:ext cx="5040560"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195736" y="3429000"/>
            <a:ext cx="5040560" cy="423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全部清空</a:t>
            </a:r>
            <a:endParaRPr lang="zh-CN" altLang="en-US" dirty="0"/>
          </a:p>
        </p:txBody>
      </p:sp>
      <p:sp>
        <p:nvSpPr>
          <p:cNvPr id="24" name="TextBox 23"/>
          <p:cNvSpPr txBox="1"/>
          <p:nvPr/>
        </p:nvSpPr>
        <p:spPr>
          <a:xfrm>
            <a:off x="2987824" y="4941168"/>
            <a:ext cx="3744416" cy="307777"/>
          </a:xfrm>
          <a:prstGeom prst="rect">
            <a:avLst/>
          </a:prstGeom>
          <a:noFill/>
        </p:spPr>
        <p:txBody>
          <a:bodyPr wrap="square" rtlCol="0">
            <a:spAutoFit/>
          </a:bodyPr>
          <a:lstStyle/>
          <a:p>
            <a:pPr algn="ctr"/>
            <a:r>
              <a:rPr lang="zh-CN" altLang="en-US" sz="1400" dirty="0" smtClean="0"/>
              <a:t>您已经原谅（解除屏蔽）这些玩家了吗？</a:t>
            </a:r>
            <a:endParaRPr lang="zh-CN" altLang="en-US" sz="1400" dirty="0"/>
          </a:p>
        </p:txBody>
      </p:sp>
      <p:sp>
        <p:nvSpPr>
          <p:cNvPr id="25" name="圆角矩形 24"/>
          <p:cNvSpPr/>
          <p:nvPr/>
        </p:nvSpPr>
        <p:spPr>
          <a:xfrm>
            <a:off x="2952328" y="6021288"/>
            <a:ext cx="11876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zh-CN" altLang="en-US" dirty="0"/>
          </a:p>
        </p:txBody>
      </p:sp>
      <p:sp>
        <p:nvSpPr>
          <p:cNvPr id="26" name="圆角矩形 25"/>
          <p:cNvSpPr/>
          <p:nvPr/>
        </p:nvSpPr>
        <p:spPr>
          <a:xfrm>
            <a:off x="5400600" y="6021288"/>
            <a:ext cx="11876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95736" y="188640"/>
            <a:ext cx="5040560"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95736" y="188640"/>
            <a:ext cx="5040560" cy="423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a:t>
            </a:r>
            <a:endParaRPr lang="zh-CN" altLang="en-US" dirty="0"/>
          </a:p>
        </p:txBody>
      </p:sp>
      <p:sp>
        <p:nvSpPr>
          <p:cNvPr id="14" name="TextBox 13"/>
          <p:cNvSpPr txBox="1"/>
          <p:nvPr/>
        </p:nvSpPr>
        <p:spPr>
          <a:xfrm>
            <a:off x="2843808" y="1196752"/>
            <a:ext cx="3960440" cy="307777"/>
          </a:xfrm>
          <a:prstGeom prst="rect">
            <a:avLst/>
          </a:prstGeom>
          <a:noFill/>
        </p:spPr>
        <p:txBody>
          <a:bodyPr wrap="square" rtlCol="0">
            <a:spAutoFit/>
          </a:bodyPr>
          <a:lstStyle/>
          <a:p>
            <a:pPr algn="ctr"/>
            <a:r>
              <a:rPr lang="zh-CN" altLang="zh-CN" sz="1400" dirty="0" smtClean="0"/>
              <a:t>您的好友数量已达上限，请删除部分好友</a:t>
            </a:r>
            <a:r>
              <a:rPr lang="zh-CN" altLang="en-US" sz="1400" dirty="0" smtClean="0"/>
              <a:t>再</a:t>
            </a:r>
            <a:r>
              <a:rPr lang="zh-CN" altLang="zh-CN" sz="1400" dirty="0" smtClean="0"/>
              <a:t>操作。</a:t>
            </a:r>
            <a:endParaRPr lang="zh-CN" altLang="en-US" sz="1400" dirty="0"/>
          </a:p>
        </p:txBody>
      </p:sp>
      <p:sp>
        <p:nvSpPr>
          <p:cNvPr id="16" name="圆角矩形 15"/>
          <p:cNvSpPr/>
          <p:nvPr/>
        </p:nvSpPr>
        <p:spPr>
          <a:xfrm>
            <a:off x="4139952" y="2060848"/>
            <a:ext cx="11876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zh-CN" altLang="en-US" dirty="0"/>
          </a:p>
        </p:txBody>
      </p:sp>
      <p:sp>
        <p:nvSpPr>
          <p:cNvPr id="19" name="矩形 18"/>
          <p:cNvSpPr/>
          <p:nvPr/>
        </p:nvSpPr>
        <p:spPr>
          <a:xfrm>
            <a:off x="2195736" y="3140968"/>
            <a:ext cx="5040560"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95736" y="3140968"/>
            <a:ext cx="5040560" cy="423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a:t>
            </a:r>
            <a:endParaRPr lang="zh-CN" altLang="en-US" dirty="0"/>
          </a:p>
        </p:txBody>
      </p:sp>
      <p:sp>
        <p:nvSpPr>
          <p:cNvPr id="21" name="TextBox 20"/>
          <p:cNvSpPr txBox="1"/>
          <p:nvPr/>
        </p:nvSpPr>
        <p:spPr>
          <a:xfrm>
            <a:off x="2843808" y="4149080"/>
            <a:ext cx="3960440" cy="307777"/>
          </a:xfrm>
          <a:prstGeom prst="rect">
            <a:avLst/>
          </a:prstGeom>
          <a:noFill/>
        </p:spPr>
        <p:txBody>
          <a:bodyPr wrap="square" rtlCol="0">
            <a:spAutoFit/>
          </a:bodyPr>
          <a:lstStyle/>
          <a:p>
            <a:pPr algn="ctr"/>
            <a:r>
              <a:rPr lang="zh-CN" altLang="en-US" sz="1400" dirty="0" smtClean="0"/>
              <a:t>黑名单</a:t>
            </a:r>
            <a:r>
              <a:rPr lang="zh-CN" altLang="zh-CN" sz="1400" dirty="0" smtClean="0"/>
              <a:t>数量已达上限，请</a:t>
            </a:r>
            <a:r>
              <a:rPr lang="zh-CN" altLang="en-US" sz="1400" dirty="0" smtClean="0"/>
              <a:t>取消屏蔽后再</a:t>
            </a:r>
            <a:r>
              <a:rPr lang="zh-CN" altLang="zh-CN" sz="1400" dirty="0" smtClean="0"/>
              <a:t>操作。</a:t>
            </a:r>
            <a:endParaRPr lang="zh-CN" altLang="en-US" sz="1400" dirty="0"/>
          </a:p>
        </p:txBody>
      </p:sp>
      <p:sp>
        <p:nvSpPr>
          <p:cNvPr id="22" name="圆角矩形 21"/>
          <p:cNvSpPr/>
          <p:nvPr/>
        </p:nvSpPr>
        <p:spPr>
          <a:xfrm>
            <a:off x="4139952" y="5013176"/>
            <a:ext cx="11876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9525" y="390525"/>
            <a:ext cx="9123363" cy="607695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403648" y="476672"/>
            <a:ext cx="1080120" cy="398814"/>
          </a:xfrm>
          <a:prstGeom prst="rect">
            <a:avLst/>
          </a:prstGeom>
          <a:noFill/>
          <a:ln w="9525">
            <a:noFill/>
            <a:miter lim="800000"/>
            <a:headEnd/>
            <a:tailEnd/>
          </a:ln>
        </p:spPr>
      </p:pic>
      <p:sp>
        <p:nvSpPr>
          <p:cNvPr id="8" name="矩形 7"/>
          <p:cNvSpPr/>
          <p:nvPr/>
        </p:nvSpPr>
        <p:spPr>
          <a:xfrm>
            <a:off x="0" y="980728"/>
            <a:ext cx="9144000"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0" y="980728"/>
            <a:ext cx="89959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游戏好友</a:t>
            </a:r>
            <a:endParaRPr lang="zh-CN" altLang="en-US" sz="1200" dirty="0"/>
          </a:p>
        </p:txBody>
      </p:sp>
      <p:sp>
        <p:nvSpPr>
          <p:cNvPr id="10" name="TextBox 9"/>
          <p:cNvSpPr txBox="1"/>
          <p:nvPr/>
        </p:nvSpPr>
        <p:spPr>
          <a:xfrm>
            <a:off x="1547664" y="476672"/>
            <a:ext cx="646331" cy="369332"/>
          </a:xfrm>
          <a:prstGeom prst="rect">
            <a:avLst/>
          </a:prstGeom>
          <a:noFill/>
        </p:spPr>
        <p:txBody>
          <a:bodyPr wrap="none" rtlCol="0">
            <a:spAutoFit/>
          </a:bodyPr>
          <a:lstStyle/>
          <a:p>
            <a:r>
              <a:rPr lang="zh-CN" altLang="en-US" dirty="0" smtClean="0"/>
              <a:t>好友</a:t>
            </a:r>
            <a:endParaRPr lang="zh-CN" altLang="en-US" dirty="0"/>
          </a:p>
        </p:txBody>
      </p:sp>
      <p:sp>
        <p:nvSpPr>
          <p:cNvPr id="11" name="圆角矩形 10"/>
          <p:cNvSpPr/>
          <p:nvPr/>
        </p:nvSpPr>
        <p:spPr>
          <a:xfrm>
            <a:off x="8244408"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申请列表</a:t>
            </a:r>
            <a:endParaRPr lang="zh-CN" altLang="en-US" sz="1100" dirty="0"/>
          </a:p>
        </p:txBody>
      </p:sp>
      <p:sp>
        <p:nvSpPr>
          <p:cNvPr id="12" name="圆角矩形 11"/>
          <p:cNvSpPr/>
          <p:nvPr/>
        </p:nvSpPr>
        <p:spPr>
          <a:xfrm>
            <a:off x="0" y="1412776"/>
            <a:ext cx="89959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黑名单</a:t>
            </a:r>
            <a:endParaRPr lang="zh-CN" altLang="en-US" sz="1200" dirty="0"/>
          </a:p>
        </p:txBody>
      </p:sp>
      <p:cxnSp>
        <p:nvCxnSpPr>
          <p:cNvPr id="14" name="直接连接符 13"/>
          <p:cNvCxnSpPr/>
          <p:nvPr/>
        </p:nvCxnSpPr>
        <p:spPr>
          <a:xfrm>
            <a:off x="899592" y="980728"/>
            <a:ext cx="0" cy="54726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99592" y="5877272"/>
            <a:ext cx="824440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5" name="圆角矩形 74"/>
          <p:cNvSpPr/>
          <p:nvPr/>
        </p:nvSpPr>
        <p:spPr>
          <a:xfrm>
            <a:off x="7308304"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搜索好友</a:t>
            </a:r>
            <a:endParaRPr lang="zh-CN" altLang="en-US" sz="1100" dirty="0"/>
          </a:p>
        </p:txBody>
      </p:sp>
      <p:sp>
        <p:nvSpPr>
          <p:cNvPr id="60" name="圆角矩形 59"/>
          <p:cNvSpPr/>
          <p:nvPr/>
        </p:nvSpPr>
        <p:spPr>
          <a:xfrm>
            <a:off x="6372200"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推荐好友</a:t>
            </a:r>
            <a:endParaRPr lang="zh-CN" altLang="en-US" sz="1100" dirty="0"/>
          </a:p>
        </p:txBody>
      </p:sp>
      <p:sp>
        <p:nvSpPr>
          <p:cNvPr id="73" name="流程图: 联系 72"/>
          <p:cNvSpPr/>
          <p:nvPr/>
        </p:nvSpPr>
        <p:spPr>
          <a:xfrm>
            <a:off x="9011344" y="5949280"/>
            <a:ext cx="97160" cy="9716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99592" y="980728"/>
            <a:ext cx="2232248"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流程图: 联系 75"/>
          <p:cNvSpPr/>
          <p:nvPr/>
        </p:nvSpPr>
        <p:spPr>
          <a:xfrm>
            <a:off x="1043608" y="1124744"/>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7" name="Picture 2"/>
          <p:cNvPicPr>
            <a:picLocks noChangeAspect="1" noChangeArrowheads="1"/>
          </p:cNvPicPr>
          <p:nvPr/>
        </p:nvPicPr>
        <p:blipFill>
          <a:blip r:embed="rId5" cstate="print"/>
          <a:srcRect/>
          <a:stretch>
            <a:fillRect/>
          </a:stretch>
        </p:blipFill>
        <p:spPr bwMode="auto">
          <a:xfrm>
            <a:off x="971600" y="1052736"/>
            <a:ext cx="216024" cy="208121"/>
          </a:xfrm>
          <a:prstGeom prst="rect">
            <a:avLst/>
          </a:prstGeom>
          <a:noFill/>
          <a:ln w="9525">
            <a:noFill/>
            <a:miter lim="800000"/>
            <a:headEnd/>
            <a:tailEnd/>
          </a:ln>
        </p:spPr>
      </p:pic>
      <p:sp>
        <p:nvSpPr>
          <p:cNvPr id="18" name="TextBox 17"/>
          <p:cNvSpPr txBox="1"/>
          <p:nvPr/>
        </p:nvSpPr>
        <p:spPr>
          <a:xfrm>
            <a:off x="1331640" y="1556792"/>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25" name="Picture 2"/>
          <p:cNvPicPr>
            <a:picLocks noChangeAspect="1" noChangeArrowheads="1"/>
          </p:cNvPicPr>
          <p:nvPr/>
        </p:nvPicPr>
        <p:blipFill>
          <a:blip r:embed="rId6" cstate="print"/>
          <a:srcRect/>
          <a:stretch>
            <a:fillRect/>
          </a:stretch>
        </p:blipFill>
        <p:spPr bwMode="auto">
          <a:xfrm>
            <a:off x="1763688" y="1142745"/>
            <a:ext cx="288032" cy="270031"/>
          </a:xfrm>
          <a:prstGeom prst="rect">
            <a:avLst/>
          </a:prstGeom>
          <a:noFill/>
          <a:ln w="9525">
            <a:noFill/>
            <a:miter lim="800000"/>
            <a:headEnd/>
            <a:tailEnd/>
          </a:ln>
        </p:spPr>
      </p:pic>
      <p:sp>
        <p:nvSpPr>
          <p:cNvPr id="26" name="TextBox 25"/>
          <p:cNvSpPr txBox="1"/>
          <p:nvPr/>
        </p:nvSpPr>
        <p:spPr>
          <a:xfrm>
            <a:off x="1979712" y="1181944"/>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77" name="TextBox 76"/>
          <p:cNvSpPr txBox="1"/>
          <p:nvPr/>
        </p:nvSpPr>
        <p:spPr>
          <a:xfrm>
            <a:off x="1835696" y="1541984"/>
            <a:ext cx="1224136" cy="230832"/>
          </a:xfrm>
          <a:prstGeom prst="rect">
            <a:avLst/>
          </a:prstGeom>
          <a:noFill/>
        </p:spPr>
        <p:txBody>
          <a:bodyPr wrap="square" rtlCol="0">
            <a:spAutoFit/>
          </a:bodyPr>
          <a:lstStyle/>
          <a:p>
            <a:r>
              <a:rPr lang="zh-CN" altLang="en-US" sz="900" dirty="0" smtClean="0">
                <a:solidFill>
                  <a:srgbClr val="92D050"/>
                </a:solidFill>
              </a:rPr>
              <a:t>在线</a:t>
            </a:r>
            <a:endParaRPr lang="zh-CN" altLang="en-US" sz="900" dirty="0">
              <a:solidFill>
                <a:srgbClr val="92D050"/>
              </a:solidFill>
            </a:endParaRPr>
          </a:p>
        </p:txBody>
      </p:sp>
      <p:pic>
        <p:nvPicPr>
          <p:cNvPr id="2055" name="Picture 7"/>
          <p:cNvPicPr>
            <a:picLocks noChangeAspect="1" noChangeArrowheads="1"/>
          </p:cNvPicPr>
          <p:nvPr/>
        </p:nvPicPr>
        <p:blipFill>
          <a:blip r:embed="rId7" cstate="print"/>
          <a:srcRect/>
          <a:stretch>
            <a:fillRect/>
          </a:stretch>
        </p:blipFill>
        <p:spPr bwMode="auto">
          <a:xfrm>
            <a:off x="2681536" y="1412776"/>
            <a:ext cx="306288" cy="306288"/>
          </a:xfrm>
          <a:prstGeom prst="rect">
            <a:avLst/>
          </a:prstGeom>
          <a:noFill/>
          <a:ln w="9525">
            <a:noFill/>
            <a:miter lim="800000"/>
            <a:headEnd/>
            <a:tailEnd/>
          </a:ln>
        </p:spPr>
      </p:pic>
      <p:sp>
        <p:nvSpPr>
          <p:cNvPr id="78" name="流程图: 联系 77"/>
          <p:cNvSpPr/>
          <p:nvPr/>
        </p:nvSpPr>
        <p:spPr>
          <a:xfrm>
            <a:off x="1043608" y="1902024"/>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79" name="Picture 2"/>
          <p:cNvPicPr>
            <a:picLocks noChangeAspect="1" noChangeArrowheads="1"/>
          </p:cNvPicPr>
          <p:nvPr/>
        </p:nvPicPr>
        <p:blipFill>
          <a:blip r:embed="rId5" cstate="print"/>
          <a:srcRect/>
          <a:stretch>
            <a:fillRect/>
          </a:stretch>
        </p:blipFill>
        <p:spPr bwMode="auto">
          <a:xfrm>
            <a:off x="971600" y="1830016"/>
            <a:ext cx="216024" cy="208121"/>
          </a:xfrm>
          <a:prstGeom prst="rect">
            <a:avLst/>
          </a:prstGeom>
          <a:noFill/>
          <a:ln w="9525">
            <a:noFill/>
            <a:miter lim="800000"/>
            <a:headEnd/>
            <a:tailEnd/>
          </a:ln>
        </p:spPr>
      </p:pic>
      <p:sp>
        <p:nvSpPr>
          <p:cNvPr id="80" name="TextBox 79"/>
          <p:cNvSpPr txBox="1"/>
          <p:nvPr/>
        </p:nvSpPr>
        <p:spPr>
          <a:xfrm>
            <a:off x="1331640" y="2334072"/>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81" name="Picture 2"/>
          <p:cNvPicPr>
            <a:picLocks noChangeAspect="1" noChangeArrowheads="1"/>
          </p:cNvPicPr>
          <p:nvPr/>
        </p:nvPicPr>
        <p:blipFill>
          <a:blip r:embed="rId6" cstate="print"/>
          <a:srcRect/>
          <a:stretch>
            <a:fillRect/>
          </a:stretch>
        </p:blipFill>
        <p:spPr bwMode="auto">
          <a:xfrm>
            <a:off x="1763688" y="1920025"/>
            <a:ext cx="288032" cy="270031"/>
          </a:xfrm>
          <a:prstGeom prst="rect">
            <a:avLst/>
          </a:prstGeom>
          <a:noFill/>
          <a:ln w="9525">
            <a:noFill/>
            <a:miter lim="800000"/>
            <a:headEnd/>
            <a:tailEnd/>
          </a:ln>
        </p:spPr>
      </p:pic>
      <p:sp>
        <p:nvSpPr>
          <p:cNvPr id="82" name="TextBox 81"/>
          <p:cNvSpPr txBox="1"/>
          <p:nvPr/>
        </p:nvSpPr>
        <p:spPr>
          <a:xfrm>
            <a:off x="1979712" y="1959224"/>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83" name="TextBox 82"/>
          <p:cNvSpPr txBox="1"/>
          <p:nvPr/>
        </p:nvSpPr>
        <p:spPr>
          <a:xfrm>
            <a:off x="1835696" y="2319264"/>
            <a:ext cx="1224136" cy="230832"/>
          </a:xfrm>
          <a:prstGeom prst="rect">
            <a:avLst/>
          </a:prstGeom>
          <a:noFill/>
        </p:spPr>
        <p:txBody>
          <a:bodyPr wrap="square" rtlCol="0">
            <a:spAutoFit/>
          </a:bodyPr>
          <a:lstStyle/>
          <a:p>
            <a:r>
              <a:rPr lang="zh-CN" altLang="en-US" sz="900" dirty="0" smtClean="0">
                <a:solidFill>
                  <a:srgbClr val="92D050"/>
                </a:solidFill>
              </a:rPr>
              <a:t>在线</a:t>
            </a:r>
            <a:endParaRPr lang="zh-CN" altLang="en-US" sz="900" dirty="0">
              <a:solidFill>
                <a:srgbClr val="92D050"/>
              </a:solidFill>
            </a:endParaRPr>
          </a:p>
        </p:txBody>
      </p:sp>
      <p:pic>
        <p:nvPicPr>
          <p:cNvPr id="84" name="Picture 7"/>
          <p:cNvPicPr>
            <a:picLocks noChangeAspect="1" noChangeArrowheads="1"/>
          </p:cNvPicPr>
          <p:nvPr/>
        </p:nvPicPr>
        <p:blipFill>
          <a:blip r:embed="rId7" cstate="print"/>
          <a:srcRect/>
          <a:stretch>
            <a:fillRect/>
          </a:stretch>
        </p:blipFill>
        <p:spPr bwMode="auto">
          <a:xfrm>
            <a:off x="2681536" y="2190056"/>
            <a:ext cx="306288" cy="306288"/>
          </a:xfrm>
          <a:prstGeom prst="rect">
            <a:avLst/>
          </a:prstGeom>
          <a:noFill/>
          <a:ln w="9525">
            <a:noFill/>
            <a:miter lim="800000"/>
            <a:headEnd/>
            <a:tailEnd/>
          </a:ln>
        </p:spPr>
      </p:pic>
      <p:sp>
        <p:nvSpPr>
          <p:cNvPr id="85" name="流程图: 联系 84"/>
          <p:cNvSpPr/>
          <p:nvPr/>
        </p:nvSpPr>
        <p:spPr>
          <a:xfrm>
            <a:off x="1043608" y="269411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86" name="Picture 2"/>
          <p:cNvPicPr>
            <a:picLocks noChangeAspect="1" noChangeArrowheads="1"/>
          </p:cNvPicPr>
          <p:nvPr/>
        </p:nvPicPr>
        <p:blipFill>
          <a:blip r:embed="rId5" cstate="print"/>
          <a:srcRect/>
          <a:stretch>
            <a:fillRect/>
          </a:stretch>
        </p:blipFill>
        <p:spPr bwMode="auto">
          <a:xfrm>
            <a:off x="971600" y="2622104"/>
            <a:ext cx="216024" cy="208121"/>
          </a:xfrm>
          <a:prstGeom prst="rect">
            <a:avLst/>
          </a:prstGeom>
          <a:noFill/>
          <a:ln w="9525">
            <a:noFill/>
            <a:miter lim="800000"/>
            <a:headEnd/>
            <a:tailEnd/>
          </a:ln>
        </p:spPr>
      </p:pic>
      <p:sp>
        <p:nvSpPr>
          <p:cNvPr id="87" name="TextBox 86"/>
          <p:cNvSpPr txBox="1"/>
          <p:nvPr/>
        </p:nvSpPr>
        <p:spPr>
          <a:xfrm>
            <a:off x="1331640" y="312616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88" name="Picture 2"/>
          <p:cNvPicPr>
            <a:picLocks noChangeAspect="1" noChangeArrowheads="1"/>
          </p:cNvPicPr>
          <p:nvPr/>
        </p:nvPicPr>
        <p:blipFill>
          <a:blip r:embed="rId6" cstate="print"/>
          <a:srcRect/>
          <a:stretch>
            <a:fillRect/>
          </a:stretch>
        </p:blipFill>
        <p:spPr bwMode="auto">
          <a:xfrm>
            <a:off x="1763688" y="2712113"/>
            <a:ext cx="288032" cy="270031"/>
          </a:xfrm>
          <a:prstGeom prst="rect">
            <a:avLst/>
          </a:prstGeom>
          <a:noFill/>
          <a:ln w="9525">
            <a:noFill/>
            <a:miter lim="800000"/>
            <a:headEnd/>
            <a:tailEnd/>
          </a:ln>
        </p:spPr>
      </p:pic>
      <p:sp>
        <p:nvSpPr>
          <p:cNvPr id="89" name="TextBox 88"/>
          <p:cNvSpPr txBox="1"/>
          <p:nvPr/>
        </p:nvSpPr>
        <p:spPr>
          <a:xfrm>
            <a:off x="1979712" y="275131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90" name="TextBox 89"/>
          <p:cNvSpPr txBox="1"/>
          <p:nvPr/>
        </p:nvSpPr>
        <p:spPr>
          <a:xfrm>
            <a:off x="1835696" y="3111352"/>
            <a:ext cx="1224136" cy="230832"/>
          </a:xfrm>
          <a:prstGeom prst="rect">
            <a:avLst/>
          </a:prstGeom>
          <a:noFill/>
        </p:spPr>
        <p:txBody>
          <a:bodyPr wrap="square" rtlCol="0">
            <a:spAutoFit/>
          </a:bodyPr>
          <a:lstStyle/>
          <a:p>
            <a:r>
              <a:rPr lang="zh-CN" altLang="en-US" sz="900" dirty="0" smtClean="0">
                <a:solidFill>
                  <a:srgbClr val="92D050"/>
                </a:solidFill>
              </a:rPr>
              <a:t>在线</a:t>
            </a:r>
            <a:endParaRPr lang="zh-CN" altLang="en-US" sz="900" dirty="0">
              <a:solidFill>
                <a:srgbClr val="92D050"/>
              </a:solidFill>
            </a:endParaRPr>
          </a:p>
        </p:txBody>
      </p:sp>
      <p:pic>
        <p:nvPicPr>
          <p:cNvPr id="91" name="Picture 7"/>
          <p:cNvPicPr>
            <a:picLocks noChangeAspect="1" noChangeArrowheads="1"/>
          </p:cNvPicPr>
          <p:nvPr/>
        </p:nvPicPr>
        <p:blipFill>
          <a:blip r:embed="rId7" cstate="print"/>
          <a:srcRect/>
          <a:stretch>
            <a:fillRect/>
          </a:stretch>
        </p:blipFill>
        <p:spPr bwMode="auto">
          <a:xfrm>
            <a:off x="2681536" y="2982144"/>
            <a:ext cx="306288" cy="306288"/>
          </a:xfrm>
          <a:prstGeom prst="rect">
            <a:avLst/>
          </a:prstGeom>
          <a:noFill/>
          <a:ln w="9525">
            <a:noFill/>
            <a:miter lim="800000"/>
            <a:headEnd/>
            <a:tailEnd/>
          </a:ln>
        </p:spPr>
      </p:pic>
      <p:sp>
        <p:nvSpPr>
          <p:cNvPr id="92" name="流程图: 联系 91"/>
          <p:cNvSpPr/>
          <p:nvPr/>
        </p:nvSpPr>
        <p:spPr>
          <a:xfrm>
            <a:off x="1043608" y="3501008"/>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93" name="Picture 2"/>
          <p:cNvPicPr>
            <a:picLocks noChangeAspect="1" noChangeArrowheads="1"/>
          </p:cNvPicPr>
          <p:nvPr/>
        </p:nvPicPr>
        <p:blipFill>
          <a:blip r:embed="rId5" cstate="print"/>
          <a:srcRect/>
          <a:stretch>
            <a:fillRect/>
          </a:stretch>
        </p:blipFill>
        <p:spPr bwMode="auto">
          <a:xfrm>
            <a:off x="971600" y="3429000"/>
            <a:ext cx="216024" cy="208121"/>
          </a:xfrm>
          <a:prstGeom prst="rect">
            <a:avLst/>
          </a:prstGeom>
          <a:noFill/>
          <a:ln w="9525">
            <a:noFill/>
            <a:miter lim="800000"/>
            <a:headEnd/>
            <a:tailEnd/>
          </a:ln>
        </p:spPr>
      </p:pic>
      <p:sp>
        <p:nvSpPr>
          <p:cNvPr id="94" name="TextBox 93"/>
          <p:cNvSpPr txBox="1"/>
          <p:nvPr/>
        </p:nvSpPr>
        <p:spPr>
          <a:xfrm>
            <a:off x="1331640" y="3933056"/>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95" name="Picture 2"/>
          <p:cNvPicPr>
            <a:picLocks noChangeAspect="1" noChangeArrowheads="1"/>
          </p:cNvPicPr>
          <p:nvPr/>
        </p:nvPicPr>
        <p:blipFill>
          <a:blip r:embed="rId6" cstate="print"/>
          <a:srcRect/>
          <a:stretch>
            <a:fillRect/>
          </a:stretch>
        </p:blipFill>
        <p:spPr bwMode="auto">
          <a:xfrm>
            <a:off x="1763688" y="3519009"/>
            <a:ext cx="288032" cy="270031"/>
          </a:xfrm>
          <a:prstGeom prst="rect">
            <a:avLst/>
          </a:prstGeom>
          <a:noFill/>
          <a:ln w="9525">
            <a:noFill/>
            <a:miter lim="800000"/>
            <a:headEnd/>
            <a:tailEnd/>
          </a:ln>
        </p:spPr>
      </p:pic>
      <p:sp>
        <p:nvSpPr>
          <p:cNvPr id="96" name="TextBox 95"/>
          <p:cNvSpPr txBox="1"/>
          <p:nvPr/>
        </p:nvSpPr>
        <p:spPr>
          <a:xfrm>
            <a:off x="1979712" y="3558208"/>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97" name="TextBox 96"/>
          <p:cNvSpPr txBox="1"/>
          <p:nvPr/>
        </p:nvSpPr>
        <p:spPr>
          <a:xfrm>
            <a:off x="1835696" y="3918248"/>
            <a:ext cx="1224136" cy="230832"/>
          </a:xfrm>
          <a:prstGeom prst="rect">
            <a:avLst/>
          </a:prstGeom>
          <a:noFill/>
        </p:spPr>
        <p:txBody>
          <a:bodyPr wrap="square" rtlCol="0">
            <a:spAutoFit/>
          </a:bodyPr>
          <a:lstStyle/>
          <a:p>
            <a:r>
              <a:rPr lang="zh-CN" altLang="en-US" sz="900" dirty="0" smtClean="0">
                <a:solidFill>
                  <a:srgbClr val="92D050"/>
                </a:solidFill>
              </a:rPr>
              <a:t>在线</a:t>
            </a:r>
            <a:endParaRPr lang="zh-CN" altLang="en-US" sz="900" dirty="0">
              <a:solidFill>
                <a:srgbClr val="92D050"/>
              </a:solidFill>
            </a:endParaRPr>
          </a:p>
        </p:txBody>
      </p:sp>
      <p:pic>
        <p:nvPicPr>
          <p:cNvPr id="98" name="Picture 7"/>
          <p:cNvPicPr>
            <a:picLocks noChangeAspect="1" noChangeArrowheads="1"/>
          </p:cNvPicPr>
          <p:nvPr/>
        </p:nvPicPr>
        <p:blipFill>
          <a:blip r:embed="rId7" cstate="print"/>
          <a:srcRect/>
          <a:stretch>
            <a:fillRect/>
          </a:stretch>
        </p:blipFill>
        <p:spPr bwMode="auto">
          <a:xfrm>
            <a:off x="2681536" y="3789040"/>
            <a:ext cx="306288" cy="306288"/>
          </a:xfrm>
          <a:prstGeom prst="rect">
            <a:avLst/>
          </a:prstGeom>
          <a:noFill/>
          <a:ln w="9525">
            <a:noFill/>
            <a:miter lim="800000"/>
            <a:headEnd/>
            <a:tailEnd/>
          </a:ln>
        </p:spPr>
      </p:pic>
      <p:sp>
        <p:nvSpPr>
          <p:cNvPr id="99" name="流程图: 联系 98"/>
          <p:cNvSpPr/>
          <p:nvPr/>
        </p:nvSpPr>
        <p:spPr>
          <a:xfrm>
            <a:off x="1043608" y="4293096"/>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00" name="Picture 2"/>
          <p:cNvPicPr>
            <a:picLocks noChangeAspect="1" noChangeArrowheads="1"/>
          </p:cNvPicPr>
          <p:nvPr/>
        </p:nvPicPr>
        <p:blipFill>
          <a:blip r:embed="rId5" cstate="print"/>
          <a:srcRect/>
          <a:stretch>
            <a:fillRect/>
          </a:stretch>
        </p:blipFill>
        <p:spPr bwMode="auto">
          <a:xfrm>
            <a:off x="971600" y="4221088"/>
            <a:ext cx="216024" cy="208121"/>
          </a:xfrm>
          <a:prstGeom prst="rect">
            <a:avLst/>
          </a:prstGeom>
          <a:noFill/>
          <a:ln w="9525">
            <a:noFill/>
            <a:miter lim="800000"/>
            <a:headEnd/>
            <a:tailEnd/>
          </a:ln>
        </p:spPr>
      </p:pic>
      <p:sp>
        <p:nvSpPr>
          <p:cNvPr id="101" name="TextBox 100"/>
          <p:cNvSpPr txBox="1"/>
          <p:nvPr/>
        </p:nvSpPr>
        <p:spPr>
          <a:xfrm>
            <a:off x="1331640" y="472514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102" name="Picture 2"/>
          <p:cNvPicPr>
            <a:picLocks noChangeAspect="1" noChangeArrowheads="1"/>
          </p:cNvPicPr>
          <p:nvPr/>
        </p:nvPicPr>
        <p:blipFill>
          <a:blip r:embed="rId6" cstate="print"/>
          <a:srcRect/>
          <a:stretch>
            <a:fillRect/>
          </a:stretch>
        </p:blipFill>
        <p:spPr bwMode="auto">
          <a:xfrm>
            <a:off x="1763688" y="4311097"/>
            <a:ext cx="288032" cy="270031"/>
          </a:xfrm>
          <a:prstGeom prst="rect">
            <a:avLst/>
          </a:prstGeom>
          <a:noFill/>
          <a:ln w="9525">
            <a:noFill/>
            <a:miter lim="800000"/>
            <a:headEnd/>
            <a:tailEnd/>
          </a:ln>
        </p:spPr>
      </p:pic>
      <p:sp>
        <p:nvSpPr>
          <p:cNvPr id="103" name="TextBox 102"/>
          <p:cNvSpPr txBox="1"/>
          <p:nvPr/>
        </p:nvSpPr>
        <p:spPr>
          <a:xfrm>
            <a:off x="1979712" y="4350296"/>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104" name="TextBox 103"/>
          <p:cNvSpPr txBox="1"/>
          <p:nvPr/>
        </p:nvSpPr>
        <p:spPr>
          <a:xfrm>
            <a:off x="1835696" y="4710336"/>
            <a:ext cx="1224136" cy="230832"/>
          </a:xfrm>
          <a:prstGeom prst="rect">
            <a:avLst/>
          </a:prstGeom>
          <a:noFill/>
        </p:spPr>
        <p:txBody>
          <a:bodyPr wrap="square" rtlCol="0">
            <a:spAutoFit/>
          </a:bodyPr>
          <a:lstStyle/>
          <a:p>
            <a:r>
              <a:rPr lang="zh-CN" altLang="en-US" sz="900" dirty="0" smtClean="0">
                <a:solidFill>
                  <a:srgbClr val="92D050"/>
                </a:solidFill>
              </a:rPr>
              <a:t>在线</a:t>
            </a:r>
            <a:endParaRPr lang="zh-CN" altLang="en-US" sz="900" dirty="0">
              <a:solidFill>
                <a:srgbClr val="92D050"/>
              </a:solidFill>
            </a:endParaRPr>
          </a:p>
        </p:txBody>
      </p:sp>
      <p:pic>
        <p:nvPicPr>
          <p:cNvPr id="105" name="Picture 7"/>
          <p:cNvPicPr>
            <a:picLocks noChangeAspect="1" noChangeArrowheads="1"/>
          </p:cNvPicPr>
          <p:nvPr/>
        </p:nvPicPr>
        <p:blipFill>
          <a:blip r:embed="rId7" cstate="print"/>
          <a:srcRect/>
          <a:stretch>
            <a:fillRect/>
          </a:stretch>
        </p:blipFill>
        <p:spPr bwMode="auto">
          <a:xfrm>
            <a:off x="2681536" y="4581128"/>
            <a:ext cx="306288" cy="306288"/>
          </a:xfrm>
          <a:prstGeom prst="rect">
            <a:avLst/>
          </a:prstGeom>
          <a:noFill/>
          <a:ln w="9525">
            <a:noFill/>
            <a:miter lim="800000"/>
            <a:headEnd/>
            <a:tailEnd/>
          </a:ln>
        </p:spPr>
      </p:pic>
      <p:sp>
        <p:nvSpPr>
          <p:cNvPr id="106" name="流程图: 联系 105"/>
          <p:cNvSpPr/>
          <p:nvPr/>
        </p:nvSpPr>
        <p:spPr>
          <a:xfrm>
            <a:off x="1043608" y="5142384"/>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07" name="Picture 2"/>
          <p:cNvPicPr>
            <a:picLocks noChangeAspect="1" noChangeArrowheads="1"/>
          </p:cNvPicPr>
          <p:nvPr/>
        </p:nvPicPr>
        <p:blipFill>
          <a:blip r:embed="rId5" cstate="print"/>
          <a:srcRect/>
          <a:stretch>
            <a:fillRect/>
          </a:stretch>
        </p:blipFill>
        <p:spPr bwMode="auto">
          <a:xfrm>
            <a:off x="971600" y="5070376"/>
            <a:ext cx="216024" cy="208121"/>
          </a:xfrm>
          <a:prstGeom prst="rect">
            <a:avLst/>
          </a:prstGeom>
          <a:noFill/>
          <a:ln w="9525">
            <a:noFill/>
            <a:miter lim="800000"/>
            <a:headEnd/>
            <a:tailEnd/>
          </a:ln>
        </p:spPr>
      </p:pic>
      <p:sp>
        <p:nvSpPr>
          <p:cNvPr id="108" name="TextBox 107"/>
          <p:cNvSpPr txBox="1"/>
          <p:nvPr/>
        </p:nvSpPr>
        <p:spPr>
          <a:xfrm>
            <a:off x="1331640" y="5574432"/>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109" name="Picture 2"/>
          <p:cNvPicPr>
            <a:picLocks noChangeAspect="1" noChangeArrowheads="1"/>
          </p:cNvPicPr>
          <p:nvPr/>
        </p:nvPicPr>
        <p:blipFill>
          <a:blip r:embed="rId6" cstate="print"/>
          <a:srcRect/>
          <a:stretch>
            <a:fillRect/>
          </a:stretch>
        </p:blipFill>
        <p:spPr bwMode="auto">
          <a:xfrm>
            <a:off x="1763688" y="5160385"/>
            <a:ext cx="288032" cy="270031"/>
          </a:xfrm>
          <a:prstGeom prst="rect">
            <a:avLst/>
          </a:prstGeom>
          <a:noFill/>
          <a:ln w="9525">
            <a:noFill/>
            <a:miter lim="800000"/>
            <a:headEnd/>
            <a:tailEnd/>
          </a:ln>
        </p:spPr>
      </p:pic>
      <p:sp>
        <p:nvSpPr>
          <p:cNvPr id="110" name="TextBox 109"/>
          <p:cNvSpPr txBox="1"/>
          <p:nvPr/>
        </p:nvSpPr>
        <p:spPr>
          <a:xfrm>
            <a:off x="1979712" y="5199584"/>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111" name="TextBox 110"/>
          <p:cNvSpPr txBox="1"/>
          <p:nvPr/>
        </p:nvSpPr>
        <p:spPr>
          <a:xfrm>
            <a:off x="1835696" y="5559624"/>
            <a:ext cx="1224136" cy="230832"/>
          </a:xfrm>
          <a:prstGeom prst="rect">
            <a:avLst/>
          </a:prstGeom>
          <a:noFill/>
        </p:spPr>
        <p:txBody>
          <a:bodyPr wrap="square" rtlCol="0">
            <a:spAutoFit/>
          </a:bodyPr>
          <a:lstStyle/>
          <a:p>
            <a:r>
              <a:rPr lang="zh-CN" altLang="en-US" sz="900" dirty="0" smtClean="0">
                <a:solidFill>
                  <a:srgbClr val="92D050"/>
                </a:solidFill>
              </a:rPr>
              <a:t>在线</a:t>
            </a:r>
            <a:endParaRPr lang="zh-CN" altLang="en-US" sz="900" dirty="0">
              <a:solidFill>
                <a:srgbClr val="92D050"/>
              </a:solidFill>
            </a:endParaRPr>
          </a:p>
        </p:txBody>
      </p:sp>
      <p:pic>
        <p:nvPicPr>
          <p:cNvPr id="112" name="Picture 7"/>
          <p:cNvPicPr>
            <a:picLocks noChangeAspect="1" noChangeArrowheads="1"/>
          </p:cNvPicPr>
          <p:nvPr/>
        </p:nvPicPr>
        <p:blipFill>
          <a:blip r:embed="rId7" cstate="print"/>
          <a:srcRect/>
          <a:stretch>
            <a:fillRect/>
          </a:stretch>
        </p:blipFill>
        <p:spPr bwMode="auto">
          <a:xfrm>
            <a:off x="2681536" y="5430416"/>
            <a:ext cx="306288" cy="306288"/>
          </a:xfrm>
          <a:prstGeom prst="rect">
            <a:avLst/>
          </a:prstGeom>
          <a:noFill/>
          <a:ln w="9525">
            <a:noFill/>
            <a:miter lim="800000"/>
            <a:headEnd/>
            <a:tailEnd/>
          </a:ln>
        </p:spPr>
      </p:pic>
      <p:cxnSp>
        <p:nvCxnSpPr>
          <p:cNvPr id="113" name="直接连接符 112"/>
          <p:cNvCxnSpPr/>
          <p:nvPr/>
        </p:nvCxnSpPr>
        <p:spPr>
          <a:xfrm flipH="1">
            <a:off x="899592" y="1772816"/>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899592" y="2564904"/>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899592" y="3356992"/>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899592" y="4149080"/>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899592" y="5013176"/>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3131840" y="1412776"/>
            <a:ext cx="601216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32" name="图片 31" descr="ljt_button01.png"/>
          <p:cNvPicPr>
            <a:picLocks noChangeAspect="1"/>
          </p:cNvPicPr>
          <p:nvPr/>
        </p:nvPicPr>
        <p:blipFill>
          <a:blip r:embed="rId8" cstate="print"/>
          <a:stretch>
            <a:fillRect/>
          </a:stretch>
        </p:blipFill>
        <p:spPr>
          <a:xfrm>
            <a:off x="8753475" y="1012726"/>
            <a:ext cx="390525" cy="400050"/>
          </a:xfrm>
          <a:prstGeom prst="rect">
            <a:avLst/>
          </a:prstGeom>
        </p:spPr>
      </p:pic>
      <p:pic>
        <p:nvPicPr>
          <p:cNvPr id="1026" name="Picture 2"/>
          <p:cNvPicPr>
            <a:picLocks noChangeAspect="1" noChangeArrowheads="1"/>
          </p:cNvPicPr>
          <p:nvPr/>
        </p:nvPicPr>
        <p:blipFill>
          <a:blip r:embed="rId9" cstate="print"/>
          <a:srcRect/>
          <a:stretch>
            <a:fillRect/>
          </a:stretch>
        </p:blipFill>
        <p:spPr bwMode="auto">
          <a:xfrm>
            <a:off x="7524328" y="980728"/>
            <a:ext cx="432048" cy="432048"/>
          </a:xfrm>
          <a:prstGeom prst="rect">
            <a:avLst/>
          </a:prstGeom>
          <a:noFill/>
          <a:ln w="9525">
            <a:noFill/>
            <a:miter lim="800000"/>
            <a:headEnd/>
            <a:tailEnd/>
          </a:ln>
        </p:spPr>
      </p:pic>
      <p:pic>
        <p:nvPicPr>
          <p:cNvPr id="2" name="Picture 2"/>
          <p:cNvPicPr>
            <a:picLocks noChangeAspect="1" noChangeArrowheads="1"/>
          </p:cNvPicPr>
          <p:nvPr/>
        </p:nvPicPr>
        <p:blipFill>
          <a:blip r:embed="rId10" cstate="print"/>
          <a:srcRect/>
          <a:stretch>
            <a:fillRect/>
          </a:stretch>
        </p:blipFill>
        <p:spPr bwMode="auto">
          <a:xfrm>
            <a:off x="8172400" y="980728"/>
            <a:ext cx="432048" cy="432048"/>
          </a:xfrm>
          <a:prstGeom prst="rect">
            <a:avLst/>
          </a:prstGeom>
          <a:noFill/>
          <a:ln w="9525">
            <a:noFill/>
            <a:miter lim="800000"/>
            <a:headEnd/>
            <a:tailEnd/>
          </a:ln>
        </p:spPr>
      </p:pic>
      <p:sp>
        <p:nvSpPr>
          <p:cNvPr id="128" name="TextBox 127"/>
          <p:cNvSpPr txBox="1"/>
          <p:nvPr/>
        </p:nvSpPr>
        <p:spPr>
          <a:xfrm>
            <a:off x="3131840" y="1052736"/>
            <a:ext cx="1872208" cy="338554"/>
          </a:xfrm>
          <a:prstGeom prst="rect">
            <a:avLst/>
          </a:prstGeom>
          <a:noFill/>
        </p:spPr>
        <p:txBody>
          <a:bodyPr wrap="square" rtlCol="0">
            <a:spAutoFit/>
          </a:bodyPr>
          <a:lstStyle/>
          <a:p>
            <a:r>
              <a:rPr lang="zh-CN" altLang="en-US" sz="1600" dirty="0" smtClean="0">
                <a:solidFill>
                  <a:schemeClr val="bg1"/>
                </a:solidFill>
              </a:rPr>
              <a:t>好友昵称八个汉字</a:t>
            </a:r>
            <a:endParaRPr lang="zh-CN" altLang="en-US" sz="1600" dirty="0">
              <a:solidFill>
                <a:schemeClr val="bg1"/>
              </a:solidFill>
            </a:endParaRPr>
          </a:p>
        </p:txBody>
      </p:sp>
      <p:sp>
        <p:nvSpPr>
          <p:cNvPr id="129" name="矩形 128"/>
          <p:cNvSpPr/>
          <p:nvPr/>
        </p:nvSpPr>
        <p:spPr>
          <a:xfrm>
            <a:off x="3131840" y="5373216"/>
            <a:ext cx="6012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p:nvPr/>
        </p:nvSpPr>
        <p:spPr>
          <a:xfrm>
            <a:off x="8208912" y="5445224"/>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发送</a:t>
            </a:r>
            <a:endParaRPr lang="zh-CN" altLang="en-US" sz="1100" dirty="0"/>
          </a:p>
        </p:txBody>
      </p:sp>
      <p:sp>
        <p:nvSpPr>
          <p:cNvPr id="131" name="圆角矩形 130"/>
          <p:cNvSpPr/>
          <p:nvPr/>
        </p:nvSpPr>
        <p:spPr>
          <a:xfrm>
            <a:off x="3203848" y="5445224"/>
            <a:ext cx="4608512" cy="36004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smtClean="0"/>
              <a:t>点击输入要说的话。</a:t>
            </a:r>
            <a:endParaRPr lang="zh-CN" altLang="en-US" sz="1100" dirty="0"/>
          </a:p>
        </p:txBody>
      </p:sp>
      <p:sp>
        <p:nvSpPr>
          <p:cNvPr id="132" name="笑脸 131"/>
          <p:cNvSpPr/>
          <p:nvPr/>
        </p:nvSpPr>
        <p:spPr>
          <a:xfrm>
            <a:off x="7884368" y="5466928"/>
            <a:ext cx="288032" cy="266328"/>
          </a:xfrm>
          <a:prstGeom prst="smileyFac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流程图: 联系 132"/>
          <p:cNvSpPr/>
          <p:nvPr/>
        </p:nvSpPr>
        <p:spPr>
          <a:xfrm>
            <a:off x="3275856" y="1541984"/>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34" name="Picture 2"/>
          <p:cNvPicPr>
            <a:picLocks noChangeAspect="1" noChangeArrowheads="1"/>
          </p:cNvPicPr>
          <p:nvPr/>
        </p:nvPicPr>
        <p:blipFill>
          <a:blip r:embed="rId5" cstate="print"/>
          <a:srcRect/>
          <a:stretch>
            <a:fillRect/>
          </a:stretch>
        </p:blipFill>
        <p:spPr bwMode="auto">
          <a:xfrm>
            <a:off x="3203848" y="1469976"/>
            <a:ext cx="216024" cy="208121"/>
          </a:xfrm>
          <a:prstGeom prst="rect">
            <a:avLst/>
          </a:prstGeom>
          <a:noFill/>
          <a:ln w="9525">
            <a:noFill/>
            <a:miter lim="800000"/>
            <a:headEnd/>
            <a:tailEnd/>
          </a:ln>
        </p:spPr>
      </p:pic>
      <p:sp>
        <p:nvSpPr>
          <p:cNvPr id="135" name="TextBox 134"/>
          <p:cNvSpPr txBox="1"/>
          <p:nvPr/>
        </p:nvSpPr>
        <p:spPr>
          <a:xfrm>
            <a:off x="3563888" y="1974032"/>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137" name="TextBox 136"/>
          <p:cNvSpPr txBox="1"/>
          <p:nvPr/>
        </p:nvSpPr>
        <p:spPr>
          <a:xfrm>
            <a:off x="3923928" y="1599184"/>
            <a:ext cx="1224136" cy="230832"/>
          </a:xfrm>
          <a:prstGeom prst="rect">
            <a:avLst/>
          </a:prstGeom>
          <a:noFill/>
        </p:spPr>
        <p:txBody>
          <a:bodyPr wrap="square" rtlCol="0">
            <a:spAutoFit/>
          </a:bodyPr>
          <a:lstStyle/>
          <a:p>
            <a:r>
              <a:rPr lang="zh-CN" altLang="en-US" sz="900" dirty="0" smtClean="0">
                <a:solidFill>
                  <a:schemeClr val="bg1"/>
                </a:solidFill>
              </a:rPr>
              <a:t>好友昵称八个汉字</a:t>
            </a:r>
            <a:endParaRPr lang="zh-CN" altLang="en-US" sz="900" dirty="0">
              <a:solidFill>
                <a:schemeClr val="bg1"/>
              </a:solidFill>
            </a:endParaRPr>
          </a:p>
        </p:txBody>
      </p:sp>
      <p:sp>
        <p:nvSpPr>
          <p:cNvPr id="138" name="矩形标注 137"/>
          <p:cNvSpPr/>
          <p:nvPr/>
        </p:nvSpPr>
        <p:spPr>
          <a:xfrm rot="5400000">
            <a:off x="5760132" y="152636"/>
            <a:ext cx="288032" cy="3672408"/>
          </a:xfrm>
          <a:prstGeom prst="wedgeRectCallout">
            <a:avLst>
              <a:gd name="adj1" fmla="val -14728"/>
              <a:gd name="adj2" fmla="val 551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Box 138"/>
          <p:cNvSpPr txBox="1"/>
          <p:nvPr/>
        </p:nvSpPr>
        <p:spPr>
          <a:xfrm>
            <a:off x="4067944" y="1871246"/>
            <a:ext cx="3672408" cy="230832"/>
          </a:xfrm>
          <a:prstGeom prst="rect">
            <a:avLst/>
          </a:prstGeom>
          <a:noFill/>
        </p:spPr>
        <p:txBody>
          <a:bodyPr wrap="square" rtlCol="0">
            <a:spAutoFit/>
          </a:bodyPr>
          <a:lstStyle/>
          <a:p>
            <a:r>
              <a:rPr lang="zh-CN" altLang="en-US" sz="900" dirty="0" smtClean="0">
                <a:solidFill>
                  <a:schemeClr val="bg1"/>
                </a:solidFill>
              </a:rPr>
              <a:t>一二三四五六七八九十一二三四五六七八九十一二三四五六七八九十</a:t>
            </a:r>
          </a:p>
        </p:txBody>
      </p:sp>
      <p:sp>
        <p:nvSpPr>
          <p:cNvPr id="140" name="流程图: 联系 139"/>
          <p:cNvSpPr/>
          <p:nvPr/>
        </p:nvSpPr>
        <p:spPr>
          <a:xfrm>
            <a:off x="8460432" y="227687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41" name="Picture 2"/>
          <p:cNvPicPr>
            <a:picLocks noChangeAspect="1" noChangeArrowheads="1"/>
          </p:cNvPicPr>
          <p:nvPr/>
        </p:nvPicPr>
        <p:blipFill>
          <a:blip r:embed="rId5" cstate="print"/>
          <a:srcRect/>
          <a:stretch>
            <a:fillRect/>
          </a:stretch>
        </p:blipFill>
        <p:spPr bwMode="auto">
          <a:xfrm>
            <a:off x="8388424" y="2204864"/>
            <a:ext cx="216024" cy="208121"/>
          </a:xfrm>
          <a:prstGeom prst="rect">
            <a:avLst/>
          </a:prstGeom>
          <a:noFill/>
          <a:ln w="9525">
            <a:noFill/>
            <a:miter lim="800000"/>
            <a:headEnd/>
            <a:tailEnd/>
          </a:ln>
        </p:spPr>
      </p:pic>
      <p:sp>
        <p:nvSpPr>
          <p:cNvPr id="142" name="TextBox 141"/>
          <p:cNvSpPr txBox="1"/>
          <p:nvPr/>
        </p:nvSpPr>
        <p:spPr>
          <a:xfrm>
            <a:off x="8748464" y="270892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143" name="矩形标注 142"/>
          <p:cNvSpPr/>
          <p:nvPr/>
        </p:nvSpPr>
        <p:spPr>
          <a:xfrm rot="5400000">
            <a:off x="6624228" y="1247564"/>
            <a:ext cx="288032" cy="2952328"/>
          </a:xfrm>
          <a:prstGeom prst="wedgeRectCallout">
            <a:avLst>
              <a:gd name="adj1" fmla="val -14728"/>
              <a:gd name="adj2" fmla="val -541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TextBox 143"/>
          <p:cNvSpPr txBox="1"/>
          <p:nvPr/>
        </p:nvSpPr>
        <p:spPr>
          <a:xfrm>
            <a:off x="7236296" y="2276872"/>
            <a:ext cx="1224136" cy="230832"/>
          </a:xfrm>
          <a:prstGeom prst="rect">
            <a:avLst/>
          </a:prstGeom>
          <a:noFill/>
        </p:spPr>
        <p:txBody>
          <a:bodyPr wrap="square" rtlCol="0">
            <a:spAutoFit/>
          </a:bodyPr>
          <a:lstStyle/>
          <a:p>
            <a:r>
              <a:rPr lang="zh-CN" altLang="en-US" sz="900" dirty="0" smtClean="0">
                <a:solidFill>
                  <a:schemeClr val="bg1"/>
                </a:solidFill>
              </a:rPr>
              <a:t>自己昵称八个汉字</a:t>
            </a:r>
            <a:endParaRPr lang="zh-CN" altLang="en-US" sz="900" dirty="0">
              <a:solidFill>
                <a:schemeClr val="bg1"/>
              </a:solidFill>
            </a:endParaRPr>
          </a:p>
        </p:txBody>
      </p:sp>
      <p:sp>
        <p:nvSpPr>
          <p:cNvPr id="145" name="流程图: 联系 144"/>
          <p:cNvSpPr/>
          <p:nvPr/>
        </p:nvSpPr>
        <p:spPr>
          <a:xfrm>
            <a:off x="8460432" y="299695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46" name="Picture 2"/>
          <p:cNvPicPr>
            <a:picLocks noChangeAspect="1" noChangeArrowheads="1"/>
          </p:cNvPicPr>
          <p:nvPr/>
        </p:nvPicPr>
        <p:blipFill>
          <a:blip r:embed="rId5" cstate="print"/>
          <a:srcRect/>
          <a:stretch>
            <a:fillRect/>
          </a:stretch>
        </p:blipFill>
        <p:spPr bwMode="auto">
          <a:xfrm>
            <a:off x="8388424" y="2924944"/>
            <a:ext cx="216024" cy="208121"/>
          </a:xfrm>
          <a:prstGeom prst="rect">
            <a:avLst/>
          </a:prstGeom>
          <a:noFill/>
          <a:ln w="9525">
            <a:noFill/>
            <a:miter lim="800000"/>
            <a:headEnd/>
            <a:tailEnd/>
          </a:ln>
        </p:spPr>
      </p:pic>
      <p:sp>
        <p:nvSpPr>
          <p:cNvPr id="147" name="TextBox 146"/>
          <p:cNvSpPr txBox="1"/>
          <p:nvPr/>
        </p:nvSpPr>
        <p:spPr>
          <a:xfrm>
            <a:off x="8748464" y="342900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148" name="矩形标注 147"/>
          <p:cNvSpPr/>
          <p:nvPr/>
        </p:nvSpPr>
        <p:spPr>
          <a:xfrm rot="5400000">
            <a:off x="6624228" y="1967644"/>
            <a:ext cx="288032" cy="2952328"/>
          </a:xfrm>
          <a:prstGeom prst="wedgeRectCallout">
            <a:avLst>
              <a:gd name="adj1" fmla="val -14728"/>
              <a:gd name="adj2" fmla="val -541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TextBox 148"/>
          <p:cNvSpPr txBox="1"/>
          <p:nvPr/>
        </p:nvSpPr>
        <p:spPr>
          <a:xfrm>
            <a:off x="7236296" y="2996952"/>
            <a:ext cx="1224136" cy="230832"/>
          </a:xfrm>
          <a:prstGeom prst="rect">
            <a:avLst/>
          </a:prstGeom>
          <a:noFill/>
        </p:spPr>
        <p:txBody>
          <a:bodyPr wrap="square" rtlCol="0">
            <a:spAutoFit/>
          </a:bodyPr>
          <a:lstStyle/>
          <a:p>
            <a:r>
              <a:rPr lang="zh-CN" altLang="en-US" sz="900" dirty="0" smtClean="0">
                <a:solidFill>
                  <a:schemeClr val="bg1"/>
                </a:solidFill>
              </a:rPr>
              <a:t>自己昵称八个汉字</a:t>
            </a:r>
            <a:endParaRPr lang="zh-CN" altLang="en-US" sz="900" dirty="0">
              <a:solidFill>
                <a:schemeClr val="bg1"/>
              </a:solidFill>
            </a:endParaRPr>
          </a:p>
        </p:txBody>
      </p:sp>
      <p:sp>
        <p:nvSpPr>
          <p:cNvPr id="150" name="流程图: 联系 149"/>
          <p:cNvSpPr/>
          <p:nvPr/>
        </p:nvSpPr>
        <p:spPr>
          <a:xfrm>
            <a:off x="8460432" y="371703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51" name="Picture 2"/>
          <p:cNvPicPr>
            <a:picLocks noChangeAspect="1" noChangeArrowheads="1"/>
          </p:cNvPicPr>
          <p:nvPr/>
        </p:nvPicPr>
        <p:blipFill>
          <a:blip r:embed="rId5" cstate="print"/>
          <a:srcRect/>
          <a:stretch>
            <a:fillRect/>
          </a:stretch>
        </p:blipFill>
        <p:spPr bwMode="auto">
          <a:xfrm>
            <a:off x="8388424" y="3645024"/>
            <a:ext cx="216024" cy="208121"/>
          </a:xfrm>
          <a:prstGeom prst="rect">
            <a:avLst/>
          </a:prstGeom>
          <a:noFill/>
          <a:ln w="9525">
            <a:noFill/>
            <a:miter lim="800000"/>
            <a:headEnd/>
            <a:tailEnd/>
          </a:ln>
        </p:spPr>
      </p:pic>
      <p:sp>
        <p:nvSpPr>
          <p:cNvPr id="152" name="TextBox 151"/>
          <p:cNvSpPr txBox="1"/>
          <p:nvPr/>
        </p:nvSpPr>
        <p:spPr>
          <a:xfrm>
            <a:off x="8748464" y="414908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153" name="矩形标注 152"/>
          <p:cNvSpPr/>
          <p:nvPr/>
        </p:nvSpPr>
        <p:spPr>
          <a:xfrm rot="5400000">
            <a:off x="6624228" y="2687724"/>
            <a:ext cx="288032" cy="2952328"/>
          </a:xfrm>
          <a:prstGeom prst="wedgeRectCallout">
            <a:avLst>
              <a:gd name="adj1" fmla="val -14728"/>
              <a:gd name="adj2" fmla="val -541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TextBox 153"/>
          <p:cNvSpPr txBox="1"/>
          <p:nvPr/>
        </p:nvSpPr>
        <p:spPr>
          <a:xfrm>
            <a:off x="7236296" y="3717032"/>
            <a:ext cx="1224136" cy="230832"/>
          </a:xfrm>
          <a:prstGeom prst="rect">
            <a:avLst/>
          </a:prstGeom>
          <a:noFill/>
        </p:spPr>
        <p:txBody>
          <a:bodyPr wrap="square" rtlCol="0">
            <a:spAutoFit/>
          </a:bodyPr>
          <a:lstStyle/>
          <a:p>
            <a:r>
              <a:rPr lang="zh-CN" altLang="en-US" sz="900" dirty="0" smtClean="0">
                <a:solidFill>
                  <a:schemeClr val="bg1"/>
                </a:solidFill>
              </a:rPr>
              <a:t>自己昵称八个汉字</a:t>
            </a:r>
            <a:endParaRPr lang="zh-CN" altLang="en-US" sz="900" dirty="0">
              <a:solidFill>
                <a:schemeClr val="bg1"/>
              </a:solidFill>
            </a:endParaRPr>
          </a:p>
        </p:txBody>
      </p:sp>
      <p:sp>
        <p:nvSpPr>
          <p:cNvPr id="155" name="流程图: 联系 154"/>
          <p:cNvSpPr/>
          <p:nvPr/>
        </p:nvSpPr>
        <p:spPr>
          <a:xfrm>
            <a:off x="8460432" y="443711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56" name="Picture 2"/>
          <p:cNvPicPr>
            <a:picLocks noChangeAspect="1" noChangeArrowheads="1"/>
          </p:cNvPicPr>
          <p:nvPr/>
        </p:nvPicPr>
        <p:blipFill>
          <a:blip r:embed="rId5" cstate="print"/>
          <a:srcRect/>
          <a:stretch>
            <a:fillRect/>
          </a:stretch>
        </p:blipFill>
        <p:spPr bwMode="auto">
          <a:xfrm>
            <a:off x="8388424" y="4365104"/>
            <a:ext cx="216024" cy="208121"/>
          </a:xfrm>
          <a:prstGeom prst="rect">
            <a:avLst/>
          </a:prstGeom>
          <a:noFill/>
          <a:ln w="9525">
            <a:noFill/>
            <a:miter lim="800000"/>
            <a:headEnd/>
            <a:tailEnd/>
          </a:ln>
        </p:spPr>
      </p:pic>
      <p:sp>
        <p:nvSpPr>
          <p:cNvPr id="157" name="TextBox 156"/>
          <p:cNvSpPr txBox="1"/>
          <p:nvPr/>
        </p:nvSpPr>
        <p:spPr>
          <a:xfrm>
            <a:off x="8748464" y="486916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158" name="矩形标注 157"/>
          <p:cNvSpPr/>
          <p:nvPr/>
        </p:nvSpPr>
        <p:spPr>
          <a:xfrm rot="5400000">
            <a:off x="6624228" y="3407804"/>
            <a:ext cx="288032" cy="2952328"/>
          </a:xfrm>
          <a:prstGeom prst="wedgeRectCallout">
            <a:avLst>
              <a:gd name="adj1" fmla="val -14728"/>
              <a:gd name="adj2" fmla="val -541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TextBox 158"/>
          <p:cNvSpPr txBox="1"/>
          <p:nvPr/>
        </p:nvSpPr>
        <p:spPr>
          <a:xfrm>
            <a:off x="7236296" y="4437112"/>
            <a:ext cx="1224136" cy="230832"/>
          </a:xfrm>
          <a:prstGeom prst="rect">
            <a:avLst/>
          </a:prstGeom>
          <a:noFill/>
        </p:spPr>
        <p:txBody>
          <a:bodyPr wrap="square" rtlCol="0">
            <a:spAutoFit/>
          </a:bodyPr>
          <a:lstStyle/>
          <a:p>
            <a:r>
              <a:rPr lang="zh-CN" altLang="en-US" sz="900" dirty="0" smtClean="0">
                <a:solidFill>
                  <a:schemeClr val="bg1"/>
                </a:solidFill>
              </a:rPr>
              <a:t>自己昵称八个汉字</a:t>
            </a:r>
            <a:endParaRPr lang="zh-CN" altLang="en-US" sz="900" dirty="0">
              <a:solidFill>
                <a:schemeClr val="bg1"/>
              </a:solidFill>
            </a:endParaRPr>
          </a:p>
        </p:txBody>
      </p:sp>
      <p:sp>
        <p:nvSpPr>
          <p:cNvPr id="118" name="流程图: 终止 117"/>
          <p:cNvSpPr/>
          <p:nvPr/>
        </p:nvSpPr>
        <p:spPr>
          <a:xfrm>
            <a:off x="2339752" y="980728"/>
            <a:ext cx="792088" cy="216024"/>
          </a:xfrm>
          <a:prstGeom prst="flowChartTermina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rPr>
              <a:t>新消息  </a:t>
            </a:r>
            <a:r>
              <a:rPr lang="en-US" altLang="zh-CN" sz="800" dirty="0" smtClean="0">
                <a:solidFill>
                  <a:schemeClr val="tx1"/>
                </a:solidFill>
              </a:rPr>
              <a:t>9</a:t>
            </a:r>
            <a:endParaRPr lang="zh-CN" altLang="en-US" sz="800" dirty="0">
              <a:solidFill>
                <a:schemeClr val="tx1"/>
              </a:solidFill>
            </a:endParaRPr>
          </a:p>
        </p:txBody>
      </p:sp>
      <p:sp>
        <p:nvSpPr>
          <p:cNvPr id="114" name="圆角矩形 113"/>
          <p:cNvSpPr/>
          <p:nvPr/>
        </p:nvSpPr>
        <p:spPr>
          <a:xfrm>
            <a:off x="5436096"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好友馈赠</a:t>
            </a:r>
            <a:endParaRPr lang="zh-CN" altLang="en-US" sz="1100" dirty="0"/>
          </a:p>
        </p:txBody>
      </p:sp>
      <p:sp>
        <p:nvSpPr>
          <p:cNvPr id="115" name="流程图: 联系 114"/>
          <p:cNvSpPr/>
          <p:nvPr/>
        </p:nvSpPr>
        <p:spPr>
          <a:xfrm>
            <a:off x="6203032" y="5949280"/>
            <a:ext cx="97160" cy="9716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9525" y="390525"/>
            <a:ext cx="9123363" cy="60769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403648" y="476672"/>
            <a:ext cx="1080120" cy="398814"/>
          </a:xfrm>
          <a:prstGeom prst="rect">
            <a:avLst/>
          </a:prstGeom>
          <a:noFill/>
          <a:ln w="9525">
            <a:noFill/>
            <a:miter lim="800000"/>
            <a:headEnd/>
            <a:tailEnd/>
          </a:ln>
        </p:spPr>
      </p:pic>
      <p:sp>
        <p:nvSpPr>
          <p:cNvPr id="8" name="矩形 7"/>
          <p:cNvSpPr/>
          <p:nvPr/>
        </p:nvSpPr>
        <p:spPr>
          <a:xfrm>
            <a:off x="0" y="980728"/>
            <a:ext cx="9144000" cy="5472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0" y="980728"/>
            <a:ext cx="89959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游戏好友</a:t>
            </a:r>
            <a:endParaRPr lang="zh-CN" altLang="en-US" sz="1200" dirty="0"/>
          </a:p>
        </p:txBody>
      </p:sp>
      <p:sp>
        <p:nvSpPr>
          <p:cNvPr id="10" name="TextBox 9"/>
          <p:cNvSpPr txBox="1"/>
          <p:nvPr/>
        </p:nvSpPr>
        <p:spPr>
          <a:xfrm>
            <a:off x="1547664" y="476672"/>
            <a:ext cx="646331" cy="369332"/>
          </a:xfrm>
          <a:prstGeom prst="rect">
            <a:avLst/>
          </a:prstGeom>
          <a:noFill/>
        </p:spPr>
        <p:txBody>
          <a:bodyPr wrap="none" rtlCol="0">
            <a:spAutoFit/>
          </a:bodyPr>
          <a:lstStyle/>
          <a:p>
            <a:r>
              <a:rPr lang="zh-CN" altLang="en-US" dirty="0" smtClean="0"/>
              <a:t>好友</a:t>
            </a:r>
            <a:endParaRPr lang="zh-CN" altLang="en-US" dirty="0"/>
          </a:p>
        </p:txBody>
      </p:sp>
      <p:sp>
        <p:nvSpPr>
          <p:cNvPr id="11" name="圆角矩形 10"/>
          <p:cNvSpPr/>
          <p:nvPr/>
        </p:nvSpPr>
        <p:spPr>
          <a:xfrm>
            <a:off x="8244408"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申请列表</a:t>
            </a:r>
            <a:endParaRPr lang="zh-CN" altLang="en-US" sz="1100" dirty="0"/>
          </a:p>
        </p:txBody>
      </p:sp>
      <p:sp>
        <p:nvSpPr>
          <p:cNvPr id="12" name="圆角矩形 11"/>
          <p:cNvSpPr/>
          <p:nvPr/>
        </p:nvSpPr>
        <p:spPr>
          <a:xfrm>
            <a:off x="0" y="1412776"/>
            <a:ext cx="89959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黑名单</a:t>
            </a:r>
            <a:endParaRPr lang="zh-CN" altLang="en-US" sz="1200" dirty="0"/>
          </a:p>
        </p:txBody>
      </p:sp>
      <p:cxnSp>
        <p:nvCxnSpPr>
          <p:cNvPr id="14" name="直接连接符 13"/>
          <p:cNvCxnSpPr/>
          <p:nvPr/>
        </p:nvCxnSpPr>
        <p:spPr>
          <a:xfrm>
            <a:off x="899592" y="980728"/>
            <a:ext cx="0" cy="54726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899592" y="5877272"/>
            <a:ext cx="824440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5" name="圆角矩形 74"/>
          <p:cNvSpPr/>
          <p:nvPr/>
        </p:nvSpPr>
        <p:spPr>
          <a:xfrm>
            <a:off x="7308304"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搜索好友</a:t>
            </a:r>
            <a:endParaRPr lang="zh-CN" altLang="en-US" sz="1100" dirty="0"/>
          </a:p>
        </p:txBody>
      </p:sp>
      <p:sp>
        <p:nvSpPr>
          <p:cNvPr id="60" name="圆角矩形 59"/>
          <p:cNvSpPr/>
          <p:nvPr/>
        </p:nvSpPr>
        <p:spPr>
          <a:xfrm>
            <a:off x="6372200" y="6021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推荐好友</a:t>
            </a:r>
            <a:endParaRPr lang="zh-CN" altLang="en-US" sz="1100" dirty="0"/>
          </a:p>
        </p:txBody>
      </p:sp>
      <p:sp>
        <p:nvSpPr>
          <p:cNvPr id="73" name="流程图: 联系 72"/>
          <p:cNvSpPr/>
          <p:nvPr/>
        </p:nvSpPr>
        <p:spPr>
          <a:xfrm>
            <a:off x="9011344" y="5949280"/>
            <a:ext cx="97160" cy="97160"/>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TextBox 113"/>
          <p:cNvSpPr txBox="1"/>
          <p:nvPr/>
        </p:nvSpPr>
        <p:spPr>
          <a:xfrm>
            <a:off x="3131840" y="3140968"/>
            <a:ext cx="4248472" cy="369332"/>
          </a:xfrm>
          <a:prstGeom prst="rect">
            <a:avLst/>
          </a:prstGeom>
          <a:noFill/>
        </p:spPr>
        <p:txBody>
          <a:bodyPr wrap="square" rtlCol="0">
            <a:spAutoFit/>
          </a:bodyPr>
          <a:lstStyle/>
          <a:p>
            <a:r>
              <a:rPr lang="zh-CN" altLang="en-US" dirty="0" smtClean="0"/>
              <a:t>您尚未拥有好友，请先添加好友！</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1680" y="980728"/>
            <a:ext cx="5616624" cy="432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691680" y="980728"/>
            <a:ext cx="5616624"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好友申请</a:t>
            </a:r>
            <a:endParaRPr lang="zh-CN" altLang="en-US" dirty="0"/>
          </a:p>
        </p:txBody>
      </p:sp>
      <p:sp>
        <p:nvSpPr>
          <p:cNvPr id="6" name="矩形 5"/>
          <p:cNvSpPr/>
          <p:nvPr/>
        </p:nvSpPr>
        <p:spPr>
          <a:xfrm>
            <a:off x="6948264" y="980728"/>
            <a:ext cx="360040"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a:t>
            </a:r>
            <a:endParaRPr lang="zh-CN" altLang="en-US" dirty="0"/>
          </a:p>
        </p:txBody>
      </p:sp>
      <p:sp>
        <p:nvSpPr>
          <p:cNvPr id="47" name="矩形 46"/>
          <p:cNvSpPr/>
          <p:nvPr/>
        </p:nvSpPr>
        <p:spPr>
          <a:xfrm>
            <a:off x="1763688" y="1412776"/>
            <a:ext cx="54726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4" name="流程图: 联系 23"/>
          <p:cNvSpPr/>
          <p:nvPr/>
        </p:nvSpPr>
        <p:spPr>
          <a:xfrm>
            <a:off x="1979712" y="155679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25" name="Picture 2"/>
          <p:cNvPicPr>
            <a:picLocks noChangeAspect="1" noChangeArrowheads="1"/>
          </p:cNvPicPr>
          <p:nvPr/>
        </p:nvPicPr>
        <p:blipFill>
          <a:blip r:embed="rId2" cstate="print"/>
          <a:srcRect/>
          <a:stretch>
            <a:fillRect/>
          </a:stretch>
        </p:blipFill>
        <p:spPr bwMode="auto">
          <a:xfrm>
            <a:off x="1907704" y="1484784"/>
            <a:ext cx="216024" cy="208121"/>
          </a:xfrm>
          <a:prstGeom prst="rect">
            <a:avLst/>
          </a:prstGeom>
          <a:noFill/>
          <a:ln w="9525">
            <a:noFill/>
            <a:miter lim="800000"/>
            <a:headEnd/>
            <a:tailEnd/>
          </a:ln>
        </p:spPr>
      </p:pic>
      <p:sp>
        <p:nvSpPr>
          <p:cNvPr id="31" name="TextBox 30"/>
          <p:cNvSpPr txBox="1"/>
          <p:nvPr/>
        </p:nvSpPr>
        <p:spPr>
          <a:xfrm>
            <a:off x="2267744" y="198884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32" name="Picture 2"/>
          <p:cNvPicPr>
            <a:picLocks noChangeAspect="1" noChangeArrowheads="1"/>
          </p:cNvPicPr>
          <p:nvPr/>
        </p:nvPicPr>
        <p:blipFill>
          <a:blip r:embed="rId3" cstate="print"/>
          <a:srcRect/>
          <a:stretch>
            <a:fillRect/>
          </a:stretch>
        </p:blipFill>
        <p:spPr bwMode="auto">
          <a:xfrm>
            <a:off x="2699792" y="1574793"/>
            <a:ext cx="288032" cy="270031"/>
          </a:xfrm>
          <a:prstGeom prst="rect">
            <a:avLst/>
          </a:prstGeom>
          <a:noFill/>
          <a:ln w="9525">
            <a:noFill/>
            <a:miter lim="800000"/>
            <a:headEnd/>
            <a:tailEnd/>
          </a:ln>
        </p:spPr>
      </p:pic>
      <p:sp>
        <p:nvSpPr>
          <p:cNvPr id="34" name="TextBox 33"/>
          <p:cNvSpPr txBox="1"/>
          <p:nvPr/>
        </p:nvSpPr>
        <p:spPr>
          <a:xfrm>
            <a:off x="2987824" y="161399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cxnSp>
        <p:nvCxnSpPr>
          <p:cNvPr id="37" name="直接连接符 36"/>
          <p:cNvCxnSpPr/>
          <p:nvPr/>
        </p:nvCxnSpPr>
        <p:spPr>
          <a:xfrm flipH="1">
            <a:off x="1187624" y="5805264"/>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699792" y="1916832"/>
            <a:ext cx="2592288" cy="216024"/>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smtClean="0"/>
              <a:t>一二三四五六七八九十一二三四五</a:t>
            </a:r>
            <a:endParaRPr lang="zh-CN" altLang="en-US" sz="1100" dirty="0"/>
          </a:p>
        </p:txBody>
      </p:sp>
      <p:sp>
        <p:nvSpPr>
          <p:cNvPr id="39" name="圆角矩形 38"/>
          <p:cNvSpPr/>
          <p:nvPr/>
        </p:nvSpPr>
        <p:spPr>
          <a:xfrm>
            <a:off x="6336704" y="170080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同意</a:t>
            </a:r>
            <a:endParaRPr lang="zh-CN" altLang="en-US" sz="1100" dirty="0"/>
          </a:p>
        </p:txBody>
      </p:sp>
      <p:sp>
        <p:nvSpPr>
          <p:cNvPr id="40" name="圆角矩形 39"/>
          <p:cNvSpPr/>
          <p:nvPr/>
        </p:nvSpPr>
        <p:spPr>
          <a:xfrm>
            <a:off x="5436096" y="170080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拒绝</a:t>
            </a:r>
            <a:endParaRPr lang="zh-CN" altLang="en-US" sz="1100" dirty="0"/>
          </a:p>
        </p:txBody>
      </p:sp>
      <p:sp>
        <p:nvSpPr>
          <p:cNvPr id="41" name="矩形 40"/>
          <p:cNvSpPr/>
          <p:nvPr/>
        </p:nvSpPr>
        <p:spPr>
          <a:xfrm>
            <a:off x="1763688" y="2276872"/>
            <a:ext cx="54726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2" name="流程图: 联系 41"/>
          <p:cNvSpPr/>
          <p:nvPr/>
        </p:nvSpPr>
        <p:spPr>
          <a:xfrm>
            <a:off x="1979712" y="2420888"/>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43" name="Picture 2"/>
          <p:cNvPicPr>
            <a:picLocks noChangeAspect="1" noChangeArrowheads="1"/>
          </p:cNvPicPr>
          <p:nvPr/>
        </p:nvPicPr>
        <p:blipFill>
          <a:blip r:embed="rId2" cstate="print"/>
          <a:srcRect/>
          <a:stretch>
            <a:fillRect/>
          </a:stretch>
        </p:blipFill>
        <p:spPr bwMode="auto">
          <a:xfrm>
            <a:off x="1907704" y="2348880"/>
            <a:ext cx="216024" cy="208121"/>
          </a:xfrm>
          <a:prstGeom prst="rect">
            <a:avLst/>
          </a:prstGeom>
          <a:noFill/>
          <a:ln w="9525">
            <a:noFill/>
            <a:miter lim="800000"/>
            <a:headEnd/>
            <a:tailEnd/>
          </a:ln>
        </p:spPr>
      </p:pic>
      <p:sp>
        <p:nvSpPr>
          <p:cNvPr id="44" name="TextBox 43"/>
          <p:cNvSpPr txBox="1"/>
          <p:nvPr/>
        </p:nvSpPr>
        <p:spPr>
          <a:xfrm>
            <a:off x="2267744" y="2852936"/>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45" name="Picture 2"/>
          <p:cNvPicPr>
            <a:picLocks noChangeAspect="1" noChangeArrowheads="1"/>
          </p:cNvPicPr>
          <p:nvPr/>
        </p:nvPicPr>
        <p:blipFill>
          <a:blip r:embed="rId3" cstate="print"/>
          <a:srcRect/>
          <a:stretch>
            <a:fillRect/>
          </a:stretch>
        </p:blipFill>
        <p:spPr bwMode="auto">
          <a:xfrm>
            <a:off x="2699792" y="2438889"/>
            <a:ext cx="288032" cy="270031"/>
          </a:xfrm>
          <a:prstGeom prst="rect">
            <a:avLst/>
          </a:prstGeom>
          <a:noFill/>
          <a:ln w="9525">
            <a:noFill/>
            <a:miter lim="800000"/>
            <a:headEnd/>
            <a:tailEnd/>
          </a:ln>
        </p:spPr>
      </p:pic>
      <p:sp>
        <p:nvSpPr>
          <p:cNvPr id="46" name="TextBox 45"/>
          <p:cNvSpPr txBox="1"/>
          <p:nvPr/>
        </p:nvSpPr>
        <p:spPr>
          <a:xfrm>
            <a:off x="2987824" y="2478088"/>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53" name="圆角矩形 52"/>
          <p:cNvSpPr/>
          <p:nvPr/>
        </p:nvSpPr>
        <p:spPr>
          <a:xfrm>
            <a:off x="2699792" y="2780928"/>
            <a:ext cx="2592288" cy="216024"/>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smtClean="0"/>
              <a:t>一二三四五六七八九十一二三四五</a:t>
            </a:r>
            <a:endParaRPr lang="zh-CN" altLang="en-US" sz="1100" dirty="0"/>
          </a:p>
        </p:txBody>
      </p:sp>
      <p:sp>
        <p:nvSpPr>
          <p:cNvPr id="55" name="圆角矩形 54"/>
          <p:cNvSpPr/>
          <p:nvPr/>
        </p:nvSpPr>
        <p:spPr>
          <a:xfrm>
            <a:off x="6336704" y="2564904"/>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同意</a:t>
            </a:r>
            <a:endParaRPr lang="zh-CN" altLang="en-US" sz="1100" dirty="0"/>
          </a:p>
        </p:txBody>
      </p:sp>
      <p:sp>
        <p:nvSpPr>
          <p:cNvPr id="56" name="圆角矩形 55"/>
          <p:cNvSpPr/>
          <p:nvPr/>
        </p:nvSpPr>
        <p:spPr>
          <a:xfrm>
            <a:off x="5436096" y="2564904"/>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拒绝</a:t>
            </a:r>
            <a:endParaRPr lang="zh-CN" altLang="en-US" sz="1100" dirty="0"/>
          </a:p>
        </p:txBody>
      </p:sp>
      <p:sp>
        <p:nvSpPr>
          <p:cNvPr id="57" name="矩形 56"/>
          <p:cNvSpPr/>
          <p:nvPr/>
        </p:nvSpPr>
        <p:spPr>
          <a:xfrm>
            <a:off x="1763688" y="3126160"/>
            <a:ext cx="54726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8" name="流程图: 联系 57"/>
          <p:cNvSpPr/>
          <p:nvPr/>
        </p:nvSpPr>
        <p:spPr>
          <a:xfrm>
            <a:off x="1979712" y="3270176"/>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59" name="Picture 2"/>
          <p:cNvPicPr>
            <a:picLocks noChangeAspect="1" noChangeArrowheads="1"/>
          </p:cNvPicPr>
          <p:nvPr/>
        </p:nvPicPr>
        <p:blipFill>
          <a:blip r:embed="rId2" cstate="print"/>
          <a:srcRect/>
          <a:stretch>
            <a:fillRect/>
          </a:stretch>
        </p:blipFill>
        <p:spPr bwMode="auto">
          <a:xfrm>
            <a:off x="1907704" y="3198168"/>
            <a:ext cx="216024" cy="208121"/>
          </a:xfrm>
          <a:prstGeom prst="rect">
            <a:avLst/>
          </a:prstGeom>
          <a:noFill/>
          <a:ln w="9525">
            <a:noFill/>
            <a:miter lim="800000"/>
            <a:headEnd/>
            <a:tailEnd/>
          </a:ln>
        </p:spPr>
      </p:pic>
      <p:sp>
        <p:nvSpPr>
          <p:cNvPr id="60" name="TextBox 59"/>
          <p:cNvSpPr txBox="1"/>
          <p:nvPr/>
        </p:nvSpPr>
        <p:spPr>
          <a:xfrm>
            <a:off x="2267744" y="370222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61" name="Picture 2"/>
          <p:cNvPicPr>
            <a:picLocks noChangeAspect="1" noChangeArrowheads="1"/>
          </p:cNvPicPr>
          <p:nvPr/>
        </p:nvPicPr>
        <p:blipFill>
          <a:blip r:embed="rId3" cstate="print"/>
          <a:srcRect/>
          <a:stretch>
            <a:fillRect/>
          </a:stretch>
        </p:blipFill>
        <p:spPr bwMode="auto">
          <a:xfrm>
            <a:off x="2699792" y="3288177"/>
            <a:ext cx="288032" cy="270031"/>
          </a:xfrm>
          <a:prstGeom prst="rect">
            <a:avLst/>
          </a:prstGeom>
          <a:noFill/>
          <a:ln w="9525">
            <a:noFill/>
            <a:miter lim="800000"/>
            <a:headEnd/>
            <a:tailEnd/>
          </a:ln>
        </p:spPr>
      </p:pic>
      <p:sp>
        <p:nvSpPr>
          <p:cNvPr id="62" name="TextBox 61"/>
          <p:cNvSpPr txBox="1"/>
          <p:nvPr/>
        </p:nvSpPr>
        <p:spPr>
          <a:xfrm>
            <a:off x="2987824" y="3327376"/>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63" name="圆角矩形 62"/>
          <p:cNvSpPr/>
          <p:nvPr/>
        </p:nvSpPr>
        <p:spPr>
          <a:xfrm>
            <a:off x="2699792" y="3630216"/>
            <a:ext cx="2592288" cy="216024"/>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smtClean="0"/>
              <a:t>一二三四五六七八九十一二三四五</a:t>
            </a:r>
            <a:endParaRPr lang="zh-CN" altLang="en-US" sz="1100" dirty="0"/>
          </a:p>
        </p:txBody>
      </p:sp>
      <p:sp>
        <p:nvSpPr>
          <p:cNvPr id="64" name="圆角矩形 63"/>
          <p:cNvSpPr/>
          <p:nvPr/>
        </p:nvSpPr>
        <p:spPr>
          <a:xfrm>
            <a:off x="6336704" y="3414192"/>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同意</a:t>
            </a:r>
            <a:endParaRPr lang="zh-CN" altLang="en-US" sz="1100" dirty="0"/>
          </a:p>
        </p:txBody>
      </p:sp>
      <p:sp>
        <p:nvSpPr>
          <p:cNvPr id="65" name="圆角矩形 64"/>
          <p:cNvSpPr/>
          <p:nvPr/>
        </p:nvSpPr>
        <p:spPr>
          <a:xfrm>
            <a:off x="5436096" y="3414192"/>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拒绝</a:t>
            </a:r>
            <a:endParaRPr lang="zh-CN" altLang="en-US" sz="1100" dirty="0"/>
          </a:p>
        </p:txBody>
      </p:sp>
      <p:sp>
        <p:nvSpPr>
          <p:cNvPr id="66" name="矩形 65"/>
          <p:cNvSpPr/>
          <p:nvPr/>
        </p:nvSpPr>
        <p:spPr>
          <a:xfrm>
            <a:off x="1763688" y="3990256"/>
            <a:ext cx="54726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7" name="流程图: 联系 66"/>
          <p:cNvSpPr/>
          <p:nvPr/>
        </p:nvSpPr>
        <p:spPr>
          <a:xfrm>
            <a:off x="1979712" y="413427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68" name="Picture 2"/>
          <p:cNvPicPr>
            <a:picLocks noChangeAspect="1" noChangeArrowheads="1"/>
          </p:cNvPicPr>
          <p:nvPr/>
        </p:nvPicPr>
        <p:blipFill>
          <a:blip r:embed="rId2" cstate="print"/>
          <a:srcRect/>
          <a:stretch>
            <a:fillRect/>
          </a:stretch>
        </p:blipFill>
        <p:spPr bwMode="auto">
          <a:xfrm>
            <a:off x="1907704" y="4062264"/>
            <a:ext cx="216024" cy="208121"/>
          </a:xfrm>
          <a:prstGeom prst="rect">
            <a:avLst/>
          </a:prstGeom>
          <a:noFill/>
          <a:ln w="9525">
            <a:noFill/>
            <a:miter lim="800000"/>
            <a:headEnd/>
            <a:tailEnd/>
          </a:ln>
        </p:spPr>
      </p:pic>
      <p:sp>
        <p:nvSpPr>
          <p:cNvPr id="69" name="TextBox 68"/>
          <p:cNvSpPr txBox="1"/>
          <p:nvPr/>
        </p:nvSpPr>
        <p:spPr>
          <a:xfrm>
            <a:off x="2267744" y="456632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70" name="Picture 2"/>
          <p:cNvPicPr>
            <a:picLocks noChangeAspect="1" noChangeArrowheads="1"/>
          </p:cNvPicPr>
          <p:nvPr/>
        </p:nvPicPr>
        <p:blipFill>
          <a:blip r:embed="rId3" cstate="print"/>
          <a:srcRect/>
          <a:stretch>
            <a:fillRect/>
          </a:stretch>
        </p:blipFill>
        <p:spPr bwMode="auto">
          <a:xfrm>
            <a:off x="2699792" y="4152273"/>
            <a:ext cx="288032" cy="270031"/>
          </a:xfrm>
          <a:prstGeom prst="rect">
            <a:avLst/>
          </a:prstGeom>
          <a:noFill/>
          <a:ln w="9525">
            <a:noFill/>
            <a:miter lim="800000"/>
            <a:headEnd/>
            <a:tailEnd/>
          </a:ln>
        </p:spPr>
      </p:pic>
      <p:sp>
        <p:nvSpPr>
          <p:cNvPr id="71" name="TextBox 70"/>
          <p:cNvSpPr txBox="1"/>
          <p:nvPr/>
        </p:nvSpPr>
        <p:spPr>
          <a:xfrm>
            <a:off x="2987824" y="419147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72" name="圆角矩形 71"/>
          <p:cNvSpPr/>
          <p:nvPr/>
        </p:nvSpPr>
        <p:spPr>
          <a:xfrm>
            <a:off x="2699792" y="4494312"/>
            <a:ext cx="2592288" cy="216024"/>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dirty="0" smtClean="0"/>
              <a:t>一二三四五六七八九十一二三四五</a:t>
            </a:r>
            <a:endParaRPr lang="zh-CN" altLang="en-US" sz="1100" dirty="0"/>
          </a:p>
        </p:txBody>
      </p:sp>
      <p:sp>
        <p:nvSpPr>
          <p:cNvPr id="73" name="圆角矩形 72"/>
          <p:cNvSpPr/>
          <p:nvPr/>
        </p:nvSpPr>
        <p:spPr>
          <a:xfrm>
            <a:off x="6336704" y="4278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同意</a:t>
            </a:r>
            <a:endParaRPr lang="zh-CN" altLang="en-US" sz="1100" dirty="0"/>
          </a:p>
        </p:txBody>
      </p:sp>
      <p:sp>
        <p:nvSpPr>
          <p:cNvPr id="74" name="圆角矩形 73"/>
          <p:cNvSpPr/>
          <p:nvPr/>
        </p:nvSpPr>
        <p:spPr>
          <a:xfrm>
            <a:off x="5436096" y="4278288"/>
            <a:ext cx="8275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拒绝</a:t>
            </a:r>
            <a:endParaRPr lang="zh-CN" altLang="en-US" sz="1100" dirty="0"/>
          </a:p>
        </p:txBody>
      </p:sp>
      <p:sp>
        <p:nvSpPr>
          <p:cNvPr id="77" name="流程图: 联系 76"/>
          <p:cNvSpPr/>
          <p:nvPr/>
        </p:nvSpPr>
        <p:spPr>
          <a:xfrm>
            <a:off x="3923928" y="4988024"/>
            <a:ext cx="190872" cy="16916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p:cNvCxnSpPr/>
          <p:nvPr/>
        </p:nvCxnSpPr>
        <p:spPr>
          <a:xfrm flipH="1">
            <a:off x="1691680" y="4869160"/>
            <a:ext cx="561662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139952" y="4941168"/>
            <a:ext cx="1296144" cy="246221"/>
          </a:xfrm>
          <a:prstGeom prst="rect">
            <a:avLst/>
          </a:prstGeom>
          <a:noFill/>
        </p:spPr>
        <p:txBody>
          <a:bodyPr wrap="square" rtlCol="0">
            <a:spAutoFit/>
          </a:bodyPr>
          <a:lstStyle/>
          <a:p>
            <a:r>
              <a:rPr lang="zh-CN" altLang="en-US" sz="1000" dirty="0" smtClean="0">
                <a:solidFill>
                  <a:schemeClr val="bg1"/>
                </a:solidFill>
              </a:rPr>
              <a:t>不接受好友申请</a:t>
            </a:r>
            <a:endParaRPr lang="zh-CN" altLang="en-US" sz="1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1680" y="980728"/>
            <a:ext cx="5112568" cy="432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691680" y="980728"/>
            <a:ext cx="5112568"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好友馈赠</a:t>
            </a:r>
            <a:endParaRPr lang="zh-CN" altLang="en-US" dirty="0"/>
          </a:p>
        </p:txBody>
      </p:sp>
      <p:sp>
        <p:nvSpPr>
          <p:cNvPr id="6" name="矩形 5"/>
          <p:cNvSpPr/>
          <p:nvPr/>
        </p:nvSpPr>
        <p:spPr>
          <a:xfrm>
            <a:off x="6444208" y="980728"/>
            <a:ext cx="360040"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a:t>
            </a:r>
            <a:endParaRPr lang="zh-CN" altLang="en-US" dirty="0"/>
          </a:p>
        </p:txBody>
      </p:sp>
      <p:sp>
        <p:nvSpPr>
          <p:cNvPr id="47" name="矩形 46"/>
          <p:cNvSpPr/>
          <p:nvPr/>
        </p:nvSpPr>
        <p:spPr>
          <a:xfrm>
            <a:off x="1763688" y="1412776"/>
            <a:ext cx="489654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4" name="流程图: 联系 23"/>
          <p:cNvSpPr/>
          <p:nvPr/>
        </p:nvSpPr>
        <p:spPr>
          <a:xfrm>
            <a:off x="1979712" y="155679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25" name="Picture 2"/>
          <p:cNvPicPr>
            <a:picLocks noChangeAspect="1" noChangeArrowheads="1"/>
          </p:cNvPicPr>
          <p:nvPr/>
        </p:nvPicPr>
        <p:blipFill>
          <a:blip r:embed="rId2" cstate="print"/>
          <a:srcRect/>
          <a:stretch>
            <a:fillRect/>
          </a:stretch>
        </p:blipFill>
        <p:spPr bwMode="auto">
          <a:xfrm>
            <a:off x="1907704" y="1484784"/>
            <a:ext cx="216024" cy="208121"/>
          </a:xfrm>
          <a:prstGeom prst="rect">
            <a:avLst/>
          </a:prstGeom>
          <a:noFill/>
          <a:ln w="9525">
            <a:noFill/>
            <a:miter lim="800000"/>
            <a:headEnd/>
            <a:tailEnd/>
          </a:ln>
        </p:spPr>
      </p:pic>
      <p:sp>
        <p:nvSpPr>
          <p:cNvPr id="31" name="TextBox 30"/>
          <p:cNvSpPr txBox="1"/>
          <p:nvPr/>
        </p:nvSpPr>
        <p:spPr>
          <a:xfrm>
            <a:off x="2267744" y="198884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32" name="Picture 2"/>
          <p:cNvPicPr>
            <a:picLocks noChangeAspect="1" noChangeArrowheads="1"/>
          </p:cNvPicPr>
          <p:nvPr/>
        </p:nvPicPr>
        <p:blipFill>
          <a:blip r:embed="rId3" cstate="print"/>
          <a:srcRect/>
          <a:stretch>
            <a:fillRect/>
          </a:stretch>
        </p:blipFill>
        <p:spPr bwMode="auto">
          <a:xfrm>
            <a:off x="2699792" y="1574793"/>
            <a:ext cx="288032" cy="270031"/>
          </a:xfrm>
          <a:prstGeom prst="rect">
            <a:avLst/>
          </a:prstGeom>
          <a:noFill/>
          <a:ln w="9525">
            <a:noFill/>
            <a:miter lim="800000"/>
            <a:headEnd/>
            <a:tailEnd/>
          </a:ln>
        </p:spPr>
      </p:pic>
      <p:sp>
        <p:nvSpPr>
          <p:cNvPr id="34" name="TextBox 33"/>
          <p:cNvSpPr txBox="1"/>
          <p:nvPr/>
        </p:nvSpPr>
        <p:spPr>
          <a:xfrm>
            <a:off x="2987824" y="161399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cxnSp>
        <p:nvCxnSpPr>
          <p:cNvPr id="37" name="直接连接符 36"/>
          <p:cNvCxnSpPr/>
          <p:nvPr/>
        </p:nvCxnSpPr>
        <p:spPr>
          <a:xfrm flipH="1">
            <a:off x="1187624" y="5805264"/>
            <a:ext cx="2232248"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763688" y="2276872"/>
            <a:ext cx="489654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2" name="流程图: 联系 41"/>
          <p:cNvSpPr/>
          <p:nvPr/>
        </p:nvSpPr>
        <p:spPr>
          <a:xfrm>
            <a:off x="1979712" y="2420888"/>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43" name="Picture 2"/>
          <p:cNvPicPr>
            <a:picLocks noChangeAspect="1" noChangeArrowheads="1"/>
          </p:cNvPicPr>
          <p:nvPr/>
        </p:nvPicPr>
        <p:blipFill>
          <a:blip r:embed="rId2" cstate="print"/>
          <a:srcRect/>
          <a:stretch>
            <a:fillRect/>
          </a:stretch>
        </p:blipFill>
        <p:spPr bwMode="auto">
          <a:xfrm>
            <a:off x="1907704" y="2348880"/>
            <a:ext cx="216024" cy="208121"/>
          </a:xfrm>
          <a:prstGeom prst="rect">
            <a:avLst/>
          </a:prstGeom>
          <a:noFill/>
          <a:ln w="9525">
            <a:noFill/>
            <a:miter lim="800000"/>
            <a:headEnd/>
            <a:tailEnd/>
          </a:ln>
        </p:spPr>
      </p:pic>
      <p:sp>
        <p:nvSpPr>
          <p:cNvPr id="44" name="TextBox 43"/>
          <p:cNvSpPr txBox="1"/>
          <p:nvPr/>
        </p:nvSpPr>
        <p:spPr>
          <a:xfrm>
            <a:off x="2267744" y="2852936"/>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45" name="Picture 2"/>
          <p:cNvPicPr>
            <a:picLocks noChangeAspect="1" noChangeArrowheads="1"/>
          </p:cNvPicPr>
          <p:nvPr/>
        </p:nvPicPr>
        <p:blipFill>
          <a:blip r:embed="rId3" cstate="print"/>
          <a:srcRect/>
          <a:stretch>
            <a:fillRect/>
          </a:stretch>
        </p:blipFill>
        <p:spPr bwMode="auto">
          <a:xfrm>
            <a:off x="2699792" y="2438889"/>
            <a:ext cx="288032" cy="270031"/>
          </a:xfrm>
          <a:prstGeom prst="rect">
            <a:avLst/>
          </a:prstGeom>
          <a:noFill/>
          <a:ln w="9525">
            <a:noFill/>
            <a:miter lim="800000"/>
            <a:headEnd/>
            <a:tailEnd/>
          </a:ln>
        </p:spPr>
      </p:pic>
      <p:sp>
        <p:nvSpPr>
          <p:cNvPr id="46" name="TextBox 45"/>
          <p:cNvSpPr txBox="1"/>
          <p:nvPr/>
        </p:nvSpPr>
        <p:spPr>
          <a:xfrm>
            <a:off x="2987824" y="2478088"/>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57" name="矩形 56"/>
          <p:cNvSpPr/>
          <p:nvPr/>
        </p:nvSpPr>
        <p:spPr>
          <a:xfrm>
            <a:off x="1763688" y="3126160"/>
            <a:ext cx="489654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8" name="流程图: 联系 57"/>
          <p:cNvSpPr/>
          <p:nvPr/>
        </p:nvSpPr>
        <p:spPr>
          <a:xfrm>
            <a:off x="1979712" y="3270176"/>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59" name="Picture 2"/>
          <p:cNvPicPr>
            <a:picLocks noChangeAspect="1" noChangeArrowheads="1"/>
          </p:cNvPicPr>
          <p:nvPr/>
        </p:nvPicPr>
        <p:blipFill>
          <a:blip r:embed="rId2" cstate="print"/>
          <a:srcRect/>
          <a:stretch>
            <a:fillRect/>
          </a:stretch>
        </p:blipFill>
        <p:spPr bwMode="auto">
          <a:xfrm>
            <a:off x="1907704" y="3198168"/>
            <a:ext cx="216024" cy="208121"/>
          </a:xfrm>
          <a:prstGeom prst="rect">
            <a:avLst/>
          </a:prstGeom>
          <a:noFill/>
          <a:ln w="9525">
            <a:noFill/>
            <a:miter lim="800000"/>
            <a:headEnd/>
            <a:tailEnd/>
          </a:ln>
        </p:spPr>
      </p:pic>
      <p:sp>
        <p:nvSpPr>
          <p:cNvPr id="60" name="TextBox 59"/>
          <p:cNvSpPr txBox="1"/>
          <p:nvPr/>
        </p:nvSpPr>
        <p:spPr>
          <a:xfrm>
            <a:off x="2267744" y="370222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61" name="Picture 2"/>
          <p:cNvPicPr>
            <a:picLocks noChangeAspect="1" noChangeArrowheads="1"/>
          </p:cNvPicPr>
          <p:nvPr/>
        </p:nvPicPr>
        <p:blipFill>
          <a:blip r:embed="rId3" cstate="print"/>
          <a:srcRect/>
          <a:stretch>
            <a:fillRect/>
          </a:stretch>
        </p:blipFill>
        <p:spPr bwMode="auto">
          <a:xfrm>
            <a:off x="2699792" y="3288177"/>
            <a:ext cx="288032" cy="270031"/>
          </a:xfrm>
          <a:prstGeom prst="rect">
            <a:avLst/>
          </a:prstGeom>
          <a:noFill/>
          <a:ln w="9525">
            <a:noFill/>
            <a:miter lim="800000"/>
            <a:headEnd/>
            <a:tailEnd/>
          </a:ln>
        </p:spPr>
      </p:pic>
      <p:sp>
        <p:nvSpPr>
          <p:cNvPr id="62" name="TextBox 61"/>
          <p:cNvSpPr txBox="1"/>
          <p:nvPr/>
        </p:nvSpPr>
        <p:spPr>
          <a:xfrm>
            <a:off x="2987824" y="3327376"/>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66" name="矩形 65"/>
          <p:cNvSpPr/>
          <p:nvPr/>
        </p:nvSpPr>
        <p:spPr>
          <a:xfrm>
            <a:off x="1763688" y="3990256"/>
            <a:ext cx="489654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67" name="流程图: 联系 66"/>
          <p:cNvSpPr/>
          <p:nvPr/>
        </p:nvSpPr>
        <p:spPr>
          <a:xfrm>
            <a:off x="1979712" y="413427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68" name="Picture 2"/>
          <p:cNvPicPr>
            <a:picLocks noChangeAspect="1" noChangeArrowheads="1"/>
          </p:cNvPicPr>
          <p:nvPr/>
        </p:nvPicPr>
        <p:blipFill>
          <a:blip r:embed="rId2" cstate="print"/>
          <a:srcRect/>
          <a:stretch>
            <a:fillRect/>
          </a:stretch>
        </p:blipFill>
        <p:spPr bwMode="auto">
          <a:xfrm>
            <a:off x="1907704" y="4062264"/>
            <a:ext cx="216024" cy="208121"/>
          </a:xfrm>
          <a:prstGeom prst="rect">
            <a:avLst/>
          </a:prstGeom>
          <a:noFill/>
          <a:ln w="9525">
            <a:noFill/>
            <a:miter lim="800000"/>
            <a:headEnd/>
            <a:tailEnd/>
          </a:ln>
        </p:spPr>
      </p:pic>
      <p:sp>
        <p:nvSpPr>
          <p:cNvPr id="69" name="TextBox 68"/>
          <p:cNvSpPr txBox="1"/>
          <p:nvPr/>
        </p:nvSpPr>
        <p:spPr>
          <a:xfrm>
            <a:off x="2267744" y="456632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70" name="Picture 2"/>
          <p:cNvPicPr>
            <a:picLocks noChangeAspect="1" noChangeArrowheads="1"/>
          </p:cNvPicPr>
          <p:nvPr/>
        </p:nvPicPr>
        <p:blipFill>
          <a:blip r:embed="rId3" cstate="print"/>
          <a:srcRect/>
          <a:stretch>
            <a:fillRect/>
          </a:stretch>
        </p:blipFill>
        <p:spPr bwMode="auto">
          <a:xfrm>
            <a:off x="2699792" y="4152273"/>
            <a:ext cx="288032" cy="270031"/>
          </a:xfrm>
          <a:prstGeom prst="rect">
            <a:avLst/>
          </a:prstGeom>
          <a:noFill/>
          <a:ln w="9525">
            <a:noFill/>
            <a:miter lim="800000"/>
            <a:headEnd/>
            <a:tailEnd/>
          </a:ln>
        </p:spPr>
      </p:pic>
      <p:sp>
        <p:nvSpPr>
          <p:cNvPr id="71" name="TextBox 70"/>
          <p:cNvSpPr txBox="1"/>
          <p:nvPr/>
        </p:nvSpPr>
        <p:spPr>
          <a:xfrm>
            <a:off x="2987824" y="419147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cxnSp>
        <p:nvCxnSpPr>
          <p:cNvPr id="78" name="直接连接符 77"/>
          <p:cNvCxnSpPr/>
          <p:nvPr/>
        </p:nvCxnSpPr>
        <p:spPr>
          <a:xfrm flipH="1">
            <a:off x="1691680" y="4869160"/>
            <a:ext cx="511256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83968" y="1681063"/>
            <a:ext cx="2376264" cy="307777"/>
          </a:xfrm>
          <a:prstGeom prst="rect">
            <a:avLst/>
          </a:prstGeom>
          <a:noFill/>
        </p:spPr>
        <p:txBody>
          <a:bodyPr wrap="square" rtlCol="0">
            <a:spAutoFit/>
          </a:bodyPr>
          <a:lstStyle/>
          <a:p>
            <a:r>
              <a:rPr lang="zh-CN" altLang="en-US" sz="1400" dirty="0" smtClean="0"/>
              <a:t>向您馈赠了      </a:t>
            </a:r>
            <a:r>
              <a:rPr lang="en-US" altLang="zh-CN" sz="1400" dirty="0" smtClean="0"/>
              <a:t>50    </a:t>
            </a:r>
            <a:endParaRPr lang="zh-CN" altLang="en-US" sz="1400" dirty="0"/>
          </a:p>
        </p:txBody>
      </p:sp>
      <p:pic>
        <p:nvPicPr>
          <p:cNvPr id="50" name="图片 49" descr="dtb_copper cash.png"/>
          <p:cNvPicPr>
            <a:picLocks noChangeAspect="1"/>
          </p:cNvPicPr>
          <p:nvPr/>
        </p:nvPicPr>
        <p:blipFill>
          <a:blip r:embed="rId4" cstate="print"/>
          <a:stretch>
            <a:fillRect/>
          </a:stretch>
        </p:blipFill>
        <p:spPr>
          <a:xfrm>
            <a:off x="5940152" y="1628800"/>
            <a:ext cx="360040" cy="360040"/>
          </a:xfrm>
          <a:prstGeom prst="rect">
            <a:avLst/>
          </a:prstGeom>
        </p:spPr>
      </p:pic>
      <p:sp>
        <p:nvSpPr>
          <p:cNvPr id="51" name="TextBox 50"/>
          <p:cNvSpPr txBox="1"/>
          <p:nvPr/>
        </p:nvSpPr>
        <p:spPr>
          <a:xfrm>
            <a:off x="4283968" y="2545159"/>
            <a:ext cx="2376264" cy="307777"/>
          </a:xfrm>
          <a:prstGeom prst="rect">
            <a:avLst/>
          </a:prstGeom>
          <a:noFill/>
        </p:spPr>
        <p:txBody>
          <a:bodyPr wrap="square" rtlCol="0">
            <a:spAutoFit/>
          </a:bodyPr>
          <a:lstStyle/>
          <a:p>
            <a:r>
              <a:rPr lang="zh-CN" altLang="en-US" sz="1400" dirty="0" smtClean="0"/>
              <a:t>向您馈赠了      </a:t>
            </a:r>
            <a:r>
              <a:rPr lang="en-US" altLang="zh-CN" sz="1400" dirty="0" smtClean="0"/>
              <a:t>50    </a:t>
            </a:r>
            <a:endParaRPr lang="zh-CN" altLang="en-US" sz="1400" dirty="0"/>
          </a:p>
        </p:txBody>
      </p:sp>
      <p:pic>
        <p:nvPicPr>
          <p:cNvPr id="52" name="图片 51" descr="dtb_copper cash.png"/>
          <p:cNvPicPr>
            <a:picLocks noChangeAspect="1"/>
          </p:cNvPicPr>
          <p:nvPr/>
        </p:nvPicPr>
        <p:blipFill>
          <a:blip r:embed="rId4" cstate="print"/>
          <a:stretch>
            <a:fillRect/>
          </a:stretch>
        </p:blipFill>
        <p:spPr>
          <a:xfrm>
            <a:off x="5940152" y="2492896"/>
            <a:ext cx="360040" cy="360040"/>
          </a:xfrm>
          <a:prstGeom prst="rect">
            <a:avLst/>
          </a:prstGeom>
        </p:spPr>
      </p:pic>
      <p:sp>
        <p:nvSpPr>
          <p:cNvPr id="54" name="TextBox 53"/>
          <p:cNvSpPr txBox="1"/>
          <p:nvPr/>
        </p:nvSpPr>
        <p:spPr>
          <a:xfrm>
            <a:off x="4283968" y="3337247"/>
            <a:ext cx="2376264" cy="307777"/>
          </a:xfrm>
          <a:prstGeom prst="rect">
            <a:avLst/>
          </a:prstGeom>
          <a:noFill/>
        </p:spPr>
        <p:txBody>
          <a:bodyPr wrap="square" rtlCol="0">
            <a:spAutoFit/>
          </a:bodyPr>
          <a:lstStyle/>
          <a:p>
            <a:r>
              <a:rPr lang="zh-CN" altLang="en-US" sz="1400" dirty="0" smtClean="0"/>
              <a:t>向您馈赠了      </a:t>
            </a:r>
            <a:r>
              <a:rPr lang="en-US" altLang="zh-CN" sz="1400" dirty="0" smtClean="0"/>
              <a:t>50    </a:t>
            </a:r>
            <a:endParaRPr lang="zh-CN" altLang="en-US" sz="1400" dirty="0"/>
          </a:p>
        </p:txBody>
      </p:sp>
      <p:pic>
        <p:nvPicPr>
          <p:cNvPr id="75" name="图片 74" descr="dtb_copper cash.png"/>
          <p:cNvPicPr>
            <a:picLocks noChangeAspect="1"/>
          </p:cNvPicPr>
          <p:nvPr/>
        </p:nvPicPr>
        <p:blipFill>
          <a:blip r:embed="rId4" cstate="print"/>
          <a:stretch>
            <a:fillRect/>
          </a:stretch>
        </p:blipFill>
        <p:spPr>
          <a:xfrm>
            <a:off x="5940152" y="3284984"/>
            <a:ext cx="360040" cy="360040"/>
          </a:xfrm>
          <a:prstGeom prst="rect">
            <a:avLst/>
          </a:prstGeom>
        </p:spPr>
      </p:pic>
      <p:sp>
        <p:nvSpPr>
          <p:cNvPr id="76" name="TextBox 75"/>
          <p:cNvSpPr txBox="1"/>
          <p:nvPr/>
        </p:nvSpPr>
        <p:spPr>
          <a:xfrm>
            <a:off x="4283968" y="4273351"/>
            <a:ext cx="2376264" cy="307777"/>
          </a:xfrm>
          <a:prstGeom prst="rect">
            <a:avLst/>
          </a:prstGeom>
          <a:noFill/>
        </p:spPr>
        <p:txBody>
          <a:bodyPr wrap="square" rtlCol="0">
            <a:spAutoFit/>
          </a:bodyPr>
          <a:lstStyle/>
          <a:p>
            <a:r>
              <a:rPr lang="zh-CN" altLang="en-US" sz="1400" dirty="0" smtClean="0"/>
              <a:t>向您馈赠了      </a:t>
            </a:r>
            <a:r>
              <a:rPr lang="en-US" altLang="zh-CN" sz="1400" dirty="0" smtClean="0"/>
              <a:t>50    </a:t>
            </a:r>
            <a:endParaRPr lang="zh-CN" altLang="en-US" sz="1400" dirty="0"/>
          </a:p>
        </p:txBody>
      </p:sp>
      <p:pic>
        <p:nvPicPr>
          <p:cNvPr id="79" name="图片 78" descr="dtb_copper cash.png"/>
          <p:cNvPicPr>
            <a:picLocks noChangeAspect="1"/>
          </p:cNvPicPr>
          <p:nvPr/>
        </p:nvPicPr>
        <p:blipFill>
          <a:blip r:embed="rId4" cstate="print"/>
          <a:stretch>
            <a:fillRect/>
          </a:stretch>
        </p:blipFill>
        <p:spPr>
          <a:xfrm>
            <a:off x="5940152" y="4221088"/>
            <a:ext cx="360040" cy="360040"/>
          </a:xfrm>
          <a:prstGeom prst="rect">
            <a:avLst/>
          </a:prstGeom>
        </p:spPr>
      </p:pic>
      <p:sp>
        <p:nvSpPr>
          <p:cNvPr id="80" name="圆角矩形 79"/>
          <p:cNvSpPr/>
          <p:nvPr/>
        </p:nvSpPr>
        <p:spPr>
          <a:xfrm>
            <a:off x="3923928" y="4941168"/>
            <a:ext cx="86409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一键领取</a:t>
            </a:r>
            <a:endParaRPr lang="zh-CN" alt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648" y="980728"/>
            <a:ext cx="6435824" cy="4608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03648" y="980728"/>
            <a:ext cx="6435824"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推荐好友</a:t>
            </a:r>
            <a:endParaRPr lang="zh-CN" altLang="en-US" dirty="0"/>
          </a:p>
        </p:txBody>
      </p:sp>
      <p:sp>
        <p:nvSpPr>
          <p:cNvPr id="6" name="矩形 5"/>
          <p:cNvSpPr/>
          <p:nvPr/>
        </p:nvSpPr>
        <p:spPr>
          <a:xfrm>
            <a:off x="7452320" y="980728"/>
            <a:ext cx="360040"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a:t>
            </a:r>
            <a:endParaRPr lang="zh-CN" altLang="en-US" dirty="0"/>
          </a:p>
        </p:txBody>
      </p:sp>
      <p:sp>
        <p:nvSpPr>
          <p:cNvPr id="18" name="矩形 17"/>
          <p:cNvSpPr/>
          <p:nvPr/>
        </p:nvSpPr>
        <p:spPr>
          <a:xfrm>
            <a:off x="2123728" y="2636912"/>
            <a:ext cx="50405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9" name="流程图: 联系 18"/>
          <p:cNvSpPr/>
          <p:nvPr/>
        </p:nvSpPr>
        <p:spPr>
          <a:xfrm>
            <a:off x="2267744" y="2780928"/>
            <a:ext cx="792088" cy="8172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账号头像</a:t>
            </a:r>
            <a:endParaRPr lang="zh-CN" altLang="en-US" sz="1400" dirty="0"/>
          </a:p>
        </p:txBody>
      </p:sp>
      <p:pic>
        <p:nvPicPr>
          <p:cNvPr id="20" name="Picture 2"/>
          <p:cNvPicPr>
            <a:picLocks noChangeAspect="1" noChangeArrowheads="1"/>
          </p:cNvPicPr>
          <p:nvPr/>
        </p:nvPicPr>
        <p:blipFill>
          <a:blip r:embed="rId2" cstate="print"/>
          <a:srcRect/>
          <a:stretch>
            <a:fillRect/>
          </a:stretch>
        </p:blipFill>
        <p:spPr bwMode="auto">
          <a:xfrm>
            <a:off x="2195736" y="2708920"/>
            <a:ext cx="288032" cy="277494"/>
          </a:xfrm>
          <a:prstGeom prst="rect">
            <a:avLst/>
          </a:prstGeom>
          <a:noFill/>
          <a:ln w="9525">
            <a:noFill/>
            <a:miter lim="800000"/>
            <a:headEnd/>
            <a:tailEnd/>
          </a:ln>
        </p:spPr>
      </p:pic>
      <p:sp>
        <p:nvSpPr>
          <p:cNvPr id="21" name="TextBox 20"/>
          <p:cNvSpPr txBox="1"/>
          <p:nvPr/>
        </p:nvSpPr>
        <p:spPr>
          <a:xfrm>
            <a:off x="2699792" y="3414192"/>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22" name="Picture 2"/>
          <p:cNvPicPr>
            <a:picLocks noChangeAspect="1" noChangeArrowheads="1"/>
          </p:cNvPicPr>
          <p:nvPr/>
        </p:nvPicPr>
        <p:blipFill>
          <a:blip r:embed="rId3" cstate="print"/>
          <a:srcRect/>
          <a:stretch>
            <a:fillRect/>
          </a:stretch>
        </p:blipFill>
        <p:spPr bwMode="auto">
          <a:xfrm>
            <a:off x="3275856" y="2852936"/>
            <a:ext cx="288032" cy="270031"/>
          </a:xfrm>
          <a:prstGeom prst="rect">
            <a:avLst/>
          </a:prstGeom>
          <a:noFill/>
          <a:ln w="9525">
            <a:noFill/>
            <a:miter lim="800000"/>
            <a:headEnd/>
            <a:tailEnd/>
          </a:ln>
        </p:spPr>
      </p:pic>
      <p:sp>
        <p:nvSpPr>
          <p:cNvPr id="23" name="TextBox 22"/>
          <p:cNvSpPr txBox="1"/>
          <p:nvPr/>
        </p:nvSpPr>
        <p:spPr>
          <a:xfrm>
            <a:off x="3563888" y="2852936"/>
            <a:ext cx="2016224" cy="307777"/>
          </a:xfrm>
          <a:prstGeom prst="rect">
            <a:avLst/>
          </a:prstGeom>
          <a:noFill/>
        </p:spPr>
        <p:txBody>
          <a:bodyPr wrap="square" rtlCol="0">
            <a:spAutoFit/>
          </a:bodyPr>
          <a:lstStyle/>
          <a:p>
            <a:r>
              <a:rPr lang="zh-CN" altLang="en-US" sz="1400" dirty="0" smtClean="0"/>
              <a:t>玩家昵称八个汉字</a:t>
            </a:r>
            <a:endParaRPr lang="zh-CN" altLang="en-US" sz="1400" dirty="0"/>
          </a:p>
        </p:txBody>
      </p:sp>
      <p:pic>
        <p:nvPicPr>
          <p:cNvPr id="24" name="图片 23" descr="goodfriend_plus.png"/>
          <p:cNvPicPr>
            <a:picLocks noChangeAspect="1"/>
          </p:cNvPicPr>
          <p:nvPr/>
        </p:nvPicPr>
        <p:blipFill>
          <a:blip r:embed="rId4" cstate="print"/>
          <a:stretch>
            <a:fillRect/>
          </a:stretch>
        </p:blipFill>
        <p:spPr>
          <a:xfrm>
            <a:off x="6588224" y="3168774"/>
            <a:ext cx="476250" cy="476250"/>
          </a:xfrm>
          <a:prstGeom prst="rect">
            <a:avLst/>
          </a:prstGeom>
        </p:spPr>
      </p:pic>
      <p:sp>
        <p:nvSpPr>
          <p:cNvPr id="26" name="矩形 25"/>
          <p:cNvSpPr/>
          <p:nvPr/>
        </p:nvSpPr>
        <p:spPr>
          <a:xfrm>
            <a:off x="2123728" y="3789040"/>
            <a:ext cx="50405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7" name="流程图: 联系 26"/>
          <p:cNvSpPr/>
          <p:nvPr/>
        </p:nvSpPr>
        <p:spPr>
          <a:xfrm>
            <a:off x="2267744" y="3933056"/>
            <a:ext cx="792088" cy="8172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账号头像</a:t>
            </a:r>
            <a:endParaRPr lang="zh-CN" altLang="en-US" sz="1400" dirty="0"/>
          </a:p>
        </p:txBody>
      </p:sp>
      <p:pic>
        <p:nvPicPr>
          <p:cNvPr id="28" name="Picture 2"/>
          <p:cNvPicPr>
            <a:picLocks noChangeAspect="1" noChangeArrowheads="1"/>
          </p:cNvPicPr>
          <p:nvPr/>
        </p:nvPicPr>
        <p:blipFill>
          <a:blip r:embed="rId2" cstate="print"/>
          <a:srcRect/>
          <a:stretch>
            <a:fillRect/>
          </a:stretch>
        </p:blipFill>
        <p:spPr bwMode="auto">
          <a:xfrm>
            <a:off x="2195736" y="3861048"/>
            <a:ext cx="288032" cy="277494"/>
          </a:xfrm>
          <a:prstGeom prst="rect">
            <a:avLst/>
          </a:prstGeom>
          <a:noFill/>
          <a:ln w="9525">
            <a:noFill/>
            <a:miter lim="800000"/>
            <a:headEnd/>
            <a:tailEnd/>
          </a:ln>
        </p:spPr>
      </p:pic>
      <p:pic>
        <p:nvPicPr>
          <p:cNvPr id="29" name="Picture 2"/>
          <p:cNvPicPr>
            <a:picLocks noChangeAspect="1" noChangeArrowheads="1"/>
          </p:cNvPicPr>
          <p:nvPr/>
        </p:nvPicPr>
        <p:blipFill>
          <a:blip r:embed="rId3" cstate="print"/>
          <a:srcRect/>
          <a:stretch>
            <a:fillRect/>
          </a:stretch>
        </p:blipFill>
        <p:spPr bwMode="auto">
          <a:xfrm>
            <a:off x="3275856" y="4005064"/>
            <a:ext cx="288032" cy="270031"/>
          </a:xfrm>
          <a:prstGeom prst="rect">
            <a:avLst/>
          </a:prstGeom>
          <a:noFill/>
          <a:ln w="9525">
            <a:noFill/>
            <a:miter lim="800000"/>
            <a:headEnd/>
            <a:tailEnd/>
          </a:ln>
        </p:spPr>
      </p:pic>
      <p:sp>
        <p:nvSpPr>
          <p:cNvPr id="30" name="TextBox 29"/>
          <p:cNvSpPr txBox="1"/>
          <p:nvPr/>
        </p:nvSpPr>
        <p:spPr>
          <a:xfrm>
            <a:off x="3563888" y="4005064"/>
            <a:ext cx="2016224" cy="307777"/>
          </a:xfrm>
          <a:prstGeom prst="rect">
            <a:avLst/>
          </a:prstGeom>
          <a:noFill/>
        </p:spPr>
        <p:txBody>
          <a:bodyPr wrap="square" rtlCol="0">
            <a:spAutoFit/>
          </a:bodyPr>
          <a:lstStyle/>
          <a:p>
            <a:r>
              <a:rPr lang="zh-CN" altLang="en-US" sz="1400" dirty="0" smtClean="0"/>
              <a:t>玩家昵称八个汉字</a:t>
            </a:r>
            <a:endParaRPr lang="zh-CN" altLang="en-US" sz="1400" dirty="0"/>
          </a:p>
        </p:txBody>
      </p:sp>
      <p:pic>
        <p:nvPicPr>
          <p:cNvPr id="31" name="图片 30" descr="goodfriend_plus.png"/>
          <p:cNvPicPr>
            <a:picLocks noChangeAspect="1"/>
          </p:cNvPicPr>
          <p:nvPr/>
        </p:nvPicPr>
        <p:blipFill>
          <a:blip r:embed="rId4" cstate="print"/>
          <a:stretch>
            <a:fillRect/>
          </a:stretch>
        </p:blipFill>
        <p:spPr>
          <a:xfrm>
            <a:off x="6588224" y="4320902"/>
            <a:ext cx="476250" cy="476250"/>
          </a:xfrm>
          <a:prstGeom prst="rect">
            <a:avLst/>
          </a:prstGeom>
        </p:spPr>
      </p:pic>
      <p:sp>
        <p:nvSpPr>
          <p:cNvPr id="33" name="TextBox 32"/>
          <p:cNvSpPr txBox="1"/>
          <p:nvPr/>
        </p:nvSpPr>
        <p:spPr>
          <a:xfrm>
            <a:off x="2699792" y="456632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47" name="矩形 46"/>
          <p:cNvSpPr/>
          <p:nvPr/>
        </p:nvSpPr>
        <p:spPr>
          <a:xfrm>
            <a:off x="2123728" y="1484784"/>
            <a:ext cx="50405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8" name="流程图: 联系 47"/>
          <p:cNvSpPr/>
          <p:nvPr/>
        </p:nvSpPr>
        <p:spPr>
          <a:xfrm>
            <a:off x="2267744" y="1628800"/>
            <a:ext cx="792088" cy="8172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账号头像</a:t>
            </a:r>
            <a:endParaRPr lang="zh-CN" altLang="en-US" sz="1400" dirty="0"/>
          </a:p>
        </p:txBody>
      </p:sp>
      <p:pic>
        <p:nvPicPr>
          <p:cNvPr id="49" name="Picture 2"/>
          <p:cNvPicPr>
            <a:picLocks noChangeAspect="1" noChangeArrowheads="1"/>
          </p:cNvPicPr>
          <p:nvPr/>
        </p:nvPicPr>
        <p:blipFill>
          <a:blip r:embed="rId2" cstate="print"/>
          <a:srcRect/>
          <a:stretch>
            <a:fillRect/>
          </a:stretch>
        </p:blipFill>
        <p:spPr bwMode="auto">
          <a:xfrm>
            <a:off x="2195736" y="1556792"/>
            <a:ext cx="288032" cy="277494"/>
          </a:xfrm>
          <a:prstGeom prst="rect">
            <a:avLst/>
          </a:prstGeom>
          <a:noFill/>
          <a:ln w="9525">
            <a:noFill/>
            <a:miter lim="800000"/>
            <a:headEnd/>
            <a:tailEnd/>
          </a:ln>
        </p:spPr>
      </p:pic>
      <p:sp>
        <p:nvSpPr>
          <p:cNvPr id="50" name="TextBox 49"/>
          <p:cNvSpPr txBox="1"/>
          <p:nvPr/>
        </p:nvSpPr>
        <p:spPr>
          <a:xfrm>
            <a:off x="2699792" y="226206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51" name="Picture 2"/>
          <p:cNvPicPr>
            <a:picLocks noChangeAspect="1" noChangeArrowheads="1"/>
          </p:cNvPicPr>
          <p:nvPr/>
        </p:nvPicPr>
        <p:blipFill>
          <a:blip r:embed="rId3" cstate="print"/>
          <a:srcRect/>
          <a:stretch>
            <a:fillRect/>
          </a:stretch>
        </p:blipFill>
        <p:spPr bwMode="auto">
          <a:xfrm>
            <a:off x="3275856" y="1700808"/>
            <a:ext cx="288032" cy="270031"/>
          </a:xfrm>
          <a:prstGeom prst="rect">
            <a:avLst/>
          </a:prstGeom>
          <a:noFill/>
          <a:ln w="9525">
            <a:noFill/>
            <a:miter lim="800000"/>
            <a:headEnd/>
            <a:tailEnd/>
          </a:ln>
        </p:spPr>
      </p:pic>
      <p:sp>
        <p:nvSpPr>
          <p:cNvPr id="52" name="TextBox 51"/>
          <p:cNvSpPr txBox="1"/>
          <p:nvPr/>
        </p:nvSpPr>
        <p:spPr>
          <a:xfrm>
            <a:off x="3563888" y="1700808"/>
            <a:ext cx="2016224" cy="307777"/>
          </a:xfrm>
          <a:prstGeom prst="rect">
            <a:avLst/>
          </a:prstGeom>
          <a:noFill/>
        </p:spPr>
        <p:txBody>
          <a:bodyPr wrap="square" rtlCol="0">
            <a:spAutoFit/>
          </a:bodyPr>
          <a:lstStyle/>
          <a:p>
            <a:r>
              <a:rPr lang="zh-CN" altLang="en-US" sz="1400" dirty="0" smtClean="0"/>
              <a:t>玩家昵称八个汉字</a:t>
            </a:r>
            <a:endParaRPr lang="zh-CN" altLang="en-US" sz="1400" dirty="0"/>
          </a:p>
        </p:txBody>
      </p:sp>
      <p:pic>
        <p:nvPicPr>
          <p:cNvPr id="53" name="图片 52" descr="goodfriend_plus.png"/>
          <p:cNvPicPr>
            <a:picLocks noChangeAspect="1"/>
          </p:cNvPicPr>
          <p:nvPr/>
        </p:nvPicPr>
        <p:blipFill>
          <a:blip r:embed="rId4" cstate="print"/>
          <a:stretch>
            <a:fillRect/>
          </a:stretch>
        </p:blipFill>
        <p:spPr>
          <a:xfrm>
            <a:off x="6588224" y="2016646"/>
            <a:ext cx="476250" cy="476250"/>
          </a:xfrm>
          <a:prstGeom prst="rect">
            <a:avLst/>
          </a:prstGeom>
        </p:spPr>
      </p:pic>
      <p:sp>
        <p:nvSpPr>
          <p:cNvPr id="54" name="圆角矩形 53"/>
          <p:cNvSpPr/>
          <p:nvPr/>
        </p:nvSpPr>
        <p:spPr>
          <a:xfrm>
            <a:off x="4104456" y="5013176"/>
            <a:ext cx="118762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换一批</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648" y="980728"/>
            <a:ext cx="6435824" cy="4608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03648" y="980728"/>
            <a:ext cx="6435824"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搜索好友</a:t>
            </a:r>
            <a:endParaRPr lang="zh-CN" altLang="en-US" dirty="0"/>
          </a:p>
        </p:txBody>
      </p:sp>
      <p:sp>
        <p:nvSpPr>
          <p:cNvPr id="6" name="矩形 5"/>
          <p:cNvSpPr/>
          <p:nvPr/>
        </p:nvSpPr>
        <p:spPr>
          <a:xfrm>
            <a:off x="7452320" y="980728"/>
            <a:ext cx="360040"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a:t>
            </a:r>
            <a:endParaRPr lang="zh-CN" altLang="en-US" dirty="0"/>
          </a:p>
        </p:txBody>
      </p:sp>
      <p:sp>
        <p:nvSpPr>
          <p:cNvPr id="7" name="矩形 6"/>
          <p:cNvSpPr/>
          <p:nvPr/>
        </p:nvSpPr>
        <p:spPr>
          <a:xfrm>
            <a:off x="2123728" y="1484784"/>
            <a:ext cx="3816424" cy="35165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输入玩家账号</a:t>
            </a:r>
            <a:r>
              <a:rPr lang="en-US" altLang="zh-CN" dirty="0" smtClean="0"/>
              <a:t>ID</a:t>
            </a:r>
            <a:r>
              <a:rPr lang="zh-CN" altLang="en-US" dirty="0" smtClean="0"/>
              <a:t>或昵称</a:t>
            </a:r>
            <a:endParaRPr lang="zh-CN" altLang="en-US" dirty="0"/>
          </a:p>
        </p:txBody>
      </p:sp>
      <p:sp>
        <p:nvSpPr>
          <p:cNvPr id="8" name="圆角矩形 7"/>
          <p:cNvSpPr/>
          <p:nvPr/>
        </p:nvSpPr>
        <p:spPr>
          <a:xfrm>
            <a:off x="6084168" y="1484784"/>
            <a:ext cx="10081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搜索</a:t>
            </a:r>
            <a:endParaRPr lang="zh-CN" altLang="en-US" dirty="0"/>
          </a:p>
        </p:txBody>
      </p:sp>
      <p:sp>
        <p:nvSpPr>
          <p:cNvPr id="34" name="TextBox 33"/>
          <p:cNvSpPr txBox="1"/>
          <p:nvPr/>
        </p:nvSpPr>
        <p:spPr>
          <a:xfrm>
            <a:off x="3131840" y="2276872"/>
            <a:ext cx="3024336" cy="276999"/>
          </a:xfrm>
          <a:prstGeom prst="rect">
            <a:avLst/>
          </a:prstGeom>
          <a:noFill/>
        </p:spPr>
        <p:txBody>
          <a:bodyPr wrap="square" rtlCol="0">
            <a:spAutoFit/>
          </a:bodyPr>
          <a:lstStyle/>
          <a:p>
            <a:pPr algn="ctr"/>
            <a:r>
              <a:rPr lang="zh-CN" altLang="en-US" sz="1200" dirty="0" smtClean="0"/>
              <a:t>请输入需要玩家的账号</a:t>
            </a:r>
            <a:r>
              <a:rPr lang="en-US" altLang="zh-CN" sz="1200" dirty="0" smtClean="0"/>
              <a:t>ID</a:t>
            </a:r>
            <a:r>
              <a:rPr lang="zh-CN" altLang="en-US" sz="1200" dirty="0" smtClean="0"/>
              <a:t>或昵称</a:t>
            </a:r>
            <a:endParaRPr lang="zh-CN" alt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648" y="980728"/>
            <a:ext cx="6435824" cy="4608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03648" y="980728"/>
            <a:ext cx="6435824"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搜索好友</a:t>
            </a:r>
            <a:endParaRPr lang="zh-CN" altLang="en-US" dirty="0"/>
          </a:p>
        </p:txBody>
      </p:sp>
      <p:sp>
        <p:nvSpPr>
          <p:cNvPr id="6" name="矩形 5"/>
          <p:cNvSpPr/>
          <p:nvPr/>
        </p:nvSpPr>
        <p:spPr>
          <a:xfrm>
            <a:off x="7452320" y="980728"/>
            <a:ext cx="360040"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a:t>
            </a:r>
            <a:endParaRPr lang="zh-CN" altLang="en-US" dirty="0"/>
          </a:p>
        </p:txBody>
      </p:sp>
      <p:sp>
        <p:nvSpPr>
          <p:cNvPr id="7" name="矩形 6"/>
          <p:cNvSpPr/>
          <p:nvPr/>
        </p:nvSpPr>
        <p:spPr>
          <a:xfrm>
            <a:off x="2123728" y="1484784"/>
            <a:ext cx="3816424" cy="35165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输入玩家账号</a:t>
            </a:r>
            <a:r>
              <a:rPr lang="en-US" altLang="zh-CN" dirty="0" smtClean="0"/>
              <a:t>ID</a:t>
            </a:r>
            <a:r>
              <a:rPr lang="zh-CN" altLang="en-US" dirty="0" smtClean="0"/>
              <a:t>或昵称</a:t>
            </a:r>
            <a:endParaRPr lang="zh-CN" altLang="en-US" dirty="0"/>
          </a:p>
        </p:txBody>
      </p:sp>
      <p:sp>
        <p:nvSpPr>
          <p:cNvPr id="8" name="圆角矩形 7"/>
          <p:cNvSpPr/>
          <p:nvPr/>
        </p:nvSpPr>
        <p:spPr>
          <a:xfrm>
            <a:off x="6084168" y="1484784"/>
            <a:ext cx="10081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搜索</a:t>
            </a:r>
            <a:endParaRPr lang="zh-CN" altLang="en-US" dirty="0"/>
          </a:p>
        </p:txBody>
      </p:sp>
      <p:sp>
        <p:nvSpPr>
          <p:cNvPr id="34" name="TextBox 33"/>
          <p:cNvSpPr txBox="1"/>
          <p:nvPr/>
        </p:nvSpPr>
        <p:spPr>
          <a:xfrm>
            <a:off x="3131840" y="2276872"/>
            <a:ext cx="3024336" cy="276999"/>
          </a:xfrm>
          <a:prstGeom prst="rect">
            <a:avLst/>
          </a:prstGeom>
          <a:noFill/>
        </p:spPr>
        <p:txBody>
          <a:bodyPr wrap="square" rtlCol="0">
            <a:spAutoFit/>
          </a:bodyPr>
          <a:lstStyle/>
          <a:p>
            <a:pPr algn="ctr"/>
            <a:r>
              <a:rPr lang="zh-CN" altLang="en-US" sz="1200" dirty="0" smtClean="0"/>
              <a:t>没有查找到这位玩家，请重新输入。</a:t>
            </a:r>
            <a:endParaRPr lang="zh-CN" alt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3648" y="980728"/>
            <a:ext cx="6435824" cy="4608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403648" y="980728"/>
            <a:ext cx="6435824"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搜索好友</a:t>
            </a:r>
            <a:endParaRPr lang="zh-CN" altLang="en-US" dirty="0"/>
          </a:p>
        </p:txBody>
      </p:sp>
      <p:sp>
        <p:nvSpPr>
          <p:cNvPr id="6" name="矩形 5"/>
          <p:cNvSpPr/>
          <p:nvPr/>
        </p:nvSpPr>
        <p:spPr>
          <a:xfrm>
            <a:off x="7452320" y="980728"/>
            <a:ext cx="360040"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a:t>
            </a:r>
            <a:endParaRPr lang="zh-CN" altLang="en-US" dirty="0"/>
          </a:p>
        </p:txBody>
      </p:sp>
      <p:sp>
        <p:nvSpPr>
          <p:cNvPr id="7" name="矩形 6"/>
          <p:cNvSpPr/>
          <p:nvPr/>
        </p:nvSpPr>
        <p:spPr>
          <a:xfrm>
            <a:off x="2123728" y="1484784"/>
            <a:ext cx="3816424" cy="35165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哈哈哈</a:t>
            </a:r>
            <a:endParaRPr lang="zh-CN" altLang="en-US" dirty="0"/>
          </a:p>
        </p:txBody>
      </p:sp>
      <p:sp>
        <p:nvSpPr>
          <p:cNvPr id="8" name="圆角矩形 7"/>
          <p:cNvSpPr/>
          <p:nvPr/>
        </p:nvSpPr>
        <p:spPr>
          <a:xfrm>
            <a:off x="6084168" y="1484784"/>
            <a:ext cx="10081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搜索</a:t>
            </a:r>
            <a:endParaRPr lang="zh-CN" altLang="en-US" dirty="0"/>
          </a:p>
        </p:txBody>
      </p:sp>
      <p:sp>
        <p:nvSpPr>
          <p:cNvPr id="18" name="矩形 17"/>
          <p:cNvSpPr/>
          <p:nvPr/>
        </p:nvSpPr>
        <p:spPr>
          <a:xfrm>
            <a:off x="2123728" y="3068960"/>
            <a:ext cx="50405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9" name="流程图: 联系 18"/>
          <p:cNvSpPr/>
          <p:nvPr/>
        </p:nvSpPr>
        <p:spPr>
          <a:xfrm>
            <a:off x="2267744" y="3212976"/>
            <a:ext cx="792088" cy="8172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账号头像</a:t>
            </a:r>
            <a:endParaRPr lang="zh-CN" altLang="en-US" sz="1400" dirty="0"/>
          </a:p>
        </p:txBody>
      </p:sp>
      <p:pic>
        <p:nvPicPr>
          <p:cNvPr id="20" name="Picture 2"/>
          <p:cNvPicPr>
            <a:picLocks noChangeAspect="1" noChangeArrowheads="1"/>
          </p:cNvPicPr>
          <p:nvPr/>
        </p:nvPicPr>
        <p:blipFill>
          <a:blip r:embed="rId2" cstate="print"/>
          <a:srcRect/>
          <a:stretch>
            <a:fillRect/>
          </a:stretch>
        </p:blipFill>
        <p:spPr bwMode="auto">
          <a:xfrm>
            <a:off x="2195736" y="3140968"/>
            <a:ext cx="288032" cy="277494"/>
          </a:xfrm>
          <a:prstGeom prst="rect">
            <a:avLst/>
          </a:prstGeom>
          <a:noFill/>
          <a:ln w="9525">
            <a:noFill/>
            <a:miter lim="800000"/>
            <a:headEnd/>
            <a:tailEnd/>
          </a:ln>
        </p:spPr>
      </p:pic>
      <p:sp>
        <p:nvSpPr>
          <p:cNvPr id="21" name="TextBox 20"/>
          <p:cNvSpPr txBox="1"/>
          <p:nvPr/>
        </p:nvSpPr>
        <p:spPr>
          <a:xfrm>
            <a:off x="2699792" y="384624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22" name="Picture 2"/>
          <p:cNvPicPr>
            <a:picLocks noChangeAspect="1" noChangeArrowheads="1"/>
          </p:cNvPicPr>
          <p:nvPr/>
        </p:nvPicPr>
        <p:blipFill>
          <a:blip r:embed="rId3" cstate="print"/>
          <a:srcRect/>
          <a:stretch>
            <a:fillRect/>
          </a:stretch>
        </p:blipFill>
        <p:spPr bwMode="auto">
          <a:xfrm>
            <a:off x="3275856" y="3284984"/>
            <a:ext cx="288032" cy="270031"/>
          </a:xfrm>
          <a:prstGeom prst="rect">
            <a:avLst/>
          </a:prstGeom>
          <a:noFill/>
          <a:ln w="9525">
            <a:noFill/>
            <a:miter lim="800000"/>
            <a:headEnd/>
            <a:tailEnd/>
          </a:ln>
        </p:spPr>
      </p:pic>
      <p:sp>
        <p:nvSpPr>
          <p:cNvPr id="23" name="TextBox 22"/>
          <p:cNvSpPr txBox="1"/>
          <p:nvPr/>
        </p:nvSpPr>
        <p:spPr>
          <a:xfrm>
            <a:off x="3563888" y="3284984"/>
            <a:ext cx="2016224" cy="307777"/>
          </a:xfrm>
          <a:prstGeom prst="rect">
            <a:avLst/>
          </a:prstGeom>
          <a:noFill/>
        </p:spPr>
        <p:txBody>
          <a:bodyPr wrap="square" rtlCol="0">
            <a:spAutoFit/>
          </a:bodyPr>
          <a:lstStyle/>
          <a:p>
            <a:r>
              <a:rPr lang="zh-CN" altLang="en-US" sz="1400" dirty="0" smtClean="0"/>
              <a:t>玩家昵称八个汉字</a:t>
            </a:r>
            <a:endParaRPr lang="zh-CN" altLang="en-US" sz="1400" dirty="0"/>
          </a:p>
        </p:txBody>
      </p:sp>
      <p:pic>
        <p:nvPicPr>
          <p:cNvPr id="24" name="图片 23" descr="goodfriend_plus.png"/>
          <p:cNvPicPr>
            <a:picLocks noChangeAspect="1"/>
          </p:cNvPicPr>
          <p:nvPr/>
        </p:nvPicPr>
        <p:blipFill>
          <a:blip r:embed="rId4" cstate="print"/>
          <a:stretch>
            <a:fillRect/>
          </a:stretch>
        </p:blipFill>
        <p:spPr>
          <a:xfrm>
            <a:off x="6588224" y="3600822"/>
            <a:ext cx="476250" cy="476250"/>
          </a:xfrm>
          <a:prstGeom prst="rect">
            <a:avLst/>
          </a:prstGeom>
        </p:spPr>
      </p:pic>
      <p:sp>
        <p:nvSpPr>
          <p:cNvPr id="26" name="矩形 25"/>
          <p:cNvSpPr/>
          <p:nvPr/>
        </p:nvSpPr>
        <p:spPr>
          <a:xfrm>
            <a:off x="2123728" y="4221088"/>
            <a:ext cx="50405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7" name="流程图: 联系 26"/>
          <p:cNvSpPr/>
          <p:nvPr/>
        </p:nvSpPr>
        <p:spPr>
          <a:xfrm>
            <a:off x="2267744" y="4365104"/>
            <a:ext cx="792088" cy="8172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账号头像</a:t>
            </a:r>
            <a:endParaRPr lang="zh-CN" altLang="en-US" sz="1400" dirty="0"/>
          </a:p>
        </p:txBody>
      </p:sp>
      <p:pic>
        <p:nvPicPr>
          <p:cNvPr id="28" name="Picture 2"/>
          <p:cNvPicPr>
            <a:picLocks noChangeAspect="1" noChangeArrowheads="1"/>
          </p:cNvPicPr>
          <p:nvPr/>
        </p:nvPicPr>
        <p:blipFill>
          <a:blip r:embed="rId2" cstate="print"/>
          <a:srcRect/>
          <a:stretch>
            <a:fillRect/>
          </a:stretch>
        </p:blipFill>
        <p:spPr bwMode="auto">
          <a:xfrm>
            <a:off x="2195736" y="4293096"/>
            <a:ext cx="288032" cy="277494"/>
          </a:xfrm>
          <a:prstGeom prst="rect">
            <a:avLst/>
          </a:prstGeom>
          <a:noFill/>
          <a:ln w="9525">
            <a:noFill/>
            <a:miter lim="800000"/>
            <a:headEnd/>
            <a:tailEnd/>
          </a:ln>
        </p:spPr>
      </p:pic>
      <p:pic>
        <p:nvPicPr>
          <p:cNvPr id="29" name="Picture 2"/>
          <p:cNvPicPr>
            <a:picLocks noChangeAspect="1" noChangeArrowheads="1"/>
          </p:cNvPicPr>
          <p:nvPr/>
        </p:nvPicPr>
        <p:blipFill>
          <a:blip r:embed="rId3" cstate="print"/>
          <a:srcRect/>
          <a:stretch>
            <a:fillRect/>
          </a:stretch>
        </p:blipFill>
        <p:spPr bwMode="auto">
          <a:xfrm>
            <a:off x="3275856" y="4437112"/>
            <a:ext cx="288032" cy="270031"/>
          </a:xfrm>
          <a:prstGeom prst="rect">
            <a:avLst/>
          </a:prstGeom>
          <a:noFill/>
          <a:ln w="9525">
            <a:noFill/>
            <a:miter lim="800000"/>
            <a:headEnd/>
            <a:tailEnd/>
          </a:ln>
        </p:spPr>
      </p:pic>
      <p:sp>
        <p:nvSpPr>
          <p:cNvPr id="30" name="TextBox 29"/>
          <p:cNvSpPr txBox="1"/>
          <p:nvPr/>
        </p:nvSpPr>
        <p:spPr>
          <a:xfrm>
            <a:off x="3563888" y="4437112"/>
            <a:ext cx="2016224" cy="307777"/>
          </a:xfrm>
          <a:prstGeom prst="rect">
            <a:avLst/>
          </a:prstGeom>
          <a:noFill/>
        </p:spPr>
        <p:txBody>
          <a:bodyPr wrap="square" rtlCol="0">
            <a:spAutoFit/>
          </a:bodyPr>
          <a:lstStyle/>
          <a:p>
            <a:r>
              <a:rPr lang="zh-CN" altLang="en-US" sz="1400" dirty="0" smtClean="0"/>
              <a:t>玩家昵称八个汉字</a:t>
            </a:r>
            <a:endParaRPr lang="zh-CN" altLang="en-US" sz="1400" dirty="0"/>
          </a:p>
        </p:txBody>
      </p:sp>
      <p:pic>
        <p:nvPicPr>
          <p:cNvPr id="31" name="图片 30" descr="goodfriend_plus.png"/>
          <p:cNvPicPr>
            <a:picLocks noChangeAspect="1"/>
          </p:cNvPicPr>
          <p:nvPr/>
        </p:nvPicPr>
        <p:blipFill>
          <a:blip r:embed="rId4" cstate="print"/>
          <a:stretch>
            <a:fillRect/>
          </a:stretch>
        </p:blipFill>
        <p:spPr>
          <a:xfrm>
            <a:off x="6588224" y="4752950"/>
            <a:ext cx="476250" cy="476250"/>
          </a:xfrm>
          <a:prstGeom prst="rect">
            <a:avLst/>
          </a:prstGeom>
        </p:spPr>
      </p:pic>
      <p:sp>
        <p:nvSpPr>
          <p:cNvPr id="33" name="TextBox 32"/>
          <p:cNvSpPr txBox="1"/>
          <p:nvPr/>
        </p:nvSpPr>
        <p:spPr>
          <a:xfrm>
            <a:off x="2699792" y="4998368"/>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34" name="TextBox 33"/>
          <p:cNvSpPr txBox="1"/>
          <p:nvPr/>
        </p:nvSpPr>
        <p:spPr>
          <a:xfrm>
            <a:off x="3923928" y="2276872"/>
            <a:ext cx="1296144" cy="276999"/>
          </a:xfrm>
          <a:prstGeom prst="rect">
            <a:avLst/>
          </a:prstGeom>
          <a:noFill/>
        </p:spPr>
        <p:txBody>
          <a:bodyPr wrap="square" rtlCol="0">
            <a:spAutoFit/>
          </a:bodyPr>
          <a:lstStyle/>
          <a:p>
            <a:pPr algn="ctr"/>
            <a:r>
              <a:rPr lang="zh-CN" altLang="en-US" sz="1200" dirty="0" smtClean="0"/>
              <a:t>查找结果</a:t>
            </a:r>
            <a:endParaRPr lang="zh-CN" altLang="en-US" sz="1200" dirty="0"/>
          </a:p>
        </p:txBody>
      </p:sp>
      <p:sp>
        <p:nvSpPr>
          <p:cNvPr id="25" name="矩形 24"/>
          <p:cNvSpPr/>
          <p:nvPr/>
        </p:nvSpPr>
        <p:spPr>
          <a:xfrm>
            <a:off x="2123728" y="1916832"/>
            <a:ext cx="5040560"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32" name="流程图: 联系 31"/>
          <p:cNvSpPr/>
          <p:nvPr/>
        </p:nvSpPr>
        <p:spPr>
          <a:xfrm>
            <a:off x="2267744" y="2060848"/>
            <a:ext cx="792088" cy="81724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账号头像</a:t>
            </a:r>
            <a:endParaRPr lang="zh-CN" altLang="en-US" sz="1400" dirty="0"/>
          </a:p>
        </p:txBody>
      </p:sp>
      <p:pic>
        <p:nvPicPr>
          <p:cNvPr id="35" name="Picture 2"/>
          <p:cNvPicPr>
            <a:picLocks noChangeAspect="1" noChangeArrowheads="1"/>
          </p:cNvPicPr>
          <p:nvPr/>
        </p:nvPicPr>
        <p:blipFill>
          <a:blip r:embed="rId2" cstate="print"/>
          <a:srcRect/>
          <a:stretch>
            <a:fillRect/>
          </a:stretch>
        </p:blipFill>
        <p:spPr bwMode="auto">
          <a:xfrm>
            <a:off x="2195736" y="1988840"/>
            <a:ext cx="288032" cy="277494"/>
          </a:xfrm>
          <a:prstGeom prst="rect">
            <a:avLst/>
          </a:prstGeom>
          <a:noFill/>
          <a:ln w="9525">
            <a:noFill/>
            <a:miter lim="800000"/>
            <a:headEnd/>
            <a:tailEnd/>
          </a:ln>
        </p:spPr>
      </p:pic>
      <p:sp>
        <p:nvSpPr>
          <p:cNvPr id="36" name="TextBox 35"/>
          <p:cNvSpPr txBox="1"/>
          <p:nvPr/>
        </p:nvSpPr>
        <p:spPr>
          <a:xfrm>
            <a:off x="2699792" y="2694112"/>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pic>
        <p:nvPicPr>
          <p:cNvPr id="37" name="Picture 2"/>
          <p:cNvPicPr>
            <a:picLocks noChangeAspect="1" noChangeArrowheads="1"/>
          </p:cNvPicPr>
          <p:nvPr/>
        </p:nvPicPr>
        <p:blipFill>
          <a:blip r:embed="rId3" cstate="print"/>
          <a:srcRect/>
          <a:stretch>
            <a:fillRect/>
          </a:stretch>
        </p:blipFill>
        <p:spPr bwMode="auto">
          <a:xfrm>
            <a:off x="3275856" y="2132856"/>
            <a:ext cx="288032" cy="270031"/>
          </a:xfrm>
          <a:prstGeom prst="rect">
            <a:avLst/>
          </a:prstGeom>
          <a:noFill/>
          <a:ln w="9525">
            <a:noFill/>
            <a:miter lim="800000"/>
            <a:headEnd/>
            <a:tailEnd/>
          </a:ln>
        </p:spPr>
      </p:pic>
      <p:sp>
        <p:nvSpPr>
          <p:cNvPr id="38" name="TextBox 37"/>
          <p:cNvSpPr txBox="1"/>
          <p:nvPr/>
        </p:nvSpPr>
        <p:spPr>
          <a:xfrm>
            <a:off x="3563888" y="2132856"/>
            <a:ext cx="2016224" cy="307777"/>
          </a:xfrm>
          <a:prstGeom prst="rect">
            <a:avLst/>
          </a:prstGeom>
          <a:noFill/>
        </p:spPr>
        <p:txBody>
          <a:bodyPr wrap="square" rtlCol="0">
            <a:spAutoFit/>
          </a:bodyPr>
          <a:lstStyle/>
          <a:p>
            <a:r>
              <a:rPr lang="zh-CN" altLang="en-US" sz="1400" dirty="0" smtClean="0"/>
              <a:t>哈哈哈</a:t>
            </a:r>
            <a:endParaRPr lang="zh-CN" altLang="en-US" sz="1400" dirty="0"/>
          </a:p>
        </p:txBody>
      </p:sp>
      <p:pic>
        <p:nvPicPr>
          <p:cNvPr id="39" name="图片 38" descr="goodfriend_plus.png"/>
          <p:cNvPicPr>
            <a:picLocks noChangeAspect="1"/>
          </p:cNvPicPr>
          <p:nvPr/>
        </p:nvPicPr>
        <p:blipFill>
          <a:blip r:embed="rId4" cstate="print"/>
          <a:stretch>
            <a:fillRect/>
          </a:stretch>
        </p:blipFill>
        <p:spPr>
          <a:xfrm>
            <a:off x="6588224" y="2448694"/>
            <a:ext cx="476250" cy="47625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1907</TotalTime>
  <Words>500</Words>
  <Application>Microsoft Office PowerPoint</Application>
  <PresentationFormat>全屏显示(4:3)</PresentationFormat>
  <Paragraphs>189</Paragraphs>
  <Slides>12</Slides>
  <Notes>1</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185</cp:revision>
  <dcterms:created xsi:type="dcterms:W3CDTF">2016-12-27T12:11:57Z</dcterms:created>
  <dcterms:modified xsi:type="dcterms:W3CDTF">2017-01-18T09:38:33Z</dcterms:modified>
</cp:coreProperties>
</file>