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4" r:id="rId4"/>
    <p:sldId id="261" r:id="rId5"/>
    <p:sldId id="262" r:id="rId6"/>
    <p:sldId id="265"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B0C1BB-CDC8-4FC7-8349-EEC43A6266B7}" type="datetimeFigureOut">
              <a:rPr lang="zh-CN" altLang="en-US" smtClean="0"/>
              <a:pPr/>
              <a:t>2017/1/22 Sunday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0D00A-69F5-47A5-A2F9-21D3135E789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960D00A-69F5-47A5-A2F9-21D3135E789A}"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2017/1/22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4.png"/><Relationship Id="rId12"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角色界面1.jpg"/>
          <p:cNvPicPr>
            <a:picLocks noChangeAspect="1"/>
          </p:cNvPicPr>
          <p:nvPr/>
        </p:nvPicPr>
        <p:blipFill>
          <a:blip r:embed="rId2" cstate="print"/>
          <a:stretch>
            <a:fillRect/>
          </a:stretch>
        </p:blipFill>
        <p:spPr>
          <a:xfrm>
            <a:off x="0" y="381000"/>
            <a:ext cx="9144000" cy="6096000"/>
          </a:xfrm>
          <a:prstGeom prst="rect">
            <a:avLst/>
          </a:prstGeom>
        </p:spPr>
      </p:pic>
      <p:sp>
        <p:nvSpPr>
          <p:cNvPr id="8" name="TextBox 7"/>
          <p:cNvSpPr txBox="1"/>
          <p:nvPr/>
        </p:nvSpPr>
        <p:spPr>
          <a:xfrm>
            <a:off x="0" y="0"/>
            <a:ext cx="1979712" cy="369332"/>
          </a:xfrm>
          <a:prstGeom prst="rect">
            <a:avLst/>
          </a:prstGeom>
          <a:noFill/>
        </p:spPr>
        <p:txBody>
          <a:bodyPr wrap="square" rtlCol="0">
            <a:spAutoFit/>
          </a:bodyPr>
          <a:lstStyle/>
          <a:p>
            <a:r>
              <a:rPr lang="zh-CN" altLang="en-US" dirty="0" smtClean="0"/>
              <a:t>原角色表界面</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角色界面.jpg"/>
          <p:cNvPicPr>
            <a:picLocks noChangeAspect="1"/>
          </p:cNvPicPr>
          <p:nvPr/>
        </p:nvPicPr>
        <p:blipFill>
          <a:blip r:embed="rId3" cstate="print"/>
          <a:stretch>
            <a:fillRect/>
          </a:stretch>
        </p:blipFill>
        <p:spPr>
          <a:xfrm>
            <a:off x="0" y="404664"/>
            <a:ext cx="9144000" cy="6096000"/>
          </a:xfrm>
          <a:prstGeom prst="rect">
            <a:avLst/>
          </a:prstGeom>
        </p:spPr>
      </p:pic>
      <p:sp>
        <p:nvSpPr>
          <p:cNvPr id="5" name="流程图: 联系 4"/>
          <p:cNvSpPr/>
          <p:nvPr/>
        </p:nvSpPr>
        <p:spPr>
          <a:xfrm>
            <a:off x="107504" y="1268760"/>
            <a:ext cx="216024" cy="24117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a:t>
            </a:r>
            <a:endParaRPr lang="zh-CN" altLang="en-US" dirty="0">
              <a:solidFill>
                <a:srgbClr val="FF0000"/>
              </a:solidFill>
            </a:endParaRPr>
          </a:p>
        </p:txBody>
      </p:sp>
      <p:sp>
        <p:nvSpPr>
          <p:cNvPr id="7" name="TextBox 6"/>
          <p:cNvSpPr txBox="1"/>
          <p:nvPr/>
        </p:nvSpPr>
        <p:spPr>
          <a:xfrm>
            <a:off x="0" y="1556792"/>
            <a:ext cx="1043608" cy="954107"/>
          </a:xfrm>
          <a:prstGeom prst="rect">
            <a:avLst/>
          </a:prstGeom>
          <a:noFill/>
        </p:spPr>
        <p:txBody>
          <a:bodyPr wrap="square" rtlCol="0">
            <a:spAutoFit/>
          </a:bodyPr>
          <a:lstStyle/>
          <a:p>
            <a:r>
              <a:rPr lang="zh-CN" altLang="en-US" sz="1400" b="1" dirty="0" smtClean="0">
                <a:solidFill>
                  <a:srgbClr val="FF0000"/>
                </a:solidFill>
              </a:rPr>
              <a:t>左侧留白</a:t>
            </a:r>
            <a:r>
              <a:rPr lang="zh-CN" altLang="en-US" sz="1400" b="1" dirty="0" smtClean="0">
                <a:solidFill>
                  <a:srgbClr val="FF0000"/>
                </a:solidFill>
              </a:rPr>
              <a:t>，左下角显示出战按钮</a:t>
            </a:r>
            <a:endParaRPr lang="zh-CN" altLang="en-US" sz="1400" b="1" dirty="0">
              <a:solidFill>
                <a:srgbClr val="FF0000"/>
              </a:solidFill>
            </a:endParaRPr>
          </a:p>
        </p:txBody>
      </p:sp>
      <p:sp>
        <p:nvSpPr>
          <p:cNvPr id="9" name="矩形 8"/>
          <p:cNvSpPr/>
          <p:nvPr/>
        </p:nvSpPr>
        <p:spPr>
          <a:xfrm>
            <a:off x="5076056" y="1268760"/>
            <a:ext cx="4067944" cy="5184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4175448" y="1421160"/>
            <a:ext cx="216024" cy="24117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3</a:t>
            </a:r>
            <a:endParaRPr lang="zh-CN" altLang="en-US" dirty="0">
              <a:solidFill>
                <a:srgbClr val="FF0000"/>
              </a:solidFill>
            </a:endParaRPr>
          </a:p>
        </p:txBody>
      </p:sp>
      <p:pic>
        <p:nvPicPr>
          <p:cNvPr id="1028" name="Picture 4"/>
          <p:cNvPicPr>
            <a:picLocks noChangeAspect="1" noChangeArrowheads="1"/>
          </p:cNvPicPr>
          <p:nvPr/>
        </p:nvPicPr>
        <p:blipFill>
          <a:blip r:embed="rId4" cstate="print"/>
          <a:srcRect/>
          <a:stretch>
            <a:fillRect/>
          </a:stretch>
        </p:blipFill>
        <p:spPr bwMode="auto">
          <a:xfrm>
            <a:off x="5181600" y="1412776"/>
            <a:ext cx="3962400" cy="496855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361579" y="1700808"/>
            <a:ext cx="730701" cy="722759"/>
          </a:xfrm>
          <a:prstGeom prst="rect">
            <a:avLst/>
          </a:prstGeom>
          <a:noFill/>
          <a:ln w="9525">
            <a:noFill/>
            <a:miter lim="800000"/>
            <a:headEnd/>
            <a:tailEnd/>
          </a:ln>
        </p:spPr>
      </p:pic>
      <p:pic>
        <p:nvPicPr>
          <p:cNvPr id="15" name="Picture 5"/>
          <p:cNvPicPr>
            <a:picLocks noChangeAspect="1" noChangeArrowheads="1"/>
          </p:cNvPicPr>
          <p:nvPr/>
        </p:nvPicPr>
        <p:blipFill>
          <a:blip r:embed="rId5" cstate="print"/>
          <a:srcRect/>
          <a:stretch>
            <a:fillRect/>
          </a:stretch>
        </p:blipFill>
        <p:spPr bwMode="auto">
          <a:xfrm>
            <a:off x="7297683" y="1700808"/>
            <a:ext cx="730701" cy="722759"/>
          </a:xfrm>
          <a:prstGeom prst="rect">
            <a:avLst/>
          </a:prstGeom>
          <a:noFill/>
          <a:ln w="9525">
            <a:noFill/>
            <a:miter lim="800000"/>
            <a:headEnd/>
            <a:tailEnd/>
          </a:ln>
        </p:spPr>
      </p:pic>
      <p:pic>
        <p:nvPicPr>
          <p:cNvPr id="16" name="Picture 5"/>
          <p:cNvPicPr>
            <a:picLocks noChangeAspect="1" noChangeArrowheads="1"/>
          </p:cNvPicPr>
          <p:nvPr/>
        </p:nvPicPr>
        <p:blipFill>
          <a:blip r:embed="rId5" cstate="print"/>
          <a:srcRect/>
          <a:stretch>
            <a:fillRect/>
          </a:stretch>
        </p:blipFill>
        <p:spPr bwMode="auto">
          <a:xfrm>
            <a:off x="8233787" y="1700808"/>
            <a:ext cx="730701" cy="722759"/>
          </a:xfrm>
          <a:prstGeom prst="rect">
            <a:avLst/>
          </a:prstGeom>
          <a:noFill/>
          <a:ln w="9525">
            <a:noFill/>
            <a:miter lim="800000"/>
            <a:headEnd/>
            <a:tailEnd/>
          </a:ln>
        </p:spPr>
      </p:pic>
      <p:sp>
        <p:nvSpPr>
          <p:cNvPr id="19" name="TextBox 18"/>
          <p:cNvSpPr txBox="1"/>
          <p:nvPr/>
        </p:nvSpPr>
        <p:spPr>
          <a:xfrm>
            <a:off x="5364088" y="2663334"/>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9</a:t>
            </a:r>
            <a:endParaRPr lang="zh-CN" altLang="en-US" sz="1050" dirty="0">
              <a:solidFill>
                <a:schemeClr val="bg1"/>
              </a:solidFill>
            </a:endParaRPr>
          </a:p>
        </p:txBody>
      </p:sp>
      <p:sp>
        <p:nvSpPr>
          <p:cNvPr id="20" name="TextBox 19"/>
          <p:cNvSpPr txBox="1"/>
          <p:nvPr/>
        </p:nvSpPr>
        <p:spPr>
          <a:xfrm>
            <a:off x="6372200" y="2663334"/>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sp>
        <p:nvSpPr>
          <p:cNvPr id="21" name="TextBox 20"/>
          <p:cNvSpPr txBox="1"/>
          <p:nvPr/>
        </p:nvSpPr>
        <p:spPr>
          <a:xfrm>
            <a:off x="7308304" y="2663334"/>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sp>
        <p:nvSpPr>
          <p:cNvPr id="22" name="TextBox 21"/>
          <p:cNvSpPr txBox="1"/>
          <p:nvPr/>
        </p:nvSpPr>
        <p:spPr>
          <a:xfrm>
            <a:off x="8244408" y="2663334"/>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pic>
        <p:nvPicPr>
          <p:cNvPr id="1032" name="Picture 8"/>
          <p:cNvPicPr>
            <a:picLocks noChangeAspect="1" noChangeArrowheads="1"/>
          </p:cNvPicPr>
          <p:nvPr/>
        </p:nvPicPr>
        <p:blipFill>
          <a:blip r:embed="rId6" cstate="print"/>
          <a:srcRect/>
          <a:stretch>
            <a:fillRect/>
          </a:stretch>
        </p:blipFill>
        <p:spPr bwMode="auto">
          <a:xfrm>
            <a:off x="6402276" y="2420888"/>
            <a:ext cx="690004" cy="216024"/>
          </a:xfrm>
          <a:prstGeom prst="rect">
            <a:avLst/>
          </a:prstGeom>
          <a:noFill/>
          <a:ln w="9525">
            <a:noFill/>
            <a:miter lim="800000"/>
            <a:headEnd/>
            <a:tailEnd/>
          </a:ln>
        </p:spPr>
      </p:pic>
      <p:pic>
        <p:nvPicPr>
          <p:cNvPr id="26" name="Picture 10"/>
          <p:cNvPicPr>
            <a:picLocks noChangeAspect="1" noChangeArrowheads="1"/>
          </p:cNvPicPr>
          <p:nvPr/>
        </p:nvPicPr>
        <p:blipFill>
          <a:blip r:embed="rId7" cstate="print"/>
          <a:srcRect/>
          <a:stretch>
            <a:fillRect/>
          </a:stretch>
        </p:blipFill>
        <p:spPr bwMode="auto">
          <a:xfrm>
            <a:off x="7346367" y="2420888"/>
            <a:ext cx="682017" cy="205118"/>
          </a:xfrm>
          <a:prstGeom prst="rect">
            <a:avLst/>
          </a:prstGeom>
          <a:noFill/>
          <a:ln w="9525">
            <a:noFill/>
            <a:miter lim="800000"/>
            <a:headEnd/>
            <a:tailEnd/>
          </a:ln>
        </p:spPr>
      </p:pic>
      <p:pic>
        <p:nvPicPr>
          <p:cNvPr id="27" name="Picture 10"/>
          <p:cNvPicPr>
            <a:picLocks noChangeAspect="1" noChangeArrowheads="1"/>
          </p:cNvPicPr>
          <p:nvPr/>
        </p:nvPicPr>
        <p:blipFill>
          <a:blip r:embed="rId7" cstate="print"/>
          <a:srcRect/>
          <a:stretch>
            <a:fillRect/>
          </a:stretch>
        </p:blipFill>
        <p:spPr bwMode="auto">
          <a:xfrm>
            <a:off x="8282471" y="2420888"/>
            <a:ext cx="682017" cy="205118"/>
          </a:xfrm>
          <a:prstGeom prst="rect">
            <a:avLst/>
          </a:prstGeom>
          <a:noFill/>
          <a:ln w="9525">
            <a:noFill/>
            <a:miter lim="800000"/>
            <a:headEnd/>
            <a:tailEnd/>
          </a:ln>
        </p:spPr>
      </p:pic>
      <p:pic>
        <p:nvPicPr>
          <p:cNvPr id="34" name="Picture 5"/>
          <p:cNvPicPr>
            <a:picLocks noChangeAspect="1" noChangeArrowheads="1"/>
          </p:cNvPicPr>
          <p:nvPr/>
        </p:nvPicPr>
        <p:blipFill>
          <a:blip r:embed="rId5" cstate="print"/>
          <a:srcRect/>
          <a:stretch>
            <a:fillRect/>
          </a:stretch>
        </p:blipFill>
        <p:spPr bwMode="auto">
          <a:xfrm>
            <a:off x="5425475" y="3212976"/>
            <a:ext cx="730701" cy="722759"/>
          </a:xfrm>
          <a:prstGeom prst="rect">
            <a:avLst/>
          </a:prstGeom>
          <a:noFill/>
          <a:ln w="9525">
            <a:noFill/>
            <a:miter lim="800000"/>
            <a:headEnd/>
            <a:tailEnd/>
          </a:ln>
        </p:spPr>
      </p:pic>
      <p:sp>
        <p:nvSpPr>
          <p:cNvPr id="35" name="TextBox 34"/>
          <p:cNvSpPr txBox="1"/>
          <p:nvPr/>
        </p:nvSpPr>
        <p:spPr>
          <a:xfrm>
            <a:off x="5436096" y="4175502"/>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pic>
        <p:nvPicPr>
          <p:cNvPr id="38" name="Picture 5"/>
          <p:cNvPicPr>
            <a:picLocks noChangeAspect="1" noChangeArrowheads="1"/>
          </p:cNvPicPr>
          <p:nvPr/>
        </p:nvPicPr>
        <p:blipFill>
          <a:blip r:embed="rId5" cstate="print"/>
          <a:srcRect/>
          <a:stretch>
            <a:fillRect/>
          </a:stretch>
        </p:blipFill>
        <p:spPr bwMode="auto">
          <a:xfrm>
            <a:off x="6361579" y="3212976"/>
            <a:ext cx="730701" cy="722759"/>
          </a:xfrm>
          <a:prstGeom prst="rect">
            <a:avLst/>
          </a:prstGeom>
          <a:noFill/>
          <a:ln w="9525">
            <a:noFill/>
            <a:miter lim="800000"/>
            <a:headEnd/>
            <a:tailEnd/>
          </a:ln>
        </p:spPr>
      </p:pic>
      <p:pic>
        <p:nvPicPr>
          <p:cNvPr id="39" name="Picture 5"/>
          <p:cNvPicPr>
            <a:picLocks noChangeAspect="1" noChangeArrowheads="1"/>
          </p:cNvPicPr>
          <p:nvPr/>
        </p:nvPicPr>
        <p:blipFill>
          <a:blip r:embed="rId5" cstate="print"/>
          <a:srcRect/>
          <a:stretch>
            <a:fillRect/>
          </a:stretch>
        </p:blipFill>
        <p:spPr bwMode="auto">
          <a:xfrm>
            <a:off x="7297683" y="3212976"/>
            <a:ext cx="730701" cy="722759"/>
          </a:xfrm>
          <a:prstGeom prst="rect">
            <a:avLst/>
          </a:prstGeom>
          <a:noFill/>
          <a:ln w="9525">
            <a:noFill/>
            <a:miter lim="800000"/>
            <a:headEnd/>
            <a:tailEnd/>
          </a:ln>
        </p:spPr>
      </p:pic>
      <p:pic>
        <p:nvPicPr>
          <p:cNvPr id="40" name="Picture 5"/>
          <p:cNvPicPr>
            <a:picLocks noChangeAspect="1" noChangeArrowheads="1"/>
          </p:cNvPicPr>
          <p:nvPr/>
        </p:nvPicPr>
        <p:blipFill>
          <a:blip r:embed="rId5" cstate="print"/>
          <a:srcRect/>
          <a:stretch>
            <a:fillRect/>
          </a:stretch>
        </p:blipFill>
        <p:spPr bwMode="auto">
          <a:xfrm>
            <a:off x="8233787" y="3212976"/>
            <a:ext cx="730701" cy="722759"/>
          </a:xfrm>
          <a:prstGeom prst="rect">
            <a:avLst/>
          </a:prstGeom>
          <a:noFill/>
          <a:ln w="9525">
            <a:noFill/>
            <a:miter lim="800000"/>
            <a:headEnd/>
            <a:tailEnd/>
          </a:ln>
        </p:spPr>
      </p:pic>
      <p:sp>
        <p:nvSpPr>
          <p:cNvPr id="41" name="TextBox 40"/>
          <p:cNvSpPr txBox="1"/>
          <p:nvPr/>
        </p:nvSpPr>
        <p:spPr>
          <a:xfrm>
            <a:off x="6372200" y="4175502"/>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sp>
        <p:nvSpPr>
          <p:cNvPr id="42" name="TextBox 41"/>
          <p:cNvSpPr txBox="1"/>
          <p:nvPr/>
        </p:nvSpPr>
        <p:spPr>
          <a:xfrm>
            <a:off x="7308304" y="4175502"/>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sp>
        <p:nvSpPr>
          <p:cNvPr id="43" name="TextBox 42"/>
          <p:cNvSpPr txBox="1"/>
          <p:nvPr/>
        </p:nvSpPr>
        <p:spPr>
          <a:xfrm>
            <a:off x="8244408" y="4175502"/>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pic>
        <p:nvPicPr>
          <p:cNvPr id="44" name="Picture 10"/>
          <p:cNvPicPr>
            <a:picLocks noChangeAspect="1" noChangeArrowheads="1"/>
          </p:cNvPicPr>
          <p:nvPr/>
        </p:nvPicPr>
        <p:blipFill>
          <a:blip r:embed="rId7" cstate="print"/>
          <a:srcRect/>
          <a:stretch>
            <a:fillRect/>
          </a:stretch>
        </p:blipFill>
        <p:spPr bwMode="auto">
          <a:xfrm>
            <a:off x="6410263" y="3933056"/>
            <a:ext cx="682017" cy="205118"/>
          </a:xfrm>
          <a:prstGeom prst="rect">
            <a:avLst/>
          </a:prstGeom>
          <a:noFill/>
          <a:ln w="9525">
            <a:noFill/>
            <a:miter lim="800000"/>
            <a:headEnd/>
            <a:tailEnd/>
          </a:ln>
        </p:spPr>
      </p:pic>
      <p:pic>
        <p:nvPicPr>
          <p:cNvPr id="45" name="Picture 10"/>
          <p:cNvPicPr>
            <a:picLocks noChangeAspect="1" noChangeArrowheads="1"/>
          </p:cNvPicPr>
          <p:nvPr/>
        </p:nvPicPr>
        <p:blipFill>
          <a:blip r:embed="rId7" cstate="print"/>
          <a:srcRect/>
          <a:stretch>
            <a:fillRect/>
          </a:stretch>
        </p:blipFill>
        <p:spPr bwMode="auto">
          <a:xfrm>
            <a:off x="7346367" y="3933056"/>
            <a:ext cx="682017" cy="205118"/>
          </a:xfrm>
          <a:prstGeom prst="rect">
            <a:avLst/>
          </a:prstGeom>
          <a:noFill/>
          <a:ln w="9525">
            <a:noFill/>
            <a:miter lim="800000"/>
            <a:headEnd/>
            <a:tailEnd/>
          </a:ln>
        </p:spPr>
      </p:pic>
      <p:pic>
        <p:nvPicPr>
          <p:cNvPr id="46" name="Picture 10"/>
          <p:cNvPicPr>
            <a:picLocks noChangeAspect="1" noChangeArrowheads="1"/>
          </p:cNvPicPr>
          <p:nvPr/>
        </p:nvPicPr>
        <p:blipFill>
          <a:blip r:embed="rId7" cstate="print"/>
          <a:srcRect/>
          <a:stretch>
            <a:fillRect/>
          </a:stretch>
        </p:blipFill>
        <p:spPr bwMode="auto">
          <a:xfrm>
            <a:off x="8282471" y="3933056"/>
            <a:ext cx="682017" cy="205118"/>
          </a:xfrm>
          <a:prstGeom prst="rect">
            <a:avLst/>
          </a:prstGeom>
          <a:noFill/>
          <a:ln w="9525">
            <a:noFill/>
            <a:miter lim="800000"/>
            <a:headEnd/>
            <a:tailEnd/>
          </a:ln>
        </p:spPr>
      </p:pic>
      <p:pic>
        <p:nvPicPr>
          <p:cNvPr id="1035" name="Picture 11"/>
          <p:cNvPicPr>
            <a:picLocks noChangeAspect="1" noChangeArrowheads="1"/>
          </p:cNvPicPr>
          <p:nvPr/>
        </p:nvPicPr>
        <p:blipFill>
          <a:blip r:embed="rId8" cstate="print"/>
          <a:srcRect/>
          <a:stretch>
            <a:fillRect/>
          </a:stretch>
        </p:blipFill>
        <p:spPr bwMode="auto">
          <a:xfrm>
            <a:off x="5436096" y="3933056"/>
            <a:ext cx="720080" cy="247650"/>
          </a:xfrm>
          <a:prstGeom prst="rect">
            <a:avLst/>
          </a:prstGeom>
          <a:noFill/>
          <a:ln w="9525">
            <a:noFill/>
            <a:miter lim="800000"/>
            <a:headEnd/>
            <a:tailEnd/>
          </a:ln>
        </p:spPr>
      </p:pic>
      <p:pic>
        <p:nvPicPr>
          <p:cNvPr id="50" name="Picture 5"/>
          <p:cNvPicPr>
            <a:picLocks noChangeAspect="1" noChangeArrowheads="1"/>
          </p:cNvPicPr>
          <p:nvPr/>
        </p:nvPicPr>
        <p:blipFill>
          <a:blip r:embed="rId5" cstate="print">
            <a:lum contrast="-66000"/>
          </a:blip>
          <a:srcRect/>
          <a:stretch>
            <a:fillRect/>
          </a:stretch>
        </p:blipFill>
        <p:spPr bwMode="auto">
          <a:xfrm>
            <a:off x="5425475" y="4797152"/>
            <a:ext cx="730701" cy="722759"/>
          </a:xfrm>
          <a:prstGeom prst="rect">
            <a:avLst/>
          </a:prstGeom>
          <a:noFill/>
          <a:ln w="9525">
            <a:noFill/>
            <a:miter lim="800000"/>
            <a:headEnd/>
            <a:tailEnd/>
          </a:ln>
        </p:spPr>
      </p:pic>
      <p:sp>
        <p:nvSpPr>
          <p:cNvPr id="51" name="TextBox 50"/>
          <p:cNvSpPr txBox="1"/>
          <p:nvPr/>
        </p:nvSpPr>
        <p:spPr>
          <a:xfrm>
            <a:off x="5436096" y="5759678"/>
            <a:ext cx="792088" cy="261610"/>
          </a:xfrm>
          <a:prstGeom prst="rect">
            <a:avLst/>
          </a:prstGeom>
          <a:noFill/>
        </p:spPr>
        <p:txBody>
          <a:bodyPr wrap="square" rtlCol="0">
            <a:spAutoFit/>
          </a:bodyPr>
          <a:lstStyle/>
          <a:p>
            <a:pPr algn="ctr"/>
            <a:r>
              <a:rPr lang="zh-CN" altLang="en-US" sz="1050" dirty="0" smtClean="0">
                <a:solidFill>
                  <a:schemeClr val="bg1"/>
                </a:solidFill>
              </a:rPr>
              <a:t>角色名字</a:t>
            </a:r>
            <a:endParaRPr lang="zh-CN" altLang="en-US" sz="1050" dirty="0">
              <a:solidFill>
                <a:schemeClr val="bg1"/>
              </a:solidFill>
            </a:endParaRPr>
          </a:p>
        </p:txBody>
      </p:sp>
      <p:pic>
        <p:nvPicPr>
          <p:cNvPr id="53" name="Picture 5"/>
          <p:cNvPicPr>
            <a:picLocks noChangeAspect="1" noChangeArrowheads="1"/>
          </p:cNvPicPr>
          <p:nvPr/>
        </p:nvPicPr>
        <p:blipFill>
          <a:blip r:embed="rId5" cstate="print">
            <a:lum contrast="-66000"/>
          </a:blip>
          <a:srcRect/>
          <a:stretch>
            <a:fillRect/>
          </a:stretch>
        </p:blipFill>
        <p:spPr bwMode="auto">
          <a:xfrm>
            <a:off x="6361579" y="4797152"/>
            <a:ext cx="730701" cy="722759"/>
          </a:xfrm>
          <a:prstGeom prst="rect">
            <a:avLst/>
          </a:prstGeom>
          <a:noFill/>
          <a:ln w="9525">
            <a:noFill/>
            <a:miter lim="800000"/>
            <a:headEnd/>
            <a:tailEnd/>
          </a:ln>
        </p:spPr>
      </p:pic>
      <p:pic>
        <p:nvPicPr>
          <p:cNvPr id="54" name="Picture 5"/>
          <p:cNvPicPr>
            <a:picLocks noChangeAspect="1" noChangeArrowheads="1"/>
          </p:cNvPicPr>
          <p:nvPr/>
        </p:nvPicPr>
        <p:blipFill>
          <a:blip r:embed="rId5" cstate="print">
            <a:lum contrast="-66000"/>
          </a:blip>
          <a:srcRect/>
          <a:stretch>
            <a:fillRect/>
          </a:stretch>
        </p:blipFill>
        <p:spPr bwMode="auto">
          <a:xfrm>
            <a:off x="7297683" y="4797152"/>
            <a:ext cx="730701" cy="722759"/>
          </a:xfrm>
          <a:prstGeom prst="rect">
            <a:avLst/>
          </a:prstGeom>
          <a:noFill/>
          <a:ln w="9525">
            <a:noFill/>
            <a:miter lim="800000"/>
            <a:headEnd/>
            <a:tailEnd/>
          </a:ln>
        </p:spPr>
      </p:pic>
      <p:pic>
        <p:nvPicPr>
          <p:cNvPr id="55" name="Picture 5"/>
          <p:cNvPicPr>
            <a:picLocks noChangeAspect="1" noChangeArrowheads="1"/>
          </p:cNvPicPr>
          <p:nvPr/>
        </p:nvPicPr>
        <p:blipFill>
          <a:blip r:embed="rId5" cstate="print">
            <a:lum contrast="-66000"/>
          </a:blip>
          <a:srcRect/>
          <a:stretch>
            <a:fillRect/>
          </a:stretch>
        </p:blipFill>
        <p:spPr bwMode="auto">
          <a:xfrm>
            <a:off x="8233787" y="4797152"/>
            <a:ext cx="730701" cy="722759"/>
          </a:xfrm>
          <a:prstGeom prst="rect">
            <a:avLst/>
          </a:prstGeom>
          <a:noFill/>
          <a:ln w="9525">
            <a:noFill/>
            <a:miter lim="800000"/>
            <a:headEnd/>
            <a:tailEnd/>
          </a:ln>
        </p:spPr>
      </p:pic>
      <p:sp>
        <p:nvSpPr>
          <p:cNvPr id="56" name="TextBox 55"/>
          <p:cNvSpPr txBox="1"/>
          <p:nvPr/>
        </p:nvSpPr>
        <p:spPr>
          <a:xfrm>
            <a:off x="6372200" y="5759678"/>
            <a:ext cx="792088" cy="261610"/>
          </a:xfrm>
          <a:prstGeom prst="rect">
            <a:avLst/>
          </a:prstGeom>
          <a:noFill/>
        </p:spPr>
        <p:txBody>
          <a:bodyPr wrap="square" rtlCol="0">
            <a:spAutoFit/>
          </a:bodyPr>
          <a:lstStyle/>
          <a:p>
            <a:pPr algn="ctr"/>
            <a:r>
              <a:rPr lang="zh-CN" altLang="en-US" sz="1050" dirty="0" smtClean="0">
                <a:solidFill>
                  <a:schemeClr val="bg1"/>
                </a:solidFill>
              </a:rPr>
              <a:t>角色名字</a:t>
            </a:r>
            <a:endParaRPr lang="zh-CN" altLang="en-US" sz="1050" dirty="0">
              <a:solidFill>
                <a:schemeClr val="bg1"/>
              </a:solidFill>
            </a:endParaRPr>
          </a:p>
        </p:txBody>
      </p:sp>
      <p:sp>
        <p:nvSpPr>
          <p:cNvPr id="57" name="TextBox 56"/>
          <p:cNvSpPr txBox="1"/>
          <p:nvPr/>
        </p:nvSpPr>
        <p:spPr>
          <a:xfrm>
            <a:off x="7308304" y="5759678"/>
            <a:ext cx="792088" cy="261610"/>
          </a:xfrm>
          <a:prstGeom prst="rect">
            <a:avLst/>
          </a:prstGeom>
          <a:noFill/>
        </p:spPr>
        <p:txBody>
          <a:bodyPr wrap="square" rtlCol="0">
            <a:spAutoFit/>
          </a:bodyPr>
          <a:lstStyle/>
          <a:p>
            <a:pPr algn="ctr"/>
            <a:r>
              <a:rPr lang="zh-CN" altLang="en-US" sz="1050" dirty="0" smtClean="0">
                <a:solidFill>
                  <a:schemeClr val="bg1"/>
                </a:solidFill>
              </a:rPr>
              <a:t>角色名字</a:t>
            </a:r>
            <a:endParaRPr lang="zh-CN" altLang="en-US" sz="1050" dirty="0">
              <a:solidFill>
                <a:schemeClr val="bg1"/>
              </a:solidFill>
            </a:endParaRPr>
          </a:p>
        </p:txBody>
      </p:sp>
      <p:sp>
        <p:nvSpPr>
          <p:cNvPr id="58" name="TextBox 57"/>
          <p:cNvSpPr txBox="1"/>
          <p:nvPr/>
        </p:nvSpPr>
        <p:spPr>
          <a:xfrm>
            <a:off x="8244408" y="5759678"/>
            <a:ext cx="792088" cy="261610"/>
          </a:xfrm>
          <a:prstGeom prst="rect">
            <a:avLst/>
          </a:prstGeom>
          <a:noFill/>
        </p:spPr>
        <p:txBody>
          <a:bodyPr wrap="square" rtlCol="0">
            <a:spAutoFit/>
          </a:bodyPr>
          <a:lstStyle/>
          <a:p>
            <a:pPr algn="ctr"/>
            <a:r>
              <a:rPr lang="zh-CN" altLang="en-US" sz="1050" dirty="0" smtClean="0">
                <a:solidFill>
                  <a:schemeClr val="bg1"/>
                </a:solidFill>
              </a:rPr>
              <a:t>角色名字</a:t>
            </a:r>
            <a:endParaRPr lang="zh-CN" altLang="en-US" sz="1050" dirty="0">
              <a:solidFill>
                <a:schemeClr val="bg1"/>
              </a:solidFill>
            </a:endParaRPr>
          </a:p>
        </p:txBody>
      </p:sp>
      <p:pic>
        <p:nvPicPr>
          <p:cNvPr id="59" name="Picture 10"/>
          <p:cNvPicPr>
            <a:picLocks noChangeAspect="1" noChangeArrowheads="1"/>
          </p:cNvPicPr>
          <p:nvPr/>
        </p:nvPicPr>
        <p:blipFill>
          <a:blip r:embed="rId7" cstate="print"/>
          <a:srcRect/>
          <a:stretch>
            <a:fillRect/>
          </a:stretch>
        </p:blipFill>
        <p:spPr bwMode="auto">
          <a:xfrm>
            <a:off x="6410263" y="5517232"/>
            <a:ext cx="682017" cy="205118"/>
          </a:xfrm>
          <a:prstGeom prst="rect">
            <a:avLst/>
          </a:prstGeom>
          <a:noFill/>
          <a:ln w="9525">
            <a:noFill/>
            <a:miter lim="800000"/>
            <a:headEnd/>
            <a:tailEnd/>
          </a:ln>
        </p:spPr>
      </p:pic>
      <p:pic>
        <p:nvPicPr>
          <p:cNvPr id="60" name="Picture 10"/>
          <p:cNvPicPr>
            <a:picLocks noChangeAspect="1" noChangeArrowheads="1"/>
          </p:cNvPicPr>
          <p:nvPr/>
        </p:nvPicPr>
        <p:blipFill>
          <a:blip r:embed="rId7" cstate="print"/>
          <a:srcRect/>
          <a:stretch>
            <a:fillRect/>
          </a:stretch>
        </p:blipFill>
        <p:spPr bwMode="auto">
          <a:xfrm>
            <a:off x="7346367" y="5517232"/>
            <a:ext cx="682017" cy="205118"/>
          </a:xfrm>
          <a:prstGeom prst="rect">
            <a:avLst/>
          </a:prstGeom>
          <a:noFill/>
          <a:ln w="9525">
            <a:noFill/>
            <a:miter lim="800000"/>
            <a:headEnd/>
            <a:tailEnd/>
          </a:ln>
        </p:spPr>
      </p:pic>
      <p:pic>
        <p:nvPicPr>
          <p:cNvPr id="61" name="Picture 10"/>
          <p:cNvPicPr>
            <a:picLocks noChangeAspect="1" noChangeArrowheads="1"/>
          </p:cNvPicPr>
          <p:nvPr/>
        </p:nvPicPr>
        <p:blipFill>
          <a:blip r:embed="rId7" cstate="print"/>
          <a:srcRect/>
          <a:stretch>
            <a:fillRect/>
          </a:stretch>
        </p:blipFill>
        <p:spPr bwMode="auto">
          <a:xfrm>
            <a:off x="8282471" y="5517232"/>
            <a:ext cx="682017" cy="205118"/>
          </a:xfrm>
          <a:prstGeom prst="rect">
            <a:avLst/>
          </a:prstGeom>
          <a:noFill/>
          <a:ln w="9525">
            <a:noFill/>
            <a:miter lim="800000"/>
            <a:headEnd/>
            <a:tailEnd/>
          </a:ln>
        </p:spPr>
      </p:pic>
      <p:sp>
        <p:nvSpPr>
          <p:cNvPr id="66" name="TextBox 65"/>
          <p:cNvSpPr txBox="1"/>
          <p:nvPr/>
        </p:nvSpPr>
        <p:spPr>
          <a:xfrm>
            <a:off x="4067944" y="1700808"/>
            <a:ext cx="1043608" cy="2246769"/>
          </a:xfrm>
          <a:prstGeom prst="rect">
            <a:avLst/>
          </a:prstGeom>
          <a:noFill/>
        </p:spPr>
        <p:txBody>
          <a:bodyPr wrap="square" rtlCol="0">
            <a:spAutoFit/>
          </a:bodyPr>
          <a:lstStyle/>
          <a:p>
            <a:r>
              <a:rPr lang="zh-CN" altLang="en-US" sz="1400" b="1" dirty="0" smtClean="0">
                <a:solidFill>
                  <a:srgbClr val="FF0000"/>
                </a:solidFill>
              </a:rPr>
              <a:t>角色表增加出战标记、等级、碎片进度条、昵称信息</a:t>
            </a:r>
            <a:endParaRPr lang="en-US" altLang="zh-CN" sz="1400" b="1" dirty="0" smtClean="0">
              <a:solidFill>
                <a:srgbClr val="FF0000"/>
              </a:solidFill>
            </a:endParaRPr>
          </a:p>
          <a:p>
            <a:r>
              <a:rPr lang="zh-CN" altLang="en-US" sz="1400" b="1" dirty="0" smtClean="0">
                <a:solidFill>
                  <a:srgbClr val="FF0000"/>
                </a:solidFill>
              </a:rPr>
              <a:t>选中</a:t>
            </a:r>
            <a:r>
              <a:rPr lang="zh-CN" altLang="en-US" sz="1400" b="1" dirty="0" smtClean="0">
                <a:solidFill>
                  <a:srgbClr val="FF0000"/>
                </a:solidFill>
              </a:rPr>
              <a:t>角色切换至角色情报界面</a:t>
            </a:r>
            <a:endParaRPr lang="zh-CN" altLang="en-US" sz="1400" b="1" dirty="0">
              <a:solidFill>
                <a:srgbClr val="FF0000"/>
              </a:solidFill>
            </a:endParaRPr>
          </a:p>
        </p:txBody>
      </p:sp>
      <p:pic>
        <p:nvPicPr>
          <p:cNvPr id="67" name="Picture 10"/>
          <p:cNvPicPr>
            <a:picLocks noChangeAspect="1" noChangeArrowheads="1"/>
          </p:cNvPicPr>
          <p:nvPr/>
        </p:nvPicPr>
        <p:blipFill>
          <a:blip r:embed="rId7" cstate="print"/>
          <a:srcRect/>
          <a:stretch>
            <a:fillRect/>
          </a:stretch>
        </p:blipFill>
        <p:spPr bwMode="auto">
          <a:xfrm>
            <a:off x="5474159" y="5517232"/>
            <a:ext cx="682017" cy="205118"/>
          </a:xfrm>
          <a:prstGeom prst="rect">
            <a:avLst/>
          </a:prstGeom>
          <a:noFill/>
          <a:ln w="9525">
            <a:noFill/>
            <a:miter lim="800000"/>
            <a:headEnd/>
            <a:tailEnd/>
          </a:ln>
        </p:spPr>
      </p:pic>
      <p:pic>
        <p:nvPicPr>
          <p:cNvPr id="1036" name="Picture 12"/>
          <p:cNvPicPr>
            <a:picLocks noChangeAspect="1" noChangeArrowheads="1"/>
          </p:cNvPicPr>
          <p:nvPr/>
        </p:nvPicPr>
        <p:blipFill>
          <a:blip r:embed="rId9" cstate="print"/>
          <a:srcRect/>
          <a:stretch>
            <a:fillRect/>
          </a:stretch>
        </p:blipFill>
        <p:spPr bwMode="auto">
          <a:xfrm>
            <a:off x="0" y="2759748"/>
            <a:ext cx="467544" cy="957283"/>
          </a:xfrm>
          <a:prstGeom prst="rect">
            <a:avLst/>
          </a:prstGeom>
          <a:noFill/>
          <a:ln w="9525">
            <a:noFill/>
            <a:miter lim="800000"/>
            <a:headEnd/>
            <a:tailEnd/>
          </a:ln>
        </p:spPr>
      </p:pic>
      <p:sp>
        <p:nvSpPr>
          <p:cNvPr id="6" name="矩形 5"/>
          <p:cNvSpPr/>
          <p:nvPr/>
        </p:nvSpPr>
        <p:spPr>
          <a:xfrm>
            <a:off x="0" y="980728"/>
            <a:ext cx="1043608" cy="5544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7" name="Picture 13"/>
          <p:cNvPicPr>
            <a:picLocks noChangeAspect="1" noChangeArrowheads="1"/>
          </p:cNvPicPr>
          <p:nvPr/>
        </p:nvPicPr>
        <p:blipFill>
          <a:blip r:embed="rId10" cstate="print"/>
          <a:srcRect/>
          <a:stretch>
            <a:fillRect/>
          </a:stretch>
        </p:blipFill>
        <p:spPr bwMode="auto">
          <a:xfrm>
            <a:off x="5364088" y="1628065"/>
            <a:ext cx="792088" cy="800171"/>
          </a:xfrm>
          <a:prstGeom prst="rect">
            <a:avLst/>
          </a:prstGeom>
          <a:noFill/>
          <a:ln w="9525">
            <a:noFill/>
            <a:miter lim="800000"/>
            <a:headEnd/>
            <a:tailEnd/>
          </a:ln>
        </p:spPr>
      </p:pic>
      <p:pic>
        <p:nvPicPr>
          <p:cNvPr id="47" name="Picture 8"/>
          <p:cNvPicPr>
            <a:picLocks noChangeAspect="1" noChangeArrowheads="1"/>
          </p:cNvPicPr>
          <p:nvPr/>
        </p:nvPicPr>
        <p:blipFill>
          <a:blip r:embed="rId6" cstate="print"/>
          <a:srcRect/>
          <a:stretch>
            <a:fillRect/>
          </a:stretch>
        </p:blipFill>
        <p:spPr bwMode="auto">
          <a:xfrm>
            <a:off x="5436096" y="2420888"/>
            <a:ext cx="690004" cy="216024"/>
          </a:xfrm>
          <a:prstGeom prst="rect">
            <a:avLst/>
          </a:prstGeom>
          <a:noFill/>
          <a:ln w="9525">
            <a:noFill/>
            <a:miter lim="800000"/>
            <a:headEnd/>
            <a:tailEnd/>
          </a:ln>
        </p:spPr>
      </p:pic>
      <p:sp>
        <p:nvSpPr>
          <p:cNvPr id="48" name="矩形 47"/>
          <p:cNvSpPr/>
          <p:nvPr/>
        </p:nvSpPr>
        <p:spPr>
          <a:xfrm>
            <a:off x="1592560" y="5364832"/>
            <a:ext cx="2259360" cy="944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1691680" y="5085184"/>
            <a:ext cx="2448272" cy="307777"/>
          </a:xfrm>
          <a:prstGeom prst="rect">
            <a:avLst/>
          </a:prstGeom>
          <a:noFill/>
        </p:spPr>
        <p:txBody>
          <a:bodyPr wrap="square" rtlCol="0">
            <a:spAutoFit/>
          </a:bodyPr>
          <a:lstStyle/>
          <a:p>
            <a:r>
              <a:rPr lang="zh-CN" altLang="en-US" sz="1400" b="1" dirty="0" smtClean="0">
                <a:solidFill>
                  <a:srgbClr val="FF0000"/>
                </a:solidFill>
              </a:rPr>
              <a:t>取消此处的出战按钮</a:t>
            </a:r>
            <a:endParaRPr lang="zh-CN" altLang="en-US" sz="1400" b="1" dirty="0">
              <a:solidFill>
                <a:srgbClr val="FF0000"/>
              </a:solidFill>
            </a:endParaRPr>
          </a:p>
        </p:txBody>
      </p:sp>
      <p:sp>
        <p:nvSpPr>
          <p:cNvPr id="52" name="流程图: 联系 51"/>
          <p:cNvSpPr/>
          <p:nvPr/>
        </p:nvSpPr>
        <p:spPr>
          <a:xfrm>
            <a:off x="1547664" y="5060032"/>
            <a:ext cx="216024" cy="24117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2</a:t>
            </a:r>
            <a:endParaRPr lang="zh-CN" alt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角色界面2.jpg"/>
          <p:cNvPicPr>
            <a:picLocks noChangeAspect="1"/>
          </p:cNvPicPr>
          <p:nvPr/>
        </p:nvPicPr>
        <p:blipFill>
          <a:blip r:embed="rId2" cstate="print"/>
          <a:stretch>
            <a:fillRect/>
          </a:stretch>
        </p:blipFill>
        <p:spPr>
          <a:xfrm>
            <a:off x="0" y="381000"/>
            <a:ext cx="9144000" cy="6096000"/>
          </a:xfrm>
          <a:prstGeom prst="rect">
            <a:avLst/>
          </a:prstGeom>
        </p:spPr>
      </p:pic>
      <p:sp>
        <p:nvSpPr>
          <p:cNvPr id="5" name="TextBox 4"/>
          <p:cNvSpPr txBox="1"/>
          <p:nvPr/>
        </p:nvSpPr>
        <p:spPr>
          <a:xfrm>
            <a:off x="0" y="0"/>
            <a:ext cx="1979712" cy="369332"/>
          </a:xfrm>
          <a:prstGeom prst="rect">
            <a:avLst/>
          </a:prstGeom>
          <a:noFill/>
        </p:spPr>
        <p:txBody>
          <a:bodyPr wrap="square" rtlCol="0">
            <a:spAutoFit/>
          </a:bodyPr>
          <a:lstStyle/>
          <a:p>
            <a:r>
              <a:rPr lang="zh-CN" altLang="en-US" dirty="0" smtClean="0"/>
              <a:t>原角色情报界面</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角色界面2.jpg"/>
          <p:cNvPicPr>
            <a:picLocks noChangeAspect="1"/>
          </p:cNvPicPr>
          <p:nvPr/>
        </p:nvPicPr>
        <p:blipFill>
          <a:blip r:embed="rId2" cstate="print"/>
          <a:stretch>
            <a:fillRect/>
          </a:stretch>
        </p:blipFill>
        <p:spPr>
          <a:xfrm>
            <a:off x="0" y="404664"/>
            <a:ext cx="9144000" cy="6096000"/>
          </a:xfrm>
          <a:prstGeom prst="rect">
            <a:avLst/>
          </a:prstGeom>
        </p:spPr>
      </p:pic>
      <p:sp>
        <p:nvSpPr>
          <p:cNvPr id="5" name="流程图: 联系 4"/>
          <p:cNvSpPr/>
          <p:nvPr/>
        </p:nvSpPr>
        <p:spPr>
          <a:xfrm>
            <a:off x="107504" y="4202504"/>
            <a:ext cx="216024" cy="24117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4</a:t>
            </a:r>
            <a:endParaRPr lang="zh-CN" altLang="en-US" dirty="0">
              <a:solidFill>
                <a:srgbClr val="FF0000"/>
              </a:solidFill>
            </a:endParaRPr>
          </a:p>
        </p:txBody>
      </p:sp>
      <p:sp>
        <p:nvSpPr>
          <p:cNvPr id="6" name="TextBox 5"/>
          <p:cNvSpPr txBox="1"/>
          <p:nvPr/>
        </p:nvSpPr>
        <p:spPr>
          <a:xfrm>
            <a:off x="0" y="4490536"/>
            <a:ext cx="1043608" cy="954107"/>
          </a:xfrm>
          <a:prstGeom prst="rect">
            <a:avLst/>
          </a:prstGeom>
          <a:noFill/>
        </p:spPr>
        <p:txBody>
          <a:bodyPr wrap="square" rtlCol="0">
            <a:spAutoFit/>
          </a:bodyPr>
          <a:lstStyle/>
          <a:p>
            <a:r>
              <a:rPr lang="zh-CN" altLang="en-US" sz="1400" b="1" dirty="0" smtClean="0">
                <a:solidFill>
                  <a:srgbClr val="FF0000"/>
                </a:solidFill>
              </a:rPr>
              <a:t>左侧留白</a:t>
            </a:r>
            <a:r>
              <a:rPr lang="zh-CN" altLang="en-US" sz="1400" b="1" dirty="0" smtClean="0">
                <a:solidFill>
                  <a:srgbClr val="FF0000"/>
                </a:solidFill>
              </a:rPr>
              <a:t>，左下角显示出战按钮</a:t>
            </a:r>
            <a:endParaRPr lang="zh-CN" altLang="en-US" sz="1400" b="1" dirty="0">
              <a:solidFill>
                <a:srgbClr val="FF0000"/>
              </a:solidFill>
            </a:endParaRPr>
          </a:p>
        </p:txBody>
      </p:sp>
      <p:sp>
        <p:nvSpPr>
          <p:cNvPr id="8" name="矩形 7"/>
          <p:cNvSpPr/>
          <p:nvPr/>
        </p:nvSpPr>
        <p:spPr>
          <a:xfrm>
            <a:off x="0" y="980728"/>
            <a:ext cx="971600" cy="5544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4"/>
          <p:cNvPicPr>
            <a:picLocks noChangeAspect="1" noChangeArrowheads="1"/>
          </p:cNvPicPr>
          <p:nvPr/>
        </p:nvPicPr>
        <p:blipFill>
          <a:blip r:embed="rId3" cstate="print"/>
          <a:srcRect/>
          <a:stretch>
            <a:fillRect/>
          </a:stretch>
        </p:blipFill>
        <p:spPr bwMode="auto">
          <a:xfrm>
            <a:off x="5181600" y="1412776"/>
            <a:ext cx="3962400" cy="4968552"/>
          </a:xfrm>
          <a:prstGeom prst="rect">
            <a:avLst/>
          </a:prstGeom>
          <a:noFill/>
          <a:ln w="9525">
            <a:noFill/>
            <a:miter lim="800000"/>
            <a:headEnd/>
            <a:tailEnd/>
          </a:ln>
        </p:spPr>
      </p:pic>
      <p:sp>
        <p:nvSpPr>
          <p:cNvPr id="13" name="TextBox 12"/>
          <p:cNvSpPr txBox="1"/>
          <p:nvPr/>
        </p:nvSpPr>
        <p:spPr>
          <a:xfrm>
            <a:off x="5436096" y="2564904"/>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sp>
        <p:nvSpPr>
          <p:cNvPr id="15" name="TextBox 14"/>
          <p:cNvSpPr txBox="1"/>
          <p:nvPr/>
        </p:nvSpPr>
        <p:spPr>
          <a:xfrm>
            <a:off x="6300192" y="1700808"/>
            <a:ext cx="1872208" cy="307777"/>
          </a:xfrm>
          <a:prstGeom prst="rect">
            <a:avLst/>
          </a:prstGeom>
          <a:noFill/>
          <a:ln>
            <a:noFill/>
          </a:ln>
        </p:spPr>
        <p:txBody>
          <a:bodyPr wrap="square" rtlCol="0">
            <a:spAutoFit/>
          </a:bodyPr>
          <a:lstStyle/>
          <a:p>
            <a:r>
              <a:rPr lang="zh-CN" altLang="en-US" sz="1400" dirty="0" smtClean="0">
                <a:solidFill>
                  <a:srgbClr val="00B0F0"/>
                </a:solidFill>
              </a:rPr>
              <a:t>稀有度：普通</a:t>
            </a:r>
            <a:endParaRPr lang="zh-CN" altLang="en-US" sz="1400" dirty="0">
              <a:solidFill>
                <a:srgbClr val="00B0F0"/>
              </a:solidFill>
            </a:endParaRPr>
          </a:p>
        </p:txBody>
      </p:sp>
      <p:pic>
        <p:nvPicPr>
          <p:cNvPr id="16" name="图片 15" descr="jn3.png"/>
          <p:cNvPicPr>
            <a:picLocks noChangeAspect="1"/>
          </p:cNvPicPr>
          <p:nvPr/>
        </p:nvPicPr>
        <p:blipFill>
          <a:blip r:embed="rId4" cstate="print"/>
          <a:stretch>
            <a:fillRect/>
          </a:stretch>
        </p:blipFill>
        <p:spPr>
          <a:xfrm>
            <a:off x="5508104" y="3356992"/>
            <a:ext cx="655833" cy="655833"/>
          </a:xfrm>
          <a:prstGeom prst="rect">
            <a:avLst/>
          </a:prstGeom>
        </p:spPr>
      </p:pic>
      <p:sp>
        <p:nvSpPr>
          <p:cNvPr id="17" name="矩形 16"/>
          <p:cNvSpPr/>
          <p:nvPr/>
        </p:nvSpPr>
        <p:spPr>
          <a:xfrm>
            <a:off x="6372200" y="206084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英雄介绍巴拉巴拉</a:t>
            </a:r>
            <a:endParaRPr lang="zh-CN" altLang="en-US" sz="1200" dirty="0"/>
          </a:p>
        </p:txBody>
      </p:sp>
      <p:cxnSp>
        <p:nvCxnSpPr>
          <p:cNvPr id="19" name="直接连接符 18"/>
          <p:cNvCxnSpPr/>
          <p:nvPr/>
        </p:nvCxnSpPr>
        <p:spPr>
          <a:xfrm>
            <a:off x="5148064" y="3140968"/>
            <a:ext cx="3995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00192" y="3284984"/>
            <a:ext cx="2736304" cy="861774"/>
          </a:xfrm>
          <a:prstGeom prst="rect">
            <a:avLst/>
          </a:prstGeom>
          <a:noFill/>
          <a:ln>
            <a:noFill/>
          </a:ln>
        </p:spPr>
        <p:txBody>
          <a:bodyPr wrap="square" rtlCol="0">
            <a:spAutoFit/>
          </a:bodyPr>
          <a:lstStyle/>
          <a:p>
            <a:r>
              <a:rPr lang="zh-CN" altLang="en-US" sz="1400" dirty="0" smtClean="0">
                <a:solidFill>
                  <a:schemeClr val="bg1"/>
                </a:solidFill>
              </a:rPr>
              <a:t>被动技能</a:t>
            </a:r>
            <a:endParaRPr lang="en-US" altLang="zh-CN" sz="1400" dirty="0" smtClean="0">
              <a:solidFill>
                <a:schemeClr val="bg1"/>
              </a:solidFill>
            </a:endParaRPr>
          </a:p>
          <a:p>
            <a:r>
              <a:rPr lang="zh-CN" altLang="en-US" sz="1200" dirty="0" smtClean="0">
                <a:solidFill>
                  <a:schemeClr val="bg1"/>
                </a:solidFill>
              </a:rPr>
              <a:t>技能</a:t>
            </a:r>
            <a:r>
              <a:rPr lang="zh-CN" altLang="en-US" sz="1200" dirty="0" smtClean="0">
                <a:solidFill>
                  <a:schemeClr val="bg1"/>
                </a:solidFill>
              </a:rPr>
              <a:t>描述扒拉扒拉扒拉扒拉扒拉扒拉扒拉扒拉扒拉扒拉扒拉扒拉扒拉扒拉扒拉扒拉扒拉扒拉扒拉</a:t>
            </a:r>
            <a:endParaRPr lang="zh-CN" altLang="en-US" sz="1200" dirty="0">
              <a:solidFill>
                <a:schemeClr val="bg1"/>
              </a:solidFill>
            </a:endParaRPr>
          </a:p>
        </p:txBody>
      </p:sp>
      <p:cxnSp>
        <p:nvCxnSpPr>
          <p:cNvPr id="22" name="直接连接符 21"/>
          <p:cNvCxnSpPr/>
          <p:nvPr/>
        </p:nvCxnSpPr>
        <p:spPr>
          <a:xfrm>
            <a:off x="5148064" y="4221088"/>
            <a:ext cx="3995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图片 22" descr="sm_icon2.png"/>
          <p:cNvPicPr>
            <a:picLocks noChangeAspect="1"/>
          </p:cNvPicPr>
          <p:nvPr/>
        </p:nvPicPr>
        <p:blipFill>
          <a:blip r:embed="rId5" cstate="print"/>
          <a:stretch>
            <a:fillRect/>
          </a:stretch>
        </p:blipFill>
        <p:spPr>
          <a:xfrm>
            <a:off x="7289755" y="4581128"/>
            <a:ext cx="378589" cy="347040"/>
          </a:xfrm>
          <a:prstGeom prst="rect">
            <a:avLst/>
          </a:prstGeom>
        </p:spPr>
      </p:pic>
      <p:pic>
        <p:nvPicPr>
          <p:cNvPr id="24" name="图片 23" descr="sm_icon1.png"/>
          <p:cNvPicPr>
            <a:picLocks noChangeAspect="1"/>
          </p:cNvPicPr>
          <p:nvPr/>
        </p:nvPicPr>
        <p:blipFill>
          <a:blip r:embed="rId6" cstate="print"/>
          <a:stretch>
            <a:fillRect/>
          </a:stretch>
        </p:blipFill>
        <p:spPr>
          <a:xfrm>
            <a:off x="5597252" y="4581128"/>
            <a:ext cx="342900" cy="314325"/>
          </a:xfrm>
          <a:prstGeom prst="rect">
            <a:avLst/>
          </a:prstGeom>
        </p:spPr>
      </p:pic>
      <p:pic>
        <p:nvPicPr>
          <p:cNvPr id="2050" name="Picture 2"/>
          <p:cNvPicPr>
            <a:picLocks noChangeAspect="1" noChangeArrowheads="1"/>
          </p:cNvPicPr>
          <p:nvPr/>
        </p:nvPicPr>
        <p:blipFill>
          <a:blip r:embed="rId7" cstate="print"/>
          <a:srcRect/>
          <a:stretch>
            <a:fillRect/>
          </a:stretch>
        </p:blipFill>
        <p:spPr bwMode="auto">
          <a:xfrm>
            <a:off x="7308304" y="5157193"/>
            <a:ext cx="372898" cy="360040"/>
          </a:xfrm>
          <a:prstGeom prst="rect">
            <a:avLst/>
          </a:prstGeom>
          <a:noFill/>
          <a:ln w="9525">
            <a:noFill/>
            <a:miter lim="800000"/>
            <a:headEnd/>
            <a:tailEnd/>
          </a:ln>
        </p:spPr>
      </p:pic>
      <p:pic>
        <p:nvPicPr>
          <p:cNvPr id="2051" name="Picture 3"/>
          <p:cNvPicPr>
            <a:picLocks noChangeAspect="1" noChangeArrowheads="1"/>
          </p:cNvPicPr>
          <p:nvPr/>
        </p:nvPicPr>
        <p:blipFill>
          <a:blip r:embed="rId8" cstate="print"/>
          <a:srcRect/>
          <a:stretch>
            <a:fillRect/>
          </a:stretch>
        </p:blipFill>
        <p:spPr bwMode="auto">
          <a:xfrm>
            <a:off x="5580112" y="5157192"/>
            <a:ext cx="360040" cy="360040"/>
          </a:xfrm>
          <a:prstGeom prst="rect">
            <a:avLst/>
          </a:prstGeom>
          <a:noFill/>
          <a:ln w="9525">
            <a:noFill/>
            <a:miter lim="800000"/>
            <a:headEnd/>
            <a:tailEnd/>
          </a:ln>
        </p:spPr>
      </p:pic>
      <p:pic>
        <p:nvPicPr>
          <p:cNvPr id="2052" name="Picture 4"/>
          <p:cNvPicPr>
            <a:picLocks noChangeAspect="1" noChangeArrowheads="1"/>
          </p:cNvPicPr>
          <p:nvPr/>
        </p:nvPicPr>
        <p:blipFill>
          <a:blip r:embed="rId9" cstate="print"/>
          <a:srcRect/>
          <a:stretch>
            <a:fillRect/>
          </a:stretch>
        </p:blipFill>
        <p:spPr bwMode="auto">
          <a:xfrm>
            <a:off x="5580112" y="5805264"/>
            <a:ext cx="360040" cy="360040"/>
          </a:xfrm>
          <a:prstGeom prst="rect">
            <a:avLst/>
          </a:prstGeom>
          <a:noFill/>
          <a:ln w="9525">
            <a:noFill/>
            <a:miter lim="800000"/>
            <a:headEnd/>
            <a:tailEnd/>
          </a:ln>
        </p:spPr>
      </p:pic>
      <p:pic>
        <p:nvPicPr>
          <p:cNvPr id="2053" name="Picture 5"/>
          <p:cNvPicPr>
            <a:picLocks noChangeAspect="1" noChangeArrowheads="1"/>
          </p:cNvPicPr>
          <p:nvPr/>
        </p:nvPicPr>
        <p:blipFill>
          <a:blip r:embed="rId10" cstate="print"/>
          <a:srcRect/>
          <a:stretch>
            <a:fillRect/>
          </a:stretch>
        </p:blipFill>
        <p:spPr bwMode="auto">
          <a:xfrm>
            <a:off x="7308304" y="5805264"/>
            <a:ext cx="360040" cy="360040"/>
          </a:xfrm>
          <a:prstGeom prst="rect">
            <a:avLst/>
          </a:prstGeom>
          <a:noFill/>
          <a:ln w="9525">
            <a:noFill/>
            <a:miter lim="800000"/>
            <a:headEnd/>
            <a:tailEnd/>
          </a:ln>
        </p:spPr>
      </p:pic>
      <p:sp>
        <p:nvSpPr>
          <p:cNvPr id="29" name="TextBox 28"/>
          <p:cNvSpPr txBox="1"/>
          <p:nvPr/>
        </p:nvSpPr>
        <p:spPr>
          <a:xfrm>
            <a:off x="6012160" y="4509120"/>
            <a:ext cx="1008112" cy="461665"/>
          </a:xfrm>
          <a:prstGeom prst="rect">
            <a:avLst/>
          </a:prstGeom>
          <a:noFill/>
        </p:spPr>
        <p:txBody>
          <a:bodyPr wrap="square" rtlCol="0">
            <a:spAutoFit/>
          </a:bodyPr>
          <a:lstStyle/>
          <a:p>
            <a:r>
              <a:rPr lang="zh-CN" altLang="en-US" sz="1200" dirty="0" smtClean="0">
                <a:solidFill>
                  <a:schemeClr val="bg1"/>
                </a:solidFill>
              </a:rPr>
              <a:t>生命值</a:t>
            </a:r>
            <a:endParaRPr lang="en-US" altLang="zh-CN" sz="1200" dirty="0" smtClean="0">
              <a:solidFill>
                <a:schemeClr val="bg1"/>
              </a:solidFill>
            </a:endParaRPr>
          </a:p>
          <a:p>
            <a:r>
              <a:rPr lang="en-US" altLang="zh-CN" sz="1200" dirty="0" smtClean="0">
                <a:solidFill>
                  <a:schemeClr val="bg1"/>
                </a:solidFill>
              </a:rPr>
              <a:t>1000</a:t>
            </a:r>
            <a:endParaRPr lang="zh-CN" altLang="en-US" sz="1200" dirty="0">
              <a:solidFill>
                <a:schemeClr val="bg1"/>
              </a:solidFill>
            </a:endParaRPr>
          </a:p>
        </p:txBody>
      </p:sp>
      <p:sp>
        <p:nvSpPr>
          <p:cNvPr id="30" name="TextBox 29"/>
          <p:cNvSpPr txBox="1"/>
          <p:nvPr/>
        </p:nvSpPr>
        <p:spPr>
          <a:xfrm>
            <a:off x="7740352" y="4509120"/>
            <a:ext cx="1008112" cy="461665"/>
          </a:xfrm>
          <a:prstGeom prst="rect">
            <a:avLst/>
          </a:prstGeom>
          <a:noFill/>
        </p:spPr>
        <p:txBody>
          <a:bodyPr wrap="square" rtlCol="0">
            <a:spAutoFit/>
          </a:bodyPr>
          <a:lstStyle/>
          <a:p>
            <a:r>
              <a:rPr lang="zh-CN" altLang="en-US" sz="1200" dirty="0" smtClean="0">
                <a:solidFill>
                  <a:schemeClr val="bg1"/>
                </a:solidFill>
              </a:rPr>
              <a:t>攻击力</a:t>
            </a:r>
            <a:endParaRPr lang="en-US" altLang="zh-CN" sz="1200" dirty="0" smtClean="0">
              <a:solidFill>
                <a:schemeClr val="bg1"/>
              </a:solidFill>
            </a:endParaRPr>
          </a:p>
          <a:p>
            <a:r>
              <a:rPr lang="en-US" altLang="zh-CN" sz="1200" dirty="0" smtClean="0">
                <a:solidFill>
                  <a:schemeClr val="bg1"/>
                </a:solidFill>
              </a:rPr>
              <a:t>60</a:t>
            </a:r>
            <a:endParaRPr lang="zh-CN" altLang="en-US" sz="1200" dirty="0">
              <a:solidFill>
                <a:schemeClr val="bg1"/>
              </a:solidFill>
            </a:endParaRPr>
          </a:p>
        </p:txBody>
      </p:sp>
      <p:sp>
        <p:nvSpPr>
          <p:cNvPr id="31" name="TextBox 30"/>
          <p:cNvSpPr txBox="1"/>
          <p:nvPr/>
        </p:nvSpPr>
        <p:spPr>
          <a:xfrm>
            <a:off x="7740352" y="5085184"/>
            <a:ext cx="1008112" cy="461665"/>
          </a:xfrm>
          <a:prstGeom prst="rect">
            <a:avLst/>
          </a:prstGeom>
          <a:noFill/>
        </p:spPr>
        <p:txBody>
          <a:bodyPr wrap="square" rtlCol="0">
            <a:spAutoFit/>
          </a:bodyPr>
          <a:lstStyle/>
          <a:p>
            <a:r>
              <a:rPr lang="zh-CN" altLang="en-US" sz="1200" dirty="0" smtClean="0">
                <a:solidFill>
                  <a:schemeClr val="bg1"/>
                </a:solidFill>
              </a:rPr>
              <a:t>攻击速度</a:t>
            </a:r>
            <a:endParaRPr lang="en-US" altLang="zh-CN" sz="1200" dirty="0" smtClean="0">
              <a:solidFill>
                <a:schemeClr val="bg1"/>
              </a:solidFill>
            </a:endParaRPr>
          </a:p>
          <a:p>
            <a:r>
              <a:rPr lang="en-US" altLang="zh-CN" sz="1200" dirty="0" smtClean="0">
                <a:solidFill>
                  <a:schemeClr val="bg1"/>
                </a:solidFill>
              </a:rPr>
              <a:t>1</a:t>
            </a:r>
            <a:r>
              <a:rPr lang="zh-CN" altLang="en-US" sz="1200" dirty="0" smtClean="0">
                <a:solidFill>
                  <a:schemeClr val="bg1"/>
                </a:solidFill>
              </a:rPr>
              <a:t>秒</a:t>
            </a:r>
            <a:endParaRPr lang="zh-CN" altLang="en-US" sz="1200" dirty="0">
              <a:solidFill>
                <a:schemeClr val="bg1"/>
              </a:solidFill>
            </a:endParaRPr>
          </a:p>
        </p:txBody>
      </p:sp>
      <p:sp>
        <p:nvSpPr>
          <p:cNvPr id="32" name="TextBox 31"/>
          <p:cNvSpPr txBox="1"/>
          <p:nvPr/>
        </p:nvSpPr>
        <p:spPr>
          <a:xfrm>
            <a:off x="6012160" y="5085184"/>
            <a:ext cx="1008112" cy="461665"/>
          </a:xfrm>
          <a:prstGeom prst="rect">
            <a:avLst/>
          </a:prstGeom>
          <a:noFill/>
        </p:spPr>
        <p:txBody>
          <a:bodyPr wrap="square" rtlCol="0">
            <a:spAutoFit/>
          </a:bodyPr>
          <a:lstStyle/>
          <a:p>
            <a:r>
              <a:rPr lang="zh-CN" altLang="en-US" sz="1200" dirty="0" smtClean="0">
                <a:solidFill>
                  <a:schemeClr val="bg1"/>
                </a:solidFill>
              </a:rPr>
              <a:t>移动速度</a:t>
            </a:r>
            <a:endParaRPr lang="en-US" altLang="zh-CN" sz="1200" dirty="0" smtClean="0">
              <a:solidFill>
                <a:schemeClr val="bg1"/>
              </a:solidFill>
            </a:endParaRPr>
          </a:p>
          <a:p>
            <a:r>
              <a:rPr lang="zh-CN" altLang="en-US" sz="1200" dirty="0" smtClean="0">
                <a:solidFill>
                  <a:schemeClr val="bg1"/>
                </a:solidFill>
              </a:rPr>
              <a:t>慢</a:t>
            </a:r>
            <a:endParaRPr lang="zh-CN" altLang="en-US" sz="1200" dirty="0">
              <a:solidFill>
                <a:schemeClr val="bg1"/>
              </a:solidFill>
            </a:endParaRPr>
          </a:p>
        </p:txBody>
      </p:sp>
      <p:sp>
        <p:nvSpPr>
          <p:cNvPr id="33" name="TextBox 32"/>
          <p:cNvSpPr txBox="1"/>
          <p:nvPr/>
        </p:nvSpPr>
        <p:spPr>
          <a:xfrm>
            <a:off x="6012160" y="5733256"/>
            <a:ext cx="1008112" cy="461665"/>
          </a:xfrm>
          <a:prstGeom prst="rect">
            <a:avLst/>
          </a:prstGeom>
          <a:noFill/>
        </p:spPr>
        <p:txBody>
          <a:bodyPr wrap="square" rtlCol="0">
            <a:spAutoFit/>
          </a:bodyPr>
          <a:lstStyle/>
          <a:p>
            <a:r>
              <a:rPr lang="zh-CN" altLang="en-US" sz="1200" dirty="0" smtClean="0">
                <a:solidFill>
                  <a:schemeClr val="bg1"/>
                </a:solidFill>
              </a:rPr>
              <a:t>攻击范围</a:t>
            </a:r>
            <a:endParaRPr lang="en-US" altLang="zh-CN" sz="1200" dirty="0" smtClean="0">
              <a:solidFill>
                <a:schemeClr val="bg1"/>
              </a:solidFill>
            </a:endParaRPr>
          </a:p>
          <a:p>
            <a:r>
              <a:rPr lang="zh-CN" altLang="en-US" sz="1200" dirty="0" smtClean="0">
                <a:solidFill>
                  <a:schemeClr val="bg1"/>
                </a:solidFill>
              </a:rPr>
              <a:t>短</a:t>
            </a:r>
            <a:endParaRPr lang="zh-CN" altLang="en-US" sz="1200" dirty="0">
              <a:solidFill>
                <a:schemeClr val="bg1"/>
              </a:solidFill>
            </a:endParaRPr>
          </a:p>
        </p:txBody>
      </p:sp>
      <p:sp>
        <p:nvSpPr>
          <p:cNvPr id="34" name="TextBox 33"/>
          <p:cNvSpPr txBox="1"/>
          <p:nvPr/>
        </p:nvSpPr>
        <p:spPr>
          <a:xfrm>
            <a:off x="7740352" y="5733256"/>
            <a:ext cx="1008112" cy="461665"/>
          </a:xfrm>
          <a:prstGeom prst="rect">
            <a:avLst/>
          </a:prstGeom>
          <a:noFill/>
        </p:spPr>
        <p:txBody>
          <a:bodyPr wrap="square" rtlCol="0">
            <a:spAutoFit/>
          </a:bodyPr>
          <a:lstStyle/>
          <a:p>
            <a:r>
              <a:rPr lang="zh-CN" altLang="en-US" sz="1200" dirty="0" smtClean="0">
                <a:solidFill>
                  <a:schemeClr val="bg1"/>
                </a:solidFill>
              </a:rPr>
              <a:t>操作难度</a:t>
            </a:r>
            <a:endParaRPr lang="en-US" altLang="zh-CN" sz="1200" dirty="0" smtClean="0">
              <a:solidFill>
                <a:schemeClr val="bg1"/>
              </a:solidFill>
            </a:endParaRPr>
          </a:p>
          <a:p>
            <a:r>
              <a:rPr lang="zh-CN" altLang="en-US" sz="1200" dirty="0" smtClean="0">
                <a:solidFill>
                  <a:schemeClr val="bg1"/>
                </a:solidFill>
              </a:rPr>
              <a:t>简单</a:t>
            </a:r>
            <a:endParaRPr lang="zh-CN" altLang="en-US" sz="1200" dirty="0">
              <a:solidFill>
                <a:schemeClr val="bg1"/>
              </a:solidFill>
            </a:endParaRPr>
          </a:p>
        </p:txBody>
      </p:sp>
      <p:sp>
        <p:nvSpPr>
          <p:cNvPr id="37" name="流程图: 联系 36"/>
          <p:cNvSpPr/>
          <p:nvPr/>
        </p:nvSpPr>
        <p:spPr>
          <a:xfrm>
            <a:off x="1547664" y="6453336"/>
            <a:ext cx="216024" cy="24117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5</a:t>
            </a:r>
            <a:endParaRPr lang="zh-CN" altLang="en-US" dirty="0">
              <a:solidFill>
                <a:srgbClr val="FF0000"/>
              </a:solidFill>
            </a:endParaRPr>
          </a:p>
        </p:txBody>
      </p:sp>
      <p:sp>
        <p:nvSpPr>
          <p:cNvPr id="38" name="TextBox 37"/>
          <p:cNvSpPr txBox="1"/>
          <p:nvPr/>
        </p:nvSpPr>
        <p:spPr>
          <a:xfrm>
            <a:off x="1763688" y="6453336"/>
            <a:ext cx="2952328" cy="523220"/>
          </a:xfrm>
          <a:prstGeom prst="rect">
            <a:avLst/>
          </a:prstGeom>
          <a:noFill/>
        </p:spPr>
        <p:txBody>
          <a:bodyPr wrap="square" rtlCol="0">
            <a:spAutoFit/>
          </a:bodyPr>
          <a:lstStyle/>
          <a:p>
            <a:r>
              <a:rPr lang="zh-CN" altLang="en-US" sz="1400" b="1" dirty="0" smtClean="0">
                <a:solidFill>
                  <a:srgbClr val="FF0000"/>
                </a:solidFill>
              </a:rPr>
              <a:t>原出战按钮移除，改为碎片进度和升级按钮</a:t>
            </a:r>
            <a:endParaRPr lang="zh-CN" altLang="en-US" sz="1400" b="1" dirty="0">
              <a:solidFill>
                <a:srgbClr val="FF0000"/>
              </a:solidFill>
            </a:endParaRPr>
          </a:p>
        </p:txBody>
      </p:sp>
      <p:pic>
        <p:nvPicPr>
          <p:cNvPr id="39" name="Picture 13"/>
          <p:cNvPicPr>
            <a:picLocks noChangeAspect="1" noChangeArrowheads="1"/>
          </p:cNvPicPr>
          <p:nvPr/>
        </p:nvPicPr>
        <p:blipFill>
          <a:blip r:embed="rId11" cstate="print"/>
          <a:srcRect/>
          <a:stretch>
            <a:fillRect/>
          </a:stretch>
        </p:blipFill>
        <p:spPr bwMode="auto">
          <a:xfrm>
            <a:off x="5436096" y="1773551"/>
            <a:ext cx="720080" cy="727428"/>
          </a:xfrm>
          <a:prstGeom prst="rect">
            <a:avLst/>
          </a:prstGeom>
          <a:noFill/>
          <a:ln w="9525">
            <a:noFill/>
            <a:miter lim="800000"/>
            <a:headEnd/>
            <a:tailEnd/>
          </a:ln>
        </p:spPr>
      </p:pic>
      <p:sp>
        <p:nvSpPr>
          <p:cNvPr id="40" name="矩形 39"/>
          <p:cNvSpPr/>
          <p:nvPr/>
        </p:nvSpPr>
        <p:spPr>
          <a:xfrm>
            <a:off x="5220072" y="1484784"/>
            <a:ext cx="3923928" cy="4896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0"/>
          <p:cNvSpPr/>
          <p:nvPr/>
        </p:nvSpPr>
        <p:spPr>
          <a:xfrm>
            <a:off x="5436096" y="1196752"/>
            <a:ext cx="216024" cy="24117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6</a:t>
            </a:r>
            <a:endParaRPr lang="zh-CN" altLang="en-US" dirty="0">
              <a:solidFill>
                <a:srgbClr val="FF0000"/>
              </a:solidFill>
            </a:endParaRPr>
          </a:p>
        </p:txBody>
      </p:sp>
      <p:sp>
        <p:nvSpPr>
          <p:cNvPr id="42" name="TextBox 41"/>
          <p:cNvSpPr txBox="1"/>
          <p:nvPr/>
        </p:nvSpPr>
        <p:spPr>
          <a:xfrm>
            <a:off x="5652120" y="1196752"/>
            <a:ext cx="2952328" cy="307777"/>
          </a:xfrm>
          <a:prstGeom prst="rect">
            <a:avLst/>
          </a:prstGeom>
          <a:noFill/>
        </p:spPr>
        <p:txBody>
          <a:bodyPr wrap="square" rtlCol="0">
            <a:spAutoFit/>
          </a:bodyPr>
          <a:lstStyle/>
          <a:p>
            <a:r>
              <a:rPr lang="zh-CN" altLang="en-US" sz="1400" b="1" dirty="0" smtClean="0">
                <a:solidFill>
                  <a:srgbClr val="FF0000"/>
                </a:solidFill>
              </a:rPr>
              <a:t>角色情报界面修改</a:t>
            </a:r>
            <a:endParaRPr lang="zh-CN" altLang="en-US" sz="1400" b="1" dirty="0">
              <a:solidFill>
                <a:srgbClr val="FF0000"/>
              </a:solidFill>
            </a:endParaRPr>
          </a:p>
        </p:txBody>
      </p:sp>
      <p:sp>
        <p:nvSpPr>
          <p:cNvPr id="44" name="矩形 43"/>
          <p:cNvSpPr/>
          <p:nvPr/>
        </p:nvSpPr>
        <p:spPr>
          <a:xfrm>
            <a:off x="1043608" y="5373216"/>
            <a:ext cx="331236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8"/>
          <p:cNvPicPr>
            <a:picLocks noChangeAspect="1" noChangeArrowheads="1"/>
          </p:cNvPicPr>
          <p:nvPr/>
        </p:nvPicPr>
        <p:blipFill>
          <a:blip r:embed="rId12" cstate="print"/>
          <a:srcRect/>
          <a:stretch>
            <a:fillRect/>
          </a:stretch>
        </p:blipFill>
        <p:spPr bwMode="auto">
          <a:xfrm>
            <a:off x="1547664" y="5517232"/>
            <a:ext cx="1944216" cy="360040"/>
          </a:xfrm>
          <a:prstGeom prst="rect">
            <a:avLst/>
          </a:prstGeom>
          <a:noFill/>
          <a:ln w="9525">
            <a:noFill/>
            <a:miter lim="800000"/>
            <a:headEnd/>
            <a:tailEnd/>
          </a:ln>
        </p:spPr>
      </p:pic>
      <p:pic>
        <p:nvPicPr>
          <p:cNvPr id="45" name="图片 44" descr="big_tybutton_y.png"/>
          <p:cNvPicPr>
            <a:picLocks noChangeAspect="1"/>
          </p:cNvPicPr>
          <p:nvPr/>
        </p:nvPicPr>
        <p:blipFill>
          <a:blip r:embed="rId13" cstate="print"/>
          <a:stretch>
            <a:fillRect/>
          </a:stretch>
        </p:blipFill>
        <p:spPr>
          <a:xfrm>
            <a:off x="3635896" y="5517232"/>
            <a:ext cx="1008112" cy="420047"/>
          </a:xfrm>
          <a:prstGeom prst="rect">
            <a:avLst/>
          </a:prstGeom>
        </p:spPr>
      </p:pic>
      <p:sp>
        <p:nvSpPr>
          <p:cNvPr id="46" name="TextBox 45"/>
          <p:cNvSpPr txBox="1"/>
          <p:nvPr/>
        </p:nvSpPr>
        <p:spPr>
          <a:xfrm>
            <a:off x="3419872" y="5569495"/>
            <a:ext cx="1440160" cy="307777"/>
          </a:xfrm>
          <a:prstGeom prst="rect">
            <a:avLst/>
          </a:prstGeom>
          <a:noFill/>
        </p:spPr>
        <p:txBody>
          <a:bodyPr wrap="square" rtlCol="0">
            <a:spAutoFit/>
          </a:bodyPr>
          <a:lstStyle/>
          <a:p>
            <a:pPr algn="ctr"/>
            <a:r>
              <a:rPr lang="zh-CN" altLang="en-US" sz="1400" b="1" dirty="0" smtClean="0">
                <a:solidFill>
                  <a:schemeClr val="bg1"/>
                </a:solidFill>
              </a:rPr>
              <a:t>升   级</a:t>
            </a:r>
            <a:endParaRPr lang="en-US" altLang="zh-CN" sz="1400" b="1" dirty="0" smtClean="0">
              <a:solidFill>
                <a:schemeClr val="bg1"/>
              </a:solidFill>
            </a:endParaRPr>
          </a:p>
        </p:txBody>
      </p:sp>
      <p:pic>
        <p:nvPicPr>
          <p:cNvPr id="47" name="图片 46" descr="copper cash-icon1.png"/>
          <p:cNvPicPr>
            <a:picLocks noChangeAspect="1"/>
          </p:cNvPicPr>
          <p:nvPr/>
        </p:nvPicPr>
        <p:blipFill>
          <a:blip r:embed="rId14" cstate="print"/>
          <a:stretch>
            <a:fillRect/>
          </a:stretch>
        </p:blipFill>
        <p:spPr>
          <a:xfrm>
            <a:off x="3721055" y="5890423"/>
            <a:ext cx="346889" cy="346889"/>
          </a:xfrm>
          <a:prstGeom prst="rect">
            <a:avLst/>
          </a:prstGeom>
        </p:spPr>
      </p:pic>
      <p:sp>
        <p:nvSpPr>
          <p:cNvPr id="48" name="TextBox 47"/>
          <p:cNvSpPr txBox="1"/>
          <p:nvPr/>
        </p:nvSpPr>
        <p:spPr>
          <a:xfrm>
            <a:off x="3707904" y="5929535"/>
            <a:ext cx="1224136" cy="307777"/>
          </a:xfrm>
          <a:prstGeom prst="rect">
            <a:avLst/>
          </a:prstGeom>
          <a:noFill/>
        </p:spPr>
        <p:txBody>
          <a:bodyPr wrap="square" rtlCol="0">
            <a:spAutoFit/>
          </a:bodyPr>
          <a:lstStyle/>
          <a:p>
            <a:pPr algn="ctr"/>
            <a:r>
              <a:rPr lang="en-US" altLang="zh-CN" sz="1400" b="1" dirty="0" smtClean="0">
                <a:solidFill>
                  <a:schemeClr val="bg1"/>
                </a:solidFill>
              </a:rPr>
              <a:t>9999</a:t>
            </a:r>
          </a:p>
        </p:txBody>
      </p:sp>
      <p:sp>
        <p:nvSpPr>
          <p:cNvPr id="49" name="矩形 48"/>
          <p:cNvSpPr/>
          <p:nvPr/>
        </p:nvSpPr>
        <p:spPr>
          <a:xfrm>
            <a:off x="1259632" y="5373216"/>
            <a:ext cx="3555504" cy="944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联系 49"/>
          <p:cNvSpPr/>
          <p:nvPr/>
        </p:nvSpPr>
        <p:spPr>
          <a:xfrm>
            <a:off x="72008" y="5589240"/>
            <a:ext cx="827584" cy="817240"/>
          </a:xfrm>
          <a:prstGeom prst="flowChart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出战</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角色界面2.jpg"/>
          <p:cNvPicPr>
            <a:picLocks noChangeAspect="1"/>
          </p:cNvPicPr>
          <p:nvPr/>
        </p:nvPicPr>
        <p:blipFill>
          <a:blip r:embed="rId2" cstate="print"/>
          <a:stretch>
            <a:fillRect/>
          </a:stretch>
        </p:blipFill>
        <p:spPr>
          <a:xfrm>
            <a:off x="0" y="381000"/>
            <a:ext cx="9144000" cy="6096000"/>
          </a:xfrm>
          <a:prstGeom prst="rect">
            <a:avLst/>
          </a:prstGeom>
        </p:spPr>
      </p:pic>
      <p:pic>
        <p:nvPicPr>
          <p:cNvPr id="10" name="Picture 4"/>
          <p:cNvPicPr>
            <a:picLocks noChangeAspect="1" noChangeArrowheads="1"/>
          </p:cNvPicPr>
          <p:nvPr/>
        </p:nvPicPr>
        <p:blipFill>
          <a:blip r:embed="rId3" cstate="print"/>
          <a:srcRect/>
          <a:stretch>
            <a:fillRect/>
          </a:stretch>
        </p:blipFill>
        <p:spPr bwMode="auto">
          <a:xfrm>
            <a:off x="5181600" y="1412776"/>
            <a:ext cx="3962400" cy="4968552"/>
          </a:xfrm>
          <a:prstGeom prst="rect">
            <a:avLst/>
          </a:prstGeom>
          <a:noFill/>
          <a:ln w="9525">
            <a:noFill/>
            <a:miter lim="800000"/>
            <a:headEnd/>
            <a:tailEnd/>
          </a:ln>
        </p:spPr>
      </p:pic>
      <p:sp>
        <p:nvSpPr>
          <p:cNvPr id="13" name="TextBox 12"/>
          <p:cNvSpPr txBox="1"/>
          <p:nvPr/>
        </p:nvSpPr>
        <p:spPr>
          <a:xfrm>
            <a:off x="5436096" y="2564904"/>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sp>
        <p:nvSpPr>
          <p:cNvPr id="15" name="TextBox 14"/>
          <p:cNvSpPr txBox="1"/>
          <p:nvPr/>
        </p:nvSpPr>
        <p:spPr>
          <a:xfrm>
            <a:off x="6300192" y="1700808"/>
            <a:ext cx="1872208" cy="307777"/>
          </a:xfrm>
          <a:prstGeom prst="rect">
            <a:avLst/>
          </a:prstGeom>
          <a:noFill/>
          <a:ln>
            <a:noFill/>
          </a:ln>
        </p:spPr>
        <p:txBody>
          <a:bodyPr wrap="square" rtlCol="0">
            <a:spAutoFit/>
          </a:bodyPr>
          <a:lstStyle/>
          <a:p>
            <a:r>
              <a:rPr lang="zh-CN" altLang="en-US" sz="1400" dirty="0" smtClean="0">
                <a:solidFill>
                  <a:srgbClr val="00B0F0"/>
                </a:solidFill>
              </a:rPr>
              <a:t>稀有度：普通</a:t>
            </a:r>
            <a:endParaRPr lang="zh-CN" altLang="en-US" sz="1400" dirty="0">
              <a:solidFill>
                <a:srgbClr val="00B0F0"/>
              </a:solidFill>
            </a:endParaRPr>
          </a:p>
        </p:txBody>
      </p:sp>
      <p:pic>
        <p:nvPicPr>
          <p:cNvPr id="16" name="图片 15" descr="jn3.png"/>
          <p:cNvPicPr>
            <a:picLocks noChangeAspect="1"/>
          </p:cNvPicPr>
          <p:nvPr/>
        </p:nvPicPr>
        <p:blipFill>
          <a:blip r:embed="rId4" cstate="print"/>
          <a:stretch>
            <a:fillRect/>
          </a:stretch>
        </p:blipFill>
        <p:spPr>
          <a:xfrm>
            <a:off x="5500343" y="3493247"/>
            <a:ext cx="655833" cy="655833"/>
          </a:xfrm>
          <a:prstGeom prst="rect">
            <a:avLst/>
          </a:prstGeom>
        </p:spPr>
      </p:pic>
      <p:sp>
        <p:nvSpPr>
          <p:cNvPr id="17" name="矩形 16"/>
          <p:cNvSpPr/>
          <p:nvPr/>
        </p:nvSpPr>
        <p:spPr>
          <a:xfrm>
            <a:off x="6372200" y="206084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英雄介绍巴拉巴拉</a:t>
            </a:r>
            <a:endParaRPr lang="zh-CN" altLang="en-US" sz="1200" dirty="0"/>
          </a:p>
        </p:txBody>
      </p:sp>
      <p:cxnSp>
        <p:nvCxnSpPr>
          <p:cNvPr id="19" name="直接连接符 18"/>
          <p:cNvCxnSpPr/>
          <p:nvPr/>
        </p:nvCxnSpPr>
        <p:spPr>
          <a:xfrm>
            <a:off x="5148064" y="3140968"/>
            <a:ext cx="3995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00192" y="3284984"/>
            <a:ext cx="2736304" cy="1046440"/>
          </a:xfrm>
          <a:prstGeom prst="rect">
            <a:avLst/>
          </a:prstGeom>
          <a:noFill/>
          <a:ln>
            <a:noFill/>
          </a:ln>
        </p:spPr>
        <p:txBody>
          <a:bodyPr wrap="square" rtlCol="0">
            <a:spAutoFit/>
          </a:bodyPr>
          <a:lstStyle/>
          <a:p>
            <a:r>
              <a:rPr lang="zh-CN" altLang="en-US" sz="1400" dirty="0" smtClean="0">
                <a:solidFill>
                  <a:schemeClr val="bg1"/>
                </a:solidFill>
              </a:rPr>
              <a:t>技能名</a:t>
            </a:r>
            <a:endParaRPr lang="en-US" altLang="zh-CN" sz="1400" dirty="0" smtClean="0">
              <a:solidFill>
                <a:schemeClr val="bg1"/>
              </a:solidFill>
            </a:endParaRPr>
          </a:p>
          <a:p>
            <a:r>
              <a:rPr lang="zh-CN" altLang="en-US" sz="1200" dirty="0" smtClean="0">
                <a:solidFill>
                  <a:schemeClr val="bg1"/>
                </a:solidFill>
              </a:rPr>
              <a:t>冷却时间  </a:t>
            </a:r>
            <a:r>
              <a:rPr lang="en-US" altLang="zh-CN" sz="1200" dirty="0" smtClean="0">
                <a:solidFill>
                  <a:schemeClr val="bg1"/>
                </a:solidFill>
              </a:rPr>
              <a:t>60</a:t>
            </a:r>
            <a:r>
              <a:rPr lang="zh-CN" altLang="en-US" sz="1200" dirty="0" smtClean="0">
                <a:solidFill>
                  <a:schemeClr val="bg1"/>
                </a:solidFill>
              </a:rPr>
              <a:t>秒</a:t>
            </a:r>
            <a:endParaRPr lang="en-US" altLang="zh-CN" sz="1200" dirty="0" smtClean="0">
              <a:solidFill>
                <a:schemeClr val="bg1"/>
              </a:solidFill>
            </a:endParaRPr>
          </a:p>
          <a:p>
            <a:r>
              <a:rPr lang="zh-CN" altLang="en-US" sz="1200" dirty="0" smtClean="0">
                <a:solidFill>
                  <a:schemeClr val="bg1"/>
                </a:solidFill>
              </a:rPr>
              <a:t>技能描述扒拉扒拉扒拉扒拉扒拉扒拉扒拉扒拉扒拉扒拉扒拉扒拉扒拉扒拉扒拉扒拉扒拉扒拉扒拉</a:t>
            </a:r>
            <a:endParaRPr lang="zh-CN" altLang="en-US" sz="1200" dirty="0">
              <a:solidFill>
                <a:schemeClr val="bg1"/>
              </a:solidFill>
            </a:endParaRPr>
          </a:p>
        </p:txBody>
      </p:sp>
      <p:cxnSp>
        <p:nvCxnSpPr>
          <p:cNvPr id="22" name="直接连接符 21"/>
          <p:cNvCxnSpPr/>
          <p:nvPr/>
        </p:nvCxnSpPr>
        <p:spPr>
          <a:xfrm>
            <a:off x="5148064" y="4509120"/>
            <a:ext cx="3995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图片 22" descr="sm_icon2.png"/>
          <p:cNvPicPr>
            <a:picLocks noChangeAspect="1"/>
          </p:cNvPicPr>
          <p:nvPr/>
        </p:nvPicPr>
        <p:blipFill>
          <a:blip r:embed="rId5" cstate="print"/>
          <a:stretch>
            <a:fillRect/>
          </a:stretch>
        </p:blipFill>
        <p:spPr>
          <a:xfrm>
            <a:off x="7289755" y="4653136"/>
            <a:ext cx="378589" cy="347040"/>
          </a:xfrm>
          <a:prstGeom prst="rect">
            <a:avLst/>
          </a:prstGeom>
        </p:spPr>
      </p:pic>
      <p:pic>
        <p:nvPicPr>
          <p:cNvPr id="24" name="图片 23" descr="sm_icon1.png"/>
          <p:cNvPicPr>
            <a:picLocks noChangeAspect="1"/>
          </p:cNvPicPr>
          <p:nvPr/>
        </p:nvPicPr>
        <p:blipFill>
          <a:blip r:embed="rId6" cstate="print"/>
          <a:stretch>
            <a:fillRect/>
          </a:stretch>
        </p:blipFill>
        <p:spPr>
          <a:xfrm>
            <a:off x="5597252" y="4653136"/>
            <a:ext cx="342900" cy="314325"/>
          </a:xfrm>
          <a:prstGeom prst="rect">
            <a:avLst/>
          </a:prstGeom>
        </p:spPr>
      </p:pic>
      <p:pic>
        <p:nvPicPr>
          <p:cNvPr id="2050" name="Picture 2"/>
          <p:cNvPicPr>
            <a:picLocks noChangeAspect="1" noChangeArrowheads="1"/>
          </p:cNvPicPr>
          <p:nvPr/>
        </p:nvPicPr>
        <p:blipFill>
          <a:blip r:embed="rId7" cstate="print"/>
          <a:srcRect/>
          <a:stretch>
            <a:fillRect/>
          </a:stretch>
        </p:blipFill>
        <p:spPr bwMode="auto">
          <a:xfrm>
            <a:off x="7308304" y="5229201"/>
            <a:ext cx="372898" cy="360040"/>
          </a:xfrm>
          <a:prstGeom prst="rect">
            <a:avLst/>
          </a:prstGeom>
          <a:noFill/>
          <a:ln w="9525">
            <a:noFill/>
            <a:miter lim="800000"/>
            <a:headEnd/>
            <a:tailEnd/>
          </a:ln>
        </p:spPr>
      </p:pic>
      <p:pic>
        <p:nvPicPr>
          <p:cNvPr id="2051" name="Picture 3"/>
          <p:cNvPicPr>
            <a:picLocks noChangeAspect="1" noChangeArrowheads="1"/>
          </p:cNvPicPr>
          <p:nvPr/>
        </p:nvPicPr>
        <p:blipFill>
          <a:blip r:embed="rId8" cstate="print"/>
          <a:srcRect/>
          <a:stretch>
            <a:fillRect/>
          </a:stretch>
        </p:blipFill>
        <p:spPr bwMode="auto">
          <a:xfrm>
            <a:off x="5580112" y="5229200"/>
            <a:ext cx="360040" cy="360040"/>
          </a:xfrm>
          <a:prstGeom prst="rect">
            <a:avLst/>
          </a:prstGeom>
          <a:noFill/>
          <a:ln w="9525">
            <a:noFill/>
            <a:miter lim="800000"/>
            <a:headEnd/>
            <a:tailEnd/>
          </a:ln>
        </p:spPr>
      </p:pic>
      <p:pic>
        <p:nvPicPr>
          <p:cNvPr id="2052" name="Picture 4"/>
          <p:cNvPicPr>
            <a:picLocks noChangeAspect="1" noChangeArrowheads="1"/>
          </p:cNvPicPr>
          <p:nvPr/>
        </p:nvPicPr>
        <p:blipFill>
          <a:blip r:embed="rId9" cstate="print"/>
          <a:srcRect/>
          <a:stretch>
            <a:fillRect/>
          </a:stretch>
        </p:blipFill>
        <p:spPr bwMode="auto">
          <a:xfrm>
            <a:off x="5580112" y="5877272"/>
            <a:ext cx="360040" cy="360040"/>
          </a:xfrm>
          <a:prstGeom prst="rect">
            <a:avLst/>
          </a:prstGeom>
          <a:noFill/>
          <a:ln w="9525">
            <a:noFill/>
            <a:miter lim="800000"/>
            <a:headEnd/>
            <a:tailEnd/>
          </a:ln>
        </p:spPr>
      </p:pic>
      <p:pic>
        <p:nvPicPr>
          <p:cNvPr id="2053" name="Picture 5"/>
          <p:cNvPicPr>
            <a:picLocks noChangeAspect="1" noChangeArrowheads="1"/>
          </p:cNvPicPr>
          <p:nvPr/>
        </p:nvPicPr>
        <p:blipFill>
          <a:blip r:embed="rId10" cstate="print"/>
          <a:srcRect/>
          <a:stretch>
            <a:fillRect/>
          </a:stretch>
        </p:blipFill>
        <p:spPr bwMode="auto">
          <a:xfrm>
            <a:off x="7308304" y="5877272"/>
            <a:ext cx="360040" cy="360040"/>
          </a:xfrm>
          <a:prstGeom prst="rect">
            <a:avLst/>
          </a:prstGeom>
          <a:noFill/>
          <a:ln w="9525">
            <a:noFill/>
            <a:miter lim="800000"/>
            <a:headEnd/>
            <a:tailEnd/>
          </a:ln>
        </p:spPr>
      </p:pic>
      <p:sp>
        <p:nvSpPr>
          <p:cNvPr id="29" name="TextBox 28"/>
          <p:cNvSpPr txBox="1"/>
          <p:nvPr/>
        </p:nvSpPr>
        <p:spPr>
          <a:xfrm>
            <a:off x="6012160" y="4581128"/>
            <a:ext cx="1008112" cy="461665"/>
          </a:xfrm>
          <a:prstGeom prst="rect">
            <a:avLst/>
          </a:prstGeom>
          <a:solidFill>
            <a:srgbClr val="92D050"/>
          </a:solidFill>
        </p:spPr>
        <p:txBody>
          <a:bodyPr wrap="square" rtlCol="0">
            <a:spAutoFit/>
          </a:bodyPr>
          <a:lstStyle/>
          <a:p>
            <a:r>
              <a:rPr lang="zh-CN" altLang="en-US" sz="1200" dirty="0" smtClean="0">
                <a:solidFill>
                  <a:schemeClr val="bg1"/>
                </a:solidFill>
              </a:rPr>
              <a:t>生命值</a:t>
            </a:r>
            <a:endParaRPr lang="en-US" altLang="zh-CN" sz="1200" dirty="0" smtClean="0">
              <a:solidFill>
                <a:schemeClr val="bg1"/>
              </a:solidFill>
            </a:endParaRPr>
          </a:p>
          <a:p>
            <a:r>
              <a:rPr lang="en-US" altLang="zh-CN" sz="1200" dirty="0" smtClean="0">
                <a:solidFill>
                  <a:schemeClr val="bg1"/>
                </a:solidFill>
              </a:rPr>
              <a:t>1000</a:t>
            </a:r>
            <a:r>
              <a:rPr lang="en-US" altLang="zh-CN" sz="1200" dirty="0" smtClean="0">
                <a:solidFill>
                  <a:srgbClr val="00B050"/>
                </a:solidFill>
              </a:rPr>
              <a:t>+10</a:t>
            </a:r>
            <a:endParaRPr lang="zh-CN" altLang="en-US" sz="1200" dirty="0">
              <a:solidFill>
                <a:srgbClr val="00B050"/>
              </a:solidFill>
            </a:endParaRPr>
          </a:p>
        </p:txBody>
      </p:sp>
      <p:sp>
        <p:nvSpPr>
          <p:cNvPr id="30" name="TextBox 29"/>
          <p:cNvSpPr txBox="1"/>
          <p:nvPr/>
        </p:nvSpPr>
        <p:spPr>
          <a:xfrm>
            <a:off x="7740352" y="4581128"/>
            <a:ext cx="1008112" cy="461665"/>
          </a:xfrm>
          <a:prstGeom prst="rect">
            <a:avLst/>
          </a:prstGeom>
          <a:solidFill>
            <a:srgbClr val="92D050"/>
          </a:solidFill>
        </p:spPr>
        <p:txBody>
          <a:bodyPr wrap="square" rtlCol="0">
            <a:spAutoFit/>
          </a:bodyPr>
          <a:lstStyle/>
          <a:p>
            <a:r>
              <a:rPr lang="zh-CN" altLang="en-US" sz="1200" dirty="0" smtClean="0">
                <a:solidFill>
                  <a:schemeClr val="bg1"/>
                </a:solidFill>
              </a:rPr>
              <a:t>攻击力</a:t>
            </a:r>
            <a:endParaRPr lang="en-US" altLang="zh-CN" sz="1200" dirty="0" smtClean="0">
              <a:solidFill>
                <a:schemeClr val="bg1"/>
              </a:solidFill>
            </a:endParaRPr>
          </a:p>
          <a:p>
            <a:r>
              <a:rPr lang="en-US" altLang="zh-CN" sz="1200" dirty="0" smtClean="0">
                <a:solidFill>
                  <a:schemeClr val="bg1"/>
                </a:solidFill>
              </a:rPr>
              <a:t>60</a:t>
            </a:r>
            <a:r>
              <a:rPr lang="en-US" altLang="zh-CN" sz="1200" dirty="0" smtClean="0">
                <a:solidFill>
                  <a:srgbClr val="00B050"/>
                </a:solidFill>
              </a:rPr>
              <a:t>+5</a:t>
            </a:r>
            <a:endParaRPr lang="zh-CN" altLang="en-US" sz="1200" dirty="0">
              <a:solidFill>
                <a:srgbClr val="00B050"/>
              </a:solidFill>
            </a:endParaRPr>
          </a:p>
        </p:txBody>
      </p:sp>
      <p:sp>
        <p:nvSpPr>
          <p:cNvPr id="31" name="TextBox 30"/>
          <p:cNvSpPr txBox="1"/>
          <p:nvPr/>
        </p:nvSpPr>
        <p:spPr>
          <a:xfrm>
            <a:off x="7740352" y="5157192"/>
            <a:ext cx="1008112" cy="461665"/>
          </a:xfrm>
          <a:prstGeom prst="rect">
            <a:avLst/>
          </a:prstGeom>
          <a:noFill/>
        </p:spPr>
        <p:txBody>
          <a:bodyPr wrap="square" rtlCol="0">
            <a:spAutoFit/>
          </a:bodyPr>
          <a:lstStyle/>
          <a:p>
            <a:r>
              <a:rPr lang="zh-CN" altLang="en-US" sz="1200" dirty="0" smtClean="0">
                <a:solidFill>
                  <a:schemeClr val="bg1"/>
                </a:solidFill>
              </a:rPr>
              <a:t>攻击速度</a:t>
            </a:r>
            <a:endParaRPr lang="en-US" altLang="zh-CN" sz="1200" dirty="0" smtClean="0">
              <a:solidFill>
                <a:schemeClr val="bg1"/>
              </a:solidFill>
            </a:endParaRPr>
          </a:p>
          <a:p>
            <a:r>
              <a:rPr lang="en-US" altLang="zh-CN" sz="1200" dirty="0" smtClean="0">
                <a:solidFill>
                  <a:schemeClr val="bg1"/>
                </a:solidFill>
              </a:rPr>
              <a:t>1</a:t>
            </a:r>
            <a:r>
              <a:rPr lang="zh-CN" altLang="en-US" sz="1200" dirty="0" smtClean="0">
                <a:solidFill>
                  <a:schemeClr val="bg1"/>
                </a:solidFill>
              </a:rPr>
              <a:t>秒</a:t>
            </a:r>
            <a:endParaRPr lang="zh-CN" altLang="en-US" sz="1200" dirty="0">
              <a:solidFill>
                <a:schemeClr val="bg1"/>
              </a:solidFill>
            </a:endParaRPr>
          </a:p>
        </p:txBody>
      </p:sp>
      <p:sp>
        <p:nvSpPr>
          <p:cNvPr id="32" name="TextBox 31"/>
          <p:cNvSpPr txBox="1"/>
          <p:nvPr/>
        </p:nvSpPr>
        <p:spPr>
          <a:xfrm>
            <a:off x="6012160" y="5157192"/>
            <a:ext cx="1008112" cy="461665"/>
          </a:xfrm>
          <a:prstGeom prst="rect">
            <a:avLst/>
          </a:prstGeom>
          <a:noFill/>
        </p:spPr>
        <p:txBody>
          <a:bodyPr wrap="square" rtlCol="0">
            <a:spAutoFit/>
          </a:bodyPr>
          <a:lstStyle/>
          <a:p>
            <a:r>
              <a:rPr lang="zh-CN" altLang="en-US" sz="1200" dirty="0" smtClean="0">
                <a:solidFill>
                  <a:schemeClr val="bg1"/>
                </a:solidFill>
              </a:rPr>
              <a:t>移动速度</a:t>
            </a:r>
            <a:endParaRPr lang="en-US" altLang="zh-CN" sz="1200" dirty="0" smtClean="0">
              <a:solidFill>
                <a:schemeClr val="bg1"/>
              </a:solidFill>
            </a:endParaRPr>
          </a:p>
          <a:p>
            <a:r>
              <a:rPr lang="zh-CN" altLang="en-US" sz="1200" dirty="0" smtClean="0">
                <a:solidFill>
                  <a:schemeClr val="bg1"/>
                </a:solidFill>
              </a:rPr>
              <a:t>慢</a:t>
            </a:r>
            <a:endParaRPr lang="zh-CN" altLang="en-US" sz="1200" dirty="0">
              <a:solidFill>
                <a:schemeClr val="bg1"/>
              </a:solidFill>
            </a:endParaRPr>
          </a:p>
        </p:txBody>
      </p:sp>
      <p:sp>
        <p:nvSpPr>
          <p:cNvPr id="33" name="TextBox 32"/>
          <p:cNvSpPr txBox="1"/>
          <p:nvPr/>
        </p:nvSpPr>
        <p:spPr>
          <a:xfrm>
            <a:off x="6012160" y="5805264"/>
            <a:ext cx="1008112" cy="461665"/>
          </a:xfrm>
          <a:prstGeom prst="rect">
            <a:avLst/>
          </a:prstGeom>
          <a:noFill/>
        </p:spPr>
        <p:txBody>
          <a:bodyPr wrap="square" rtlCol="0">
            <a:spAutoFit/>
          </a:bodyPr>
          <a:lstStyle/>
          <a:p>
            <a:r>
              <a:rPr lang="zh-CN" altLang="en-US" sz="1200" dirty="0" smtClean="0">
                <a:solidFill>
                  <a:schemeClr val="bg1"/>
                </a:solidFill>
              </a:rPr>
              <a:t>攻击范围</a:t>
            </a:r>
            <a:endParaRPr lang="en-US" altLang="zh-CN" sz="1200" dirty="0" smtClean="0">
              <a:solidFill>
                <a:schemeClr val="bg1"/>
              </a:solidFill>
            </a:endParaRPr>
          </a:p>
          <a:p>
            <a:r>
              <a:rPr lang="zh-CN" altLang="en-US" sz="1200" dirty="0" smtClean="0">
                <a:solidFill>
                  <a:schemeClr val="bg1"/>
                </a:solidFill>
              </a:rPr>
              <a:t>短</a:t>
            </a:r>
            <a:endParaRPr lang="zh-CN" altLang="en-US" sz="1200" dirty="0">
              <a:solidFill>
                <a:schemeClr val="bg1"/>
              </a:solidFill>
            </a:endParaRPr>
          </a:p>
        </p:txBody>
      </p:sp>
      <p:sp>
        <p:nvSpPr>
          <p:cNvPr id="34" name="TextBox 33"/>
          <p:cNvSpPr txBox="1"/>
          <p:nvPr/>
        </p:nvSpPr>
        <p:spPr>
          <a:xfrm>
            <a:off x="7740352" y="5805264"/>
            <a:ext cx="1008112" cy="461665"/>
          </a:xfrm>
          <a:prstGeom prst="rect">
            <a:avLst/>
          </a:prstGeom>
          <a:noFill/>
        </p:spPr>
        <p:txBody>
          <a:bodyPr wrap="square" rtlCol="0">
            <a:spAutoFit/>
          </a:bodyPr>
          <a:lstStyle/>
          <a:p>
            <a:r>
              <a:rPr lang="zh-CN" altLang="en-US" sz="1200" dirty="0" smtClean="0">
                <a:solidFill>
                  <a:schemeClr val="bg1"/>
                </a:solidFill>
              </a:rPr>
              <a:t>操作难度</a:t>
            </a:r>
            <a:endParaRPr lang="en-US" altLang="zh-CN" sz="1200" dirty="0" smtClean="0">
              <a:solidFill>
                <a:schemeClr val="bg1"/>
              </a:solidFill>
            </a:endParaRPr>
          </a:p>
          <a:p>
            <a:r>
              <a:rPr lang="zh-CN" altLang="en-US" sz="1200" dirty="0" smtClean="0">
                <a:solidFill>
                  <a:schemeClr val="bg1"/>
                </a:solidFill>
              </a:rPr>
              <a:t>简单</a:t>
            </a:r>
            <a:endParaRPr lang="zh-CN" altLang="en-US" sz="1200" dirty="0">
              <a:solidFill>
                <a:schemeClr val="bg1"/>
              </a:solidFill>
            </a:endParaRPr>
          </a:p>
        </p:txBody>
      </p:sp>
      <p:pic>
        <p:nvPicPr>
          <p:cNvPr id="40" name="图片 39" descr="big_tybutton_y.png"/>
          <p:cNvPicPr>
            <a:picLocks noChangeAspect="1"/>
          </p:cNvPicPr>
          <p:nvPr/>
        </p:nvPicPr>
        <p:blipFill>
          <a:blip r:embed="rId11" cstate="print"/>
          <a:stretch>
            <a:fillRect/>
          </a:stretch>
        </p:blipFill>
        <p:spPr>
          <a:xfrm>
            <a:off x="1835696" y="5445224"/>
            <a:ext cx="1728192" cy="720080"/>
          </a:xfrm>
          <a:prstGeom prst="rect">
            <a:avLst/>
          </a:prstGeom>
        </p:spPr>
      </p:pic>
      <p:sp>
        <p:nvSpPr>
          <p:cNvPr id="41" name="TextBox 40"/>
          <p:cNvSpPr txBox="1"/>
          <p:nvPr/>
        </p:nvSpPr>
        <p:spPr>
          <a:xfrm>
            <a:off x="1979712" y="5517232"/>
            <a:ext cx="1440160" cy="307777"/>
          </a:xfrm>
          <a:prstGeom prst="rect">
            <a:avLst/>
          </a:prstGeom>
          <a:noFill/>
        </p:spPr>
        <p:txBody>
          <a:bodyPr wrap="square" rtlCol="0">
            <a:spAutoFit/>
          </a:bodyPr>
          <a:lstStyle/>
          <a:p>
            <a:pPr algn="ctr"/>
            <a:r>
              <a:rPr lang="zh-CN" altLang="en-US" sz="1400" b="1" dirty="0" smtClean="0">
                <a:solidFill>
                  <a:schemeClr val="bg1"/>
                </a:solidFill>
              </a:rPr>
              <a:t>升   级</a:t>
            </a:r>
            <a:endParaRPr lang="en-US" altLang="zh-CN" sz="1400" b="1" dirty="0" smtClean="0">
              <a:solidFill>
                <a:schemeClr val="bg1"/>
              </a:solidFill>
            </a:endParaRPr>
          </a:p>
        </p:txBody>
      </p:sp>
      <p:pic>
        <p:nvPicPr>
          <p:cNvPr id="42" name="图片 41" descr="copper cash-icon1.png"/>
          <p:cNvPicPr>
            <a:picLocks noChangeAspect="1"/>
          </p:cNvPicPr>
          <p:nvPr/>
        </p:nvPicPr>
        <p:blipFill>
          <a:blip r:embed="rId12" cstate="print"/>
          <a:stretch>
            <a:fillRect/>
          </a:stretch>
        </p:blipFill>
        <p:spPr>
          <a:xfrm>
            <a:off x="2280895" y="5746407"/>
            <a:ext cx="346889" cy="346889"/>
          </a:xfrm>
          <a:prstGeom prst="rect">
            <a:avLst/>
          </a:prstGeom>
        </p:spPr>
      </p:pic>
      <p:sp>
        <p:nvSpPr>
          <p:cNvPr id="43" name="TextBox 42"/>
          <p:cNvSpPr txBox="1"/>
          <p:nvPr/>
        </p:nvSpPr>
        <p:spPr>
          <a:xfrm>
            <a:off x="2267744" y="5785519"/>
            <a:ext cx="1224136" cy="307777"/>
          </a:xfrm>
          <a:prstGeom prst="rect">
            <a:avLst/>
          </a:prstGeom>
          <a:noFill/>
        </p:spPr>
        <p:txBody>
          <a:bodyPr wrap="square" rtlCol="0">
            <a:spAutoFit/>
          </a:bodyPr>
          <a:lstStyle/>
          <a:p>
            <a:pPr algn="ctr"/>
            <a:r>
              <a:rPr lang="en-US" altLang="zh-CN" sz="1400" b="1" dirty="0" smtClean="0">
                <a:solidFill>
                  <a:schemeClr val="bg1"/>
                </a:solidFill>
              </a:rPr>
              <a:t>9999</a:t>
            </a:r>
          </a:p>
        </p:txBody>
      </p:sp>
      <p:sp>
        <p:nvSpPr>
          <p:cNvPr id="44" name="矩形 43"/>
          <p:cNvSpPr/>
          <p:nvPr/>
        </p:nvSpPr>
        <p:spPr>
          <a:xfrm>
            <a:off x="5148064" y="4509120"/>
            <a:ext cx="3995936"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Picture 5"/>
          <p:cNvPicPr>
            <a:picLocks noChangeAspect="1" noChangeArrowheads="1"/>
          </p:cNvPicPr>
          <p:nvPr/>
        </p:nvPicPr>
        <p:blipFill>
          <a:blip r:embed="rId13" cstate="print"/>
          <a:srcRect/>
          <a:stretch>
            <a:fillRect/>
          </a:stretch>
        </p:blipFill>
        <p:spPr bwMode="auto">
          <a:xfrm>
            <a:off x="5436096" y="1770137"/>
            <a:ext cx="730701" cy="722759"/>
          </a:xfrm>
          <a:prstGeom prst="rect">
            <a:avLst/>
          </a:prstGeom>
          <a:noFill/>
          <a:ln w="9525">
            <a:noFill/>
            <a:miter lim="800000"/>
            <a:headEnd/>
            <a:tailEnd/>
          </a:ln>
        </p:spPr>
      </p:pic>
      <p:sp>
        <p:nvSpPr>
          <p:cNvPr id="46" name="流程图: 联系 45"/>
          <p:cNvSpPr/>
          <p:nvPr/>
        </p:nvSpPr>
        <p:spPr>
          <a:xfrm>
            <a:off x="5652120" y="5641503"/>
            <a:ext cx="216024" cy="24117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7</a:t>
            </a:r>
            <a:endParaRPr lang="zh-CN" altLang="en-US" dirty="0">
              <a:solidFill>
                <a:srgbClr val="FF0000"/>
              </a:solidFill>
            </a:endParaRPr>
          </a:p>
        </p:txBody>
      </p:sp>
      <p:sp>
        <p:nvSpPr>
          <p:cNvPr id="47" name="TextBox 46"/>
          <p:cNvSpPr txBox="1"/>
          <p:nvPr/>
        </p:nvSpPr>
        <p:spPr>
          <a:xfrm>
            <a:off x="5868144" y="5641503"/>
            <a:ext cx="3275856" cy="307777"/>
          </a:xfrm>
          <a:prstGeom prst="rect">
            <a:avLst/>
          </a:prstGeom>
          <a:noFill/>
        </p:spPr>
        <p:txBody>
          <a:bodyPr wrap="square" rtlCol="0">
            <a:spAutoFit/>
          </a:bodyPr>
          <a:lstStyle/>
          <a:p>
            <a:r>
              <a:rPr lang="zh-CN" altLang="en-US" sz="1400" b="1" dirty="0" smtClean="0">
                <a:solidFill>
                  <a:srgbClr val="FF0000"/>
                </a:solidFill>
              </a:rPr>
              <a:t>升级发生变化的属性，绿色背景色提醒</a:t>
            </a:r>
            <a:endParaRPr lang="zh-CN" altLang="en-US" sz="1400" b="1" dirty="0">
              <a:solidFill>
                <a:srgbClr val="FF0000"/>
              </a:solidFill>
            </a:endParaRPr>
          </a:p>
        </p:txBody>
      </p:sp>
      <p:sp>
        <p:nvSpPr>
          <p:cNvPr id="49" name="矩形 48"/>
          <p:cNvSpPr/>
          <p:nvPr/>
        </p:nvSpPr>
        <p:spPr>
          <a:xfrm>
            <a:off x="1043608" y="5373216"/>
            <a:ext cx="331236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Picture 8"/>
          <p:cNvPicPr>
            <a:picLocks noChangeAspect="1" noChangeArrowheads="1"/>
          </p:cNvPicPr>
          <p:nvPr/>
        </p:nvPicPr>
        <p:blipFill>
          <a:blip r:embed="rId14" cstate="print"/>
          <a:srcRect/>
          <a:stretch>
            <a:fillRect/>
          </a:stretch>
        </p:blipFill>
        <p:spPr bwMode="auto">
          <a:xfrm>
            <a:off x="1547664" y="5517232"/>
            <a:ext cx="1944216" cy="360040"/>
          </a:xfrm>
          <a:prstGeom prst="rect">
            <a:avLst/>
          </a:prstGeom>
          <a:noFill/>
          <a:ln w="9525">
            <a:noFill/>
            <a:miter lim="800000"/>
            <a:headEnd/>
            <a:tailEnd/>
          </a:ln>
        </p:spPr>
      </p:pic>
      <p:pic>
        <p:nvPicPr>
          <p:cNvPr id="51" name="图片 50" descr="big_tybutton_y.png"/>
          <p:cNvPicPr>
            <a:picLocks noChangeAspect="1"/>
          </p:cNvPicPr>
          <p:nvPr/>
        </p:nvPicPr>
        <p:blipFill>
          <a:blip r:embed="rId11" cstate="print"/>
          <a:stretch>
            <a:fillRect/>
          </a:stretch>
        </p:blipFill>
        <p:spPr>
          <a:xfrm>
            <a:off x="3635896" y="5517232"/>
            <a:ext cx="1008112" cy="420047"/>
          </a:xfrm>
          <a:prstGeom prst="rect">
            <a:avLst/>
          </a:prstGeom>
        </p:spPr>
      </p:pic>
      <p:sp>
        <p:nvSpPr>
          <p:cNvPr id="52" name="TextBox 51"/>
          <p:cNvSpPr txBox="1"/>
          <p:nvPr/>
        </p:nvSpPr>
        <p:spPr>
          <a:xfrm>
            <a:off x="3419872" y="5569495"/>
            <a:ext cx="1440160" cy="307777"/>
          </a:xfrm>
          <a:prstGeom prst="rect">
            <a:avLst/>
          </a:prstGeom>
          <a:noFill/>
        </p:spPr>
        <p:txBody>
          <a:bodyPr wrap="square" rtlCol="0">
            <a:spAutoFit/>
          </a:bodyPr>
          <a:lstStyle/>
          <a:p>
            <a:pPr algn="ctr"/>
            <a:r>
              <a:rPr lang="zh-CN" altLang="en-US" sz="1400" b="1" dirty="0" smtClean="0">
                <a:solidFill>
                  <a:schemeClr val="bg1"/>
                </a:solidFill>
              </a:rPr>
              <a:t>升   级</a:t>
            </a:r>
            <a:endParaRPr lang="en-US" altLang="zh-CN" sz="1400" b="1" dirty="0" smtClean="0">
              <a:solidFill>
                <a:schemeClr val="bg1"/>
              </a:solidFill>
            </a:endParaRPr>
          </a:p>
        </p:txBody>
      </p:sp>
      <p:pic>
        <p:nvPicPr>
          <p:cNvPr id="53" name="图片 52" descr="copper cash-icon1.png"/>
          <p:cNvPicPr>
            <a:picLocks noChangeAspect="1"/>
          </p:cNvPicPr>
          <p:nvPr/>
        </p:nvPicPr>
        <p:blipFill>
          <a:blip r:embed="rId12" cstate="print"/>
          <a:stretch>
            <a:fillRect/>
          </a:stretch>
        </p:blipFill>
        <p:spPr>
          <a:xfrm>
            <a:off x="3721055" y="5890423"/>
            <a:ext cx="346889" cy="346889"/>
          </a:xfrm>
          <a:prstGeom prst="rect">
            <a:avLst/>
          </a:prstGeom>
        </p:spPr>
      </p:pic>
      <p:sp>
        <p:nvSpPr>
          <p:cNvPr id="54" name="TextBox 53"/>
          <p:cNvSpPr txBox="1"/>
          <p:nvPr/>
        </p:nvSpPr>
        <p:spPr>
          <a:xfrm>
            <a:off x="3707904" y="5929535"/>
            <a:ext cx="1224136" cy="307777"/>
          </a:xfrm>
          <a:prstGeom prst="rect">
            <a:avLst/>
          </a:prstGeom>
          <a:noFill/>
        </p:spPr>
        <p:txBody>
          <a:bodyPr wrap="square" rtlCol="0">
            <a:spAutoFit/>
          </a:bodyPr>
          <a:lstStyle/>
          <a:p>
            <a:pPr algn="ctr"/>
            <a:r>
              <a:rPr lang="en-US" altLang="zh-CN" sz="1400" b="1" dirty="0" smtClean="0">
                <a:solidFill>
                  <a:schemeClr val="bg1"/>
                </a:solidFill>
              </a:rPr>
              <a:t>9999</a:t>
            </a:r>
          </a:p>
        </p:txBody>
      </p:sp>
      <p:sp>
        <p:nvSpPr>
          <p:cNvPr id="57" name="矩形 56"/>
          <p:cNvSpPr/>
          <p:nvPr/>
        </p:nvSpPr>
        <p:spPr>
          <a:xfrm>
            <a:off x="1043608" y="5373216"/>
            <a:ext cx="331236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Picture 8"/>
          <p:cNvPicPr>
            <a:picLocks noChangeAspect="1" noChangeArrowheads="1"/>
          </p:cNvPicPr>
          <p:nvPr/>
        </p:nvPicPr>
        <p:blipFill>
          <a:blip r:embed="rId14" cstate="print"/>
          <a:srcRect/>
          <a:stretch>
            <a:fillRect/>
          </a:stretch>
        </p:blipFill>
        <p:spPr bwMode="auto">
          <a:xfrm>
            <a:off x="1547664" y="5517232"/>
            <a:ext cx="1944216" cy="360040"/>
          </a:xfrm>
          <a:prstGeom prst="rect">
            <a:avLst/>
          </a:prstGeom>
          <a:noFill/>
          <a:ln w="9525">
            <a:noFill/>
            <a:miter lim="800000"/>
            <a:headEnd/>
            <a:tailEnd/>
          </a:ln>
        </p:spPr>
      </p:pic>
      <p:pic>
        <p:nvPicPr>
          <p:cNvPr id="59" name="图片 58" descr="big_tybutton_y.png"/>
          <p:cNvPicPr>
            <a:picLocks noChangeAspect="1"/>
          </p:cNvPicPr>
          <p:nvPr/>
        </p:nvPicPr>
        <p:blipFill>
          <a:blip r:embed="rId11" cstate="print"/>
          <a:stretch>
            <a:fillRect/>
          </a:stretch>
        </p:blipFill>
        <p:spPr>
          <a:xfrm>
            <a:off x="3635896" y="5517232"/>
            <a:ext cx="1008112" cy="420047"/>
          </a:xfrm>
          <a:prstGeom prst="rect">
            <a:avLst/>
          </a:prstGeom>
        </p:spPr>
      </p:pic>
      <p:sp>
        <p:nvSpPr>
          <p:cNvPr id="60" name="TextBox 59"/>
          <p:cNvSpPr txBox="1"/>
          <p:nvPr/>
        </p:nvSpPr>
        <p:spPr>
          <a:xfrm>
            <a:off x="3419872" y="5569495"/>
            <a:ext cx="1440160" cy="307777"/>
          </a:xfrm>
          <a:prstGeom prst="rect">
            <a:avLst/>
          </a:prstGeom>
          <a:noFill/>
        </p:spPr>
        <p:txBody>
          <a:bodyPr wrap="square" rtlCol="0">
            <a:spAutoFit/>
          </a:bodyPr>
          <a:lstStyle/>
          <a:p>
            <a:pPr algn="ctr"/>
            <a:r>
              <a:rPr lang="zh-CN" altLang="en-US" sz="1400" b="1" dirty="0" smtClean="0">
                <a:solidFill>
                  <a:schemeClr val="bg1"/>
                </a:solidFill>
              </a:rPr>
              <a:t>升   级</a:t>
            </a:r>
            <a:endParaRPr lang="en-US" altLang="zh-CN" sz="1400" b="1" dirty="0" smtClean="0">
              <a:solidFill>
                <a:schemeClr val="bg1"/>
              </a:solidFill>
            </a:endParaRPr>
          </a:p>
        </p:txBody>
      </p:sp>
      <p:pic>
        <p:nvPicPr>
          <p:cNvPr id="61" name="图片 60" descr="copper cash-icon1.png"/>
          <p:cNvPicPr>
            <a:picLocks noChangeAspect="1"/>
          </p:cNvPicPr>
          <p:nvPr/>
        </p:nvPicPr>
        <p:blipFill>
          <a:blip r:embed="rId12" cstate="print"/>
          <a:stretch>
            <a:fillRect/>
          </a:stretch>
        </p:blipFill>
        <p:spPr>
          <a:xfrm>
            <a:off x="3721055" y="5890423"/>
            <a:ext cx="346889" cy="346889"/>
          </a:xfrm>
          <a:prstGeom prst="rect">
            <a:avLst/>
          </a:prstGeom>
        </p:spPr>
      </p:pic>
      <p:sp>
        <p:nvSpPr>
          <p:cNvPr id="62" name="TextBox 61"/>
          <p:cNvSpPr txBox="1"/>
          <p:nvPr/>
        </p:nvSpPr>
        <p:spPr>
          <a:xfrm>
            <a:off x="3707904" y="5929535"/>
            <a:ext cx="1224136" cy="307777"/>
          </a:xfrm>
          <a:prstGeom prst="rect">
            <a:avLst/>
          </a:prstGeom>
          <a:noFill/>
        </p:spPr>
        <p:txBody>
          <a:bodyPr wrap="square" rtlCol="0">
            <a:spAutoFit/>
          </a:bodyPr>
          <a:lstStyle/>
          <a:p>
            <a:pPr algn="ctr"/>
            <a:r>
              <a:rPr lang="en-US" altLang="zh-CN" sz="1400" b="1" dirty="0" smtClean="0">
                <a:solidFill>
                  <a:schemeClr val="bg1"/>
                </a:solidFill>
              </a:rPr>
              <a:t>9999</a:t>
            </a:r>
          </a:p>
        </p:txBody>
      </p:sp>
      <p:sp>
        <p:nvSpPr>
          <p:cNvPr id="64" name="流程图: 联系 63"/>
          <p:cNvSpPr/>
          <p:nvPr/>
        </p:nvSpPr>
        <p:spPr>
          <a:xfrm>
            <a:off x="72008" y="5589240"/>
            <a:ext cx="827584" cy="817240"/>
          </a:xfrm>
          <a:prstGeom prst="flowChart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出战</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角色界面2.jpg"/>
          <p:cNvPicPr>
            <a:picLocks noChangeAspect="1"/>
          </p:cNvPicPr>
          <p:nvPr/>
        </p:nvPicPr>
        <p:blipFill>
          <a:blip r:embed="rId2" cstate="print"/>
          <a:stretch>
            <a:fillRect/>
          </a:stretch>
        </p:blipFill>
        <p:spPr>
          <a:xfrm>
            <a:off x="0" y="381000"/>
            <a:ext cx="9144000" cy="6096000"/>
          </a:xfrm>
          <a:prstGeom prst="rect">
            <a:avLst/>
          </a:prstGeom>
        </p:spPr>
      </p:pic>
      <p:pic>
        <p:nvPicPr>
          <p:cNvPr id="10" name="Picture 4"/>
          <p:cNvPicPr>
            <a:picLocks noChangeAspect="1" noChangeArrowheads="1"/>
          </p:cNvPicPr>
          <p:nvPr/>
        </p:nvPicPr>
        <p:blipFill>
          <a:blip r:embed="rId3" cstate="print"/>
          <a:srcRect/>
          <a:stretch>
            <a:fillRect/>
          </a:stretch>
        </p:blipFill>
        <p:spPr bwMode="auto">
          <a:xfrm>
            <a:off x="5181600" y="1412776"/>
            <a:ext cx="3962400" cy="4968552"/>
          </a:xfrm>
          <a:prstGeom prst="rect">
            <a:avLst/>
          </a:prstGeom>
          <a:noFill/>
          <a:ln w="9525">
            <a:noFill/>
            <a:miter lim="800000"/>
            <a:headEnd/>
            <a:tailEnd/>
          </a:ln>
        </p:spPr>
      </p:pic>
      <p:sp>
        <p:nvSpPr>
          <p:cNvPr id="13" name="TextBox 12"/>
          <p:cNvSpPr txBox="1"/>
          <p:nvPr/>
        </p:nvSpPr>
        <p:spPr>
          <a:xfrm>
            <a:off x="5436096" y="2564904"/>
            <a:ext cx="792088" cy="415498"/>
          </a:xfrm>
          <a:prstGeom prst="rect">
            <a:avLst/>
          </a:prstGeom>
          <a:noFill/>
        </p:spPr>
        <p:txBody>
          <a:bodyPr wrap="square" rtlCol="0">
            <a:spAutoFit/>
          </a:bodyPr>
          <a:lstStyle/>
          <a:p>
            <a:pPr algn="ctr"/>
            <a:r>
              <a:rPr lang="zh-CN" altLang="en-US" sz="1050" dirty="0" smtClean="0">
                <a:solidFill>
                  <a:schemeClr val="bg1"/>
                </a:solidFill>
              </a:rPr>
              <a:t>角色名字</a:t>
            </a:r>
            <a:endParaRPr lang="en-US" altLang="zh-CN" sz="1050" dirty="0" smtClean="0">
              <a:solidFill>
                <a:schemeClr val="bg1"/>
              </a:solidFill>
            </a:endParaRPr>
          </a:p>
          <a:p>
            <a:pPr algn="ctr"/>
            <a:r>
              <a:rPr lang="zh-CN" altLang="en-US" sz="1050" dirty="0" smtClean="0">
                <a:solidFill>
                  <a:schemeClr val="bg1"/>
                </a:solidFill>
              </a:rPr>
              <a:t>等级  </a:t>
            </a:r>
            <a:r>
              <a:rPr lang="en-US" altLang="zh-CN" sz="1050" dirty="0" smtClean="0">
                <a:solidFill>
                  <a:schemeClr val="bg1"/>
                </a:solidFill>
              </a:rPr>
              <a:t>1</a:t>
            </a:r>
            <a:endParaRPr lang="zh-CN" altLang="en-US" sz="1050" dirty="0">
              <a:solidFill>
                <a:schemeClr val="bg1"/>
              </a:solidFill>
            </a:endParaRPr>
          </a:p>
        </p:txBody>
      </p:sp>
      <p:sp>
        <p:nvSpPr>
          <p:cNvPr id="15" name="TextBox 14"/>
          <p:cNvSpPr txBox="1"/>
          <p:nvPr/>
        </p:nvSpPr>
        <p:spPr>
          <a:xfrm>
            <a:off x="6300192" y="1700808"/>
            <a:ext cx="1872208" cy="307777"/>
          </a:xfrm>
          <a:prstGeom prst="rect">
            <a:avLst/>
          </a:prstGeom>
          <a:noFill/>
          <a:ln>
            <a:noFill/>
          </a:ln>
        </p:spPr>
        <p:txBody>
          <a:bodyPr wrap="square" rtlCol="0">
            <a:spAutoFit/>
          </a:bodyPr>
          <a:lstStyle/>
          <a:p>
            <a:r>
              <a:rPr lang="zh-CN" altLang="en-US" sz="1400" dirty="0" smtClean="0">
                <a:solidFill>
                  <a:srgbClr val="00B0F0"/>
                </a:solidFill>
              </a:rPr>
              <a:t>稀有度：普通</a:t>
            </a:r>
            <a:endParaRPr lang="zh-CN" altLang="en-US" sz="1400" dirty="0">
              <a:solidFill>
                <a:srgbClr val="00B0F0"/>
              </a:solidFill>
            </a:endParaRPr>
          </a:p>
        </p:txBody>
      </p:sp>
      <p:pic>
        <p:nvPicPr>
          <p:cNvPr id="16" name="图片 15" descr="jn3.png"/>
          <p:cNvPicPr>
            <a:picLocks noChangeAspect="1"/>
          </p:cNvPicPr>
          <p:nvPr/>
        </p:nvPicPr>
        <p:blipFill>
          <a:blip r:embed="rId4" cstate="print"/>
          <a:stretch>
            <a:fillRect/>
          </a:stretch>
        </p:blipFill>
        <p:spPr>
          <a:xfrm>
            <a:off x="5500343" y="3493247"/>
            <a:ext cx="655833" cy="655833"/>
          </a:xfrm>
          <a:prstGeom prst="rect">
            <a:avLst/>
          </a:prstGeom>
        </p:spPr>
      </p:pic>
      <p:sp>
        <p:nvSpPr>
          <p:cNvPr id="17" name="矩形 16"/>
          <p:cNvSpPr/>
          <p:nvPr/>
        </p:nvSpPr>
        <p:spPr>
          <a:xfrm>
            <a:off x="6372200" y="206084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英雄介绍巴拉巴拉</a:t>
            </a:r>
            <a:endParaRPr lang="zh-CN" altLang="en-US" sz="1200" dirty="0"/>
          </a:p>
        </p:txBody>
      </p:sp>
      <p:cxnSp>
        <p:nvCxnSpPr>
          <p:cNvPr id="19" name="直接连接符 18"/>
          <p:cNvCxnSpPr/>
          <p:nvPr/>
        </p:nvCxnSpPr>
        <p:spPr>
          <a:xfrm>
            <a:off x="5148064" y="3140968"/>
            <a:ext cx="3995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00192" y="3284984"/>
            <a:ext cx="2736304" cy="1046440"/>
          </a:xfrm>
          <a:prstGeom prst="rect">
            <a:avLst/>
          </a:prstGeom>
          <a:noFill/>
          <a:ln>
            <a:noFill/>
          </a:ln>
        </p:spPr>
        <p:txBody>
          <a:bodyPr wrap="square" rtlCol="0">
            <a:spAutoFit/>
          </a:bodyPr>
          <a:lstStyle/>
          <a:p>
            <a:r>
              <a:rPr lang="zh-CN" altLang="en-US" sz="1400" dirty="0" smtClean="0">
                <a:solidFill>
                  <a:schemeClr val="bg1"/>
                </a:solidFill>
              </a:rPr>
              <a:t>技能名</a:t>
            </a:r>
            <a:endParaRPr lang="en-US" altLang="zh-CN" sz="1400" dirty="0" smtClean="0">
              <a:solidFill>
                <a:schemeClr val="bg1"/>
              </a:solidFill>
            </a:endParaRPr>
          </a:p>
          <a:p>
            <a:r>
              <a:rPr lang="zh-CN" altLang="en-US" sz="1200" dirty="0" smtClean="0">
                <a:solidFill>
                  <a:schemeClr val="bg1"/>
                </a:solidFill>
              </a:rPr>
              <a:t>冷却时间  </a:t>
            </a:r>
            <a:r>
              <a:rPr lang="en-US" altLang="zh-CN" sz="1200" dirty="0" smtClean="0">
                <a:solidFill>
                  <a:schemeClr val="bg1"/>
                </a:solidFill>
              </a:rPr>
              <a:t>60</a:t>
            </a:r>
            <a:r>
              <a:rPr lang="zh-CN" altLang="en-US" sz="1200" dirty="0" smtClean="0">
                <a:solidFill>
                  <a:schemeClr val="bg1"/>
                </a:solidFill>
              </a:rPr>
              <a:t>秒</a:t>
            </a:r>
            <a:endParaRPr lang="en-US" altLang="zh-CN" sz="1200" dirty="0" smtClean="0">
              <a:solidFill>
                <a:schemeClr val="bg1"/>
              </a:solidFill>
            </a:endParaRPr>
          </a:p>
          <a:p>
            <a:r>
              <a:rPr lang="zh-CN" altLang="en-US" sz="1200" dirty="0" smtClean="0">
                <a:solidFill>
                  <a:schemeClr val="bg1"/>
                </a:solidFill>
              </a:rPr>
              <a:t>技能描述扒拉扒拉扒拉扒拉扒拉扒拉扒拉扒拉扒拉扒拉扒拉扒拉扒拉扒拉扒拉扒拉扒拉扒拉扒拉</a:t>
            </a:r>
            <a:endParaRPr lang="zh-CN" altLang="en-US" sz="1200" dirty="0">
              <a:solidFill>
                <a:schemeClr val="bg1"/>
              </a:solidFill>
            </a:endParaRPr>
          </a:p>
        </p:txBody>
      </p:sp>
      <p:cxnSp>
        <p:nvCxnSpPr>
          <p:cNvPr id="22" name="直接连接符 21"/>
          <p:cNvCxnSpPr/>
          <p:nvPr/>
        </p:nvCxnSpPr>
        <p:spPr>
          <a:xfrm>
            <a:off x="5148064" y="4509120"/>
            <a:ext cx="3995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图片 22" descr="sm_icon2.png"/>
          <p:cNvPicPr>
            <a:picLocks noChangeAspect="1"/>
          </p:cNvPicPr>
          <p:nvPr/>
        </p:nvPicPr>
        <p:blipFill>
          <a:blip r:embed="rId5" cstate="print"/>
          <a:stretch>
            <a:fillRect/>
          </a:stretch>
        </p:blipFill>
        <p:spPr>
          <a:xfrm>
            <a:off x="7289755" y="4653136"/>
            <a:ext cx="378589" cy="347040"/>
          </a:xfrm>
          <a:prstGeom prst="rect">
            <a:avLst/>
          </a:prstGeom>
        </p:spPr>
      </p:pic>
      <p:pic>
        <p:nvPicPr>
          <p:cNvPr id="24" name="图片 23" descr="sm_icon1.png"/>
          <p:cNvPicPr>
            <a:picLocks noChangeAspect="1"/>
          </p:cNvPicPr>
          <p:nvPr/>
        </p:nvPicPr>
        <p:blipFill>
          <a:blip r:embed="rId6" cstate="print"/>
          <a:stretch>
            <a:fillRect/>
          </a:stretch>
        </p:blipFill>
        <p:spPr>
          <a:xfrm>
            <a:off x="5597252" y="4653136"/>
            <a:ext cx="342900" cy="314325"/>
          </a:xfrm>
          <a:prstGeom prst="rect">
            <a:avLst/>
          </a:prstGeom>
        </p:spPr>
      </p:pic>
      <p:pic>
        <p:nvPicPr>
          <p:cNvPr id="2050" name="Picture 2"/>
          <p:cNvPicPr>
            <a:picLocks noChangeAspect="1" noChangeArrowheads="1"/>
          </p:cNvPicPr>
          <p:nvPr/>
        </p:nvPicPr>
        <p:blipFill>
          <a:blip r:embed="rId7" cstate="print"/>
          <a:srcRect/>
          <a:stretch>
            <a:fillRect/>
          </a:stretch>
        </p:blipFill>
        <p:spPr bwMode="auto">
          <a:xfrm>
            <a:off x="7308304" y="5229201"/>
            <a:ext cx="372898" cy="360040"/>
          </a:xfrm>
          <a:prstGeom prst="rect">
            <a:avLst/>
          </a:prstGeom>
          <a:noFill/>
          <a:ln w="9525">
            <a:noFill/>
            <a:miter lim="800000"/>
            <a:headEnd/>
            <a:tailEnd/>
          </a:ln>
        </p:spPr>
      </p:pic>
      <p:pic>
        <p:nvPicPr>
          <p:cNvPr id="2051" name="Picture 3"/>
          <p:cNvPicPr>
            <a:picLocks noChangeAspect="1" noChangeArrowheads="1"/>
          </p:cNvPicPr>
          <p:nvPr/>
        </p:nvPicPr>
        <p:blipFill>
          <a:blip r:embed="rId8" cstate="print"/>
          <a:srcRect/>
          <a:stretch>
            <a:fillRect/>
          </a:stretch>
        </p:blipFill>
        <p:spPr bwMode="auto">
          <a:xfrm>
            <a:off x="5580112" y="5229200"/>
            <a:ext cx="360040" cy="360040"/>
          </a:xfrm>
          <a:prstGeom prst="rect">
            <a:avLst/>
          </a:prstGeom>
          <a:noFill/>
          <a:ln w="9525">
            <a:noFill/>
            <a:miter lim="800000"/>
            <a:headEnd/>
            <a:tailEnd/>
          </a:ln>
        </p:spPr>
      </p:pic>
      <p:pic>
        <p:nvPicPr>
          <p:cNvPr id="2052" name="Picture 4"/>
          <p:cNvPicPr>
            <a:picLocks noChangeAspect="1" noChangeArrowheads="1"/>
          </p:cNvPicPr>
          <p:nvPr/>
        </p:nvPicPr>
        <p:blipFill>
          <a:blip r:embed="rId9" cstate="print"/>
          <a:srcRect/>
          <a:stretch>
            <a:fillRect/>
          </a:stretch>
        </p:blipFill>
        <p:spPr bwMode="auto">
          <a:xfrm>
            <a:off x="5580112" y="5877272"/>
            <a:ext cx="360040" cy="360040"/>
          </a:xfrm>
          <a:prstGeom prst="rect">
            <a:avLst/>
          </a:prstGeom>
          <a:noFill/>
          <a:ln w="9525">
            <a:noFill/>
            <a:miter lim="800000"/>
            <a:headEnd/>
            <a:tailEnd/>
          </a:ln>
        </p:spPr>
      </p:pic>
      <p:pic>
        <p:nvPicPr>
          <p:cNvPr id="2053" name="Picture 5"/>
          <p:cNvPicPr>
            <a:picLocks noChangeAspect="1" noChangeArrowheads="1"/>
          </p:cNvPicPr>
          <p:nvPr/>
        </p:nvPicPr>
        <p:blipFill>
          <a:blip r:embed="rId10" cstate="print"/>
          <a:srcRect/>
          <a:stretch>
            <a:fillRect/>
          </a:stretch>
        </p:blipFill>
        <p:spPr bwMode="auto">
          <a:xfrm>
            <a:off x="7308304" y="5877272"/>
            <a:ext cx="360040" cy="360040"/>
          </a:xfrm>
          <a:prstGeom prst="rect">
            <a:avLst/>
          </a:prstGeom>
          <a:noFill/>
          <a:ln w="9525">
            <a:noFill/>
            <a:miter lim="800000"/>
            <a:headEnd/>
            <a:tailEnd/>
          </a:ln>
        </p:spPr>
      </p:pic>
      <p:sp>
        <p:nvSpPr>
          <p:cNvPr id="29" name="TextBox 28"/>
          <p:cNvSpPr txBox="1"/>
          <p:nvPr/>
        </p:nvSpPr>
        <p:spPr>
          <a:xfrm>
            <a:off x="6012160" y="4581128"/>
            <a:ext cx="1008112" cy="461665"/>
          </a:xfrm>
          <a:prstGeom prst="rect">
            <a:avLst/>
          </a:prstGeom>
          <a:solidFill>
            <a:srgbClr val="92D050"/>
          </a:solidFill>
        </p:spPr>
        <p:txBody>
          <a:bodyPr wrap="square" rtlCol="0">
            <a:spAutoFit/>
          </a:bodyPr>
          <a:lstStyle/>
          <a:p>
            <a:r>
              <a:rPr lang="zh-CN" altLang="en-US" sz="1200" dirty="0" smtClean="0">
                <a:solidFill>
                  <a:schemeClr val="bg1"/>
                </a:solidFill>
              </a:rPr>
              <a:t>生命值</a:t>
            </a:r>
            <a:endParaRPr lang="en-US" altLang="zh-CN" sz="1200" dirty="0" smtClean="0">
              <a:solidFill>
                <a:schemeClr val="bg1"/>
              </a:solidFill>
            </a:endParaRPr>
          </a:p>
          <a:p>
            <a:r>
              <a:rPr lang="en-US" altLang="zh-CN" sz="1200" dirty="0" smtClean="0">
                <a:solidFill>
                  <a:schemeClr val="bg1"/>
                </a:solidFill>
              </a:rPr>
              <a:t>1000</a:t>
            </a:r>
            <a:r>
              <a:rPr lang="en-US" altLang="zh-CN" sz="1200" dirty="0" smtClean="0">
                <a:solidFill>
                  <a:srgbClr val="00B050"/>
                </a:solidFill>
              </a:rPr>
              <a:t>+10</a:t>
            </a:r>
            <a:endParaRPr lang="zh-CN" altLang="en-US" sz="1200" dirty="0">
              <a:solidFill>
                <a:srgbClr val="00B050"/>
              </a:solidFill>
            </a:endParaRPr>
          </a:p>
        </p:txBody>
      </p:sp>
      <p:sp>
        <p:nvSpPr>
          <p:cNvPr id="30" name="TextBox 29"/>
          <p:cNvSpPr txBox="1"/>
          <p:nvPr/>
        </p:nvSpPr>
        <p:spPr>
          <a:xfrm>
            <a:off x="7740352" y="4581128"/>
            <a:ext cx="1008112" cy="461665"/>
          </a:xfrm>
          <a:prstGeom prst="rect">
            <a:avLst/>
          </a:prstGeom>
          <a:solidFill>
            <a:srgbClr val="92D050"/>
          </a:solidFill>
        </p:spPr>
        <p:txBody>
          <a:bodyPr wrap="square" rtlCol="0">
            <a:spAutoFit/>
          </a:bodyPr>
          <a:lstStyle/>
          <a:p>
            <a:r>
              <a:rPr lang="zh-CN" altLang="en-US" sz="1200" dirty="0" smtClean="0">
                <a:solidFill>
                  <a:schemeClr val="bg1"/>
                </a:solidFill>
              </a:rPr>
              <a:t>攻击力</a:t>
            </a:r>
            <a:endParaRPr lang="en-US" altLang="zh-CN" sz="1200" dirty="0" smtClean="0">
              <a:solidFill>
                <a:schemeClr val="bg1"/>
              </a:solidFill>
            </a:endParaRPr>
          </a:p>
          <a:p>
            <a:r>
              <a:rPr lang="en-US" altLang="zh-CN" sz="1200" dirty="0" smtClean="0">
                <a:solidFill>
                  <a:schemeClr val="bg1"/>
                </a:solidFill>
              </a:rPr>
              <a:t>60</a:t>
            </a:r>
            <a:r>
              <a:rPr lang="en-US" altLang="zh-CN" sz="1200" dirty="0" smtClean="0">
                <a:solidFill>
                  <a:srgbClr val="00B050"/>
                </a:solidFill>
              </a:rPr>
              <a:t>+5</a:t>
            </a:r>
            <a:endParaRPr lang="zh-CN" altLang="en-US" sz="1200" dirty="0">
              <a:solidFill>
                <a:srgbClr val="00B050"/>
              </a:solidFill>
            </a:endParaRPr>
          </a:p>
        </p:txBody>
      </p:sp>
      <p:sp>
        <p:nvSpPr>
          <p:cNvPr id="31" name="TextBox 30"/>
          <p:cNvSpPr txBox="1"/>
          <p:nvPr/>
        </p:nvSpPr>
        <p:spPr>
          <a:xfrm>
            <a:off x="7740352" y="5157192"/>
            <a:ext cx="1008112" cy="461665"/>
          </a:xfrm>
          <a:prstGeom prst="rect">
            <a:avLst/>
          </a:prstGeom>
          <a:noFill/>
        </p:spPr>
        <p:txBody>
          <a:bodyPr wrap="square" rtlCol="0">
            <a:spAutoFit/>
          </a:bodyPr>
          <a:lstStyle/>
          <a:p>
            <a:r>
              <a:rPr lang="zh-CN" altLang="en-US" sz="1200" dirty="0" smtClean="0">
                <a:solidFill>
                  <a:schemeClr val="bg1"/>
                </a:solidFill>
              </a:rPr>
              <a:t>攻击速度</a:t>
            </a:r>
            <a:endParaRPr lang="en-US" altLang="zh-CN" sz="1200" dirty="0" smtClean="0">
              <a:solidFill>
                <a:schemeClr val="bg1"/>
              </a:solidFill>
            </a:endParaRPr>
          </a:p>
          <a:p>
            <a:r>
              <a:rPr lang="en-US" altLang="zh-CN" sz="1200" dirty="0" smtClean="0">
                <a:solidFill>
                  <a:schemeClr val="bg1"/>
                </a:solidFill>
              </a:rPr>
              <a:t>1</a:t>
            </a:r>
            <a:r>
              <a:rPr lang="zh-CN" altLang="en-US" sz="1200" dirty="0" smtClean="0">
                <a:solidFill>
                  <a:schemeClr val="bg1"/>
                </a:solidFill>
              </a:rPr>
              <a:t>秒</a:t>
            </a:r>
            <a:endParaRPr lang="zh-CN" altLang="en-US" sz="1200" dirty="0">
              <a:solidFill>
                <a:schemeClr val="bg1"/>
              </a:solidFill>
            </a:endParaRPr>
          </a:p>
        </p:txBody>
      </p:sp>
      <p:sp>
        <p:nvSpPr>
          <p:cNvPr id="32" name="TextBox 31"/>
          <p:cNvSpPr txBox="1"/>
          <p:nvPr/>
        </p:nvSpPr>
        <p:spPr>
          <a:xfrm>
            <a:off x="6012160" y="5157192"/>
            <a:ext cx="1008112" cy="461665"/>
          </a:xfrm>
          <a:prstGeom prst="rect">
            <a:avLst/>
          </a:prstGeom>
          <a:noFill/>
        </p:spPr>
        <p:txBody>
          <a:bodyPr wrap="square" rtlCol="0">
            <a:spAutoFit/>
          </a:bodyPr>
          <a:lstStyle/>
          <a:p>
            <a:r>
              <a:rPr lang="zh-CN" altLang="en-US" sz="1200" dirty="0" smtClean="0">
                <a:solidFill>
                  <a:schemeClr val="bg1"/>
                </a:solidFill>
              </a:rPr>
              <a:t>移动速度</a:t>
            </a:r>
            <a:endParaRPr lang="en-US" altLang="zh-CN" sz="1200" dirty="0" smtClean="0">
              <a:solidFill>
                <a:schemeClr val="bg1"/>
              </a:solidFill>
            </a:endParaRPr>
          </a:p>
          <a:p>
            <a:r>
              <a:rPr lang="zh-CN" altLang="en-US" sz="1200" dirty="0" smtClean="0">
                <a:solidFill>
                  <a:schemeClr val="bg1"/>
                </a:solidFill>
              </a:rPr>
              <a:t>慢</a:t>
            </a:r>
            <a:endParaRPr lang="zh-CN" altLang="en-US" sz="1200" dirty="0">
              <a:solidFill>
                <a:schemeClr val="bg1"/>
              </a:solidFill>
            </a:endParaRPr>
          </a:p>
        </p:txBody>
      </p:sp>
      <p:sp>
        <p:nvSpPr>
          <p:cNvPr id="33" name="TextBox 32"/>
          <p:cNvSpPr txBox="1"/>
          <p:nvPr/>
        </p:nvSpPr>
        <p:spPr>
          <a:xfrm>
            <a:off x="6012160" y="5805264"/>
            <a:ext cx="1008112" cy="461665"/>
          </a:xfrm>
          <a:prstGeom prst="rect">
            <a:avLst/>
          </a:prstGeom>
          <a:noFill/>
        </p:spPr>
        <p:txBody>
          <a:bodyPr wrap="square" rtlCol="0">
            <a:spAutoFit/>
          </a:bodyPr>
          <a:lstStyle/>
          <a:p>
            <a:r>
              <a:rPr lang="zh-CN" altLang="en-US" sz="1200" dirty="0" smtClean="0">
                <a:solidFill>
                  <a:schemeClr val="bg1"/>
                </a:solidFill>
              </a:rPr>
              <a:t>攻击范围</a:t>
            </a:r>
            <a:endParaRPr lang="en-US" altLang="zh-CN" sz="1200" dirty="0" smtClean="0">
              <a:solidFill>
                <a:schemeClr val="bg1"/>
              </a:solidFill>
            </a:endParaRPr>
          </a:p>
          <a:p>
            <a:r>
              <a:rPr lang="zh-CN" altLang="en-US" sz="1200" dirty="0" smtClean="0">
                <a:solidFill>
                  <a:schemeClr val="bg1"/>
                </a:solidFill>
              </a:rPr>
              <a:t>短</a:t>
            </a:r>
            <a:endParaRPr lang="zh-CN" altLang="en-US" sz="1200" dirty="0">
              <a:solidFill>
                <a:schemeClr val="bg1"/>
              </a:solidFill>
            </a:endParaRPr>
          </a:p>
        </p:txBody>
      </p:sp>
      <p:sp>
        <p:nvSpPr>
          <p:cNvPr id="34" name="TextBox 33"/>
          <p:cNvSpPr txBox="1"/>
          <p:nvPr/>
        </p:nvSpPr>
        <p:spPr>
          <a:xfrm>
            <a:off x="7740352" y="5805264"/>
            <a:ext cx="1008112" cy="461665"/>
          </a:xfrm>
          <a:prstGeom prst="rect">
            <a:avLst/>
          </a:prstGeom>
          <a:noFill/>
        </p:spPr>
        <p:txBody>
          <a:bodyPr wrap="square" rtlCol="0">
            <a:spAutoFit/>
          </a:bodyPr>
          <a:lstStyle/>
          <a:p>
            <a:r>
              <a:rPr lang="zh-CN" altLang="en-US" sz="1200" dirty="0" smtClean="0">
                <a:solidFill>
                  <a:schemeClr val="bg1"/>
                </a:solidFill>
              </a:rPr>
              <a:t>操作难度</a:t>
            </a:r>
            <a:endParaRPr lang="en-US" altLang="zh-CN" sz="1200" dirty="0" smtClean="0">
              <a:solidFill>
                <a:schemeClr val="bg1"/>
              </a:solidFill>
            </a:endParaRPr>
          </a:p>
          <a:p>
            <a:r>
              <a:rPr lang="zh-CN" altLang="en-US" sz="1200" dirty="0" smtClean="0">
                <a:solidFill>
                  <a:schemeClr val="bg1"/>
                </a:solidFill>
              </a:rPr>
              <a:t>简单</a:t>
            </a:r>
            <a:endParaRPr lang="zh-CN" altLang="en-US" sz="1200" dirty="0">
              <a:solidFill>
                <a:schemeClr val="bg1"/>
              </a:solidFill>
            </a:endParaRPr>
          </a:p>
        </p:txBody>
      </p:sp>
      <p:pic>
        <p:nvPicPr>
          <p:cNvPr id="40" name="图片 39" descr="big_tybutton_y.png"/>
          <p:cNvPicPr>
            <a:picLocks noChangeAspect="1"/>
          </p:cNvPicPr>
          <p:nvPr/>
        </p:nvPicPr>
        <p:blipFill>
          <a:blip r:embed="rId11" cstate="print"/>
          <a:stretch>
            <a:fillRect/>
          </a:stretch>
        </p:blipFill>
        <p:spPr>
          <a:xfrm>
            <a:off x="1835696" y="5445224"/>
            <a:ext cx="1728192" cy="720080"/>
          </a:xfrm>
          <a:prstGeom prst="rect">
            <a:avLst/>
          </a:prstGeom>
        </p:spPr>
      </p:pic>
      <p:sp>
        <p:nvSpPr>
          <p:cNvPr id="41" name="TextBox 40"/>
          <p:cNvSpPr txBox="1"/>
          <p:nvPr/>
        </p:nvSpPr>
        <p:spPr>
          <a:xfrm>
            <a:off x="1979712" y="5517232"/>
            <a:ext cx="1440160" cy="307777"/>
          </a:xfrm>
          <a:prstGeom prst="rect">
            <a:avLst/>
          </a:prstGeom>
          <a:noFill/>
        </p:spPr>
        <p:txBody>
          <a:bodyPr wrap="square" rtlCol="0">
            <a:spAutoFit/>
          </a:bodyPr>
          <a:lstStyle/>
          <a:p>
            <a:pPr algn="ctr"/>
            <a:r>
              <a:rPr lang="zh-CN" altLang="en-US" sz="1400" b="1" dirty="0" smtClean="0">
                <a:solidFill>
                  <a:schemeClr val="bg1"/>
                </a:solidFill>
              </a:rPr>
              <a:t>升   级</a:t>
            </a:r>
            <a:endParaRPr lang="en-US" altLang="zh-CN" sz="1400" b="1" dirty="0" smtClean="0">
              <a:solidFill>
                <a:schemeClr val="bg1"/>
              </a:solidFill>
            </a:endParaRPr>
          </a:p>
        </p:txBody>
      </p:sp>
      <p:pic>
        <p:nvPicPr>
          <p:cNvPr id="42" name="图片 41" descr="copper cash-icon1.png"/>
          <p:cNvPicPr>
            <a:picLocks noChangeAspect="1"/>
          </p:cNvPicPr>
          <p:nvPr/>
        </p:nvPicPr>
        <p:blipFill>
          <a:blip r:embed="rId12" cstate="print"/>
          <a:stretch>
            <a:fillRect/>
          </a:stretch>
        </p:blipFill>
        <p:spPr>
          <a:xfrm>
            <a:off x="2280895" y="5746407"/>
            <a:ext cx="346889" cy="346889"/>
          </a:xfrm>
          <a:prstGeom prst="rect">
            <a:avLst/>
          </a:prstGeom>
        </p:spPr>
      </p:pic>
      <p:sp>
        <p:nvSpPr>
          <p:cNvPr id="43" name="TextBox 42"/>
          <p:cNvSpPr txBox="1"/>
          <p:nvPr/>
        </p:nvSpPr>
        <p:spPr>
          <a:xfrm>
            <a:off x="2267744" y="5785519"/>
            <a:ext cx="1224136" cy="307777"/>
          </a:xfrm>
          <a:prstGeom prst="rect">
            <a:avLst/>
          </a:prstGeom>
          <a:noFill/>
        </p:spPr>
        <p:txBody>
          <a:bodyPr wrap="square" rtlCol="0">
            <a:spAutoFit/>
          </a:bodyPr>
          <a:lstStyle/>
          <a:p>
            <a:pPr algn="ctr"/>
            <a:r>
              <a:rPr lang="en-US" altLang="zh-CN" sz="1400" b="1" dirty="0" smtClean="0">
                <a:solidFill>
                  <a:schemeClr val="bg1"/>
                </a:solidFill>
              </a:rPr>
              <a:t>9999</a:t>
            </a:r>
          </a:p>
        </p:txBody>
      </p:sp>
      <p:sp>
        <p:nvSpPr>
          <p:cNvPr id="44" name="矩形 43"/>
          <p:cNvSpPr/>
          <p:nvPr/>
        </p:nvSpPr>
        <p:spPr>
          <a:xfrm>
            <a:off x="5148064" y="4509120"/>
            <a:ext cx="3995936"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Picture 5"/>
          <p:cNvPicPr>
            <a:picLocks noChangeAspect="1" noChangeArrowheads="1"/>
          </p:cNvPicPr>
          <p:nvPr/>
        </p:nvPicPr>
        <p:blipFill>
          <a:blip r:embed="rId13" cstate="print"/>
          <a:srcRect/>
          <a:stretch>
            <a:fillRect/>
          </a:stretch>
        </p:blipFill>
        <p:spPr bwMode="auto">
          <a:xfrm>
            <a:off x="5436096" y="1770137"/>
            <a:ext cx="730701" cy="722759"/>
          </a:xfrm>
          <a:prstGeom prst="rect">
            <a:avLst/>
          </a:prstGeom>
          <a:noFill/>
          <a:ln w="9525">
            <a:noFill/>
            <a:miter lim="800000"/>
            <a:headEnd/>
            <a:tailEnd/>
          </a:ln>
        </p:spPr>
      </p:pic>
      <p:sp>
        <p:nvSpPr>
          <p:cNvPr id="46" name="流程图: 联系 45"/>
          <p:cNvSpPr/>
          <p:nvPr/>
        </p:nvSpPr>
        <p:spPr>
          <a:xfrm>
            <a:off x="5652120" y="5641503"/>
            <a:ext cx="216024" cy="24117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7</a:t>
            </a:r>
            <a:endParaRPr lang="zh-CN" altLang="en-US" dirty="0">
              <a:solidFill>
                <a:srgbClr val="FF0000"/>
              </a:solidFill>
            </a:endParaRPr>
          </a:p>
        </p:txBody>
      </p:sp>
      <p:sp>
        <p:nvSpPr>
          <p:cNvPr id="47" name="TextBox 46"/>
          <p:cNvSpPr txBox="1"/>
          <p:nvPr/>
        </p:nvSpPr>
        <p:spPr>
          <a:xfrm>
            <a:off x="5868144" y="5641503"/>
            <a:ext cx="3275856" cy="307777"/>
          </a:xfrm>
          <a:prstGeom prst="rect">
            <a:avLst/>
          </a:prstGeom>
          <a:noFill/>
        </p:spPr>
        <p:txBody>
          <a:bodyPr wrap="square" rtlCol="0">
            <a:spAutoFit/>
          </a:bodyPr>
          <a:lstStyle/>
          <a:p>
            <a:r>
              <a:rPr lang="zh-CN" altLang="en-US" sz="1400" b="1" dirty="0" smtClean="0">
                <a:solidFill>
                  <a:srgbClr val="FF0000"/>
                </a:solidFill>
              </a:rPr>
              <a:t>升级发生变化的属性，绿色背景色提醒</a:t>
            </a:r>
            <a:endParaRPr lang="zh-CN" altLang="en-US" sz="1400" b="1" dirty="0">
              <a:solidFill>
                <a:srgbClr val="FF0000"/>
              </a:solidFill>
            </a:endParaRPr>
          </a:p>
        </p:txBody>
      </p:sp>
      <p:sp>
        <p:nvSpPr>
          <p:cNvPr id="49" name="矩形 48"/>
          <p:cNvSpPr/>
          <p:nvPr/>
        </p:nvSpPr>
        <p:spPr>
          <a:xfrm>
            <a:off x="1043608" y="5373216"/>
            <a:ext cx="331236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Picture 8"/>
          <p:cNvPicPr>
            <a:picLocks noChangeAspect="1" noChangeArrowheads="1"/>
          </p:cNvPicPr>
          <p:nvPr/>
        </p:nvPicPr>
        <p:blipFill>
          <a:blip r:embed="rId14" cstate="print"/>
          <a:srcRect/>
          <a:stretch>
            <a:fillRect/>
          </a:stretch>
        </p:blipFill>
        <p:spPr bwMode="auto">
          <a:xfrm>
            <a:off x="1547664" y="5517232"/>
            <a:ext cx="1944216" cy="360040"/>
          </a:xfrm>
          <a:prstGeom prst="rect">
            <a:avLst/>
          </a:prstGeom>
          <a:noFill/>
          <a:ln w="9525">
            <a:noFill/>
            <a:miter lim="800000"/>
            <a:headEnd/>
            <a:tailEnd/>
          </a:ln>
        </p:spPr>
      </p:pic>
      <p:pic>
        <p:nvPicPr>
          <p:cNvPr id="51" name="图片 50" descr="big_tybutton_y.png"/>
          <p:cNvPicPr>
            <a:picLocks noChangeAspect="1"/>
          </p:cNvPicPr>
          <p:nvPr/>
        </p:nvPicPr>
        <p:blipFill>
          <a:blip r:embed="rId11" cstate="print"/>
          <a:stretch>
            <a:fillRect/>
          </a:stretch>
        </p:blipFill>
        <p:spPr>
          <a:xfrm>
            <a:off x="3635896" y="5517232"/>
            <a:ext cx="1008112" cy="420047"/>
          </a:xfrm>
          <a:prstGeom prst="rect">
            <a:avLst/>
          </a:prstGeom>
        </p:spPr>
      </p:pic>
      <p:sp>
        <p:nvSpPr>
          <p:cNvPr id="52" name="TextBox 51"/>
          <p:cNvSpPr txBox="1"/>
          <p:nvPr/>
        </p:nvSpPr>
        <p:spPr>
          <a:xfrm>
            <a:off x="3419872" y="5569495"/>
            <a:ext cx="1440160" cy="307777"/>
          </a:xfrm>
          <a:prstGeom prst="rect">
            <a:avLst/>
          </a:prstGeom>
          <a:noFill/>
        </p:spPr>
        <p:txBody>
          <a:bodyPr wrap="square" rtlCol="0">
            <a:spAutoFit/>
          </a:bodyPr>
          <a:lstStyle/>
          <a:p>
            <a:pPr algn="ctr"/>
            <a:r>
              <a:rPr lang="zh-CN" altLang="en-US" sz="1400" b="1" dirty="0" smtClean="0">
                <a:solidFill>
                  <a:schemeClr val="bg1"/>
                </a:solidFill>
              </a:rPr>
              <a:t>升   级</a:t>
            </a:r>
            <a:endParaRPr lang="en-US" altLang="zh-CN" sz="1400" b="1" dirty="0" smtClean="0">
              <a:solidFill>
                <a:schemeClr val="bg1"/>
              </a:solidFill>
            </a:endParaRPr>
          </a:p>
        </p:txBody>
      </p:sp>
      <p:pic>
        <p:nvPicPr>
          <p:cNvPr id="53" name="图片 52" descr="copper cash-icon1.png"/>
          <p:cNvPicPr>
            <a:picLocks noChangeAspect="1"/>
          </p:cNvPicPr>
          <p:nvPr/>
        </p:nvPicPr>
        <p:blipFill>
          <a:blip r:embed="rId12" cstate="print"/>
          <a:stretch>
            <a:fillRect/>
          </a:stretch>
        </p:blipFill>
        <p:spPr>
          <a:xfrm>
            <a:off x="3721055" y="5890423"/>
            <a:ext cx="346889" cy="346889"/>
          </a:xfrm>
          <a:prstGeom prst="rect">
            <a:avLst/>
          </a:prstGeom>
        </p:spPr>
      </p:pic>
      <p:sp>
        <p:nvSpPr>
          <p:cNvPr id="54" name="TextBox 53"/>
          <p:cNvSpPr txBox="1"/>
          <p:nvPr/>
        </p:nvSpPr>
        <p:spPr>
          <a:xfrm>
            <a:off x="3707904" y="5929535"/>
            <a:ext cx="1224136" cy="307777"/>
          </a:xfrm>
          <a:prstGeom prst="rect">
            <a:avLst/>
          </a:prstGeom>
          <a:noFill/>
        </p:spPr>
        <p:txBody>
          <a:bodyPr wrap="square" rtlCol="0">
            <a:spAutoFit/>
          </a:bodyPr>
          <a:lstStyle/>
          <a:p>
            <a:pPr algn="ctr"/>
            <a:r>
              <a:rPr lang="en-US" altLang="zh-CN" sz="1400" b="1" dirty="0" smtClean="0">
                <a:solidFill>
                  <a:schemeClr val="bg1"/>
                </a:solidFill>
              </a:rPr>
              <a:t>9999</a:t>
            </a:r>
          </a:p>
        </p:txBody>
      </p:sp>
      <p:sp>
        <p:nvSpPr>
          <p:cNvPr id="57" name="矩形 56"/>
          <p:cNvSpPr/>
          <p:nvPr/>
        </p:nvSpPr>
        <p:spPr>
          <a:xfrm>
            <a:off x="1043608" y="5373216"/>
            <a:ext cx="331236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Picture 8"/>
          <p:cNvPicPr>
            <a:picLocks noChangeAspect="1" noChangeArrowheads="1"/>
          </p:cNvPicPr>
          <p:nvPr/>
        </p:nvPicPr>
        <p:blipFill>
          <a:blip r:embed="rId14" cstate="print"/>
          <a:srcRect/>
          <a:stretch>
            <a:fillRect/>
          </a:stretch>
        </p:blipFill>
        <p:spPr bwMode="auto">
          <a:xfrm>
            <a:off x="1547664" y="5517232"/>
            <a:ext cx="1944216" cy="360040"/>
          </a:xfrm>
          <a:prstGeom prst="rect">
            <a:avLst/>
          </a:prstGeom>
          <a:noFill/>
          <a:ln w="9525">
            <a:noFill/>
            <a:miter lim="800000"/>
            <a:headEnd/>
            <a:tailEnd/>
          </a:ln>
        </p:spPr>
      </p:pic>
      <p:pic>
        <p:nvPicPr>
          <p:cNvPr id="59" name="图片 58" descr="big_tybutton_y.png"/>
          <p:cNvPicPr>
            <a:picLocks noChangeAspect="1"/>
          </p:cNvPicPr>
          <p:nvPr/>
        </p:nvPicPr>
        <p:blipFill>
          <a:blip r:embed="rId11" cstate="print"/>
          <a:stretch>
            <a:fillRect/>
          </a:stretch>
        </p:blipFill>
        <p:spPr>
          <a:xfrm>
            <a:off x="3635896" y="5517232"/>
            <a:ext cx="1008112" cy="420047"/>
          </a:xfrm>
          <a:prstGeom prst="rect">
            <a:avLst/>
          </a:prstGeom>
        </p:spPr>
      </p:pic>
      <p:sp>
        <p:nvSpPr>
          <p:cNvPr id="60" name="TextBox 59"/>
          <p:cNvSpPr txBox="1"/>
          <p:nvPr/>
        </p:nvSpPr>
        <p:spPr>
          <a:xfrm>
            <a:off x="3419872" y="5569495"/>
            <a:ext cx="1440160" cy="307777"/>
          </a:xfrm>
          <a:prstGeom prst="rect">
            <a:avLst/>
          </a:prstGeom>
          <a:noFill/>
        </p:spPr>
        <p:txBody>
          <a:bodyPr wrap="square" rtlCol="0">
            <a:spAutoFit/>
          </a:bodyPr>
          <a:lstStyle/>
          <a:p>
            <a:pPr algn="ctr"/>
            <a:r>
              <a:rPr lang="zh-CN" altLang="en-US" sz="1400" b="1" dirty="0" smtClean="0">
                <a:solidFill>
                  <a:schemeClr val="bg1"/>
                </a:solidFill>
              </a:rPr>
              <a:t>升   级</a:t>
            </a:r>
            <a:endParaRPr lang="en-US" altLang="zh-CN" sz="1400" b="1" dirty="0" smtClean="0">
              <a:solidFill>
                <a:schemeClr val="bg1"/>
              </a:solidFill>
            </a:endParaRPr>
          </a:p>
        </p:txBody>
      </p:sp>
      <p:pic>
        <p:nvPicPr>
          <p:cNvPr id="61" name="图片 60" descr="copper cash-icon1.png"/>
          <p:cNvPicPr>
            <a:picLocks noChangeAspect="1"/>
          </p:cNvPicPr>
          <p:nvPr/>
        </p:nvPicPr>
        <p:blipFill>
          <a:blip r:embed="rId12" cstate="print"/>
          <a:stretch>
            <a:fillRect/>
          </a:stretch>
        </p:blipFill>
        <p:spPr>
          <a:xfrm>
            <a:off x="3721055" y="5890423"/>
            <a:ext cx="346889" cy="346889"/>
          </a:xfrm>
          <a:prstGeom prst="rect">
            <a:avLst/>
          </a:prstGeom>
        </p:spPr>
      </p:pic>
      <p:sp>
        <p:nvSpPr>
          <p:cNvPr id="62" name="TextBox 61"/>
          <p:cNvSpPr txBox="1"/>
          <p:nvPr/>
        </p:nvSpPr>
        <p:spPr>
          <a:xfrm>
            <a:off x="3707904" y="5929535"/>
            <a:ext cx="1224136" cy="307777"/>
          </a:xfrm>
          <a:prstGeom prst="rect">
            <a:avLst/>
          </a:prstGeom>
          <a:noFill/>
        </p:spPr>
        <p:txBody>
          <a:bodyPr wrap="square" rtlCol="0">
            <a:spAutoFit/>
          </a:bodyPr>
          <a:lstStyle/>
          <a:p>
            <a:pPr algn="ctr"/>
            <a:r>
              <a:rPr lang="en-US" altLang="zh-CN" sz="1400" b="1" dirty="0" smtClean="0">
                <a:solidFill>
                  <a:srgbClr val="FF0000"/>
                </a:solidFill>
              </a:rPr>
              <a:t>9999</a:t>
            </a:r>
          </a:p>
        </p:txBody>
      </p:sp>
      <p:sp>
        <p:nvSpPr>
          <p:cNvPr id="48" name="矩形 47"/>
          <p:cNvSpPr/>
          <p:nvPr/>
        </p:nvSpPr>
        <p:spPr>
          <a:xfrm>
            <a:off x="1259632" y="5373216"/>
            <a:ext cx="3555504" cy="944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a:off x="3563888" y="6381328"/>
            <a:ext cx="3275856" cy="307777"/>
          </a:xfrm>
          <a:prstGeom prst="rect">
            <a:avLst/>
          </a:prstGeom>
          <a:noFill/>
        </p:spPr>
        <p:txBody>
          <a:bodyPr wrap="square" rtlCol="0">
            <a:spAutoFit/>
          </a:bodyPr>
          <a:lstStyle/>
          <a:p>
            <a:r>
              <a:rPr lang="zh-CN" altLang="en-US" sz="1400" b="1" dirty="0" smtClean="0">
                <a:solidFill>
                  <a:srgbClr val="FF0000"/>
                </a:solidFill>
              </a:rPr>
              <a:t>升级金币不足</a:t>
            </a:r>
            <a:endParaRPr lang="zh-CN" altLang="en-US" sz="1400" b="1" dirty="0">
              <a:solidFill>
                <a:srgbClr val="FF0000"/>
              </a:solidFill>
            </a:endParaRPr>
          </a:p>
        </p:txBody>
      </p:sp>
      <p:sp>
        <p:nvSpPr>
          <p:cNvPr id="64" name="流程图: 联系 63"/>
          <p:cNvSpPr/>
          <p:nvPr/>
        </p:nvSpPr>
        <p:spPr>
          <a:xfrm>
            <a:off x="72008" y="5589240"/>
            <a:ext cx="827584" cy="817240"/>
          </a:xfrm>
          <a:prstGeom prst="flowChart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出战</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330</Words>
  <Application>Microsoft Office PowerPoint</Application>
  <PresentationFormat>全屏显示(4:3)</PresentationFormat>
  <Paragraphs>114</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幻灯片 1</vt:lpstr>
      <vt:lpstr>幻灯片 2</vt:lpstr>
      <vt:lpstr>幻灯片 3</vt:lpstr>
      <vt:lpstr>幻灯片 4</vt:lpstr>
      <vt:lpstr>幻灯片 5</vt:lpstr>
      <vt:lpstr>幻灯片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35</cp:revision>
  <dcterms:created xsi:type="dcterms:W3CDTF">2017-01-19T10:49:34Z</dcterms:created>
  <dcterms:modified xsi:type="dcterms:W3CDTF">2017-01-22T08:25:49Z</dcterms:modified>
</cp:coreProperties>
</file>