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4" r:id="rId3"/>
    <p:sldId id="285" r:id="rId4"/>
    <p:sldId id="287" r:id="rId5"/>
    <p:sldId id="286" r:id="rId6"/>
    <p:sldId id="281" r:id="rId7"/>
    <p:sldId id="276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BE60F-F452-4A96-9117-B34ED26A8A6B}" type="datetimeFigureOut">
              <a:rPr lang="zh-CN" altLang="en-US" smtClean="0"/>
              <a:pPr/>
              <a:t>2017/1/12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9469F-BE19-418F-A44A-78C90534DF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9469F-BE19-418F-A44A-78C90534DF9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9469F-BE19-418F-A44A-78C90534DF9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80442"/>
            <a:ext cx="888074" cy="557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0" y="1124744"/>
            <a:ext cx="899592" cy="7200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全部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1844824"/>
            <a:ext cx="8995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战士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564904"/>
            <a:ext cx="8995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射手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0" y="3284984"/>
            <a:ext cx="8995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法师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0" y="4005064"/>
            <a:ext cx="8995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坦克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0" y="4725144"/>
            <a:ext cx="8995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刺客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148064" y="1412776"/>
            <a:ext cx="3995936" cy="504056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628800"/>
            <a:ext cx="823342" cy="82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图片 23" descr="word_bg_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41958" y="1611192"/>
            <a:ext cx="447675" cy="4381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 rot="18927297">
            <a:off x="5141140" y="1648596"/>
            <a:ext cx="6117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/>
              <a:t>出战中</a:t>
            </a:r>
            <a:endParaRPr lang="zh-CN" altLang="en-US" sz="900" b="1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628800"/>
            <a:ext cx="823342" cy="82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 descr="word_bg_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28184" y="1611192"/>
            <a:ext cx="447675" cy="43815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 rot="18927297">
            <a:off x="6149252" y="1576588"/>
            <a:ext cx="6117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/>
              <a:t>限免</a:t>
            </a:r>
            <a:endParaRPr lang="zh-CN" altLang="en-US" sz="900" b="1" dirty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1628800"/>
            <a:ext cx="823342" cy="82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628800"/>
            <a:ext cx="823342" cy="82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图片 32" descr="chchoise_light0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20072" y="1556792"/>
            <a:ext cx="936104" cy="96501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436096" y="24731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吕布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28184" y="24731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英雄名称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25573" y="24731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英雄名称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61677" y="24731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英雄名称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2780928"/>
            <a:ext cx="823342" cy="82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2780928"/>
            <a:ext cx="823342" cy="82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39"/>
          <p:cNvSpPr txBox="1"/>
          <p:nvPr/>
        </p:nvSpPr>
        <p:spPr>
          <a:xfrm>
            <a:off x="5253365" y="362527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英雄名称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89469" y="362527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英雄名称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2780928"/>
            <a:ext cx="823342" cy="82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2780928"/>
            <a:ext cx="823342" cy="82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extBox 43"/>
          <p:cNvSpPr txBox="1"/>
          <p:nvPr/>
        </p:nvSpPr>
        <p:spPr>
          <a:xfrm>
            <a:off x="7125573" y="362527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英雄名称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61677" y="362527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英雄名称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3933056"/>
            <a:ext cx="823342" cy="82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3933056"/>
            <a:ext cx="823342" cy="82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Box 47"/>
          <p:cNvSpPr txBox="1"/>
          <p:nvPr/>
        </p:nvSpPr>
        <p:spPr>
          <a:xfrm>
            <a:off x="5253365" y="47774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英雄名称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89469" y="47774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英雄名称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3933056"/>
            <a:ext cx="823342" cy="82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3933056"/>
            <a:ext cx="823342" cy="82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Box 51"/>
          <p:cNvSpPr txBox="1"/>
          <p:nvPr/>
        </p:nvSpPr>
        <p:spPr>
          <a:xfrm>
            <a:off x="7125573" y="47774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英雄名称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61677" y="47774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英雄名称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5085184"/>
            <a:ext cx="823342" cy="82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5085184"/>
            <a:ext cx="823342" cy="82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TextBox 55"/>
          <p:cNvSpPr txBox="1"/>
          <p:nvPr/>
        </p:nvSpPr>
        <p:spPr>
          <a:xfrm>
            <a:off x="5253365" y="59295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英雄名称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89469" y="59295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英雄名称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5085184"/>
            <a:ext cx="823342" cy="82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5085184"/>
            <a:ext cx="823342" cy="82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TextBox 59"/>
          <p:cNvSpPr txBox="1"/>
          <p:nvPr/>
        </p:nvSpPr>
        <p:spPr>
          <a:xfrm>
            <a:off x="7125573" y="59295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英雄名称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61677" y="59295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英雄名称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圆角矩形 68"/>
          <p:cNvSpPr/>
          <p:nvPr/>
        </p:nvSpPr>
        <p:spPr>
          <a:xfrm>
            <a:off x="107504" y="1196752"/>
            <a:ext cx="606844" cy="58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属性</a:t>
            </a:r>
            <a:endParaRPr lang="zh-CN" alt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2474450" y="5857892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熟练度：</a:t>
            </a:r>
            <a:r>
              <a:rPr lang="en-US" altLang="zh-CN" sz="1400" b="1" dirty="0" smtClean="0"/>
              <a:t>100/500</a:t>
            </a:r>
            <a:endParaRPr lang="zh-CN" altLang="en-US" sz="1400" b="1" dirty="0"/>
          </a:p>
        </p:txBody>
      </p:sp>
      <p:pic>
        <p:nvPicPr>
          <p:cNvPr id="90" name="图片 89" descr="star_bg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97725" y="6165669"/>
            <a:ext cx="216024" cy="208309"/>
          </a:xfrm>
          <a:prstGeom prst="rect">
            <a:avLst/>
          </a:prstGeom>
        </p:spPr>
      </p:pic>
      <p:pic>
        <p:nvPicPr>
          <p:cNvPr id="91" name="图片 90" descr="star_ico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49653" y="6165669"/>
            <a:ext cx="254131" cy="245368"/>
          </a:xfrm>
          <a:prstGeom prst="rect">
            <a:avLst/>
          </a:prstGeom>
        </p:spPr>
      </p:pic>
      <p:pic>
        <p:nvPicPr>
          <p:cNvPr id="92" name="图片 91" descr="star_ico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71586" y="6165669"/>
            <a:ext cx="254131" cy="245368"/>
          </a:xfrm>
          <a:prstGeom prst="rect">
            <a:avLst/>
          </a:prstGeom>
        </p:spPr>
      </p:pic>
      <p:pic>
        <p:nvPicPr>
          <p:cNvPr id="93" name="图片 92" descr="star_bg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85757" y="6165669"/>
            <a:ext cx="216024" cy="208309"/>
          </a:xfrm>
          <a:prstGeom prst="rect">
            <a:avLst/>
          </a:prstGeom>
        </p:spPr>
      </p:pic>
      <p:pic>
        <p:nvPicPr>
          <p:cNvPr id="94" name="图片 93" descr="star_bg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3789" y="6173384"/>
            <a:ext cx="216024" cy="208309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0" y="0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已拥有的英雄，随时可出战，不显示购买按钮</a:t>
            </a:r>
            <a:endParaRPr lang="zh-CN" altLang="en-US" dirty="0"/>
          </a:p>
        </p:txBody>
      </p:sp>
      <p:sp>
        <p:nvSpPr>
          <p:cNvPr id="111" name="流程图: 联系 110"/>
          <p:cNvSpPr/>
          <p:nvPr/>
        </p:nvSpPr>
        <p:spPr>
          <a:xfrm>
            <a:off x="0" y="5733256"/>
            <a:ext cx="745232" cy="745232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107504" y="5694347"/>
            <a:ext cx="50405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zh-CN" altLang="en-US" sz="2400" b="1" dirty="0" smtClean="0">
                <a:ln/>
                <a:solidFill>
                  <a:schemeClr val="accent3"/>
                </a:solidFill>
              </a:rPr>
              <a:t>出</a:t>
            </a:r>
            <a:r>
              <a:rPr lang="zh-CN" altLang="en-US" sz="2400" b="1" cap="none" spc="0" dirty="0" smtClean="0">
                <a:ln/>
                <a:solidFill>
                  <a:schemeClr val="accent3"/>
                </a:solidFill>
                <a:effectLst/>
              </a:rPr>
              <a:t>战</a:t>
            </a:r>
            <a:endParaRPr lang="zh-CN" altLang="en-US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102" name="图片 101" descr="word_bg_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5733256"/>
            <a:ext cx="447675" cy="438150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 rot="18927297">
            <a:off x="-65322" y="5698652"/>
            <a:ext cx="6117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/>
              <a:t>限免</a:t>
            </a:r>
            <a:endParaRPr lang="zh-CN" altLang="en-US" sz="900" b="1" dirty="0"/>
          </a:p>
        </p:txBody>
      </p:sp>
      <p:sp>
        <p:nvSpPr>
          <p:cNvPr id="58" name="圆角矩形 57"/>
          <p:cNvSpPr/>
          <p:nvPr/>
        </p:nvSpPr>
        <p:spPr>
          <a:xfrm>
            <a:off x="107504" y="1928802"/>
            <a:ext cx="60684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出装</a:t>
            </a:r>
            <a:endParaRPr lang="zh-CN" altLang="en-US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67176" y="5913370"/>
            <a:ext cx="6477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圆角矩形 56"/>
          <p:cNvSpPr/>
          <p:nvPr/>
        </p:nvSpPr>
        <p:spPr>
          <a:xfrm>
            <a:off x="107504" y="2643182"/>
            <a:ext cx="60684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排行</a:t>
            </a:r>
            <a:endParaRPr lang="zh-CN" altLang="en-US" sz="1100" dirty="0"/>
          </a:p>
        </p:txBody>
      </p:sp>
      <p:sp>
        <p:nvSpPr>
          <p:cNvPr id="98" name="圆角矩形 97"/>
          <p:cNvSpPr/>
          <p:nvPr/>
        </p:nvSpPr>
        <p:spPr>
          <a:xfrm>
            <a:off x="9429784" y="3143248"/>
            <a:ext cx="1000132" cy="235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9644098" y="5072074"/>
            <a:ext cx="64807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购买</a:t>
            </a:r>
            <a:endParaRPr lang="zh-CN" altLang="en-US" sz="11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644098" y="4786322"/>
            <a:ext cx="223836" cy="175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" name="TextBox 98"/>
          <p:cNvSpPr txBox="1"/>
          <p:nvPr/>
        </p:nvSpPr>
        <p:spPr>
          <a:xfrm>
            <a:off x="9858412" y="471488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9999</a:t>
            </a:r>
            <a:endParaRPr lang="zh-CN" altLang="en-US" sz="1200" dirty="0"/>
          </a:p>
        </p:txBody>
      </p:sp>
      <p:sp>
        <p:nvSpPr>
          <p:cNvPr id="104" name="圆角矩形 103"/>
          <p:cNvSpPr/>
          <p:nvPr/>
        </p:nvSpPr>
        <p:spPr>
          <a:xfrm>
            <a:off x="10644230" y="3071810"/>
            <a:ext cx="1000132" cy="235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10858544" y="5072074"/>
            <a:ext cx="648072" cy="28803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装备</a:t>
            </a:r>
            <a:endParaRPr lang="zh-CN" altLang="en-US" sz="1100" dirty="0"/>
          </a:p>
        </p:txBody>
      </p:sp>
      <p:sp>
        <p:nvSpPr>
          <p:cNvPr id="105" name="流程图: 联系 104"/>
          <p:cNvSpPr/>
          <p:nvPr/>
        </p:nvSpPr>
        <p:spPr>
          <a:xfrm>
            <a:off x="6357950" y="1000108"/>
            <a:ext cx="500066" cy="5000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技能图标</a:t>
            </a:r>
            <a:endParaRPr lang="zh-CN" altLang="en-US" sz="1050" dirty="0"/>
          </a:p>
        </p:txBody>
      </p:sp>
      <p:sp>
        <p:nvSpPr>
          <p:cNvPr id="106" name="流程图: 联系 105"/>
          <p:cNvSpPr/>
          <p:nvPr/>
        </p:nvSpPr>
        <p:spPr>
          <a:xfrm>
            <a:off x="6357950" y="1571612"/>
            <a:ext cx="500066" cy="5000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技能图标</a:t>
            </a:r>
            <a:endParaRPr lang="zh-CN" altLang="en-US" sz="1050" dirty="0"/>
          </a:p>
        </p:txBody>
      </p:sp>
      <p:sp>
        <p:nvSpPr>
          <p:cNvPr id="107" name="流程图: 联系 106"/>
          <p:cNvSpPr/>
          <p:nvPr/>
        </p:nvSpPr>
        <p:spPr>
          <a:xfrm>
            <a:off x="6357950" y="3500438"/>
            <a:ext cx="500066" cy="5000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技能图标</a:t>
            </a:r>
            <a:endParaRPr lang="zh-CN" altLang="en-US" sz="1050" dirty="0"/>
          </a:p>
        </p:txBody>
      </p:sp>
      <p:sp>
        <p:nvSpPr>
          <p:cNvPr id="109" name="流程图: 联系 108"/>
          <p:cNvSpPr/>
          <p:nvPr/>
        </p:nvSpPr>
        <p:spPr>
          <a:xfrm>
            <a:off x="6357950" y="2214554"/>
            <a:ext cx="500066" cy="5000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技能图标</a:t>
            </a:r>
            <a:endParaRPr lang="zh-CN" altLang="en-US" sz="1050" dirty="0"/>
          </a:p>
        </p:txBody>
      </p:sp>
      <p:sp>
        <p:nvSpPr>
          <p:cNvPr id="112" name="流程图: 联系 111"/>
          <p:cNvSpPr/>
          <p:nvPr/>
        </p:nvSpPr>
        <p:spPr>
          <a:xfrm>
            <a:off x="6357950" y="2857496"/>
            <a:ext cx="500066" cy="5000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技能图标</a:t>
            </a:r>
            <a:endParaRPr lang="zh-CN" altLang="en-US" sz="1050" dirty="0"/>
          </a:p>
        </p:txBody>
      </p:sp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00892" y="785794"/>
            <a:ext cx="2143108" cy="561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TextBox 55"/>
          <p:cNvSpPr txBox="1"/>
          <p:nvPr/>
        </p:nvSpPr>
        <p:spPr>
          <a:xfrm>
            <a:off x="7210645" y="130163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生存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786710" y="1372483"/>
            <a:ext cx="981289" cy="157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786709" y="1372484"/>
            <a:ext cx="624100" cy="1571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7786709" y="1714488"/>
            <a:ext cx="981290" cy="1723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7786709" y="1712778"/>
            <a:ext cx="766976" cy="1740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786709" y="2085153"/>
            <a:ext cx="981290" cy="1514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786709" y="2072818"/>
            <a:ext cx="720080" cy="1637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/>
          <p:cNvCxnSpPr/>
          <p:nvPr/>
        </p:nvCxnSpPr>
        <p:spPr>
          <a:xfrm>
            <a:off x="7072362" y="2855908"/>
            <a:ext cx="2071638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143768" y="928670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坦克</a:t>
            </a:r>
            <a:r>
              <a:rPr lang="en-US" altLang="zh-CN" sz="1400" dirty="0" smtClean="0">
                <a:solidFill>
                  <a:schemeClr val="bg1"/>
                </a:solidFill>
              </a:rPr>
              <a:t>/</a:t>
            </a:r>
            <a:r>
              <a:rPr lang="zh-CN" altLang="en-US" sz="1400" dirty="0" smtClean="0">
                <a:solidFill>
                  <a:schemeClr val="bg1"/>
                </a:solidFill>
              </a:rPr>
              <a:t>战士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8072430" y="3643314"/>
            <a:ext cx="1000132" cy="235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210645" y="166051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物理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210645" y="200024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法术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286744" y="5572140"/>
            <a:ext cx="648072" cy="288032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使用中</a:t>
            </a:r>
            <a:endParaRPr lang="zh-CN" altLang="en-US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8143868" y="3929066"/>
            <a:ext cx="369332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 smtClean="0"/>
              <a:t>青龙偃月刀</a:t>
            </a:r>
            <a:endParaRPr lang="zh-CN" altLang="en-US" sz="1200" dirty="0"/>
          </a:p>
        </p:txBody>
      </p:sp>
      <p:sp>
        <p:nvSpPr>
          <p:cNvPr id="79" name="圆角矩形 78"/>
          <p:cNvSpPr/>
          <p:nvPr/>
        </p:nvSpPr>
        <p:spPr>
          <a:xfrm>
            <a:off x="7643834" y="3429000"/>
            <a:ext cx="1000132" cy="235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7858148" y="5357826"/>
            <a:ext cx="648072" cy="288032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使用中</a:t>
            </a:r>
            <a:endParaRPr lang="zh-CN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7715272" y="3714752"/>
            <a:ext cx="369332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 smtClean="0"/>
              <a:t>青龙偃月刀</a:t>
            </a:r>
            <a:endParaRPr lang="zh-CN" altLang="en-US" sz="1200" dirty="0"/>
          </a:p>
        </p:txBody>
      </p:sp>
      <p:sp>
        <p:nvSpPr>
          <p:cNvPr id="101" name="圆角矩形 100"/>
          <p:cNvSpPr/>
          <p:nvPr/>
        </p:nvSpPr>
        <p:spPr>
          <a:xfrm>
            <a:off x="7215206" y="3214686"/>
            <a:ext cx="1000132" cy="235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3" name="圆角矩形 112"/>
          <p:cNvSpPr/>
          <p:nvPr/>
        </p:nvSpPr>
        <p:spPr>
          <a:xfrm>
            <a:off x="7429520" y="5143512"/>
            <a:ext cx="648072" cy="288032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使用中</a:t>
            </a:r>
            <a:endParaRPr lang="zh-CN" alt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286644" y="3500438"/>
            <a:ext cx="369332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 smtClean="0"/>
              <a:t>青龙偃月刀</a:t>
            </a:r>
            <a:endParaRPr lang="zh-CN" altLang="en-US" sz="1200" dirty="0"/>
          </a:p>
        </p:txBody>
      </p:sp>
      <p:sp>
        <p:nvSpPr>
          <p:cNvPr id="115" name="矩形 114"/>
          <p:cNvSpPr/>
          <p:nvPr/>
        </p:nvSpPr>
        <p:spPr>
          <a:xfrm>
            <a:off x="7286644" y="4500570"/>
            <a:ext cx="85725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物攻</a:t>
            </a:r>
            <a:r>
              <a:rPr lang="en-US" altLang="zh-CN" sz="1100" dirty="0" smtClean="0"/>
              <a:t>+10</a:t>
            </a:r>
          </a:p>
          <a:p>
            <a:pPr algn="ctr"/>
            <a:r>
              <a:rPr lang="zh-CN" altLang="en-US" sz="1100" dirty="0" smtClean="0"/>
              <a:t>物</a:t>
            </a:r>
            <a:r>
              <a:rPr lang="zh-CN" altLang="en-US" sz="1100" dirty="0" smtClean="0"/>
              <a:t>穿</a:t>
            </a:r>
            <a:r>
              <a:rPr lang="en-US" altLang="zh-CN" sz="1100" dirty="0" smtClean="0"/>
              <a:t>+20</a:t>
            </a:r>
            <a:endParaRPr lang="zh-CN" altLang="en-US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7210645" y="235802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难度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786710" y="2428868"/>
            <a:ext cx="981289" cy="157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7786709" y="2428869"/>
            <a:ext cx="624100" cy="1571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3000364" y="785794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</a:rPr>
              <a:t>青龙圣武</a:t>
            </a:r>
            <a:r>
              <a:rPr lang="zh-CN" altLang="en-US" sz="1600" dirty="0" smtClean="0">
                <a:solidFill>
                  <a:schemeClr val="accent5"/>
                </a:solidFill>
              </a:rPr>
              <a:t>  </a:t>
            </a:r>
            <a:r>
              <a:rPr lang="zh-CN" altLang="en-US" sz="2400" dirty="0" smtClean="0">
                <a:solidFill>
                  <a:schemeClr val="accent1"/>
                </a:solidFill>
              </a:rPr>
              <a:t>关羽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pic>
        <p:nvPicPr>
          <p:cNvPr id="120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43174" y="928670"/>
            <a:ext cx="285752" cy="270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92" y="785794"/>
            <a:ext cx="2143108" cy="561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7210645" y="130163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生存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786710" y="1372483"/>
            <a:ext cx="981289" cy="157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786709" y="1372484"/>
            <a:ext cx="624100" cy="1571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786709" y="1714488"/>
            <a:ext cx="981290" cy="1723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786709" y="1712778"/>
            <a:ext cx="766976" cy="1740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786709" y="2085153"/>
            <a:ext cx="981290" cy="1514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786709" y="2072818"/>
            <a:ext cx="720080" cy="1637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连接符 59"/>
          <p:cNvCxnSpPr/>
          <p:nvPr/>
        </p:nvCxnSpPr>
        <p:spPr>
          <a:xfrm>
            <a:off x="7072362" y="2855908"/>
            <a:ext cx="2071638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43768" y="928670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坦克</a:t>
            </a:r>
            <a:r>
              <a:rPr lang="en-US" altLang="zh-CN" sz="1400" dirty="0" smtClean="0">
                <a:solidFill>
                  <a:schemeClr val="bg1"/>
                </a:solidFill>
              </a:rPr>
              <a:t>/</a:t>
            </a:r>
            <a:r>
              <a:rPr lang="zh-CN" altLang="en-US" sz="1400" dirty="0" smtClean="0">
                <a:solidFill>
                  <a:schemeClr val="bg1"/>
                </a:solidFill>
              </a:rPr>
              <a:t>战士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107504" y="1196752"/>
            <a:ext cx="606844" cy="58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属性</a:t>
            </a:r>
            <a:endParaRPr lang="zh-CN" altLang="en-US" sz="1100" dirty="0"/>
          </a:p>
        </p:txBody>
      </p:sp>
      <p:sp>
        <p:nvSpPr>
          <p:cNvPr id="72" name="圆角矩形 71"/>
          <p:cNvSpPr/>
          <p:nvPr/>
        </p:nvSpPr>
        <p:spPr>
          <a:xfrm>
            <a:off x="8072430" y="3643314"/>
            <a:ext cx="1000132" cy="235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210645" y="166051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物理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210645" y="200024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法术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8286744" y="5572140"/>
            <a:ext cx="648072" cy="288032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使用中</a:t>
            </a:r>
            <a:endParaRPr lang="zh-CN" alt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0" y="0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已拥有的英雄，随时可出战，不显示购买按钮</a:t>
            </a:r>
            <a:endParaRPr lang="zh-CN" altLang="en-US" dirty="0"/>
          </a:p>
        </p:txBody>
      </p:sp>
      <p:sp>
        <p:nvSpPr>
          <p:cNvPr id="111" name="流程图: 联系 110"/>
          <p:cNvSpPr/>
          <p:nvPr/>
        </p:nvSpPr>
        <p:spPr>
          <a:xfrm>
            <a:off x="0" y="5733256"/>
            <a:ext cx="745232" cy="745232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107504" y="5694347"/>
            <a:ext cx="50405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zh-CN" altLang="en-US" sz="2400" b="1" dirty="0" smtClean="0">
                <a:ln/>
                <a:solidFill>
                  <a:schemeClr val="accent3"/>
                </a:solidFill>
              </a:rPr>
              <a:t>出</a:t>
            </a:r>
            <a:r>
              <a:rPr lang="zh-CN" altLang="en-US" sz="2400" b="1" cap="none" spc="0" dirty="0" smtClean="0">
                <a:ln/>
                <a:solidFill>
                  <a:schemeClr val="accent3"/>
                </a:solidFill>
                <a:effectLst/>
              </a:rPr>
              <a:t>战</a:t>
            </a:r>
            <a:endParaRPr lang="zh-CN" altLang="en-US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102" name="图片 101" descr="word_bg_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733256"/>
            <a:ext cx="447675" cy="438150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 rot="18927297">
            <a:off x="-65322" y="5698652"/>
            <a:ext cx="6117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/>
              <a:t>限免</a:t>
            </a:r>
            <a:endParaRPr lang="zh-CN" altLang="en-US" sz="900" b="1" dirty="0"/>
          </a:p>
        </p:txBody>
      </p:sp>
      <p:sp>
        <p:nvSpPr>
          <p:cNvPr id="58" name="圆角矩形 57"/>
          <p:cNvSpPr/>
          <p:nvPr/>
        </p:nvSpPr>
        <p:spPr>
          <a:xfrm>
            <a:off x="107504" y="1928802"/>
            <a:ext cx="60684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出装</a:t>
            </a:r>
            <a:endParaRPr lang="zh-CN" altLang="en-US" sz="1100" dirty="0"/>
          </a:p>
        </p:txBody>
      </p:sp>
      <p:sp>
        <p:nvSpPr>
          <p:cNvPr id="57" name="圆角矩形 56"/>
          <p:cNvSpPr/>
          <p:nvPr/>
        </p:nvSpPr>
        <p:spPr>
          <a:xfrm>
            <a:off x="107504" y="2643182"/>
            <a:ext cx="60684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排行</a:t>
            </a:r>
            <a:endParaRPr lang="zh-CN" altLang="en-US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3000364" y="785794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</a:rPr>
              <a:t>青龙圣武</a:t>
            </a:r>
            <a:r>
              <a:rPr lang="zh-CN" altLang="en-US" sz="1600" dirty="0" smtClean="0">
                <a:solidFill>
                  <a:schemeClr val="accent5"/>
                </a:solidFill>
              </a:rPr>
              <a:t>  </a:t>
            </a:r>
            <a:r>
              <a:rPr lang="zh-CN" altLang="en-US" sz="2400" dirty="0" smtClean="0">
                <a:solidFill>
                  <a:schemeClr val="accent1"/>
                </a:solidFill>
              </a:rPr>
              <a:t>关羽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3174" y="928670"/>
            <a:ext cx="285752" cy="270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4" name="矩形 63"/>
          <p:cNvSpPr/>
          <p:nvPr/>
        </p:nvSpPr>
        <p:spPr>
          <a:xfrm>
            <a:off x="-2000296" y="4786322"/>
            <a:ext cx="1357322" cy="8572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这里会变为</a:t>
            </a:r>
            <a:r>
              <a:rPr lang="zh-CN" altLang="en-US" dirty="0" smtClean="0">
                <a:solidFill>
                  <a:schemeClr val="tx1"/>
                </a:solidFill>
              </a:rPr>
              <a:t>已出战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64" idx="3"/>
            <a:endCxn id="103" idx="0"/>
          </p:cNvCxnSpPr>
          <p:nvPr/>
        </p:nvCxnSpPr>
        <p:spPr>
          <a:xfrm>
            <a:off x="-642974" y="5214950"/>
            <a:ext cx="802590" cy="5168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143868" y="3929066"/>
            <a:ext cx="369332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 smtClean="0"/>
              <a:t>青龙偃月刀</a:t>
            </a:r>
            <a:endParaRPr lang="zh-CN" altLang="en-US" sz="1200" dirty="0"/>
          </a:p>
        </p:txBody>
      </p:sp>
      <p:sp>
        <p:nvSpPr>
          <p:cNvPr id="86" name="圆角矩形 85"/>
          <p:cNvSpPr/>
          <p:nvPr/>
        </p:nvSpPr>
        <p:spPr>
          <a:xfrm>
            <a:off x="7643834" y="3429000"/>
            <a:ext cx="1000132" cy="235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圆角矩形 86"/>
          <p:cNvSpPr/>
          <p:nvPr/>
        </p:nvSpPr>
        <p:spPr>
          <a:xfrm>
            <a:off x="7858148" y="5357826"/>
            <a:ext cx="648072" cy="288032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使用中</a:t>
            </a:r>
            <a:endParaRPr lang="zh-CN" alt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7715272" y="3714752"/>
            <a:ext cx="369332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 smtClean="0"/>
              <a:t>青龙偃月刀</a:t>
            </a:r>
            <a:endParaRPr lang="zh-CN" altLang="en-US" sz="1200" dirty="0"/>
          </a:p>
        </p:txBody>
      </p:sp>
      <p:sp>
        <p:nvSpPr>
          <p:cNvPr id="95" name="圆角矩形 94"/>
          <p:cNvSpPr/>
          <p:nvPr/>
        </p:nvSpPr>
        <p:spPr>
          <a:xfrm>
            <a:off x="7215206" y="3214686"/>
            <a:ext cx="1000132" cy="235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圆角矩形 95"/>
          <p:cNvSpPr/>
          <p:nvPr/>
        </p:nvSpPr>
        <p:spPr>
          <a:xfrm>
            <a:off x="7429520" y="5143512"/>
            <a:ext cx="648072" cy="288032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使用中</a:t>
            </a:r>
            <a:endParaRPr lang="zh-CN" altLang="en-US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7286644" y="3500438"/>
            <a:ext cx="369332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 smtClean="0"/>
              <a:t>青龙偃月刀</a:t>
            </a:r>
            <a:endParaRPr lang="zh-CN" altLang="en-US" sz="1200" dirty="0"/>
          </a:p>
        </p:txBody>
      </p:sp>
      <p:sp>
        <p:nvSpPr>
          <p:cNvPr id="98" name="圆角矩形 97"/>
          <p:cNvSpPr/>
          <p:nvPr/>
        </p:nvSpPr>
        <p:spPr>
          <a:xfrm>
            <a:off x="9429784" y="3143248"/>
            <a:ext cx="1000132" cy="235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9644098" y="5072074"/>
            <a:ext cx="64807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购买</a:t>
            </a:r>
            <a:endParaRPr lang="zh-CN" altLang="en-US" sz="11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644098" y="4786322"/>
            <a:ext cx="223836" cy="175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" name="TextBox 98"/>
          <p:cNvSpPr txBox="1"/>
          <p:nvPr/>
        </p:nvSpPr>
        <p:spPr>
          <a:xfrm>
            <a:off x="9858412" y="471488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9999</a:t>
            </a:r>
            <a:endParaRPr lang="zh-CN" altLang="en-US" sz="1200" dirty="0"/>
          </a:p>
        </p:txBody>
      </p:sp>
      <p:sp>
        <p:nvSpPr>
          <p:cNvPr id="104" name="圆角矩形 103"/>
          <p:cNvSpPr/>
          <p:nvPr/>
        </p:nvSpPr>
        <p:spPr>
          <a:xfrm>
            <a:off x="10644230" y="3071810"/>
            <a:ext cx="1000132" cy="235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10858544" y="5072074"/>
            <a:ext cx="648072" cy="28803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装备</a:t>
            </a:r>
            <a:endParaRPr lang="zh-CN" altLang="en-US" sz="1100" dirty="0"/>
          </a:p>
        </p:txBody>
      </p:sp>
      <p:sp>
        <p:nvSpPr>
          <p:cNvPr id="105" name="流程图: 联系 104"/>
          <p:cNvSpPr/>
          <p:nvPr/>
        </p:nvSpPr>
        <p:spPr>
          <a:xfrm>
            <a:off x="6357950" y="1000108"/>
            <a:ext cx="500066" cy="5000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技能图标</a:t>
            </a:r>
            <a:endParaRPr lang="zh-CN" altLang="en-US" sz="1050" dirty="0"/>
          </a:p>
        </p:txBody>
      </p:sp>
      <p:sp>
        <p:nvSpPr>
          <p:cNvPr id="106" name="流程图: 联系 105"/>
          <p:cNvSpPr/>
          <p:nvPr/>
        </p:nvSpPr>
        <p:spPr>
          <a:xfrm>
            <a:off x="6357950" y="1571612"/>
            <a:ext cx="500066" cy="5000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技能图标</a:t>
            </a:r>
            <a:endParaRPr lang="zh-CN" altLang="en-US" sz="1050" dirty="0"/>
          </a:p>
        </p:txBody>
      </p:sp>
      <p:sp>
        <p:nvSpPr>
          <p:cNvPr id="107" name="流程图: 联系 106"/>
          <p:cNvSpPr/>
          <p:nvPr/>
        </p:nvSpPr>
        <p:spPr>
          <a:xfrm>
            <a:off x="6357950" y="3500438"/>
            <a:ext cx="500066" cy="5000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技能图标</a:t>
            </a:r>
            <a:endParaRPr lang="zh-CN" altLang="en-US" sz="1050" dirty="0"/>
          </a:p>
        </p:txBody>
      </p:sp>
      <p:sp>
        <p:nvSpPr>
          <p:cNvPr id="109" name="流程图: 联系 108"/>
          <p:cNvSpPr/>
          <p:nvPr/>
        </p:nvSpPr>
        <p:spPr>
          <a:xfrm>
            <a:off x="6357950" y="2214554"/>
            <a:ext cx="500066" cy="5000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技能图标</a:t>
            </a:r>
            <a:endParaRPr lang="zh-CN" altLang="en-US" sz="1050" dirty="0"/>
          </a:p>
        </p:txBody>
      </p:sp>
      <p:sp>
        <p:nvSpPr>
          <p:cNvPr id="112" name="流程图: 联系 111"/>
          <p:cNvSpPr/>
          <p:nvPr/>
        </p:nvSpPr>
        <p:spPr>
          <a:xfrm>
            <a:off x="6357950" y="2857496"/>
            <a:ext cx="500066" cy="5000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技能图标</a:t>
            </a:r>
            <a:endParaRPr lang="zh-CN" altLang="en-US" sz="1050" dirty="0"/>
          </a:p>
        </p:txBody>
      </p:sp>
      <p:sp>
        <p:nvSpPr>
          <p:cNvPr id="54" name="矩形 53"/>
          <p:cNvSpPr/>
          <p:nvPr/>
        </p:nvSpPr>
        <p:spPr>
          <a:xfrm>
            <a:off x="7286644" y="4500570"/>
            <a:ext cx="85725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物攻</a:t>
            </a:r>
            <a:r>
              <a:rPr lang="en-US" altLang="zh-CN" sz="1100" dirty="0" smtClean="0"/>
              <a:t>+10</a:t>
            </a:r>
          </a:p>
          <a:p>
            <a:pPr algn="ctr"/>
            <a:r>
              <a:rPr lang="zh-CN" altLang="en-US" sz="1100" dirty="0" smtClean="0"/>
              <a:t>物</a:t>
            </a:r>
            <a:r>
              <a:rPr lang="zh-CN" altLang="en-US" sz="1100" dirty="0" smtClean="0"/>
              <a:t>穿</a:t>
            </a:r>
            <a:r>
              <a:rPr lang="en-US" altLang="zh-CN" sz="1100" dirty="0" smtClean="0"/>
              <a:t>+20</a:t>
            </a:r>
            <a:endParaRPr lang="zh-CN" altLang="en-US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43042" y="5857892"/>
            <a:ext cx="4279583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" name="TextBox 54"/>
          <p:cNvSpPr txBox="1"/>
          <p:nvPr/>
        </p:nvSpPr>
        <p:spPr>
          <a:xfrm>
            <a:off x="7210645" y="235802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难度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786710" y="2428868"/>
            <a:ext cx="981289" cy="157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786709" y="2428869"/>
            <a:ext cx="624100" cy="1571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-2071734" y="0"/>
            <a:ext cx="1500198" cy="1785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这里图标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</a:t>
            </a:r>
            <a:endParaRPr lang="en-US" altLang="zh-CN" dirty="0" smtClean="0"/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战士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坦克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刺客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法师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射手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2" idx="3"/>
            <a:endCxn id="1028" idx="1"/>
          </p:cNvCxnSpPr>
          <p:nvPr/>
        </p:nvCxnSpPr>
        <p:spPr>
          <a:xfrm>
            <a:off x="-571536" y="892975"/>
            <a:ext cx="3214710" cy="171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5918" y="1714488"/>
            <a:ext cx="5143536" cy="350046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2214554"/>
            <a:ext cx="27336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4071942"/>
            <a:ext cx="18573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4071942"/>
            <a:ext cx="1866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28860" y="2428868"/>
            <a:ext cx="92869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1785918" y="1214422"/>
            <a:ext cx="514353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英雄购买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71670" y="1071546"/>
            <a:ext cx="5072098" cy="4786346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24070" y="1223946"/>
            <a:ext cx="4776822" cy="77629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 descr="star_bg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1802" y="1643050"/>
            <a:ext cx="216024" cy="208309"/>
          </a:xfrm>
          <a:prstGeom prst="rect">
            <a:avLst/>
          </a:prstGeom>
        </p:spPr>
      </p:pic>
      <p:pic>
        <p:nvPicPr>
          <p:cNvPr id="7" name="图片 6" descr="star_ico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3730" y="1643050"/>
            <a:ext cx="254131" cy="245368"/>
          </a:xfrm>
          <a:prstGeom prst="rect">
            <a:avLst/>
          </a:prstGeom>
        </p:spPr>
      </p:pic>
      <p:pic>
        <p:nvPicPr>
          <p:cNvPr id="9" name="图片 8" descr="star_bg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9834" y="1643050"/>
            <a:ext cx="216024" cy="208309"/>
          </a:xfrm>
          <a:prstGeom prst="rect">
            <a:avLst/>
          </a:prstGeom>
        </p:spPr>
      </p:pic>
      <p:pic>
        <p:nvPicPr>
          <p:cNvPr id="10" name="图片 9" descr="star_bg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47866" y="1650765"/>
            <a:ext cx="216024" cy="2083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28860" y="1285860"/>
            <a:ext cx="1680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初窥门径    </a:t>
            </a:r>
            <a:r>
              <a:rPr lang="en-US" altLang="zh-CN" sz="1400" dirty="0" smtClean="0">
                <a:solidFill>
                  <a:schemeClr val="bg1"/>
                </a:solidFill>
              </a:rPr>
              <a:t>100/500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1285860"/>
            <a:ext cx="581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1285860"/>
            <a:ext cx="581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矩形 17"/>
          <p:cNvSpPr/>
          <p:nvPr/>
        </p:nvSpPr>
        <p:spPr>
          <a:xfrm>
            <a:off x="2214546" y="2143116"/>
            <a:ext cx="4776822" cy="77629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图片 18" descr="star_bg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62278" y="2562220"/>
            <a:ext cx="216024" cy="208309"/>
          </a:xfrm>
          <a:prstGeom prst="rect">
            <a:avLst/>
          </a:prstGeom>
        </p:spPr>
      </p:pic>
      <p:pic>
        <p:nvPicPr>
          <p:cNvPr id="20" name="图片 19" descr="star_ico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4206" y="2562220"/>
            <a:ext cx="254131" cy="245368"/>
          </a:xfrm>
          <a:prstGeom prst="rect">
            <a:avLst/>
          </a:prstGeom>
        </p:spPr>
      </p:pic>
      <p:pic>
        <p:nvPicPr>
          <p:cNvPr id="21" name="图片 20" descr="star_ico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36139" y="2562220"/>
            <a:ext cx="254131" cy="245368"/>
          </a:xfrm>
          <a:prstGeom prst="rect">
            <a:avLst/>
          </a:prstGeom>
        </p:spPr>
      </p:pic>
      <p:pic>
        <p:nvPicPr>
          <p:cNvPr id="22" name="图片 21" descr="star_bg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0310" y="2562220"/>
            <a:ext cx="216024" cy="208309"/>
          </a:xfrm>
          <a:prstGeom prst="rect">
            <a:avLst/>
          </a:prstGeom>
        </p:spPr>
      </p:pic>
      <p:pic>
        <p:nvPicPr>
          <p:cNvPr id="23" name="图片 22" descr="star_bg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8342" y="2569935"/>
            <a:ext cx="216024" cy="20830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419336" y="2205030"/>
            <a:ext cx="1680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初窥门径    </a:t>
            </a:r>
            <a:r>
              <a:rPr lang="en-US" altLang="zh-CN" sz="1400" dirty="0" smtClean="0">
                <a:solidFill>
                  <a:schemeClr val="bg1"/>
                </a:solidFill>
              </a:rPr>
              <a:t>100/500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91104" y="2205030"/>
            <a:ext cx="581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76724" y="2205030"/>
            <a:ext cx="581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矩形 26"/>
          <p:cNvSpPr/>
          <p:nvPr/>
        </p:nvSpPr>
        <p:spPr>
          <a:xfrm>
            <a:off x="5919798" y="2347906"/>
            <a:ext cx="92869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领取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214546" y="3071810"/>
            <a:ext cx="4776822" cy="77629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0" name="图片 29" descr="star_ico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4206" y="3490914"/>
            <a:ext cx="254131" cy="245368"/>
          </a:xfrm>
          <a:prstGeom prst="rect">
            <a:avLst/>
          </a:prstGeom>
        </p:spPr>
      </p:pic>
      <p:pic>
        <p:nvPicPr>
          <p:cNvPr id="31" name="图片 30" descr="star_ico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36139" y="3490914"/>
            <a:ext cx="254131" cy="245368"/>
          </a:xfrm>
          <a:prstGeom prst="rect">
            <a:avLst/>
          </a:prstGeom>
        </p:spPr>
      </p:pic>
      <p:pic>
        <p:nvPicPr>
          <p:cNvPr id="33" name="图片 32" descr="star_bg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8342" y="3498629"/>
            <a:ext cx="216024" cy="20830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419336" y="3133724"/>
            <a:ext cx="1680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初窥门径    </a:t>
            </a:r>
            <a:r>
              <a:rPr lang="en-US" altLang="zh-CN" sz="1400" dirty="0" smtClean="0">
                <a:solidFill>
                  <a:schemeClr val="bg1"/>
                </a:solidFill>
              </a:rPr>
              <a:t>100/500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91104" y="3133724"/>
            <a:ext cx="581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76724" y="3133724"/>
            <a:ext cx="581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矩形 36"/>
          <p:cNvSpPr/>
          <p:nvPr/>
        </p:nvSpPr>
        <p:spPr>
          <a:xfrm>
            <a:off x="5919798" y="3276600"/>
            <a:ext cx="92869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领取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2214546" y="4000504"/>
            <a:ext cx="4776822" cy="77629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0" name="图片 49" descr="star_ico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4206" y="4419608"/>
            <a:ext cx="254131" cy="245368"/>
          </a:xfrm>
          <a:prstGeom prst="rect">
            <a:avLst/>
          </a:prstGeom>
        </p:spPr>
      </p:pic>
      <p:pic>
        <p:nvPicPr>
          <p:cNvPr id="51" name="图片 50" descr="star_ico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36139" y="4419608"/>
            <a:ext cx="254131" cy="2453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2419336" y="4062418"/>
            <a:ext cx="1680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初窥门径    </a:t>
            </a:r>
            <a:r>
              <a:rPr lang="en-US" altLang="zh-CN" sz="1400" dirty="0" smtClean="0">
                <a:solidFill>
                  <a:schemeClr val="bg1"/>
                </a:solidFill>
              </a:rPr>
              <a:t>100/500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91104" y="4062418"/>
            <a:ext cx="581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76724" y="4062418"/>
            <a:ext cx="581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矩形 57"/>
          <p:cNvSpPr/>
          <p:nvPr/>
        </p:nvSpPr>
        <p:spPr>
          <a:xfrm>
            <a:off x="2214546" y="4929198"/>
            <a:ext cx="4776822" cy="77629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0" name="图片 59" descr="star_ico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4206" y="5348302"/>
            <a:ext cx="254131" cy="245368"/>
          </a:xfrm>
          <a:prstGeom prst="rect">
            <a:avLst/>
          </a:prstGeom>
        </p:spPr>
      </p:pic>
      <p:pic>
        <p:nvPicPr>
          <p:cNvPr id="61" name="图片 60" descr="star_ico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36139" y="5348302"/>
            <a:ext cx="254131" cy="245368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2419336" y="4991112"/>
            <a:ext cx="1680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初窥门径    </a:t>
            </a:r>
            <a:r>
              <a:rPr lang="en-US" altLang="zh-CN" sz="1400" dirty="0" smtClean="0">
                <a:solidFill>
                  <a:schemeClr val="bg1"/>
                </a:solidFill>
              </a:rPr>
              <a:t>100/500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91104" y="4991112"/>
            <a:ext cx="581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76724" y="4991112"/>
            <a:ext cx="581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" name="图片 67" descr="star_ico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31985" y="5357826"/>
            <a:ext cx="254131" cy="245368"/>
          </a:xfrm>
          <a:prstGeom prst="rect">
            <a:avLst/>
          </a:prstGeom>
        </p:spPr>
      </p:pic>
      <p:pic>
        <p:nvPicPr>
          <p:cNvPr id="69" name="图片 68" descr="star_ico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17737" y="5357826"/>
            <a:ext cx="254131" cy="245368"/>
          </a:xfrm>
          <a:prstGeom prst="rect">
            <a:avLst/>
          </a:prstGeom>
        </p:spPr>
      </p:pic>
      <p:pic>
        <p:nvPicPr>
          <p:cNvPr id="70" name="图片 69" descr="star_ico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43306" y="5357826"/>
            <a:ext cx="254131" cy="245368"/>
          </a:xfrm>
          <a:prstGeom prst="rect">
            <a:avLst/>
          </a:prstGeom>
        </p:spPr>
      </p:pic>
      <p:pic>
        <p:nvPicPr>
          <p:cNvPr id="71" name="图片 70" descr="star_ico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63606" y="4429132"/>
            <a:ext cx="254131" cy="245368"/>
          </a:xfrm>
          <a:prstGeom prst="rect">
            <a:avLst/>
          </a:prstGeom>
        </p:spPr>
      </p:pic>
      <p:pic>
        <p:nvPicPr>
          <p:cNvPr id="72" name="图片 71" descr="star_ico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9358" y="4429132"/>
            <a:ext cx="254131" cy="245368"/>
          </a:xfrm>
          <a:prstGeom prst="rect">
            <a:avLst/>
          </a:prstGeom>
        </p:spPr>
      </p:pic>
      <p:pic>
        <p:nvPicPr>
          <p:cNvPr id="74" name="图片 73" descr="star_bg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43306" y="4429132"/>
            <a:ext cx="216024" cy="208309"/>
          </a:xfrm>
          <a:prstGeom prst="rect">
            <a:avLst/>
          </a:prstGeom>
        </p:spPr>
      </p:pic>
      <p:pic>
        <p:nvPicPr>
          <p:cNvPr id="75" name="图片 74" descr="star_ico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31985" y="3500438"/>
            <a:ext cx="254131" cy="245368"/>
          </a:xfrm>
          <a:prstGeom prst="rect">
            <a:avLst/>
          </a:prstGeom>
        </p:spPr>
      </p:pic>
      <p:pic>
        <p:nvPicPr>
          <p:cNvPr id="77" name="图片 76" descr="star_bg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7554" y="3500438"/>
            <a:ext cx="216024" cy="208309"/>
          </a:xfrm>
          <a:prstGeom prst="rect">
            <a:avLst/>
          </a:prstGeom>
        </p:spPr>
      </p:pic>
      <p:pic>
        <p:nvPicPr>
          <p:cNvPr id="78" name="图片 77" descr="star_bg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4612" y="1643050"/>
            <a:ext cx="216024" cy="20830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5929322" y="14165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已领取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929322" y="41433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未达成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929322" y="51435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未达成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0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熟练度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2071670" y="571480"/>
            <a:ext cx="50720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熟练度奖励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372200" y="1268760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坦克</a:t>
            </a:r>
            <a:r>
              <a:rPr lang="en-US" altLang="zh-CN" sz="1400" dirty="0" smtClean="0">
                <a:solidFill>
                  <a:schemeClr val="bg1"/>
                </a:solidFill>
              </a:rPr>
              <a:t>/</a:t>
            </a:r>
            <a:r>
              <a:rPr lang="zh-CN" altLang="en-US" sz="1400" dirty="0" smtClean="0">
                <a:solidFill>
                  <a:schemeClr val="bg1"/>
                </a:solidFill>
              </a:rPr>
              <a:t>战士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96117" y="574428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武器名称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0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属性变化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020272" y="980728"/>
            <a:ext cx="12961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定位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42910" y="1142984"/>
            <a:ext cx="7572428" cy="5072098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928794" y="1214422"/>
            <a:ext cx="125963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基础属性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生命值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物理攻击力                                                             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法术攻击力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物理防御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法术防御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攻击距离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移动速度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928794" y="3071810"/>
            <a:ext cx="14756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攻击属性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物理穿透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法术穿透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物理吸血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法术吸血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攻速加成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暴击几率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暴击伤害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冷却缩减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57356" y="5143512"/>
            <a:ext cx="1547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防御属性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5</a:t>
            </a:r>
            <a:r>
              <a:rPr lang="zh-CN" altLang="en-US" sz="1400" dirty="0" smtClean="0">
                <a:solidFill>
                  <a:schemeClr val="bg1"/>
                </a:solidFill>
              </a:rPr>
              <a:t>秒生命回复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5</a:t>
            </a:r>
            <a:r>
              <a:rPr lang="zh-CN" altLang="en-US" sz="1400" dirty="0" smtClean="0">
                <a:solidFill>
                  <a:schemeClr val="bg1"/>
                </a:solidFill>
              </a:rPr>
              <a:t>秒法力回复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韧性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68144" y="1045185"/>
            <a:ext cx="125963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rgbClr val="00B0F0"/>
                </a:solidFill>
              </a:rPr>
              <a:t> </a:t>
            </a:r>
          </a:p>
          <a:p>
            <a:pPr algn="r"/>
            <a:r>
              <a:rPr lang="en-US" altLang="zh-CN" sz="1400" dirty="0" smtClean="0">
                <a:solidFill>
                  <a:schemeClr val="bg1"/>
                </a:solidFill>
              </a:rPr>
              <a:t>2000(</a:t>
            </a:r>
            <a:r>
              <a:rPr lang="en-US" altLang="zh-CN" sz="1400" dirty="0" smtClean="0">
                <a:solidFill>
                  <a:srgbClr val="00B050"/>
                </a:solidFill>
              </a:rPr>
              <a:t>+100</a:t>
            </a:r>
            <a:r>
              <a:rPr lang="en-US" altLang="zh-CN" sz="1400" dirty="0" smtClean="0">
                <a:solidFill>
                  <a:schemeClr val="bg1"/>
                </a:solidFill>
              </a:rPr>
              <a:t>)</a:t>
            </a:r>
          </a:p>
          <a:p>
            <a:pPr algn="r"/>
            <a:r>
              <a:rPr lang="en-US" altLang="zh-CN" sz="1400" dirty="0" smtClean="0">
                <a:solidFill>
                  <a:schemeClr val="bg1"/>
                </a:solidFill>
              </a:rPr>
              <a:t>200(</a:t>
            </a:r>
            <a:r>
              <a:rPr lang="en-US" altLang="zh-CN" sz="1400" dirty="0" smtClean="0">
                <a:solidFill>
                  <a:srgbClr val="00B050"/>
                </a:solidFill>
              </a:rPr>
              <a:t>+5</a:t>
            </a:r>
            <a:r>
              <a:rPr lang="en-US" altLang="zh-CN" sz="1400" dirty="0" smtClean="0">
                <a:solidFill>
                  <a:schemeClr val="bg1"/>
                </a:solidFill>
              </a:rPr>
              <a:t>)</a:t>
            </a:r>
          </a:p>
          <a:p>
            <a:pPr algn="r"/>
            <a:r>
              <a:rPr lang="en-US" altLang="zh-CN" sz="1400" dirty="0" smtClean="0">
                <a:solidFill>
                  <a:schemeClr val="bg1"/>
                </a:solidFill>
              </a:rPr>
              <a:t>0</a:t>
            </a:r>
          </a:p>
          <a:p>
            <a:pPr algn="r"/>
            <a:r>
              <a:rPr lang="en-US" altLang="zh-CN" sz="1400" dirty="0" smtClean="0">
                <a:solidFill>
                  <a:schemeClr val="bg1"/>
                </a:solidFill>
              </a:rPr>
              <a:t>100</a:t>
            </a:r>
          </a:p>
          <a:p>
            <a:pPr algn="r"/>
            <a:r>
              <a:rPr lang="en-US" altLang="zh-CN" sz="1400" dirty="0" smtClean="0">
                <a:solidFill>
                  <a:schemeClr val="bg1"/>
                </a:solidFill>
              </a:rPr>
              <a:t>100</a:t>
            </a:r>
          </a:p>
          <a:p>
            <a:pPr algn="r"/>
            <a:r>
              <a:rPr lang="en-US" altLang="zh-CN" sz="1400" dirty="0" smtClean="0">
                <a:solidFill>
                  <a:schemeClr val="bg1"/>
                </a:solidFill>
              </a:rPr>
              <a:t>300</a:t>
            </a:r>
          </a:p>
          <a:p>
            <a:pPr algn="r"/>
            <a:r>
              <a:rPr lang="en-US" altLang="zh-CN" sz="1400" dirty="0" smtClean="0">
                <a:solidFill>
                  <a:schemeClr val="bg1"/>
                </a:solidFill>
              </a:rPr>
              <a:t>350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652120" y="2989401"/>
            <a:ext cx="14756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rgbClr val="00B0F0"/>
                </a:solidFill>
              </a:rPr>
              <a:t> </a:t>
            </a:r>
          </a:p>
          <a:p>
            <a:pPr algn="r"/>
            <a:r>
              <a:rPr lang="en-US" altLang="zh-CN" sz="1400" dirty="0" smtClean="0">
                <a:solidFill>
                  <a:schemeClr val="bg1"/>
                </a:solidFill>
              </a:rPr>
              <a:t>0%</a:t>
            </a:r>
          </a:p>
          <a:p>
            <a:pPr algn="r"/>
            <a:r>
              <a:rPr lang="en-US" altLang="zh-CN" sz="1400" dirty="0" smtClean="0">
                <a:solidFill>
                  <a:schemeClr val="bg1"/>
                </a:solidFill>
              </a:rPr>
              <a:t>0%</a:t>
            </a:r>
          </a:p>
          <a:p>
            <a:pPr algn="r"/>
            <a:r>
              <a:rPr lang="en-US" altLang="zh-CN" sz="1400" dirty="0" smtClean="0">
                <a:solidFill>
                  <a:schemeClr val="bg1"/>
                </a:solidFill>
              </a:rPr>
              <a:t>0%</a:t>
            </a:r>
          </a:p>
          <a:p>
            <a:pPr algn="r"/>
            <a:r>
              <a:rPr lang="en-US" altLang="zh-CN" sz="1400" dirty="0" smtClean="0">
                <a:solidFill>
                  <a:schemeClr val="bg1"/>
                </a:solidFill>
              </a:rPr>
              <a:t>0%</a:t>
            </a:r>
          </a:p>
          <a:p>
            <a:pPr algn="r"/>
            <a:r>
              <a:rPr lang="en-US" altLang="zh-CN" sz="1400" dirty="0" smtClean="0">
                <a:solidFill>
                  <a:schemeClr val="bg1"/>
                </a:solidFill>
              </a:rPr>
              <a:t>0%</a:t>
            </a:r>
          </a:p>
          <a:p>
            <a:pPr algn="r"/>
            <a:r>
              <a:rPr lang="en-US" altLang="zh-CN" sz="1400" dirty="0" smtClean="0">
                <a:solidFill>
                  <a:schemeClr val="bg1"/>
                </a:solidFill>
              </a:rPr>
              <a:t>0%</a:t>
            </a:r>
          </a:p>
          <a:p>
            <a:pPr algn="r"/>
            <a:r>
              <a:rPr lang="en-US" altLang="zh-CN" sz="1400" dirty="0" smtClean="0">
                <a:solidFill>
                  <a:schemeClr val="bg1"/>
                </a:solidFill>
              </a:rPr>
              <a:t>0%</a:t>
            </a:r>
          </a:p>
          <a:p>
            <a:pPr algn="r"/>
            <a:r>
              <a:rPr lang="en-US" altLang="zh-CN" sz="1400" dirty="0" smtClean="0">
                <a:solidFill>
                  <a:schemeClr val="bg1"/>
                </a:solidFill>
              </a:rPr>
              <a:t>0%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80112" y="5149641"/>
            <a:ext cx="1547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rgbClr val="00B0F0"/>
                </a:solidFill>
              </a:rPr>
              <a:t> </a:t>
            </a:r>
          </a:p>
          <a:p>
            <a:pPr algn="r"/>
            <a:r>
              <a:rPr lang="en-US" altLang="zh-CN" sz="1400" dirty="0" smtClean="0">
                <a:solidFill>
                  <a:schemeClr val="bg1"/>
                </a:solidFill>
              </a:rPr>
              <a:t>0</a:t>
            </a:r>
          </a:p>
          <a:p>
            <a:pPr algn="r"/>
            <a:r>
              <a:rPr lang="en-US" altLang="zh-CN" sz="1400" dirty="0" smtClean="0">
                <a:solidFill>
                  <a:schemeClr val="bg1"/>
                </a:solidFill>
              </a:rPr>
              <a:t>0 </a:t>
            </a:r>
          </a:p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0%</a:t>
            </a:r>
          </a:p>
        </p:txBody>
      </p:sp>
      <p:sp>
        <p:nvSpPr>
          <p:cNvPr id="67" name="矩形 66"/>
          <p:cNvSpPr/>
          <p:nvPr/>
        </p:nvSpPr>
        <p:spPr>
          <a:xfrm>
            <a:off x="642910" y="714356"/>
            <a:ext cx="75724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详细属性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0" y="714356"/>
            <a:ext cx="7000892" cy="5616624"/>
          </a:xfrm>
          <a:prstGeom prst="rect">
            <a:avLst/>
          </a:prstGeom>
          <a:solidFill>
            <a:schemeClr val="tx2">
              <a:lumMod val="50000"/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pic>
        <p:nvPicPr>
          <p:cNvPr id="120" name="图片 119" descr="lt_bg_light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1857364"/>
            <a:ext cx="4604522" cy="226284"/>
          </a:xfrm>
          <a:prstGeom prst="rect">
            <a:avLst/>
          </a:prstGeom>
        </p:spPr>
      </p:pic>
      <p:pic>
        <p:nvPicPr>
          <p:cNvPr id="125" name="图片 124" descr="jn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9736" y="1205302"/>
            <a:ext cx="583825" cy="5838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437848" y="1133294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战争践踏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CD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r>
              <a:rPr lang="zh-CN" altLang="en-US" dirty="0" smtClean="0">
                <a:solidFill>
                  <a:schemeClr val="bg1"/>
                </a:solidFill>
              </a:rPr>
              <a:t>秒    消耗：</a:t>
            </a:r>
            <a:r>
              <a:rPr lang="en-US" altLang="zh-CN" dirty="0" smtClean="0">
                <a:solidFill>
                  <a:schemeClr val="bg1"/>
                </a:solidFill>
              </a:rPr>
              <a:t>50</a:t>
            </a:r>
            <a:r>
              <a:rPr lang="zh-CN" altLang="en-US" dirty="0" smtClean="0">
                <a:solidFill>
                  <a:schemeClr val="bg1"/>
                </a:solidFill>
              </a:rPr>
              <a:t>法力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282" y="2500306"/>
            <a:ext cx="47863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践踏敌人，对身边敌人每秒造成伤害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40/55/70/85/100/115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+40%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物理加成）点物理伤害，减速敌人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20%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，持续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秒 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1400" dirty="0" smtClean="0">
                <a:solidFill>
                  <a:srgbClr val="00B0F0"/>
                </a:solidFill>
                <a:latin typeface="+mn-ea"/>
              </a:rPr>
              <a:t>连杀奖励</a:t>
            </a:r>
            <a:r>
              <a:rPr lang="en-US" altLang="zh-CN" sz="1400" dirty="0" smtClean="0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：每命中一个敌人获得一层可以抵挡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20/25/30/35/40/45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+20%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物理加成）点伤害的护盾，持续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4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秒 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1400" dirty="0" smtClean="0">
                <a:solidFill>
                  <a:srgbClr val="00B0F0"/>
                </a:solidFill>
                <a:latin typeface="+mn-ea"/>
              </a:rPr>
              <a:t>连杀奖励</a:t>
            </a:r>
            <a:r>
              <a:rPr lang="en-US" altLang="zh-CN" sz="1400" dirty="0" smtClean="0">
                <a:solidFill>
                  <a:srgbClr val="00B0F0"/>
                </a:solidFill>
                <a:latin typeface="+mn-ea"/>
              </a:rPr>
              <a:t>2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：被战争践踏持续命中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秒的敌人将会被眩晕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1.5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秒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844" y="4357694"/>
            <a:ext cx="5072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             lv.1     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lv.2     lv.3     lv.4      lv.5      lv.6</a:t>
            </a:r>
          </a:p>
          <a:p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基础伤害      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40       55       70       85       100       115</a:t>
            </a:r>
          </a:p>
          <a:p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基础护盾      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20       25       30       35        40        45   </a:t>
            </a:r>
          </a:p>
          <a:p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持续时长      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4        </a:t>
            </a:r>
            <a:r>
              <a:rPr lang="en-US" altLang="zh-CN" sz="1200" dirty="0" err="1" smtClean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        </a:t>
            </a:r>
            <a:r>
              <a:rPr lang="en-US" altLang="zh-CN" sz="1200" dirty="0" err="1" smtClean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        </a:t>
            </a:r>
            <a:r>
              <a:rPr lang="en-US" altLang="zh-CN" sz="1200" dirty="0" err="1" smtClean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         </a:t>
            </a:r>
            <a:r>
              <a:rPr lang="en-US" altLang="zh-CN" sz="1200" dirty="0" err="1" smtClean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         </a:t>
            </a:r>
            <a:r>
              <a:rPr lang="en-US" altLang="zh-CN" sz="1200" dirty="0" err="1" smtClean="0">
                <a:solidFill>
                  <a:schemeClr val="bg1"/>
                </a:solidFill>
                <a:latin typeface="+mn-ea"/>
              </a:rPr>
              <a:t>4</a:t>
            </a:r>
            <a:endParaRPr lang="en-US" altLang="zh-CN" sz="1200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眩晕时长      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1.5      </a:t>
            </a:r>
            <a:r>
              <a:rPr lang="en-US" altLang="zh-CN" sz="1200" dirty="0" err="1" smtClean="0">
                <a:solidFill>
                  <a:schemeClr val="bg1"/>
                </a:solidFill>
                <a:latin typeface="+mn-ea"/>
              </a:rPr>
              <a:t>1.5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      </a:t>
            </a:r>
            <a:r>
              <a:rPr lang="en-US" altLang="zh-CN" sz="1200" dirty="0" err="1" smtClean="0">
                <a:solidFill>
                  <a:schemeClr val="bg1"/>
                </a:solidFill>
                <a:latin typeface="+mn-ea"/>
              </a:rPr>
              <a:t>1.5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      </a:t>
            </a:r>
            <a:r>
              <a:rPr lang="en-US" altLang="zh-CN" sz="1200" dirty="0" err="1" smtClean="0">
                <a:solidFill>
                  <a:schemeClr val="bg1"/>
                </a:solidFill>
                <a:latin typeface="+mn-ea"/>
              </a:rPr>
              <a:t>1.5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       </a:t>
            </a:r>
            <a:r>
              <a:rPr lang="en-US" altLang="zh-CN" sz="1200" dirty="0" err="1" smtClean="0">
                <a:solidFill>
                  <a:schemeClr val="bg1"/>
                </a:solidFill>
                <a:latin typeface="+mn-ea"/>
              </a:rPr>
              <a:t>1.5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       </a:t>
            </a:r>
            <a:r>
              <a:rPr lang="en-US" altLang="zh-CN" sz="1200" dirty="0" err="1" smtClean="0">
                <a:solidFill>
                  <a:schemeClr val="bg1"/>
                </a:solidFill>
                <a:latin typeface="+mn-ea"/>
              </a:rPr>
              <a:t>1.5</a:t>
            </a:r>
            <a:endParaRPr lang="en-US" altLang="zh-CN" sz="12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技能描述</a:t>
            </a:r>
            <a:endParaRPr lang="zh-CN" altLang="en-US" dirty="0"/>
          </a:p>
        </p:txBody>
      </p:sp>
      <p:sp>
        <p:nvSpPr>
          <p:cNvPr id="13" name="流程图: 联系 12"/>
          <p:cNvSpPr/>
          <p:nvPr/>
        </p:nvSpPr>
        <p:spPr>
          <a:xfrm>
            <a:off x="6357950" y="1000108"/>
            <a:ext cx="500066" cy="5000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技能图标</a:t>
            </a:r>
            <a:endParaRPr lang="zh-CN" altLang="en-US" sz="1050" dirty="0"/>
          </a:p>
        </p:txBody>
      </p:sp>
      <p:cxnSp>
        <p:nvCxnSpPr>
          <p:cNvPr id="23" name="直接连接符 22"/>
          <p:cNvCxnSpPr/>
          <p:nvPr/>
        </p:nvCxnSpPr>
        <p:spPr>
          <a:xfrm rot="5400000">
            <a:off x="3106727" y="3535363"/>
            <a:ext cx="56436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右箭头 23"/>
          <p:cNvSpPr/>
          <p:nvPr/>
        </p:nvSpPr>
        <p:spPr>
          <a:xfrm>
            <a:off x="5929322" y="1142984"/>
            <a:ext cx="21431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联系 49"/>
          <p:cNvSpPr/>
          <p:nvPr/>
        </p:nvSpPr>
        <p:spPr>
          <a:xfrm>
            <a:off x="6357950" y="1571612"/>
            <a:ext cx="500066" cy="5000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技能图标</a:t>
            </a:r>
            <a:endParaRPr lang="zh-CN" altLang="en-US" sz="1050" dirty="0"/>
          </a:p>
        </p:txBody>
      </p:sp>
      <p:sp>
        <p:nvSpPr>
          <p:cNvPr id="51" name="流程图: 联系 50"/>
          <p:cNvSpPr/>
          <p:nvPr/>
        </p:nvSpPr>
        <p:spPr>
          <a:xfrm>
            <a:off x="6357950" y="3500438"/>
            <a:ext cx="500066" cy="5000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技能图标</a:t>
            </a:r>
            <a:endParaRPr lang="zh-CN" altLang="en-US" sz="1050" dirty="0"/>
          </a:p>
        </p:txBody>
      </p:sp>
      <p:sp>
        <p:nvSpPr>
          <p:cNvPr id="52" name="流程图: 联系 51"/>
          <p:cNvSpPr/>
          <p:nvPr/>
        </p:nvSpPr>
        <p:spPr>
          <a:xfrm>
            <a:off x="6357950" y="2214554"/>
            <a:ext cx="500066" cy="5000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技能图标</a:t>
            </a:r>
            <a:endParaRPr lang="zh-CN" altLang="en-US" sz="1050" dirty="0"/>
          </a:p>
        </p:txBody>
      </p:sp>
      <p:sp>
        <p:nvSpPr>
          <p:cNvPr id="53" name="流程图: 联系 52"/>
          <p:cNvSpPr/>
          <p:nvPr/>
        </p:nvSpPr>
        <p:spPr>
          <a:xfrm>
            <a:off x="6357950" y="2857496"/>
            <a:ext cx="500066" cy="5000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技能图标</a:t>
            </a:r>
            <a:endParaRPr lang="zh-CN" altLang="en-US" sz="1050" dirty="0"/>
          </a:p>
        </p:txBody>
      </p:sp>
      <p:pic>
        <p:nvPicPr>
          <p:cNvPr id="54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00892" y="714356"/>
            <a:ext cx="2143108" cy="561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TextBox 54"/>
          <p:cNvSpPr txBox="1"/>
          <p:nvPr/>
        </p:nvSpPr>
        <p:spPr>
          <a:xfrm>
            <a:off x="7210645" y="123019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生存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786710" y="1301045"/>
            <a:ext cx="981289" cy="157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786709" y="1301046"/>
            <a:ext cx="624100" cy="1571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786709" y="1643050"/>
            <a:ext cx="981290" cy="1723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786709" y="1641340"/>
            <a:ext cx="766976" cy="1740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7786709" y="2013715"/>
            <a:ext cx="981290" cy="1514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786709" y="2001380"/>
            <a:ext cx="720080" cy="1637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/>
          <p:nvPr/>
        </p:nvCxnSpPr>
        <p:spPr>
          <a:xfrm>
            <a:off x="7072362" y="2784470"/>
            <a:ext cx="2071638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143768" y="857232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坦克</a:t>
            </a:r>
            <a:r>
              <a:rPr lang="en-US" altLang="zh-CN" sz="1400" dirty="0" smtClean="0">
                <a:solidFill>
                  <a:schemeClr val="bg1"/>
                </a:solidFill>
              </a:rPr>
              <a:t>/</a:t>
            </a:r>
            <a:r>
              <a:rPr lang="zh-CN" altLang="en-US" sz="1400" dirty="0" smtClean="0">
                <a:solidFill>
                  <a:schemeClr val="bg1"/>
                </a:solidFill>
              </a:rPr>
              <a:t>战士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8072430" y="3571876"/>
            <a:ext cx="1000132" cy="235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210645" y="158907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物理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210645" y="192880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法术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8286744" y="5500702"/>
            <a:ext cx="648072" cy="288032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使用中</a:t>
            </a:r>
            <a:endParaRPr lang="zh-CN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8143868" y="3857628"/>
            <a:ext cx="369332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 smtClean="0"/>
              <a:t>青龙偃月刀</a:t>
            </a:r>
            <a:endParaRPr lang="zh-CN" altLang="en-US" sz="1200" dirty="0"/>
          </a:p>
        </p:txBody>
      </p:sp>
      <p:sp>
        <p:nvSpPr>
          <p:cNvPr id="69" name="圆角矩形 68"/>
          <p:cNvSpPr/>
          <p:nvPr/>
        </p:nvSpPr>
        <p:spPr>
          <a:xfrm>
            <a:off x="7643834" y="3357562"/>
            <a:ext cx="1000132" cy="235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7858148" y="5286388"/>
            <a:ext cx="648072" cy="288032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使用中</a:t>
            </a:r>
            <a:endParaRPr lang="zh-CN" alt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7715272" y="3643314"/>
            <a:ext cx="369332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 smtClean="0"/>
              <a:t>青龙偃月刀</a:t>
            </a:r>
            <a:endParaRPr lang="zh-CN" altLang="en-US" sz="1200" dirty="0"/>
          </a:p>
        </p:txBody>
      </p:sp>
      <p:sp>
        <p:nvSpPr>
          <p:cNvPr id="72" name="圆角矩形 71"/>
          <p:cNvSpPr/>
          <p:nvPr/>
        </p:nvSpPr>
        <p:spPr>
          <a:xfrm>
            <a:off x="7215206" y="3143248"/>
            <a:ext cx="1000132" cy="235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圆角矩形 72"/>
          <p:cNvSpPr/>
          <p:nvPr/>
        </p:nvSpPr>
        <p:spPr>
          <a:xfrm>
            <a:off x="7429520" y="5072074"/>
            <a:ext cx="648072" cy="288032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使用中</a:t>
            </a:r>
            <a:endParaRPr lang="zh-CN" alt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7286644" y="3429000"/>
            <a:ext cx="369332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 smtClean="0"/>
              <a:t>青龙偃月刀</a:t>
            </a:r>
            <a:endParaRPr lang="zh-CN" altLang="en-US" sz="1200" dirty="0"/>
          </a:p>
        </p:txBody>
      </p:sp>
      <p:sp>
        <p:nvSpPr>
          <p:cNvPr id="75" name="矩形 74"/>
          <p:cNvSpPr/>
          <p:nvPr/>
        </p:nvSpPr>
        <p:spPr>
          <a:xfrm>
            <a:off x="7286644" y="4429132"/>
            <a:ext cx="85725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物攻</a:t>
            </a:r>
            <a:r>
              <a:rPr lang="en-US" altLang="zh-CN" sz="1100" dirty="0" smtClean="0"/>
              <a:t>+10</a:t>
            </a:r>
          </a:p>
          <a:p>
            <a:pPr algn="ctr"/>
            <a:r>
              <a:rPr lang="zh-CN" altLang="en-US" sz="1100" dirty="0" smtClean="0"/>
              <a:t>物</a:t>
            </a:r>
            <a:r>
              <a:rPr lang="zh-CN" altLang="en-US" sz="1100" dirty="0" smtClean="0"/>
              <a:t>穿</a:t>
            </a:r>
            <a:r>
              <a:rPr lang="en-US" altLang="zh-CN" sz="1100" dirty="0" smtClean="0"/>
              <a:t>+20</a:t>
            </a:r>
            <a:endParaRPr lang="zh-CN" alt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7210645" y="228658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难度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786710" y="2357430"/>
            <a:ext cx="981289" cy="157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7786709" y="2357431"/>
            <a:ext cx="624100" cy="1571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514</Words>
  <Application>Microsoft Office PowerPoint</Application>
  <PresentationFormat>全屏显示(4:3)</PresentationFormat>
  <Paragraphs>179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com</cp:lastModifiedBy>
  <cp:revision>256</cp:revision>
  <dcterms:created xsi:type="dcterms:W3CDTF">2017-01-06T12:23:21Z</dcterms:created>
  <dcterms:modified xsi:type="dcterms:W3CDTF">2017-01-12T08:01:46Z</dcterms:modified>
</cp:coreProperties>
</file>