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76" r:id="rId3"/>
    <p:sldId id="257" r:id="rId4"/>
    <p:sldId id="279" r:id="rId5"/>
    <p:sldId id="277" r:id="rId6"/>
    <p:sldId id="278"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8AB52C-8BFE-47F0-A712-917ADB153C40}" type="datetimeFigureOut">
              <a:rPr lang="zh-CN" altLang="en-US" smtClean="0"/>
              <a:pPr/>
              <a:t>2017/2/25 Saturday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A41B8-13FD-42B1-8E80-23AC3EC8989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E7A41B8-13FD-42B1-8E80-23AC3EC89898}"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E7A41B8-13FD-42B1-8E80-23AC3EC89898}"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E7A41B8-13FD-42B1-8E80-23AC3EC89898}"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E7A41B8-13FD-42B1-8E80-23AC3EC89898}"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E7A41B8-13FD-42B1-8E80-23AC3EC89898}"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2017/2/25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2017/2/25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2017/2/25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2017/2/25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2017/2/25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2017/2/25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2017/2/25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2017/2/25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2017/2/25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2017/2/25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2017/2/25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2017/2/25 Saturday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462" y="404664"/>
            <a:ext cx="9163050" cy="6105525"/>
          </a:xfrm>
          <a:prstGeom prst="rect">
            <a:avLst/>
          </a:prstGeom>
          <a:noFill/>
          <a:ln w="9525">
            <a:noFill/>
            <a:miter lim="800000"/>
            <a:headEnd/>
            <a:tailEnd/>
          </a:ln>
        </p:spPr>
      </p:pic>
      <p:sp>
        <p:nvSpPr>
          <p:cNvPr id="5" name="矩形 4"/>
          <p:cNvSpPr/>
          <p:nvPr/>
        </p:nvSpPr>
        <p:spPr>
          <a:xfrm>
            <a:off x="8316416" y="404664"/>
            <a:ext cx="50405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596336" y="908720"/>
            <a:ext cx="1800200" cy="369332"/>
          </a:xfrm>
          <a:prstGeom prst="rect">
            <a:avLst/>
          </a:prstGeom>
          <a:noFill/>
        </p:spPr>
        <p:txBody>
          <a:bodyPr wrap="square" rtlCol="0">
            <a:spAutoFit/>
          </a:bodyPr>
          <a:lstStyle/>
          <a:p>
            <a:r>
              <a:rPr lang="zh-CN" altLang="en-US" dirty="0" smtClean="0">
                <a:solidFill>
                  <a:srgbClr val="FF0000"/>
                </a:solidFill>
              </a:rPr>
              <a:t>点击查看邮件</a:t>
            </a:r>
            <a:endParaRPr lang="zh-CN" altLang="en-US" dirty="0">
              <a:solidFill>
                <a:srgbClr val="FF0000"/>
              </a:solidFill>
            </a:endParaRPr>
          </a:p>
        </p:txBody>
      </p:sp>
      <p:sp>
        <p:nvSpPr>
          <p:cNvPr id="6" name="流程图: 联系 5"/>
          <p:cNvSpPr/>
          <p:nvPr/>
        </p:nvSpPr>
        <p:spPr>
          <a:xfrm>
            <a:off x="8579296" y="476672"/>
            <a:ext cx="97160" cy="9716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9525" y="390525"/>
            <a:ext cx="9123363" cy="60769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403648" y="476672"/>
            <a:ext cx="1080120" cy="398814"/>
          </a:xfrm>
          <a:prstGeom prst="rect">
            <a:avLst/>
          </a:prstGeom>
          <a:noFill/>
          <a:ln w="9525">
            <a:noFill/>
            <a:miter lim="800000"/>
            <a:headEnd/>
            <a:tailEnd/>
          </a:ln>
        </p:spPr>
      </p:pic>
      <p:sp>
        <p:nvSpPr>
          <p:cNvPr id="8" name="矩形 7"/>
          <p:cNvSpPr/>
          <p:nvPr/>
        </p:nvSpPr>
        <p:spPr>
          <a:xfrm>
            <a:off x="0" y="980728"/>
            <a:ext cx="9144000"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547664" y="476672"/>
            <a:ext cx="646331" cy="369332"/>
          </a:xfrm>
          <a:prstGeom prst="rect">
            <a:avLst/>
          </a:prstGeom>
          <a:noFill/>
        </p:spPr>
        <p:txBody>
          <a:bodyPr wrap="none" rtlCol="0">
            <a:spAutoFit/>
          </a:bodyPr>
          <a:lstStyle/>
          <a:p>
            <a:r>
              <a:rPr lang="zh-CN" altLang="en-US" dirty="0" smtClean="0"/>
              <a:t>邮件</a:t>
            </a:r>
            <a:endParaRPr lang="zh-CN" altLang="en-US" dirty="0"/>
          </a:p>
        </p:txBody>
      </p:sp>
      <p:sp>
        <p:nvSpPr>
          <p:cNvPr id="11" name="圆角矩形 10"/>
          <p:cNvSpPr/>
          <p:nvPr/>
        </p:nvSpPr>
        <p:spPr>
          <a:xfrm>
            <a:off x="8244408"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一键领取</a:t>
            </a:r>
            <a:endParaRPr lang="zh-CN" altLang="en-US" sz="1100" dirty="0"/>
          </a:p>
        </p:txBody>
      </p:sp>
      <p:sp>
        <p:nvSpPr>
          <p:cNvPr id="12" name="圆角矩形 11"/>
          <p:cNvSpPr/>
          <p:nvPr/>
        </p:nvSpPr>
        <p:spPr>
          <a:xfrm>
            <a:off x="0" y="980728"/>
            <a:ext cx="89959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系统邮件</a:t>
            </a:r>
            <a:endParaRPr lang="zh-CN" altLang="en-US" sz="1200" dirty="0"/>
          </a:p>
        </p:txBody>
      </p:sp>
      <p:cxnSp>
        <p:nvCxnSpPr>
          <p:cNvPr id="14" name="直接连接符 13"/>
          <p:cNvCxnSpPr/>
          <p:nvPr/>
        </p:nvCxnSpPr>
        <p:spPr>
          <a:xfrm>
            <a:off x="899592" y="980728"/>
            <a:ext cx="0" cy="54726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99592" y="5877272"/>
            <a:ext cx="824440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899592" y="980728"/>
            <a:ext cx="2232248"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p:nvPr/>
        </p:nvCxnSpPr>
        <p:spPr>
          <a:xfrm flipH="1">
            <a:off x="899592" y="1772816"/>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899592" y="2564904"/>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899592" y="3356992"/>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899592" y="4149080"/>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899592" y="5013176"/>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899592" y="980728"/>
            <a:ext cx="2232248"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圆角矩形 172"/>
          <p:cNvSpPr/>
          <p:nvPr/>
        </p:nvSpPr>
        <p:spPr>
          <a:xfrm>
            <a:off x="7308304"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一键删除</a:t>
            </a:r>
            <a:endParaRPr lang="zh-CN" altLang="en-US" sz="1100" dirty="0"/>
          </a:p>
        </p:txBody>
      </p:sp>
      <p:sp>
        <p:nvSpPr>
          <p:cNvPr id="48" name="流程图: 联系 47"/>
          <p:cNvSpPr/>
          <p:nvPr/>
        </p:nvSpPr>
        <p:spPr>
          <a:xfrm>
            <a:off x="802432" y="980728"/>
            <a:ext cx="97160" cy="9716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4"/>
          <p:cNvPicPr>
            <a:picLocks noChangeAspect="1" noChangeArrowheads="1"/>
          </p:cNvPicPr>
          <p:nvPr/>
        </p:nvPicPr>
        <p:blipFill>
          <a:blip r:embed="rId5" cstate="print"/>
          <a:srcRect/>
          <a:stretch>
            <a:fillRect/>
          </a:stretch>
        </p:blipFill>
        <p:spPr bwMode="auto">
          <a:xfrm>
            <a:off x="971600" y="1124744"/>
            <a:ext cx="648072" cy="423364"/>
          </a:xfrm>
          <a:prstGeom prst="rect">
            <a:avLst/>
          </a:prstGeom>
          <a:noFill/>
          <a:ln w="9525">
            <a:noFill/>
            <a:miter lim="800000"/>
            <a:headEnd/>
            <a:tailEnd/>
          </a:ln>
        </p:spPr>
      </p:pic>
      <p:pic>
        <p:nvPicPr>
          <p:cNvPr id="41" name="Picture 5"/>
          <p:cNvPicPr>
            <a:picLocks noChangeAspect="1" noChangeArrowheads="1"/>
          </p:cNvPicPr>
          <p:nvPr/>
        </p:nvPicPr>
        <p:blipFill>
          <a:blip r:embed="rId6" cstate="print"/>
          <a:srcRect/>
          <a:stretch>
            <a:fillRect/>
          </a:stretch>
        </p:blipFill>
        <p:spPr bwMode="auto">
          <a:xfrm>
            <a:off x="971600" y="1844824"/>
            <a:ext cx="648072" cy="599948"/>
          </a:xfrm>
          <a:prstGeom prst="rect">
            <a:avLst/>
          </a:prstGeom>
          <a:noFill/>
          <a:ln w="9525">
            <a:noFill/>
            <a:miter lim="800000"/>
            <a:headEnd/>
            <a:tailEnd/>
          </a:ln>
        </p:spPr>
      </p:pic>
      <p:pic>
        <p:nvPicPr>
          <p:cNvPr id="42" name="Picture 5"/>
          <p:cNvPicPr>
            <a:picLocks noChangeAspect="1" noChangeArrowheads="1"/>
          </p:cNvPicPr>
          <p:nvPr/>
        </p:nvPicPr>
        <p:blipFill>
          <a:blip r:embed="rId6" cstate="print"/>
          <a:srcRect/>
          <a:stretch>
            <a:fillRect/>
          </a:stretch>
        </p:blipFill>
        <p:spPr bwMode="auto">
          <a:xfrm>
            <a:off x="971600" y="2636912"/>
            <a:ext cx="648072" cy="599948"/>
          </a:xfrm>
          <a:prstGeom prst="rect">
            <a:avLst/>
          </a:prstGeom>
          <a:noFill/>
          <a:ln w="9525">
            <a:noFill/>
            <a:miter lim="800000"/>
            <a:headEnd/>
            <a:tailEnd/>
          </a:ln>
        </p:spPr>
      </p:pic>
      <p:pic>
        <p:nvPicPr>
          <p:cNvPr id="43" name="Picture 5"/>
          <p:cNvPicPr>
            <a:picLocks noChangeAspect="1" noChangeArrowheads="1"/>
          </p:cNvPicPr>
          <p:nvPr/>
        </p:nvPicPr>
        <p:blipFill>
          <a:blip r:embed="rId6" cstate="print"/>
          <a:srcRect/>
          <a:stretch>
            <a:fillRect/>
          </a:stretch>
        </p:blipFill>
        <p:spPr bwMode="auto">
          <a:xfrm>
            <a:off x="971600" y="3429000"/>
            <a:ext cx="648072" cy="599948"/>
          </a:xfrm>
          <a:prstGeom prst="rect">
            <a:avLst/>
          </a:prstGeom>
          <a:noFill/>
          <a:ln w="9525">
            <a:noFill/>
            <a:miter lim="800000"/>
            <a:headEnd/>
            <a:tailEnd/>
          </a:ln>
        </p:spPr>
      </p:pic>
      <p:pic>
        <p:nvPicPr>
          <p:cNvPr id="44" name="Picture 5"/>
          <p:cNvPicPr>
            <a:picLocks noChangeAspect="1" noChangeArrowheads="1"/>
          </p:cNvPicPr>
          <p:nvPr/>
        </p:nvPicPr>
        <p:blipFill>
          <a:blip r:embed="rId6" cstate="print"/>
          <a:srcRect/>
          <a:stretch>
            <a:fillRect/>
          </a:stretch>
        </p:blipFill>
        <p:spPr bwMode="auto">
          <a:xfrm>
            <a:off x="971600" y="4269212"/>
            <a:ext cx="648072" cy="599948"/>
          </a:xfrm>
          <a:prstGeom prst="rect">
            <a:avLst/>
          </a:prstGeom>
          <a:noFill/>
          <a:ln w="9525">
            <a:noFill/>
            <a:miter lim="800000"/>
            <a:headEnd/>
            <a:tailEnd/>
          </a:ln>
        </p:spPr>
      </p:pic>
      <p:pic>
        <p:nvPicPr>
          <p:cNvPr id="45" name="Picture 5"/>
          <p:cNvPicPr>
            <a:picLocks noChangeAspect="1" noChangeArrowheads="1"/>
          </p:cNvPicPr>
          <p:nvPr/>
        </p:nvPicPr>
        <p:blipFill>
          <a:blip r:embed="rId6" cstate="print"/>
          <a:srcRect/>
          <a:stretch>
            <a:fillRect/>
          </a:stretch>
        </p:blipFill>
        <p:spPr bwMode="auto">
          <a:xfrm>
            <a:off x="971600" y="5133308"/>
            <a:ext cx="648072" cy="599948"/>
          </a:xfrm>
          <a:prstGeom prst="rect">
            <a:avLst/>
          </a:prstGeom>
          <a:noFill/>
          <a:ln w="9525">
            <a:noFill/>
            <a:miter lim="800000"/>
            <a:headEnd/>
            <a:tailEnd/>
          </a:ln>
        </p:spPr>
      </p:pic>
      <p:sp>
        <p:nvSpPr>
          <p:cNvPr id="60" name="TextBox 59"/>
          <p:cNvSpPr txBox="1"/>
          <p:nvPr/>
        </p:nvSpPr>
        <p:spPr>
          <a:xfrm>
            <a:off x="5292080" y="3059668"/>
            <a:ext cx="3240360" cy="369332"/>
          </a:xfrm>
          <a:prstGeom prst="rect">
            <a:avLst/>
          </a:prstGeom>
          <a:noFill/>
        </p:spPr>
        <p:txBody>
          <a:bodyPr wrap="square" rtlCol="0">
            <a:spAutoFit/>
          </a:bodyPr>
          <a:lstStyle/>
          <a:p>
            <a:r>
              <a:rPr lang="zh-CN" altLang="en-US" dirty="0" smtClean="0"/>
              <a:t>请选择一封邮件查阅。</a:t>
            </a:r>
            <a:endParaRPr lang="zh-CN" altLang="en-US" dirty="0"/>
          </a:p>
        </p:txBody>
      </p:sp>
      <p:sp>
        <p:nvSpPr>
          <p:cNvPr id="63" name="TextBox 62"/>
          <p:cNvSpPr txBox="1"/>
          <p:nvPr/>
        </p:nvSpPr>
        <p:spPr>
          <a:xfrm>
            <a:off x="1691680" y="1120969"/>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64" name="TextBox 63"/>
          <p:cNvSpPr txBox="1"/>
          <p:nvPr/>
        </p:nvSpPr>
        <p:spPr>
          <a:xfrm>
            <a:off x="1691680" y="1913057"/>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66" name="TextBox 65"/>
          <p:cNvSpPr txBox="1"/>
          <p:nvPr/>
        </p:nvSpPr>
        <p:spPr>
          <a:xfrm>
            <a:off x="1691680" y="2705145"/>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67" name="TextBox 66"/>
          <p:cNvSpPr txBox="1"/>
          <p:nvPr/>
        </p:nvSpPr>
        <p:spPr>
          <a:xfrm>
            <a:off x="1691680" y="3497233"/>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68" name="TextBox 67"/>
          <p:cNvSpPr txBox="1"/>
          <p:nvPr/>
        </p:nvSpPr>
        <p:spPr>
          <a:xfrm>
            <a:off x="1691680" y="4289321"/>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69" name="TextBox 68"/>
          <p:cNvSpPr txBox="1"/>
          <p:nvPr/>
        </p:nvSpPr>
        <p:spPr>
          <a:xfrm>
            <a:off x="1691680" y="5153417"/>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pic>
        <p:nvPicPr>
          <p:cNvPr id="1026" name="Picture 2"/>
          <p:cNvPicPr>
            <a:picLocks noChangeAspect="1" noChangeArrowheads="1"/>
          </p:cNvPicPr>
          <p:nvPr/>
        </p:nvPicPr>
        <p:blipFill>
          <a:blip r:embed="rId7" cstate="print"/>
          <a:srcRect/>
          <a:stretch>
            <a:fillRect/>
          </a:stretch>
        </p:blipFill>
        <p:spPr bwMode="auto">
          <a:xfrm>
            <a:off x="971600" y="1124744"/>
            <a:ext cx="288032" cy="285949"/>
          </a:xfrm>
          <a:prstGeom prst="rect">
            <a:avLst/>
          </a:prstGeom>
          <a:noFill/>
          <a:ln w="9525">
            <a:noFill/>
            <a:miter lim="800000"/>
            <a:headEnd/>
            <a:tailEnd/>
          </a:ln>
        </p:spPr>
      </p:pic>
      <p:sp>
        <p:nvSpPr>
          <p:cNvPr id="35" name="TextBox 34"/>
          <p:cNvSpPr txBox="1"/>
          <p:nvPr/>
        </p:nvSpPr>
        <p:spPr>
          <a:xfrm>
            <a:off x="3131840" y="1916832"/>
            <a:ext cx="1224136" cy="2862322"/>
          </a:xfrm>
          <a:prstGeom prst="rect">
            <a:avLst/>
          </a:prstGeom>
          <a:noFill/>
        </p:spPr>
        <p:txBody>
          <a:bodyPr wrap="square" rtlCol="0">
            <a:spAutoFit/>
          </a:bodyPr>
          <a:lstStyle/>
          <a:p>
            <a:r>
              <a:rPr lang="zh-CN" altLang="en-US" b="1" dirty="0" smtClean="0">
                <a:solidFill>
                  <a:srgbClr val="FF0000"/>
                </a:solidFill>
              </a:rPr>
              <a:t>含附件奖励的邮件信封添加回形针图标，信封分为打开和闭合状态，打开的邮件变暗</a:t>
            </a:r>
            <a:endParaRPr lang="zh-CN" altLang="en-US" b="1" dirty="0">
              <a:solidFill>
                <a:srgbClr val="FF0000"/>
              </a:solidFill>
            </a:endParaRPr>
          </a:p>
        </p:txBody>
      </p:sp>
      <p:sp>
        <p:nvSpPr>
          <p:cNvPr id="36" name="矩形 35"/>
          <p:cNvSpPr/>
          <p:nvPr/>
        </p:nvSpPr>
        <p:spPr>
          <a:xfrm>
            <a:off x="899592" y="5013176"/>
            <a:ext cx="2232248" cy="864096"/>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99592" y="980728"/>
            <a:ext cx="2304256" cy="49685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9525" y="390525"/>
            <a:ext cx="9123363" cy="60769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403648" y="476672"/>
            <a:ext cx="1080120" cy="398814"/>
          </a:xfrm>
          <a:prstGeom prst="rect">
            <a:avLst/>
          </a:prstGeom>
          <a:noFill/>
          <a:ln w="9525">
            <a:noFill/>
            <a:miter lim="800000"/>
            <a:headEnd/>
            <a:tailEnd/>
          </a:ln>
        </p:spPr>
      </p:pic>
      <p:sp>
        <p:nvSpPr>
          <p:cNvPr id="8" name="矩形 7"/>
          <p:cNvSpPr/>
          <p:nvPr/>
        </p:nvSpPr>
        <p:spPr>
          <a:xfrm>
            <a:off x="0" y="980728"/>
            <a:ext cx="9144000"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0" y="980728"/>
            <a:ext cx="89959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系统邮件</a:t>
            </a:r>
            <a:endParaRPr lang="zh-CN" altLang="en-US" sz="1200" dirty="0"/>
          </a:p>
        </p:txBody>
      </p:sp>
      <p:sp>
        <p:nvSpPr>
          <p:cNvPr id="10" name="TextBox 9"/>
          <p:cNvSpPr txBox="1"/>
          <p:nvPr/>
        </p:nvSpPr>
        <p:spPr>
          <a:xfrm>
            <a:off x="1547664" y="476672"/>
            <a:ext cx="646331" cy="369332"/>
          </a:xfrm>
          <a:prstGeom prst="rect">
            <a:avLst/>
          </a:prstGeom>
          <a:noFill/>
        </p:spPr>
        <p:txBody>
          <a:bodyPr wrap="none" rtlCol="0">
            <a:spAutoFit/>
          </a:bodyPr>
          <a:lstStyle/>
          <a:p>
            <a:r>
              <a:rPr lang="zh-CN" altLang="en-US" dirty="0" smtClean="0"/>
              <a:t>邮件</a:t>
            </a:r>
            <a:endParaRPr lang="zh-CN" altLang="en-US" dirty="0"/>
          </a:p>
        </p:txBody>
      </p:sp>
      <p:sp>
        <p:nvSpPr>
          <p:cNvPr id="11" name="圆角矩形 10"/>
          <p:cNvSpPr/>
          <p:nvPr/>
        </p:nvSpPr>
        <p:spPr>
          <a:xfrm>
            <a:off x="8244408"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一键领取</a:t>
            </a:r>
            <a:endParaRPr lang="zh-CN" altLang="en-US" sz="1100" dirty="0"/>
          </a:p>
        </p:txBody>
      </p:sp>
      <p:cxnSp>
        <p:nvCxnSpPr>
          <p:cNvPr id="14" name="直接连接符 13"/>
          <p:cNvCxnSpPr/>
          <p:nvPr/>
        </p:nvCxnSpPr>
        <p:spPr>
          <a:xfrm>
            <a:off x="899592" y="980728"/>
            <a:ext cx="0" cy="54726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99592" y="5877272"/>
            <a:ext cx="824440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899592" y="980728"/>
            <a:ext cx="2232248"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p:nvPr/>
        </p:nvCxnSpPr>
        <p:spPr>
          <a:xfrm flipH="1">
            <a:off x="899592" y="1772816"/>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899592" y="2564904"/>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899592" y="3356992"/>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899592" y="4149080"/>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899592" y="5013176"/>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3131840" y="1412776"/>
            <a:ext cx="601216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3131840" y="1052736"/>
            <a:ext cx="1872208" cy="338554"/>
          </a:xfrm>
          <a:prstGeom prst="rect">
            <a:avLst/>
          </a:prstGeom>
          <a:noFill/>
        </p:spPr>
        <p:txBody>
          <a:bodyPr wrap="square" rtlCol="0">
            <a:spAutoFit/>
          </a:bodyPr>
          <a:lstStyle/>
          <a:p>
            <a:r>
              <a:rPr lang="zh-CN" altLang="en-US" sz="1600" dirty="0" smtClean="0">
                <a:solidFill>
                  <a:schemeClr val="bg1"/>
                </a:solidFill>
              </a:rPr>
              <a:t>邮件标题</a:t>
            </a:r>
            <a:endParaRPr lang="zh-CN" altLang="en-US" sz="1600" dirty="0">
              <a:solidFill>
                <a:schemeClr val="bg1"/>
              </a:solidFill>
            </a:endParaRPr>
          </a:p>
        </p:txBody>
      </p:sp>
      <p:sp>
        <p:nvSpPr>
          <p:cNvPr id="129" name="矩形 128"/>
          <p:cNvSpPr/>
          <p:nvPr/>
        </p:nvSpPr>
        <p:spPr>
          <a:xfrm>
            <a:off x="3131840" y="5373216"/>
            <a:ext cx="6012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899592" y="980728"/>
            <a:ext cx="2232248" cy="7920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4"/>
          <p:cNvPicPr>
            <a:picLocks noChangeAspect="1" noChangeArrowheads="1"/>
          </p:cNvPicPr>
          <p:nvPr/>
        </p:nvPicPr>
        <p:blipFill>
          <a:blip r:embed="rId5" cstate="print"/>
          <a:srcRect/>
          <a:stretch>
            <a:fillRect/>
          </a:stretch>
        </p:blipFill>
        <p:spPr bwMode="auto">
          <a:xfrm>
            <a:off x="971600" y="1916832"/>
            <a:ext cx="648072" cy="423364"/>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971600" y="1100860"/>
            <a:ext cx="648072" cy="599948"/>
          </a:xfrm>
          <a:prstGeom prst="rect">
            <a:avLst/>
          </a:prstGeom>
          <a:noFill/>
          <a:ln w="9525">
            <a:noFill/>
            <a:miter lim="800000"/>
            <a:headEnd/>
            <a:tailEnd/>
          </a:ln>
        </p:spPr>
      </p:pic>
      <p:pic>
        <p:nvPicPr>
          <p:cNvPr id="169" name="Picture 4"/>
          <p:cNvPicPr>
            <a:picLocks noChangeAspect="1" noChangeArrowheads="1"/>
          </p:cNvPicPr>
          <p:nvPr/>
        </p:nvPicPr>
        <p:blipFill>
          <a:blip r:embed="rId5" cstate="print"/>
          <a:srcRect/>
          <a:stretch>
            <a:fillRect/>
          </a:stretch>
        </p:blipFill>
        <p:spPr bwMode="auto">
          <a:xfrm>
            <a:off x="971600" y="2717604"/>
            <a:ext cx="648072" cy="423364"/>
          </a:xfrm>
          <a:prstGeom prst="rect">
            <a:avLst/>
          </a:prstGeom>
          <a:noFill/>
          <a:ln w="9525">
            <a:noFill/>
            <a:miter lim="800000"/>
            <a:headEnd/>
            <a:tailEnd/>
          </a:ln>
        </p:spPr>
      </p:pic>
      <p:pic>
        <p:nvPicPr>
          <p:cNvPr id="170" name="Picture 4"/>
          <p:cNvPicPr>
            <a:picLocks noChangeAspect="1" noChangeArrowheads="1"/>
          </p:cNvPicPr>
          <p:nvPr/>
        </p:nvPicPr>
        <p:blipFill>
          <a:blip r:embed="rId5" cstate="print"/>
          <a:srcRect/>
          <a:stretch>
            <a:fillRect/>
          </a:stretch>
        </p:blipFill>
        <p:spPr bwMode="auto">
          <a:xfrm>
            <a:off x="971600" y="3509692"/>
            <a:ext cx="648072" cy="423364"/>
          </a:xfrm>
          <a:prstGeom prst="rect">
            <a:avLst/>
          </a:prstGeom>
          <a:noFill/>
          <a:ln w="9525">
            <a:noFill/>
            <a:miter lim="800000"/>
            <a:headEnd/>
            <a:tailEnd/>
          </a:ln>
        </p:spPr>
      </p:pic>
      <p:pic>
        <p:nvPicPr>
          <p:cNvPr id="171" name="Picture 4"/>
          <p:cNvPicPr>
            <a:picLocks noChangeAspect="1" noChangeArrowheads="1"/>
          </p:cNvPicPr>
          <p:nvPr/>
        </p:nvPicPr>
        <p:blipFill>
          <a:blip r:embed="rId5" cstate="print"/>
          <a:srcRect/>
          <a:stretch>
            <a:fillRect/>
          </a:stretch>
        </p:blipFill>
        <p:spPr bwMode="auto">
          <a:xfrm>
            <a:off x="971600" y="4373788"/>
            <a:ext cx="648072" cy="423364"/>
          </a:xfrm>
          <a:prstGeom prst="rect">
            <a:avLst/>
          </a:prstGeom>
          <a:noFill/>
          <a:ln w="9525">
            <a:noFill/>
            <a:miter lim="800000"/>
            <a:headEnd/>
            <a:tailEnd/>
          </a:ln>
        </p:spPr>
      </p:pic>
      <p:pic>
        <p:nvPicPr>
          <p:cNvPr id="172" name="Picture 4"/>
          <p:cNvPicPr>
            <a:picLocks noChangeAspect="1" noChangeArrowheads="1"/>
          </p:cNvPicPr>
          <p:nvPr/>
        </p:nvPicPr>
        <p:blipFill>
          <a:blip r:embed="rId5" cstate="print"/>
          <a:srcRect/>
          <a:stretch>
            <a:fillRect/>
          </a:stretch>
        </p:blipFill>
        <p:spPr bwMode="auto">
          <a:xfrm>
            <a:off x="971600" y="5165876"/>
            <a:ext cx="648072" cy="423364"/>
          </a:xfrm>
          <a:prstGeom prst="rect">
            <a:avLst/>
          </a:prstGeom>
          <a:noFill/>
          <a:ln w="9525">
            <a:noFill/>
            <a:miter lim="800000"/>
            <a:headEnd/>
            <a:tailEnd/>
          </a:ln>
        </p:spPr>
      </p:pic>
      <p:sp>
        <p:nvSpPr>
          <p:cNvPr id="173" name="圆角矩形 172"/>
          <p:cNvSpPr/>
          <p:nvPr/>
        </p:nvSpPr>
        <p:spPr>
          <a:xfrm>
            <a:off x="7308304"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一键删除</a:t>
            </a:r>
            <a:endParaRPr lang="zh-CN" altLang="en-US" sz="1100" dirty="0"/>
          </a:p>
        </p:txBody>
      </p:sp>
      <p:sp>
        <p:nvSpPr>
          <p:cNvPr id="174" name="圆角矩形 173"/>
          <p:cNvSpPr/>
          <p:nvPr/>
        </p:nvSpPr>
        <p:spPr>
          <a:xfrm>
            <a:off x="8244408" y="5445224"/>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领取</a:t>
            </a:r>
            <a:endParaRPr lang="zh-CN" altLang="en-US" sz="1100" dirty="0"/>
          </a:p>
        </p:txBody>
      </p:sp>
      <p:sp>
        <p:nvSpPr>
          <p:cNvPr id="176" name="TextBox 175"/>
          <p:cNvSpPr txBox="1"/>
          <p:nvPr/>
        </p:nvSpPr>
        <p:spPr>
          <a:xfrm>
            <a:off x="3347864" y="1556792"/>
            <a:ext cx="5616624" cy="2554545"/>
          </a:xfrm>
          <a:prstGeom prst="rect">
            <a:avLst/>
          </a:prstGeom>
          <a:noFill/>
        </p:spPr>
        <p:txBody>
          <a:bodyPr wrap="square" rtlCol="0">
            <a:spAutoFit/>
          </a:bodyPr>
          <a:lstStyle/>
          <a:p>
            <a:r>
              <a:rPr lang="zh-CN" altLang="en-US" sz="1600" dirty="0" smtClean="0"/>
              <a:t>邮件内容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a:t>
            </a:r>
            <a:r>
              <a:rPr lang="en-US" altLang="zh-CN" sz="1600" dirty="0" smtClean="0"/>
              <a:t>200</a:t>
            </a:r>
            <a:r>
              <a:rPr lang="zh-CN" altLang="en-US" sz="1600" dirty="0" smtClean="0"/>
              <a:t>字上限）</a:t>
            </a:r>
            <a:endParaRPr lang="en-US" altLang="zh-CN" sz="1600" dirty="0" smtClean="0"/>
          </a:p>
          <a:p>
            <a:endParaRPr lang="en-US" altLang="zh-CN" sz="1600" dirty="0" smtClean="0"/>
          </a:p>
          <a:p>
            <a:endParaRPr lang="en-US" altLang="zh-CN" sz="1600" dirty="0" smtClean="0"/>
          </a:p>
        </p:txBody>
      </p:sp>
      <p:sp>
        <p:nvSpPr>
          <p:cNvPr id="177" name="圆角矩形 176"/>
          <p:cNvSpPr/>
          <p:nvPr/>
        </p:nvSpPr>
        <p:spPr>
          <a:xfrm>
            <a:off x="3851920" y="4509120"/>
            <a:ext cx="7200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道具图标</a:t>
            </a:r>
            <a:endParaRPr lang="zh-CN" altLang="en-US" dirty="0"/>
          </a:p>
        </p:txBody>
      </p:sp>
      <p:sp>
        <p:nvSpPr>
          <p:cNvPr id="178" name="圆角矩形 177"/>
          <p:cNvSpPr/>
          <p:nvPr/>
        </p:nvSpPr>
        <p:spPr>
          <a:xfrm>
            <a:off x="4788024" y="4509120"/>
            <a:ext cx="7200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圆角矩形 178"/>
          <p:cNvSpPr/>
          <p:nvPr/>
        </p:nvSpPr>
        <p:spPr>
          <a:xfrm>
            <a:off x="5724128" y="4509120"/>
            <a:ext cx="7200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圆角矩形 179"/>
          <p:cNvSpPr/>
          <p:nvPr/>
        </p:nvSpPr>
        <p:spPr>
          <a:xfrm>
            <a:off x="6660232" y="4509120"/>
            <a:ext cx="7200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圆角矩形 180"/>
          <p:cNvSpPr/>
          <p:nvPr/>
        </p:nvSpPr>
        <p:spPr>
          <a:xfrm>
            <a:off x="7596336" y="4509120"/>
            <a:ext cx="7200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TextBox 182"/>
          <p:cNvSpPr txBox="1"/>
          <p:nvPr/>
        </p:nvSpPr>
        <p:spPr>
          <a:xfrm>
            <a:off x="4283968" y="4993431"/>
            <a:ext cx="576064" cy="307777"/>
          </a:xfrm>
          <a:prstGeom prst="rect">
            <a:avLst/>
          </a:prstGeom>
          <a:noFill/>
        </p:spPr>
        <p:txBody>
          <a:bodyPr wrap="square" rtlCol="0">
            <a:spAutoFit/>
          </a:bodyPr>
          <a:lstStyle/>
          <a:p>
            <a:r>
              <a:rPr lang="en-US" altLang="zh-CN" sz="1400" dirty="0" smtClean="0"/>
              <a:t>99</a:t>
            </a:r>
            <a:endParaRPr lang="zh-CN" altLang="en-US" sz="1400" dirty="0"/>
          </a:p>
        </p:txBody>
      </p:sp>
      <p:sp>
        <p:nvSpPr>
          <p:cNvPr id="185" name="TextBox 184"/>
          <p:cNvSpPr txBox="1"/>
          <p:nvPr/>
        </p:nvSpPr>
        <p:spPr>
          <a:xfrm>
            <a:off x="7236296" y="1052736"/>
            <a:ext cx="1907704" cy="276999"/>
          </a:xfrm>
          <a:prstGeom prst="rect">
            <a:avLst/>
          </a:prstGeom>
          <a:noFill/>
        </p:spPr>
        <p:txBody>
          <a:bodyPr wrap="square" rtlCol="0">
            <a:spAutoFit/>
          </a:bodyPr>
          <a:lstStyle/>
          <a:p>
            <a:pPr algn="r"/>
            <a:r>
              <a:rPr lang="zh-CN" altLang="en-US" sz="1200" dirty="0" smtClean="0">
                <a:solidFill>
                  <a:schemeClr val="accent6"/>
                </a:solidFill>
              </a:rPr>
              <a:t>有效期：</a:t>
            </a:r>
            <a:r>
              <a:rPr lang="en-US" altLang="zh-CN" sz="1200" dirty="0" smtClean="0">
                <a:solidFill>
                  <a:schemeClr val="accent6"/>
                </a:solidFill>
              </a:rPr>
              <a:t>6</a:t>
            </a:r>
            <a:r>
              <a:rPr lang="zh-CN" altLang="en-US" sz="1200" dirty="0" smtClean="0">
                <a:solidFill>
                  <a:schemeClr val="accent6"/>
                </a:solidFill>
              </a:rPr>
              <a:t>天</a:t>
            </a:r>
            <a:r>
              <a:rPr lang="en-US" altLang="zh-CN" sz="1200" dirty="0" smtClean="0">
                <a:solidFill>
                  <a:schemeClr val="accent6"/>
                </a:solidFill>
              </a:rPr>
              <a:t>15</a:t>
            </a:r>
            <a:r>
              <a:rPr lang="zh-CN" altLang="en-US" sz="1200" dirty="0" smtClean="0">
                <a:solidFill>
                  <a:schemeClr val="accent6"/>
                </a:solidFill>
              </a:rPr>
              <a:t>个小时</a:t>
            </a:r>
            <a:endParaRPr lang="zh-CN" altLang="en-US" sz="1200" dirty="0">
              <a:solidFill>
                <a:schemeClr val="accent6"/>
              </a:solidFill>
            </a:endParaRPr>
          </a:p>
        </p:txBody>
      </p:sp>
      <p:sp>
        <p:nvSpPr>
          <p:cNvPr id="186" name="流程图: 联系 185"/>
          <p:cNvSpPr/>
          <p:nvPr/>
        </p:nvSpPr>
        <p:spPr>
          <a:xfrm>
            <a:off x="802432" y="980728"/>
            <a:ext cx="97160" cy="9716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1691680" y="1120969"/>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48" name="TextBox 47"/>
          <p:cNvSpPr txBox="1"/>
          <p:nvPr/>
        </p:nvSpPr>
        <p:spPr>
          <a:xfrm>
            <a:off x="1691680" y="1913057"/>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49" name="TextBox 48"/>
          <p:cNvSpPr txBox="1"/>
          <p:nvPr/>
        </p:nvSpPr>
        <p:spPr>
          <a:xfrm>
            <a:off x="1691680" y="2705145"/>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50" name="TextBox 49"/>
          <p:cNvSpPr txBox="1"/>
          <p:nvPr/>
        </p:nvSpPr>
        <p:spPr>
          <a:xfrm>
            <a:off x="1691680" y="3497233"/>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51" name="TextBox 50"/>
          <p:cNvSpPr txBox="1"/>
          <p:nvPr/>
        </p:nvSpPr>
        <p:spPr>
          <a:xfrm>
            <a:off x="1691680" y="4289321"/>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52" name="TextBox 51"/>
          <p:cNvSpPr txBox="1"/>
          <p:nvPr/>
        </p:nvSpPr>
        <p:spPr>
          <a:xfrm>
            <a:off x="1691680" y="5153417"/>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9525" y="390525"/>
            <a:ext cx="9123363" cy="60769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403648" y="476672"/>
            <a:ext cx="1080120" cy="398814"/>
          </a:xfrm>
          <a:prstGeom prst="rect">
            <a:avLst/>
          </a:prstGeom>
          <a:noFill/>
          <a:ln w="9525">
            <a:noFill/>
            <a:miter lim="800000"/>
            <a:headEnd/>
            <a:tailEnd/>
          </a:ln>
        </p:spPr>
      </p:pic>
      <p:sp>
        <p:nvSpPr>
          <p:cNvPr id="8" name="矩形 7"/>
          <p:cNvSpPr/>
          <p:nvPr/>
        </p:nvSpPr>
        <p:spPr>
          <a:xfrm>
            <a:off x="0" y="980728"/>
            <a:ext cx="9144000"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0" y="980728"/>
            <a:ext cx="89959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系统邮件</a:t>
            </a:r>
            <a:endParaRPr lang="zh-CN" altLang="en-US" sz="1200" dirty="0"/>
          </a:p>
        </p:txBody>
      </p:sp>
      <p:sp>
        <p:nvSpPr>
          <p:cNvPr id="10" name="TextBox 9"/>
          <p:cNvSpPr txBox="1"/>
          <p:nvPr/>
        </p:nvSpPr>
        <p:spPr>
          <a:xfrm>
            <a:off x="1547664" y="476672"/>
            <a:ext cx="646331" cy="369332"/>
          </a:xfrm>
          <a:prstGeom prst="rect">
            <a:avLst/>
          </a:prstGeom>
          <a:noFill/>
        </p:spPr>
        <p:txBody>
          <a:bodyPr wrap="none" rtlCol="0">
            <a:spAutoFit/>
          </a:bodyPr>
          <a:lstStyle/>
          <a:p>
            <a:r>
              <a:rPr lang="zh-CN" altLang="en-US" dirty="0" smtClean="0"/>
              <a:t>邮件</a:t>
            </a:r>
            <a:endParaRPr lang="zh-CN" altLang="en-US" dirty="0"/>
          </a:p>
        </p:txBody>
      </p:sp>
      <p:sp>
        <p:nvSpPr>
          <p:cNvPr id="11" name="圆角矩形 10"/>
          <p:cNvSpPr/>
          <p:nvPr/>
        </p:nvSpPr>
        <p:spPr>
          <a:xfrm>
            <a:off x="8244408"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一键领取</a:t>
            </a:r>
            <a:endParaRPr lang="zh-CN" altLang="en-US" sz="1100" dirty="0"/>
          </a:p>
        </p:txBody>
      </p:sp>
      <p:cxnSp>
        <p:nvCxnSpPr>
          <p:cNvPr id="14" name="直接连接符 13"/>
          <p:cNvCxnSpPr/>
          <p:nvPr/>
        </p:nvCxnSpPr>
        <p:spPr>
          <a:xfrm>
            <a:off x="899592" y="980728"/>
            <a:ext cx="0" cy="54726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99592" y="5877272"/>
            <a:ext cx="824440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899592" y="980728"/>
            <a:ext cx="2232248"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p:nvPr/>
        </p:nvCxnSpPr>
        <p:spPr>
          <a:xfrm flipH="1">
            <a:off x="899592" y="1772816"/>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899592" y="2564904"/>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899592" y="3356992"/>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899592" y="4149080"/>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899592" y="5013176"/>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3131840" y="1412776"/>
            <a:ext cx="601216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3131840" y="1052736"/>
            <a:ext cx="1872208" cy="338554"/>
          </a:xfrm>
          <a:prstGeom prst="rect">
            <a:avLst/>
          </a:prstGeom>
          <a:noFill/>
        </p:spPr>
        <p:txBody>
          <a:bodyPr wrap="square" rtlCol="0">
            <a:spAutoFit/>
          </a:bodyPr>
          <a:lstStyle/>
          <a:p>
            <a:r>
              <a:rPr lang="zh-CN" altLang="en-US" sz="1600" dirty="0" smtClean="0">
                <a:solidFill>
                  <a:schemeClr val="bg1"/>
                </a:solidFill>
              </a:rPr>
              <a:t>邮件标题</a:t>
            </a:r>
            <a:endParaRPr lang="zh-CN" altLang="en-US" sz="1600" dirty="0">
              <a:solidFill>
                <a:schemeClr val="bg1"/>
              </a:solidFill>
            </a:endParaRPr>
          </a:p>
        </p:txBody>
      </p:sp>
      <p:sp>
        <p:nvSpPr>
          <p:cNvPr id="129" name="矩形 128"/>
          <p:cNvSpPr/>
          <p:nvPr/>
        </p:nvSpPr>
        <p:spPr>
          <a:xfrm>
            <a:off x="3131840" y="5373216"/>
            <a:ext cx="6012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899592" y="980728"/>
            <a:ext cx="2232248" cy="7920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4"/>
          <p:cNvPicPr>
            <a:picLocks noChangeAspect="1" noChangeArrowheads="1"/>
          </p:cNvPicPr>
          <p:nvPr/>
        </p:nvPicPr>
        <p:blipFill>
          <a:blip r:embed="rId5" cstate="print"/>
          <a:srcRect/>
          <a:stretch>
            <a:fillRect/>
          </a:stretch>
        </p:blipFill>
        <p:spPr bwMode="auto">
          <a:xfrm>
            <a:off x="971600" y="1916832"/>
            <a:ext cx="648072" cy="423364"/>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971600" y="1100860"/>
            <a:ext cx="648072" cy="599948"/>
          </a:xfrm>
          <a:prstGeom prst="rect">
            <a:avLst/>
          </a:prstGeom>
          <a:noFill/>
          <a:ln w="9525">
            <a:noFill/>
            <a:miter lim="800000"/>
            <a:headEnd/>
            <a:tailEnd/>
          </a:ln>
        </p:spPr>
      </p:pic>
      <p:pic>
        <p:nvPicPr>
          <p:cNvPr id="169" name="Picture 4"/>
          <p:cNvPicPr>
            <a:picLocks noChangeAspect="1" noChangeArrowheads="1"/>
          </p:cNvPicPr>
          <p:nvPr/>
        </p:nvPicPr>
        <p:blipFill>
          <a:blip r:embed="rId5" cstate="print"/>
          <a:srcRect/>
          <a:stretch>
            <a:fillRect/>
          </a:stretch>
        </p:blipFill>
        <p:spPr bwMode="auto">
          <a:xfrm>
            <a:off x="971600" y="2717604"/>
            <a:ext cx="648072" cy="423364"/>
          </a:xfrm>
          <a:prstGeom prst="rect">
            <a:avLst/>
          </a:prstGeom>
          <a:noFill/>
          <a:ln w="9525">
            <a:noFill/>
            <a:miter lim="800000"/>
            <a:headEnd/>
            <a:tailEnd/>
          </a:ln>
        </p:spPr>
      </p:pic>
      <p:pic>
        <p:nvPicPr>
          <p:cNvPr id="170" name="Picture 4"/>
          <p:cNvPicPr>
            <a:picLocks noChangeAspect="1" noChangeArrowheads="1"/>
          </p:cNvPicPr>
          <p:nvPr/>
        </p:nvPicPr>
        <p:blipFill>
          <a:blip r:embed="rId5" cstate="print"/>
          <a:srcRect/>
          <a:stretch>
            <a:fillRect/>
          </a:stretch>
        </p:blipFill>
        <p:spPr bwMode="auto">
          <a:xfrm>
            <a:off x="971600" y="3509692"/>
            <a:ext cx="648072" cy="423364"/>
          </a:xfrm>
          <a:prstGeom prst="rect">
            <a:avLst/>
          </a:prstGeom>
          <a:noFill/>
          <a:ln w="9525">
            <a:noFill/>
            <a:miter lim="800000"/>
            <a:headEnd/>
            <a:tailEnd/>
          </a:ln>
        </p:spPr>
      </p:pic>
      <p:pic>
        <p:nvPicPr>
          <p:cNvPr id="171" name="Picture 4"/>
          <p:cNvPicPr>
            <a:picLocks noChangeAspect="1" noChangeArrowheads="1"/>
          </p:cNvPicPr>
          <p:nvPr/>
        </p:nvPicPr>
        <p:blipFill>
          <a:blip r:embed="rId5" cstate="print"/>
          <a:srcRect/>
          <a:stretch>
            <a:fillRect/>
          </a:stretch>
        </p:blipFill>
        <p:spPr bwMode="auto">
          <a:xfrm>
            <a:off x="971600" y="4373788"/>
            <a:ext cx="648072" cy="423364"/>
          </a:xfrm>
          <a:prstGeom prst="rect">
            <a:avLst/>
          </a:prstGeom>
          <a:noFill/>
          <a:ln w="9525">
            <a:noFill/>
            <a:miter lim="800000"/>
            <a:headEnd/>
            <a:tailEnd/>
          </a:ln>
        </p:spPr>
      </p:pic>
      <p:pic>
        <p:nvPicPr>
          <p:cNvPr id="172" name="Picture 4"/>
          <p:cNvPicPr>
            <a:picLocks noChangeAspect="1" noChangeArrowheads="1"/>
          </p:cNvPicPr>
          <p:nvPr/>
        </p:nvPicPr>
        <p:blipFill>
          <a:blip r:embed="rId5" cstate="print"/>
          <a:srcRect/>
          <a:stretch>
            <a:fillRect/>
          </a:stretch>
        </p:blipFill>
        <p:spPr bwMode="auto">
          <a:xfrm>
            <a:off x="971600" y="5165876"/>
            <a:ext cx="648072" cy="423364"/>
          </a:xfrm>
          <a:prstGeom prst="rect">
            <a:avLst/>
          </a:prstGeom>
          <a:noFill/>
          <a:ln w="9525">
            <a:noFill/>
            <a:miter lim="800000"/>
            <a:headEnd/>
            <a:tailEnd/>
          </a:ln>
        </p:spPr>
      </p:pic>
      <p:sp>
        <p:nvSpPr>
          <p:cNvPr id="173" name="圆角矩形 172"/>
          <p:cNvSpPr/>
          <p:nvPr/>
        </p:nvSpPr>
        <p:spPr>
          <a:xfrm>
            <a:off x="7308304"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一键删除</a:t>
            </a:r>
            <a:endParaRPr lang="zh-CN" altLang="en-US" sz="1100" dirty="0"/>
          </a:p>
        </p:txBody>
      </p:sp>
      <p:sp>
        <p:nvSpPr>
          <p:cNvPr id="174" name="圆角矩形 173"/>
          <p:cNvSpPr/>
          <p:nvPr/>
        </p:nvSpPr>
        <p:spPr>
          <a:xfrm>
            <a:off x="8244408" y="5445224"/>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删除</a:t>
            </a:r>
            <a:endParaRPr lang="zh-CN" altLang="en-US" sz="1100" dirty="0"/>
          </a:p>
        </p:txBody>
      </p:sp>
      <p:sp>
        <p:nvSpPr>
          <p:cNvPr id="176" name="TextBox 175"/>
          <p:cNvSpPr txBox="1"/>
          <p:nvPr/>
        </p:nvSpPr>
        <p:spPr>
          <a:xfrm>
            <a:off x="3347864" y="1556792"/>
            <a:ext cx="5616624" cy="2554545"/>
          </a:xfrm>
          <a:prstGeom prst="rect">
            <a:avLst/>
          </a:prstGeom>
          <a:noFill/>
        </p:spPr>
        <p:txBody>
          <a:bodyPr wrap="square" rtlCol="0">
            <a:spAutoFit/>
          </a:bodyPr>
          <a:lstStyle/>
          <a:p>
            <a:r>
              <a:rPr lang="zh-CN" altLang="en-US" sz="1600" dirty="0" smtClean="0"/>
              <a:t>邮件内容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a:t>
            </a:r>
            <a:r>
              <a:rPr lang="en-US" altLang="zh-CN" sz="1600" dirty="0" smtClean="0"/>
              <a:t>200</a:t>
            </a:r>
            <a:r>
              <a:rPr lang="zh-CN" altLang="en-US" sz="1600" dirty="0" smtClean="0"/>
              <a:t>字上限）</a:t>
            </a:r>
            <a:endParaRPr lang="en-US" altLang="zh-CN" sz="1600" dirty="0" smtClean="0"/>
          </a:p>
          <a:p>
            <a:endParaRPr lang="en-US" altLang="zh-CN" sz="1600" dirty="0" smtClean="0"/>
          </a:p>
          <a:p>
            <a:endParaRPr lang="en-US" altLang="zh-CN" sz="1600" dirty="0" smtClean="0"/>
          </a:p>
        </p:txBody>
      </p:sp>
      <p:sp>
        <p:nvSpPr>
          <p:cNvPr id="185" name="TextBox 184"/>
          <p:cNvSpPr txBox="1"/>
          <p:nvPr/>
        </p:nvSpPr>
        <p:spPr>
          <a:xfrm>
            <a:off x="7236296" y="1052736"/>
            <a:ext cx="1907704" cy="276999"/>
          </a:xfrm>
          <a:prstGeom prst="rect">
            <a:avLst/>
          </a:prstGeom>
          <a:noFill/>
        </p:spPr>
        <p:txBody>
          <a:bodyPr wrap="square" rtlCol="0">
            <a:spAutoFit/>
          </a:bodyPr>
          <a:lstStyle/>
          <a:p>
            <a:pPr algn="r"/>
            <a:r>
              <a:rPr lang="zh-CN" altLang="en-US" sz="1200" dirty="0" smtClean="0">
                <a:solidFill>
                  <a:schemeClr val="accent6"/>
                </a:solidFill>
              </a:rPr>
              <a:t>有效期：</a:t>
            </a:r>
            <a:r>
              <a:rPr lang="en-US" altLang="zh-CN" sz="1200" dirty="0" smtClean="0">
                <a:solidFill>
                  <a:schemeClr val="accent6"/>
                </a:solidFill>
              </a:rPr>
              <a:t>6</a:t>
            </a:r>
            <a:r>
              <a:rPr lang="zh-CN" altLang="en-US" sz="1200" dirty="0" smtClean="0">
                <a:solidFill>
                  <a:schemeClr val="accent6"/>
                </a:solidFill>
              </a:rPr>
              <a:t>天</a:t>
            </a:r>
            <a:r>
              <a:rPr lang="en-US" altLang="zh-CN" sz="1200" dirty="0" smtClean="0">
                <a:solidFill>
                  <a:schemeClr val="accent6"/>
                </a:solidFill>
              </a:rPr>
              <a:t>15</a:t>
            </a:r>
            <a:r>
              <a:rPr lang="zh-CN" altLang="en-US" sz="1200" dirty="0" smtClean="0">
                <a:solidFill>
                  <a:schemeClr val="accent6"/>
                </a:solidFill>
              </a:rPr>
              <a:t>个小时</a:t>
            </a:r>
            <a:endParaRPr lang="zh-CN" altLang="en-US" sz="1200" dirty="0">
              <a:solidFill>
                <a:schemeClr val="accent6"/>
              </a:solidFill>
            </a:endParaRPr>
          </a:p>
        </p:txBody>
      </p:sp>
      <p:sp>
        <p:nvSpPr>
          <p:cNvPr id="186" name="流程图: 联系 185"/>
          <p:cNvSpPr/>
          <p:nvPr/>
        </p:nvSpPr>
        <p:spPr>
          <a:xfrm>
            <a:off x="802432" y="980728"/>
            <a:ext cx="97160" cy="9716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1691680" y="1120969"/>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48" name="TextBox 47"/>
          <p:cNvSpPr txBox="1"/>
          <p:nvPr/>
        </p:nvSpPr>
        <p:spPr>
          <a:xfrm>
            <a:off x="1691680" y="1913057"/>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49" name="TextBox 48"/>
          <p:cNvSpPr txBox="1"/>
          <p:nvPr/>
        </p:nvSpPr>
        <p:spPr>
          <a:xfrm>
            <a:off x="1691680" y="2705145"/>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50" name="TextBox 49"/>
          <p:cNvSpPr txBox="1"/>
          <p:nvPr/>
        </p:nvSpPr>
        <p:spPr>
          <a:xfrm>
            <a:off x="1691680" y="3497233"/>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51" name="TextBox 50"/>
          <p:cNvSpPr txBox="1"/>
          <p:nvPr/>
        </p:nvSpPr>
        <p:spPr>
          <a:xfrm>
            <a:off x="1691680" y="4289321"/>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52" name="TextBox 51"/>
          <p:cNvSpPr txBox="1"/>
          <p:nvPr/>
        </p:nvSpPr>
        <p:spPr>
          <a:xfrm>
            <a:off x="1691680" y="5153417"/>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9525" y="390525"/>
            <a:ext cx="9123363" cy="60769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403648" y="476672"/>
            <a:ext cx="1080120" cy="398814"/>
          </a:xfrm>
          <a:prstGeom prst="rect">
            <a:avLst/>
          </a:prstGeom>
          <a:noFill/>
          <a:ln w="9525">
            <a:noFill/>
            <a:miter lim="800000"/>
            <a:headEnd/>
            <a:tailEnd/>
          </a:ln>
        </p:spPr>
      </p:pic>
      <p:sp>
        <p:nvSpPr>
          <p:cNvPr id="8" name="矩形 7"/>
          <p:cNvSpPr/>
          <p:nvPr/>
        </p:nvSpPr>
        <p:spPr>
          <a:xfrm>
            <a:off x="0" y="980728"/>
            <a:ext cx="9144000"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0" y="980728"/>
            <a:ext cx="89959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系统邮件</a:t>
            </a:r>
            <a:endParaRPr lang="zh-CN" altLang="en-US" sz="1200" dirty="0"/>
          </a:p>
        </p:txBody>
      </p:sp>
      <p:sp>
        <p:nvSpPr>
          <p:cNvPr id="10" name="TextBox 9"/>
          <p:cNvSpPr txBox="1"/>
          <p:nvPr/>
        </p:nvSpPr>
        <p:spPr>
          <a:xfrm>
            <a:off x="1547664" y="476672"/>
            <a:ext cx="646331" cy="369332"/>
          </a:xfrm>
          <a:prstGeom prst="rect">
            <a:avLst/>
          </a:prstGeom>
          <a:noFill/>
        </p:spPr>
        <p:txBody>
          <a:bodyPr wrap="none" rtlCol="0">
            <a:spAutoFit/>
          </a:bodyPr>
          <a:lstStyle/>
          <a:p>
            <a:r>
              <a:rPr lang="zh-CN" altLang="en-US" dirty="0" smtClean="0"/>
              <a:t>邮件</a:t>
            </a:r>
            <a:endParaRPr lang="zh-CN" altLang="en-US" dirty="0"/>
          </a:p>
        </p:txBody>
      </p:sp>
      <p:cxnSp>
        <p:nvCxnSpPr>
          <p:cNvPr id="14" name="直接连接符 13"/>
          <p:cNvCxnSpPr/>
          <p:nvPr/>
        </p:nvCxnSpPr>
        <p:spPr>
          <a:xfrm>
            <a:off x="899592" y="980728"/>
            <a:ext cx="0" cy="54726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99592" y="5877272"/>
            <a:ext cx="824440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流程图: 联系 47"/>
          <p:cNvSpPr/>
          <p:nvPr/>
        </p:nvSpPr>
        <p:spPr>
          <a:xfrm>
            <a:off x="802432" y="980728"/>
            <a:ext cx="97160" cy="9716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TextBox 59"/>
          <p:cNvSpPr txBox="1"/>
          <p:nvPr/>
        </p:nvSpPr>
        <p:spPr>
          <a:xfrm>
            <a:off x="4067944" y="3059668"/>
            <a:ext cx="3240360" cy="369332"/>
          </a:xfrm>
          <a:prstGeom prst="rect">
            <a:avLst/>
          </a:prstGeom>
          <a:noFill/>
        </p:spPr>
        <p:txBody>
          <a:bodyPr wrap="square" rtlCol="0">
            <a:spAutoFit/>
          </a:bodyPr>
          <a:lstStyle/>
          <a:p>
            <a:r>
              <a:rPr lang="zh-CN" altLang="en-US" dirty="0" smtClean="0"/>
              <a:t>邮箱内空空如也</a:t>
            </a:r>
            <a:r>
              <a:rPr lang="en-US" altLang="zh-CN" dirty="0" smtClean="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9525" y="390525"/>
            <a:ext cx="9123363" cy="60769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403648" y="476672"/>
            <a:ext cx="1080120" cy="398814"/>
          </a:xfrm>
          <a:prstGeom prst="rect">
            <a:avLst/>
          </a:prstGeom>
          <a:noFill/>
          <a:ln w="9525">
            <a:noFill/>
            <a:miter lim="800000"/>
            <a:headEnd/>
            <a:tailEnd/>
          </a:ln>
        </p:spPr>
      </p:pic>
      <p:sp>
        <p:nvSpPr>
          <p:cNvPr id="8" name="矩形 7"/>
          <p:cNvSpPr/>
          <p:nvPr/>
        </p:nvSpPr>
        <p:spPr>
          <a:xfrm>
            <a:off x="0" y="980728"/>
            <a:ext cx="9144000"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9" name="圆角矩形 8"/>
          <p:cNvSpPr/>
          <p:nvPr/>
        </p:nvSpPr>
        <p:spPr>
          <a:xfrm>
            <a:off x="0" y="980728"/>
            <a:ext cx="89959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系统邮件</a:t>
            </a:r>
            <a:endParaRPr lang="zh-CN" altLang="en-US" sz="1200" dirty="0"/>
          </a:p>
        </p:txBody>
      </p:sp>
      <p:sp>
        <p:nvSpPr>
          <p:cNvPr id="10" name="TextBox 9"/>
          <p:cNvSpPr txBox="1"/>
          <p:nvPr/>
        </p:nvSpPr>
        <p:spPr>
          <a:xfrm>
            <a:off x="1547664" y="476672"/>
            <a:ext cx="646331" cy="369332"/>
          </a:xfrm>
          <a:prstGeom prst="rect">
            <a:avLst/>
          </a:prstGeom>
          <a:noFill/>
        </p:spPr>
        <p:txBody>
          <a:bodyPr wrap="none" rtlCol="0">
            <a:spAutoFit/>
          </a:bodyPr>
          <a:lstStyle/>
          <a:p>
            <a:r>
              <a:rPr lang="zh-CN" altLang="en-US" dirty="0" smtClean="0"/>
              <a:t>邮件</a:t>
            </a:r>
            <a:endParaRPr lang="zh-CN" altLang="en-US" dirty="0"/>
          </a:p>
        </p:txBody>
      </p:sp>
      <p:sp>
        <p:nvSpPr>
          <p:cNvPr id="11" name="圆角矩形 10"/>
          <p:cNvSpPr/>
          <p:nvPr/>
        </p:nvSpPr>
        <p:spPr>
          <a:xfrm>
            <a:off x="8244408"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一键领取</a:t>
            </a:r>
            <a:endParaRPr lang="zh-CN" altLang="en-US" sz="1100" dirty="0"/>
          </a:p>
        </p:txBody>
      </p:sp>
      <p:cxnSp>
        <p:nvCxnSpPr>
          <p:cNvPr id="14" name="直接连接符 13"/>
          <p:cNvCxnSpPr/>
          <p:nvPr/>
        </p:nvCxnSpPr>
        <p:spPr>
          <a:xfrm>
            <a:off x="899592" y="980728"/>
            <a:ext cx="0" cy="54726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99592" y="5877272"/>
            <a:ext cx="824440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899592" y="980728"/>
            <a:ext cx="2232248"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p:nvPr/>
        </p:nvCxnSpPr>
        <p:spPr>
          <a:xfrm flipH="1">
            <a:off x="899592" y="1772816"/>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899592" y="2564904"/>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899592" y="3356992"/>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899592" y="4149080"/>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899592" y="5013176"/>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3131840" y="1412776"/>
            <a:ext cx="601216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3131840" y="1052736"/>
            <a:ext cx="2952328" cy="338554"/>
          </a:xfrm>
          <a:prstGeom prst="rect">
            <a:avLst/>
          </a:prstGeom>
          <a:noFill/>
        </p:spPr>
        <p:txBody>
          <a:bodyPr wrap="square" rtlCol="0">
            <a:spAutoFit/>
          </a:bodyPr>
          <a:lstStyle/>
          <a:p>
            <a:r>
              <a:rPr lang="zh-CN" altLang="en-US" sz="1600" dirty="0" smtClean="0">
                <a:solidFill>
                  <a:schemeClr val="bg1"/>
                </a:solidFill>
              </a:rPr>
              <a:t>好友赠送</a:t>
            </a:r>
            <a:endParaRPr lang="zh-CN" altLang="en-US" sz="1600" dirty="0">
              <a:solidFill>
                <a:schemeClr val="bg1"/>
              </a:solidFill>
            </a:endParaRPr>
          </a:p>
        </p:txBody>
      </p:sp>
      <p:sp>
        <p:nvSpPr>
          <p:cNvPr id="129" name="矩形 128"/>
          <p:cNvSpPr/>
          <p:nvPr/>
        </p:nvSpPr>
        <p:spPr>
          <a:xfrm>
            <a:off x="3131840" y="5373216"/>
            <a:ext cx="6012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899592" y="980728"/>
            <a:ext cx="2232248" cy="7920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4"/>
          <p:cNvPicPr>
            <a:picLocks noChangeAspect="1" noChangeArrowheads="1"/>
          </p:cNvPicPr>
          <p:nvPr/>
        </p:nvPicPr>
        <p:blipFill>
          <a:blip r:embed="rId5" cstate="print"/>
          <a:srcRect/>
          <a:stretch>
            <a:fillRect/>
          </a:stretch>
        </p:blipFill>
        <p:spPr bwMode="auto">
          <a:xfrm>
            <a:off x="971600" y="1916832"/>
            <a:ext cx="648072" cy="423364"/>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971600" y="1100860"/>
            <a:ext cx="648072" cy="599948"/>
          </a:xfrm>
          <a:prstGeom prst="rect">
            <a:avLst/>
          </a:prstGeom>
          <a:noFill/>
          <a:ln w="9525">
            <a:noFill/>
            <a:miter lim="800000"/>
            <a:headEnd/>
            <a:tailEnd/>
          </a:ln>
        </p:spPr>
      </p:pic>
      <p:pic>
        <p:nvPicPr>
          <p:cNvPr id="169" name="Picture 4"/>
          <p:cNvPicPr>
            <a:picLocks noChangeAspect="1" noChangeArrowheads="1"/>
          </p:cNvPicPr>
          <p:nvPr/>
        </p:nvPicPr>
        <p:blipFill>
          <a:blip r:embed="rId5" cstate="print"/>
          <a:srcRect/>
          <a:stretch>
            <a:fillRect/>
          </a:stretch>
        </p:blipFill>
        <p:spPr bwMode="auto">
          <a:xfrm>
            <a:off x="971600" y="2717604"/>
            <a:ext cx="648072" cy="423364"/>
          </a:xfrm>
          <a:prstGeom prst="rect">
            <a:avLst/>
          </a:prstGeom>
          <a:noFill/>
          <a:ln w="9525">
            <a:noFill/>
            <a:miter lim="800000"/>
            <a:headEnd/>
            <a:tailEnd/>
          </a:ln>
        </p:spPr>
      </p:pic>
      <p:pic>
        <p:nvPicPr>
          <p:cNvPr id="170" name="Picture 4"/>
          <p:cNvPicPr>
            <a:picLocks noChangeAspect="1" noChangeArrowheads="1"/>
          </p:cNvPicPr>
          <p:nvPr/>
        </p:nvPicPr>
        <p:blipFill>
          <a:blip r:embed="rId5" cstate="print"/>
          <a:srcRect/>
          <a:stretch>
            <a:fillRect/>
          </a:stretch>
        </p:blipFill>
        <p:spPr bwMode="auto">
          <a:xfrm>
            <a:off x="971600" y="3509692"/>
            <a:ext cx="648072" cy="423364"/>
          </a:xfrm>
          <a:prstGeom prst="rect">
            <a:avLst/>
          </a:prstGeom>
          <a:noFill/>
          <a:ln w="9525">
            <a:noFill/>
            <a:miter lim="800000"/>
            <a:headEnd/>
            <a:tailEnd/>
          </a:ln>
        </p:spPr>
      </p:pic>
      <p:pic>
        <p:nvPicPr>
          <p:cNvPr id="171" name="Picture 4"/>
          <p:cNvPicPr>
            <a:picLocks noChangeAspect="1" noChangeArrowheads="1"/>
          </p:cNvPicPr>
          <p:nvPr/>
        </p:nvPicPr>
        <p:blipFill>
          <a:blip r:embed="rId5" cstate="print"/>
          <a:srcRect/>
          <a:stretch>
            <a:fillRect/>
          </a:stretch>
        </p:blipFill>
        <p:spPr bwMode="auto">
          <a:xfrm>
            <a:off x="971600" y="4373788"/>
            <a:ext cx="648072" cy="423364"/>
          </a:xfrm>
          <a:prstGeom prst="rect">
            <a:avLst/>
          </a:prstGeom>
          <a:noFill/>
          <a:ln w="9525">
            <a:noFill/>
            <a:miter lim="800000"/>
            <a:headEnd/>
            <a:tailEnd/>
          </a:ln>
        </p:spPr>
      </p:pic>
      <p:pic>
        <p:nvPicPr>
          <p:cNvPr id="172" name="Picture 4"/>
          <p:cNvPicPr>
            <a:picLocks noChangeAspect="1" noChangeArrowheads="1"/>
          </p:cNvPicPr>
          <p:nvPr/>
        </p:nvPicPr>
        <p:blipFill>
          <a:blip r:embed="rId5" cstate="print"/>
          <a:srcRect/>
          <a:stretch>
            <a:fillRect/>
          </a:stretch>
        </p:blipFill>
        <p:spPr bwMode="auto">
          <a:xfrm>
            <a:off x="971600" y="5165876"/>
            <a:ext cx="648072" cy="423364"/>
          </a:xfrm>
          <a:prstGeom prst="rect">
            <a:avLst/>
          </a:prstGeom>
          <a:noFill/>
          <a:ln w="9525">
            <a:noFill/>
            <a:miter lim="800000"/>
            <a:headEnd/>
            <a:tailEnd/>
          </a:ln>
        </p:spPr>
      </p:pic>
      <p:sp>
        <p:nvSpPr>
          <p:cNvPr id="173" name="圆角矩形 172"/>
          <p:cNvSpPr/>
          <p:nvPr/>
        </p:nvSpPr>
        <p:spPr>
          <a:xfrm>
            <a:off x="7308304"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一键删除</a:t>
            </a:r>
            <a:endParaRPr lang="zh-CN" altLang="en-US" sz="1100" dirty="0"/>
          </a:p>
        </p:txBody>
      </p:sp>
      <p:sp>
        <p:nvSpPr>
          <p:cNvPr id="174" name="圆角矩形 173"/>
          <p:cNvSpPr/>
          <p:nvPr/>
        </p:nvSpPr>
        <p:spPr>
          <a:xfrm>
            <a:off x="8244408" y="5445224"/>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领取</a:t>
            </a:r>
            <a:endParaRPr lang="zh-CN" altLang="en-US" sz="1100" dirty="0"/>
          </a:p>
        </p:txBody>
      </p:sp>
      <p:sp>
        <p:nvSpPr>
          <p:cNvPr id="176" name="TextBox 175"/>
          <p:cNvSpPr txBox="1"/>
          <p:nvPr/>
        </p:nvSpPr>
        <p:spPr>
          <a:xfrm>
            <a:off x="3347864" y="1556792"/>
            <a:ext cx="5616624" cy="2554545"/>
          </a:xfrm>
          <a:prstGeom prst="rect">
            <a:avLst/>
          </a:prstGeom>
          <a:noFill/>
        </p:spPr>
        <p:txBody>
          <a:bodyPr wrap="square" rtlCol="0">
            <a:spAutoFit/>
          </a:bodyPr>
          <a:lstStyle/>
          <a:p>
            <a:r>
              <a:rPr lang="zh-CN" altLang="en-US" sz="1600" dirty="0" smtClean="0"/>
              <a:t>邮件内容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扒拉（</a:t>
            </a:r>
            <a:r>
              <a:rPr lang="en-US" altLang="zh-CN" sz="1600" dirty="0" smtClean="0"/>
              <a:t>200</a:t>
            </a:r>
            <a:r>
              <a:rPr lang="zh-CN" altLang="en-US" sz="1600" dirty="0" smtClean="0"/>
              <a:t>字上限）</a:t>
            </a:r>
            <a:endParaRPr lang="en-US" altLang="zh-CN" sz="1600" dirty="0" smtClean="0"/>
          </a:p>
          <a:p>
            <a:endParaRPr lang="en-US" altLang="zh-CN" sz="1600" dirty="0" smtClean="0"/>
          </a:p>
          <a:p>
            <a:endParaRPr lang="en-US" altLang="zh-CN" sz="1600" dirty="0" smtClean="0"/>
          </a:p>
        </p:txBody>
      </p:sp>
      <p:sp>
        <p:nvSpPr>
          <p:cNvPr id="177" name="圆角矩形 176"/>
          <p:cNvSpPr/>
          <p:nvPr/>
        </p:nvSpPr>
        <p:spPr>
          <a:xfrm>
            <a:off x="3851920" y="4509120"/>
            <a:ext cx="7200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道具图标</a:t>
            </a:r>
            <a:endParaRPr lang="zh-CN" altLang="en-US" dirty="0"/>
          </a:p>
        </p:txBody>
      </p:sp>
      <p:sp>
        <p:nvSpPr>
          <p:cNvPr id="183" name="TextBox 182"/>
          <p:cNvSpPr txBox="1"/>
          <p:nvPr/>
        </p:nvSpPr>
        <p:spPr>
          <a:xfrm>
            <a:off x="4283968" y="4993431"/>
            <a:ext cx="576064" cy="307777"/>
          </a:xfrm>
          <a:prstGeom prst="rect">
            <a:avLst/>
          </a:prstGeom>
          <a:noFill/>
        </p:spPr>
        <p:txBody>
          <a:bodyPr wrap="square" rtlCol="0">
            <a:spAutoFit/>
          </a:bodyPr>
          <a:lstStyle/>
          <a:p>
            <a:r>
              <a:rPr lang="en-US" altLang="zh-CN" sz="1400" dirty="0" smtClean="0"/>
              <a:t>99</a:t>
            </a:r>
            <a:endParaRPr lang="zh-CN" altLang="en-US" sz="1400" dirty="0"/>
          </a:p>
        </p:txBody>
      </p:sp>
      <p:sp>
        <p:nvSpPr>
          <p:cNvPr id="185" name="TextBox 184"/>
          <p:cNvSpPr txBox="1"/>
          <p:nvPr/>
        </p:nvSpPr>
        <p:spPr>
          <a:xfrm>
            <a:off x="7236296" y="1052736"/>
            <a:ext cx="1907704" cy="276999"/>
          </a:xfrm>
          <a:prstGeom prst="rect">
            <a:avLst/>
          </a:prstGeom>
          <a:noFill/>
        </p:spPr>
        <p:txBody>
          <a:bodyPr wrap="square" rtlCol="0">
            <a:spAutoFit/>
          </a:bodyPr>
          <a:lstStyle/>
          <a:p>
            <a:pPr algn="r"/>
            <a:r>
              <a:rPr lang="zh-CN" altLang="en-US" sz="1200" dirty="0" smtClean="0">
                <a:solidFill>
                  <a:schemeClr val="accent6"/>
                </a:solidFill>
              </a:rPr>
              <a:t>有效期：</a:t>
            </a:r>
            <a:r>
              <a:rPr lang="en-US" altLang="zh-CN" sz="1200" dirty="0" smtClean="0">
                <a:solidFill>
                  <a:schemeClr val="accent6"/>
                </a:solidFill>
              </a:rPr>
              <a:t>6</a:t>
            </a:r>
            <a:r>
              <a:rPr lang="zh-CN" altLang="en-US" sz="1200" dirty="0" smtClean="0">
                <a:solidFill>
                  <a:schemeClr val="accent6"/>
                </a:solidFill>
              </a:rPr>
              <a:t>天</a:t>
            </a:r>
            <a:r>
              <a:rPr lang="en-US" altLang="zh-CN" sz="1200" dirty="0" smtClean="0">
                <a:solidFill>
                  <a:schemeClr val="accent6"/>
                </a:solidFill>
              </a:rPr>
              <a:t>15</a:t>
            </a:r>
            <a:r>
              <a:rPr lang="zh-CN" altLang="en-US" sz="1200" dirty="0" smtClean="0">
                <a:solidFill>
                  <a:schemeClr val="accent6"/>
                </a:solidFill>
              </a:rPr>
              <a:t>个小时</a:t>
            </a:r>
            <a:endParaRPr lang="zh-CN" altLang="en-US" sz="1200" dirty="0">
              <a:solidFill>
                <a:schemeClr val="accent6"/>
              </a:solidFill>
            </a:endParaRPr>
          </a:p>
        </p:txBody>
      </p:sp>
      <p:sp>
        <p:nvSpPr>
          <p:cNvPr id="186" name="流程图: 联系 185"/>
          <p:cNvSpPr/>
          <p:nvPr/>
        </p:nvSpPr>
        <p:spPr>
          <a:xfrm>
            <a:off x="802432" y="980728"/>
            <a:ext cx="97160" cy="9716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0" y="908720"/>
            <a:ext cx="971600" cy="55446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971600" y="908720"/>
            <a:ext cx="2160240" cy="49685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131840" y="908720"/>
            <a:ext cx="6012160" cy="45365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876256" y="5445224"/>
            <a:ext cx="2267744"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联系 49"/>
          <p:cNvSpPr/>
          <p:nvPr/>
        </p:nvSpPr>
        <p:spPr>
          <a:xfrm>
            <a:off x="251520" y="2564904"/>
            <a:ext cx="288032" cy="313184"/>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a:t>
            </a:r>
            <a:endParaRPr lang="zh-CN" altLang="en-US" dirty="0">
              <a:solidFill>
                <a:srgbClr val="FF0000"/>
              </a:solidFill>
            </a:endParaRPr>
          </a:p>
        </p:txBody>
      </p:sp>
      <p:sp>
        <p:nvSpPr>
          <p:cNvPr id="51" name="流程图: 联系 50"/>
          <p:cNvSpPr/>
          <p:nvPr/>
        </p:nvSpPr>
        <p:spPr>
          <a:xfrm>
            <a:off x="2339752" y="2132856"/>
            <a:ext cx="288032" cy="313184"/>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2</a:t>
            </a:r>
            <a:endParaRPr lang="zh-CN" altLang="en-US" dirty="0">
              <a:solidFill>
                <a:srgbClr val="FF0000"/>
              </a:solidFill>
            </a:endParaRPr>
          </a:p>
        </p:txBody>
      </p:sp>
      <p:sp>
        <p:nvSpPr>
          <p:cNvPr id="52" name="流程图: 联系 51"/>
          <p:cNvSpPr/>
          <p:nvPr/>
        </p:nvSpPr>
        <p:spPr>
          <a:xfrm>
            <a:off x="6516216" y="1268760"/>
            <a:ext cx="288032" cy="313184"/>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3</a:t>
            </a:r>
            <a:endParaRPr lang="zh-CN" altLang="en-US" dirty="0">
              <a:solidFill>
                <a:srgbClr val="FF0000"/>
              </a:solidFill>
            </a:endParaRPr>
          </a:p>
        </p:txBody>
      </p:sp>
      <p:sp>
        <p:nvSpPr>
          <p:cNvPr id="53" name="流程图: 联系 52"/>
          <p:cNvSpPr/>
          <p:nvPr/>
        </p:nvSpPr>
        <p:spPr>
          <a:xfrm>
            <a:off x="6948264" y="5996136"/>
            <a:ext cx="288032" cy="313184"/>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4</a:t>
            </a:r>
            <a:endParaRPr lang="zh-CN" altLang="en-US" dirty="0">
              <a:solidFill>
                <a:srgbClr val="FF0000"/>
              </a:solidFill>
            </a:endParaRPr>
          </a:p>
        </p:txBody>
      </p:sp>
      <p:pic>
        <p:nvPicPr>
          <p:cNvPr id="54" name="图片 53" descr="dtb_copper cash.png"/>
          <p:cNvPicPr>
            <a:picLocks noChangeAspect="1"/>
          </p:cNvPicPr>
          <p:nvPr/>
        </p:nvPicPr>
        <p:blipFill>
          <a:blip r:embed="rId7" cstate="print"/>
          <a:stretch>
            <a:fillRect/>
          </a:stretch>
        </p:blipFill>
        <p:spPr>
          <a:xfrm>
            <a:off x="3923928" y="4581128"/>
            <a:ext cx="576064" cy="576064"/>
          </a:xfrm>
          <a:prstGeom prst="rect">
            <a:avLst/>
          </a:prstGeom>
        </p:spPr>
      </p:pic>
      <p:sp>
        <p:nvSpPr>
          <p:cNvPr id="61" name="TextBox 60"/>
          <p:cNvSpPr txBox="1"/>
          <p:nvPr/>
        </p:nvSpPr>
        <p:spPr>
          <a:xfrm>
            <a:off x="0" y="2924944"/>
            <a:ext cx="1115616" cy="338554"/>
          </a:xfrm>
          <a:prstGeom prst="rect">
            <a:avLst/>
          </a:prstGeom>
          <a:noFill/>
        </p:spPr>
        <p:txBody>
          <a:bodyPr wrap="square" rtlCol="0">
            <a:spAutoFit/>
          </a:bodyPr>
          <a:lstStyle/>
          <a:p>
            <a:r>
              <a:rPr lang="zh-CN" altLang="en-US" sz="1600" b="1" dirty="0" smtClean="0">
                <a:solidFill>
                  <a:srgbClr val="FF0000"/>
                </a:solidFill>
              </a:rPr>
              <a:t>邮件分类</a:t>
            </a:r>
            <a:endParaRPr lang="zh-CN" altLang="en-US" sz="1600" b="1" dirty="0">
              <a:solidFill>
                <a:srgbClr val="FF0000"/>
              </a:solidFill>
            </a:endParaRPr>
          </a:p>
        </p:txBody>
      </p:sp>
      <p:sp>
        <p:nvSpPr>
          <p:cNvPr id="62" name="TextBox 61"/>
          <p:cNvSpPr txBox="1"/>
          <p:nvPr/>
        </p:nvSpPr>
        <p:spPr>
          <a:xfrm>
            <a:off x="1979712" y="2420888"/>
            <a:ext cx="1115616" cy="338554"/>
          </a:xfrm>
          <a:prstGeom prst="rect">
            <a:avLst/>
          </a:prstGeom>
          <a:noFill/>
        </p:spPr>
        <p:txBody>
          <a:bodyPr wrap="square" rtlCol="0">
            <a:spAutoFit/>
          </a:bodyPr>
          <a:lstStyle/>
          <a:p>
            <a:r>
              <a:rPr lang="zh-CN" altLang="en-US" sz="1600" b="1" dirty="0" smtClean="0">
                <a:solidFill>
                  <a:srgbClr val="FF0000"/>
                </a:solidFill>
              </a:rPr>
              <a:t>邮件列表</a:t>
            </a:r>
            <a:endParaRPr lang="zh-CN" altLang="en-US" sz="1600" b="1" dirty="0">
              <a:solidFill>
                <a:srgbClr val="FF0000"/>
              </a:solidFill>
            </a:endParaRPr>
          </a:p>
        </p:txBody>
      </p:sp>
      <p:sp>
        <p:nvSpPr>
          <p:cNvPr id="63" name="TextBox 62"/>
          <p:cNvSpPr txBox="1"/>
          <p:nvPr/>
        </p:nvSpPr>
        <p:spPr>
          <a:xfrm>
            <a:off x="6804248" y="1340768"/>
            <a:ext cx="1115616" cy="338554"/>
          </a:xfrm>
          <a:prstGeom prst="rect">
            <a:avLst/>
          </a:prstGeom>
          <a:noFill/>
        </p:spPr>
        <p:txBody>
          <a:bodyPr wrap="square" rtlCol="0">
            <a:spAutoFit/>
          </a:bodyPr>
          <a:lstStyle/>
          <a:p>
            <a:r>
              <a:rPr lang="zh-CN" altLang="en-US" sz="1600" b="1" dirty="0" smtClean="0">
                <a:solidFill>
                  <a:srgbClr val="FF0000"/>
                </a:solidFill>
              </a:rPr>
              <a:t>邮件内容</a:t>
            </a:r>
            <a:endParaRPr lang="zh-CN" altLang="en-US" sz="1600" b="1" dirty="0">
              <a:solidFill>
                <a:srgbClr val="FF0000"/>
              </a:solidFill>
            </a:endParaRPr>
          </a:p>
        </p:txBody>
      </p:sp>
      <p:sp>
        <p:nvSpPr>
          <p:cNvPr id="64" name="TextBox 63"/>
          <p:cNvSpPr txBox="1"/>
          <p:nvPr/>
        </p:nvSpPr>
        <p:spPr>
          <a:xfrm>
            <a:off x="6876256" y="6381328"/>
            <a:ext cx="1115616" cy="338554"/>
          </a:xfrm>
          <a:prstGeom prst="rect">
            <a:avLst/>
          </a:prstGeom>
          <a:noFill/>
        </p:spPr>
        <p:txBody>
          <a:bodyPr wrap="square" rtlCol="0">
            <a:spAutoFit/>
          </a:bodyPr>
          <a:lstStyle/>
          <a:p>
            <a:r>
              <a:rPr lang="zh-CN" altLang="en-US" sz="1600" b="1" dirty="0" smtClean="0">
                <a:solidFill>
                  <a:srgbClr val="FF0000"/>
                </a:solidFill>
              </a:rPr>
              <a:t>操作按钮</a:t>
            </a:r>
            <a:endParaRPr lang="zh-CN" altLang="en-US" sz="1600" b="1" dirty="0">
              <a:solidFill>
                <a:srgbClr val="FF0000"/>
              </a:solidFill>
            </a:endParaRPr>
          </a:p>
        </p:txBody>
      </p:sp>
      <p:sp>
        <p:nvSpPr>
          <p:cNvPr id="66" name="TextBox 65"/>
          <p:cNvSpPr txBox="1"/>
          <p:nvPr/>
        </p:nvSpPr>
        <p:spPr>
          <a:xfrm>
            <a:off x="1691680" y="1120969"/>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67" name="TextBox 66"/>
          <p:cNvSpPr txBox="1"/>
          <p:nvPr/>
        </p:nvSpPr>
        <p:spPr>
          <a:xfrm>
            <a:off x="1691680" y="1913057"/>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68" name="TextBox 67"/>
          <p:cNvSpPr txBox="1"/>
          <p:nvPr/>
        </p:nvSpPr>
        <p:spPr>
          <a:xfrm>
            <a:off x="1691680" y="2705145"/>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69" name="TextBox 68"/>
          <p:cNvSpPr txBox="1"/>
          <p:nvPr/>
        </p:nvSpPr>
        <p:spPr>
          <a:xfrm>
            <a:off x="1691680" y="3497233"/>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70" name="TextBox 69"/>
          <p:cNvSpPr txBox="1"/>
          <p:nvPr/>
        </p:nvSpPr>
        <p:spPr>
          <a:xfrm>
            <a:off x="1691680" y="4289321"/>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
        <p:nvSpPr>
          <p:cNvPr id="71" name="TextBox 70"/>
          <p:cNvSpPr txBox="1"/>
          <p:nvPr/>
        </p:nvSpPr>
        <p:spPr>
          <a:xfrm>
            <a:off x="1691680" y="5153417"/>
            <a:ext cx="1224136" cy="507831"/>
          </a:xfrm>
          <a:prstGeom prst="rect">
            <a:avLst/>
          </a:prstGeom>
          <a:noFill/>
        </p:spPr>
        <p:txBody>
          <a:bodyPr wrap="square" rtlCol="0">
            <a:spAutoFit/>
          </a:bodyPr>
          <a:lstStyle/>
          <a:p>
            <a:r>
              <a:rPr lang="zh-CN" altLang="en-US" sz="900" dirty="0" smtClean="0">
                <a:solidFill>
                  <a:schemeClr val="bg1"/>
                </a:solidFill>
              </a:rPr>
              <a:t>邮件标题八个汉字</a:t>
            </a:r>
            <a:endParaRPr lang="en-US" altLang="zh-CN" sz="900" dirty="0" smtClean="0">
              <a:solidFill>
                <a:schemeClr val="bg1"/>
              </a:solidFill>
            </a:endParaRPr>
          </a:p>
          <a:p>
            <a:endParaRPr lang="en-US" altLang="zh-CN" sz="900" dirty="0" smtClean="0">
              <a:solidFill>
                <a:schemeClr val="bg1"/>
              </a:solidFill>
            </a:endParaRPr>
          </a:p>
          <a:p>
            <a:r>
              <a:rPr lang="en-US" altLang="zh-CN" sz="900" dirty="0" smtClean="0">
                <a:solidFill>
                  <a:schemeClr val="bg1"/>
                </a:solidFill>
              </a:rPr>
              <a:t>2017-01-18</a:t>
            </a:r>
            <a:endParaRPr lang="zh-CN" altLang="en-US" sz="900" dirty="0">
              <a:solidFill>
                <a:schemeClr val="bg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2041</TotalTime>
  <Words>584</Words>
  <Application>Microsoft Office PowerPoint</Application>
  <PresentationFormat>全屏显示(4:3)</PresentationFormat>
  <Paragraphs>123</Paragraphs>
  <Slides>6</Slides>
  <Notes>5</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幻灯片 1</vt:lpstr>
      <vt:lpstr>幻灯片 2</vt:lpstr>
      <vt:lpstr>幻灯片 3</vt:lpstr>
      <vt:lpstr>幻灯片 4</vt:lpstr>
      <vt:lpstr>幻灯片 5</vt:lpstr>
      <vt:lpstr>幻灯片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218</cp:revision>
  <dcterms:created xsi:type="dcterms:W3CDTF">2016-12-27T12:11:57Z</dcterms:created>
  <dcterms:modified xsi:type="dcterms:W3CDTF">2017-02-25T07:32:24Z</dcterms:modified>
</cp:coreProperties>
</file>