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18" r:id="rId12"/>
    <p:sldId id="319" r:id="rId13"/>
    <p:sldId id="322" r:id="rId14"/>
    <p:sldId id="321" r:id="rId15"/>
    <p:sldId id="323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78A6-629E-681F-79DB-E1F646721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94912-B140-BDC8-9660-94127CD88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4F64B-1DCC-8797-50E5-5E399CCF6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4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3B99A-397D-4074-5323-037DF4C3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159754-C240-9324-EC49-5CB6B8D27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5C3AF-1E14-2458-1FF0-FE1629AA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2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" TargetMode="External"/><Relationship Id="rId7" Type="http://schemas.openxmlformats.org/officeDocument/2006/relationships/hyperlink" Target="https://www.bnbchain.org/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polygon.technology/pos/" TargetMode="External"/><Relationship Id="rId5" Type="http://schemas.openxmlformats.org/officeDocument/2006/relationships/hyperlink" Target="https://hyperledger-fabric.readthedocs.io/en/release-2.5/" TargetMode="External"/><Relationship Id="rId4" Type="http://schemas.openxmlformats.org/officeDocument/2006/relationships/hyperlink" Target="https://ycharts.com/indicators/ethereum_average_transaction_fe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813" y="86829"/>
            <a:ext cx="7334055" cy="4541216"/>
          </a:xfrm>
        </p:spPr>
        <p:txBody>
          <a:bodyPr anchor="ctr"/>
          <a:lstStyle/>
          <a:p>
            <a:r>
              <a:rPr lang="en-US" sz="2800" dirty="0"/>
              <a:t>Minor project (First Review)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C9B35-5F90-7103-A7A6-A1F4CC7A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5" y="214312"/>
            <a:ext cx="2143125" cy="2143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4E78C-4B75-FB14-EF9E-FA0C7987AC6F}"/>
              </a:ext>
            </a:extLst>
          </p:cNvPr>
          <p:cNvSpPr txBox="1"/>
          <p:nvPr/>
        </p:nvSpPr>
        <p:spPr>
          <a:xfrm>
            <a:off x="3330019" y="3198011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Presented by:</a:t>
            </a:r>
            <a:r>
              <a:rPr lang="en-US" sz="2800" dirty="0"/>
              <a:t> Ricky Vashi</a:t>
            </a:r>
          </a:p>
          <a:p>
            <a:r>
              <a:rPr lang="en-US" sz="2800" b="1" dirty="0"/>
              <a:t>Guided by </a:t>
            </a:r>
            <a:r>
              <a:rPr lang="en-US" sz="2800" dirty="0"/>
              <a:t>: Prof. Jitendra Bhatia Sir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24CF6-5907-9C88-6154-7C84C9396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63BE5-C317-BCC6-3D82-A67447F5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245" y="928688"/>
            <a:ext cx="9879437" cy="980844"/>
          </a:xfrm>
        </p:spPr>
        <p:txBody>
          <a:bodyPr/>
          <a:lstStyle/>
          <a:p>
            <a:r>
              <a:rPr lang="en-IN" dirty="0"/>
              <a:t>Blockchain Comparison &amp; Suitability</a:t>
            </a:r>
            <a:br>
              <a:rPr lang="en-IN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86247-3FD3-A156-1227-33DEE5CE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467" y="2295366"/>
            <a:ext cx="9744518" cy="23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661" y="1283919"/>
            <a:ext cx="9875463" cy="999746"/>
          </a:xfrm>
        </p:spPr>
        <p:txBody>
          <a:bodyPr/>
          <a:lstStyle/>
          <a:p>
            <a:r>
              <a:rPr lang="en-IN" b="1" dirty="0"/>
              <a:t>Conclusion &amp; Next Steps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661" y="1857080"/>
            <a:ext cx="8600678" cy="44075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Summary: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 explored the limitations of centralized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 introduced a decentralized solution using blockchain.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 learned &amp;  discussed key technologies enabling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Next Steps: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 &amp; test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 a working demo for the next review.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2F366-9F8D-E359-A391-205C9E62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F3D8FB-9549-031E-D10A-D5887086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661" y="1283919"/>
            <a:ext cx="9875463" cy="999746"/>
          </a:xfrm>
        </p:spPr>
        <p:txBody>
          <a:bodyPr/>
          <a:lstStyle/>
          <a:p>
            <a:r>
              <a:rPr lang="en-IN" dirty="0"/>
              <a:t>REFERNCES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EA45E24-4820-3D67-F0A3-8D5AF93B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5661" y="1857080"/>
            <a:ext cx="8600678" cy="440754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https://etherscan.io/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linkClick r:id="rId4"/>
              </a:rPr>
              <a:t>https://ycharts.com/indicators/ethereum_average_transaction_fee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linkClick r:id="rId5"/>
              </a:rPr>
              <a:t>https://hyperledger-fabric.readthedocs.io/en/release-2.5/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linkClick r:id="rId6"/>
              </a:rPr>
              <a:t>https://docs.polygon.technology/pos/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linkClick r:id="rId7"/>
              </a:rPr>
              <a:t>https://www.bnbchain.org/en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https://solana.com/news/tag/blockchain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9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621" y="3762664"/>
            <a:ext cx="8022209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6583680" cy="75983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20618"/>
            <a:ext cx="7541443" cy="44145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✅ Introduction to Centralized Record Management</a:t>
            </a:r>
            <a:br>
              <a:rPr lang="en-US" dirty="0"/>
            </a:br>
            <a:r>
              <a:rPr lang="en-US" dirty="0"/>
              <a:t>✅ Challenges &amp; Issues in Centralized Systems</a:t>
            </a:r>
            <a:br>
              <a:rPr lang="en-US" dirty="0"/>
            </a:br>
            <a:r>
              <a:rPr lang="en-US" dirty="0"/>
              <a:t>✅ Proposed Solution: A More Secure Approach</a:t>
            </a:r>
            <a:br>
              <a:rPr lang="en-US" dirty="0"/>
            </a:br>
            <a:r>
              <a:rPr lang="en-US" dirty="0"/>
              <a:t>✅ Introduction to Decentralized Tamper-Proof Records</a:t>
            </a:r>
            <a:br>
              <a:rPr lang="en-US" dirty="0"/>
            </a:br>
            <a:r>
              <a:rPr lang="en-US" dirty="0"/>
              <a:t>✅ Advantages of Decentralization</a:t>
            </a:r>
            <a:br>
              <a:rPr lang="en-US" dirty="0"/>
            </a:br>
            <a:r>
              <a:rPr lang="en-US" dirty="0"/>
              <a:t>✅ Key Technologies Explored</a:t>
            </a:r>
            <a:br>
              <a:rPr lang="en-US" dirty="0"/>
            </a:br>
            <a:r>
              <a:rPr lang="en-US" dirty="0"/>
              <a:t>✅ Understanding Blockchain &amp; Its Importance</a:t>
            </a:r>
            <a:br>
              <a:rPr lang="en-US" dirty="0"/>
            </a:br>
            <a:r>
              <a:rPr lang="en-US" dirty="0"/>
              <a:t>✅ Role of Solidity &amp; Smart Contracts</a:t>
            </a:r>
            <a:br>
              <a:rPr lang="en-US" dirty="0"/>
            </a:br>
            <a:r>
              <a:rPr lang="en-US" dirty="0"/>
              <a:t>✅ MetaMask Integration with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B6EBA-0AD0-712B-7FE6-5C3195A1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32" y="1833688"/>
            <a:ext cx="5173542" cy="3950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1"/>
            <a:ext cx="10747079" cy="1084082"/>
          </a:xfrm>
        </p:spPr>
        <p:txBody>
          <a:bodyPr/>
          <a:lstStyle/>
          <a:p>
            <a:r>
              <a:rPr lang="en-US" b="1" dirty="0"/>
              <a:t>Centralized Record Management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58" y="1951348"/>
            <a:ext cx="6185700" cy="4713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Centralized record management relies on a single authority or database for storing and maintaining records.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in government, healthcare, banking, and enterprise data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Traditional databases like MySQL, Oracle, or centralized cloud storage.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041" y="20657"/>
            <a:ext cx="9116459" cy="1259586"/>
          </a:xfrm>
        </p:spPr>
        <p:txBody>
          <a:bodyPr/>
          <a:lstStyle/>
          <a:p>
            <a:r>
              <a:rPr lang="en-IN" b="1" dirty="0"/>
              <a:t>Issues in Centralized Systems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6067" y="1716785"/>
            <a:ext cx="8569703" cy="41510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Single Point of Failure:</a:t>
            </a:r>
            <a:r>
              <a:rPr lang="en-US" sz="2400" dirty="0"/>
              <a:t> If the central server fails, all data is at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Tampering:</a:t>
            </a:r>
            <a:r>
              <a:rPr lang="en-US" sz="2400" dirty="0"/>
              <a:t> Administrators or hackers can alter or delete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Lack of Transparency:</a:t>
            </a:r>
            <a:r>
              <a:rPr lang="en-US" sz="2400" dirty="0"/>
              <a:t> Users must trust a third party for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Security Risks:</a:t>
            </a:r>
            <a:r>
              <a:rPr lang="en-US" sz="2400" dirty="0"/>
              <a:t> Prone to cyberattacks, unauthorized access, and data breaches.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064" y="0"/>
            <a:ext cx="9021452" cy="1258478"/>
          </a:xfrm>
        </p:spPr>
        <p:txBody>
          <a:bodyPr/>
          <a:lstStyle/>
          <a:p>
            <a:r>
              <a:rPr lang="en-US" sz="3200" b="1" dirty="0"/>
              <a:t>How to Prevent These Issues?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01039" y="1480008"/>
            <a:ext cx="7807387" cy="45619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Decentralization:</a:t>
            </a:r>
            <a:r>
              <a:rPr lang="en-US" dirty="0"/>
              <a:t> Storing records across multiple nodes prevents single-point failure.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Tamper-Proof System:</a:t>
            </a:r>
            <a:r>
              <a:rPr lang="en-US" dirty="0"/>
              <a:t> Ensuring records cannot be altered after they are stored.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Transparency:</a:t>
            </a:r>
            <a:r>
              <a:rPr lang="en-US" dirty="0"/>
              <a:t> Public verification of data ensures trust.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Security:</a:t>
            </a:r>
            <a:r>
              <a:rPr lang="en-US" dirty="0"/>
              <a:t> Use of cryptographic techniques to safeguard data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5B90-36E7-22C0-27F6-992D2C4FCE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80" t="16543" r="13088" b="17931"/>
          <a:stretch/>
        </p:blipFill>
        <p:spPr>
          <a:xfrm>
            <a:off x="7852528" y="4870712"/>
            <a:ext cx="4339472" cy="198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7" y="131975"/>
            <a:ext cx="8323868" cy="796713"/>
          </a:xfrm>
        </p:spPr>
        <p:txBody>
          <a:bodyPr/>
          <a:lstStyle/>
          <a:p>
            <a:r>
              <a:rPr lang="en-IN" b="1" dirty="0"/>
              <a:t>Introducing MY Solution</a:t>
            </a:r>
            <a:endParaRPr lang="en-IN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085" y="1480008"/>
            <a:ext cx="8248453" cy="454335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Decentralized Tamper-Proof Record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Legal Sector:</a:t>
            </a:r>
            <a:r>
              <a:rPr lang="en-US" sz="2400" dirty="0"/>
              <a:t> Secure storage of court records and legal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Healthcare:</a:t>
            </a:r>
            <a:r>
              <a:rPr lang="en-US" sz="2400" dirty="0"/>
              <a:t> Tamper-proof medical records and patient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Supply Chain Management:</a:t>
            </a:r>
            <a:r>
              <a:rPr lang="en-US" sz="2400" dirty="0"/>
              <a:t> Transparent tracking of goods and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Education:</a:t>
            </a:r>
            <a:r>
              <a:rPr lang="en-US" sz="2400" dirty="0"/>
              <a:t> Secure storage of academic certificates and transcripts.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Driver’s Past Record:</a:t>
            </a:r>
            <a:r>
              <a:rPr lang="en-US" sz="2400" dirty="0"/>
              <a:t> Secure storage and verification of driver history and violations.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432309-A73B-9726-ECD3-1F8533E5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6478" y="1776952"/>
            <a:ext cx="3573938" cy="360897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3" y="254674"/>
            <a:ext cx="10030119" cy="1036947"/>
          </a:xfrm>
        </p:spPr>
        <p:txBody>
          <a:bodyPr/>
          <a:lstStyle/>
          <a:p>
            <a:r>
              <a:rPr lang="en-IN" b="1" dirty="0"/>
              <a:t>Advantages of Decentralization</a:t>
            </a:r>
            <a:endParaRPr lang="en-IN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139885"/>
            <a:ext cx="7202079" cy="43069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Immutability:</a:t>
            </a:r>
            <a:r>
              <a:rPr lang="en-US" sz="2400" dirty="0"/>
              <a:t> Once stored, records cannot be altered.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Security:</a:t>
            </a:r>
            <a:r>
              <a:rPr lang="en-US" sz="2400" dirty="0"/>
              <a:t> Cryptographic encryption protects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Transparency:</a:t>
            </a:r>
            <a:r>
              <a:rPr lang="en-US" sz="2400" dirty="0"/>
              <a:t> Publicly verifiable records enhance trust.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 Single Point of Failure:</a:t>
            </a:r>
            <a:r>
              <a:rPr lang="en-US" sz="2400" dirty="0"/>
              <a:t> Data remains safe even if some nodes fail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0" y="122259"/>
            <a:ext cx="10511627" cy="1141368"/>
          </a:xfrm>
        </p:spPr>
        <p:txBody>
          <a:bodyPr/>
          <a:lstStyle/>
          <a:p>
            <a:r>
              <a:rPr lang="en-US" b="1" dirty="0"/>
              <a:t>How We Implement Decentralized System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8792" y="1706254"/>
            <a:ext cx="8512405" cy="45437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What is Blockchain?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en-US" dirty="0"/>
              <a:t>A distributed ledger that records transactions securely.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Why Blockchain for Record Management?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data integrity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Removes intermediaries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verifiable records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C15F32-79E4-398B-8874-E7F00E87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76" y="3429000"/>
            <a:ext cx="571872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b="1" dirty="0"/>
              <a:t>Supporting Technologies for Blockchain Implementation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230582"/>
            <a:ext cx="9525931" cy="38056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Vue.js &amp; Node.js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/>
              <a:t>– Frontend and Backend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Solidity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/>
              <a:t>– Smart Contract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Ethereum/Hyperledger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/>
              <a:t>– Blockchain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MongoDB/IPFS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/>
              <a:t>– Data Storage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MetaMask</a:t>
            </a:r>
            <a:r>
              <a:rPr lang="en-IN" sz="2400" dirty="0"/>
              <a:t> – Wallet for Ethereum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Remix IDE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/>
              <a:t>– Smart Contract Deployment &amp;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Web3.js &amp; Ethers.js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/>
              <a:t>– Interacting with the blockchain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71af3243-3dd4-4a8d-8c0d-dd76da1f02a5"/>
    <ds:schemaRef ds:uri="http://purl.org/dc/elements/1.1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230e9df3-be65-4c73-a93b-d1236ebd677e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{09ED651C-DB46-4B0E-9D29-3E1C5037181E}tf78438558_win32</Template>
  <TotalTime>437</TotalTime>
  <Words>567</Words>
  <Application>Microsoft Office PowerPoint</Application>
  <PresentationFormat>Widescreen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Minor project (First Review) </vt:lpstr>
      <vt:lpstr>agenda</vt:lpstr>
      <vt:lpstr>Centralized Record Management</vt:lpstr>
      <vt:lpstr>Issues in Centralized Systems </vt:lpstr>
      <vt:lpstr>How to Prevent These Issues? </vt:lpstr>
      <vt:lpstr>Introducing MY Solution</vt:lpstr>
      <vt:lpstr>Advantages of Decentralization</vt:lpstr>
      <vt:lpstr>How We Implement Decentralized System </vt:lpstr>
      <vt:lpstr>Supporting Technologies for Blockchain Implementation </vt:lpstr>
      <vt:lpstr>Blockchain Comparison &amp; Suitability </vt:lpstr>
      <vt:lpstr>Conclusion &amp; Next Steps  </vt:lpstr>
      <vt:lpstr>REFERNCES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RICKY VASHI</dc:creator>
  <cp:lastModifiedBy>RICKY VASHI</cp:lastModifiedBy>
  <cp:revision>2</cp:revision>
  <dcterms:created xsi:type="dcterms:W3CDTF">2025-02-20T05:05:28Z</dcterms:created>
  <dcterms:modified xsi:type="dcterms:W3CDTF">2025-02-24T10:37:09Z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