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0C329E-F85C-5741-A410-C33AFEB05EAA}">
          <p14:sldIdLst>
            <p14:sldId id="256"/>
            <p14:sldId id="257"/>
            <p14:sldId id="258"/>
            <p14:sldId id="259"/>
            <p14:sldId id="260"/>
            <p14:sldId id="261"/>
            <p14:sldId id="262"/>
            <p14:sldId id="263"/>
            <p14:sldId id="264"/>
            <p14:sldId id="265"/>
            <p14:sldId id="266"/>
            <p14:sldId id="267"/>
            <p14:sldId id="269"/>
            <p14:sldId id="270"/>
            <p14:sldId id="271"/>
            <p14:sldId id="272"/>
            <p14:sldId id="273"/>
            <p14:sldId id="274"/>
            <p14:sldId id="275"/>
            <p14:sldId id="276"/>
            <p14:sldId id="277"/>
            <p14:sldId id="278"/>
            <p14:sldId id="279"/>
            <p14:sldId id="280"/>
          </p14:sldIdLst>
        </p14:section>
        <p14:section name="Untitled Section" id="{40318DE4-0E8A-8F4B-95D2-758449D5A71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4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6/7/14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6/7/14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6/7/14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6/7/14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6/7/14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6/7/14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6/7/14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6/7/14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1548"/>
            <a:ext cx="7772400" cy="2200002"/>
          </a:xfrm>
        </p:spPr>
        <p:txBody>
          <a:bodyPr>
            <a:normAutofit/>
          </a:bodyPr>
          <a:lstStyle/>
          <a:p>
            <a:r>
              <a:rPr lang="en-US" b="1" dirty="0" smtClean="0"/>
              <a:t>Creative </a:t>
            </a:r>
            <a:r>
              <a:rPr lang="en-US" b="1" dirty="0"/>
              <a:t>Technology </a:t>
            </a:r>
            <a:r>
              <a:rPr lang="en-US" b="1" dirty="0" smtClean="0"/>
              <a:t/>
            </a:r>
            <a:br>
              <a:rPr lang="en-US" b="1" dirty="0" smtClean="0"/>
            </a:br>
            <a:r>
              <a:rPr lang="en-US" b="1" dirty="0" smtClean="0"/>
              <a:t>Project  1</a:t>
            </a:r>
            <a:r>
              <a:rPr lang="en-US" dirty="0"/>
              <a:t/>
            </a:r>
            <a:br>
              <a:rPr lang="en-US" dirty="0"/>
            </a:br>
            <a:r>
              <a:rPr lang="en-US" dirty="0"/>
              <a:t>A/V formats/codecs </a:t>
            </a:r>
          </a:p>
        </p:txBody>
      </p:sp>
      <p:sp>
        <p:nvSpPr>
          <p:cNvPr id="3" name="Subtitle 2"/>
          <p:cNvSpPr>
            <a:spLocks noGrp="1"/>
          </p:cNvSpPr>
          <p:nvPr>
            <p:ph type="subTitle" idx="1"/>
          </p:nvPr>
        </p:nvSpPr>
        <p:spPr>
          <a:xfrm>
            <a:off x="1371600" y="3886199"/>
            <a:ext cx="6400800" cy="1693191"/>
          </a:xfrm>
        </p:spPr>
        <p:txBody>
          <a:bodyPr/>
          <a:lstStyle/>
          <a:p>
            <a:r>
              <a:rPr lang="en-US" dirty="0" smtClean="0"/>
              <a:t>Kevin T. Duraj, </a:t>
            </a:r>
            <a:r>
              <a:rPr lang="en-US" dirty="0" err="1" smtClean="0"/>
              <a:t>Weijian</a:t>
            </a:r>
            <a:r>
              <a:rPr lang="en-US" dirty="0" smtClean="0"/>
              <a:t> </a:t>
            </a:r>
            <a:r>
              <a:rPr lang="en-US" dirty="0" err="1" smtClean="0"/>
              <a:t>Ji</a:t>
            </a:r>
            <a:r>
              <a:rPr lang="en-US" dirty="0" smtClean="0"/>
              <a:t>, </a:t>
            </a:r>
            <a:endParaRPr lang="en-US" dirty="0"/>
          </a:p>
          <a:p>
            <a:r>
              <a:rPr lang="en-US" dirty="0" err="1" smtClean="0"/>
              <a:t>Shu</a:t>
            </a:r>
            <a:r>
              <a:rPr lang="en-US" dirty="0" smtClean="0"/>
              <a:t>-Wei Lin, </a:t>
            </a:r>
            <a:r>
              <a:rPr lang="en-US" dirty="0" err="1" smtClean="0"/>
              <a:t>Yuanye</a:t>
            </a:r>
            <a:r>
              <a:rPr lang="en-US" dirty="0" smtClean="0"/>
              <a:t> </a:t>
            </a:r>
            <a:r>
              <a:rPr lang="en-US" dirty="0" err="1" smtClean="0"/>
              <a:t>Zeng</a:t>
            </a:r>
            <a:endParaRPr lang="en-US" dirty="0"/>
          </a:p>
        </p:txBody>
      </p:sp>
    </p:spTree>
    <p:extLst>
      <p:ext uri="{BB962C8B-B14F-4D97-AF65-F5344CB8AC3E}">
        <p14:creationId xmlns:p14="http://schemas.microsoft.com/office/powerpoint/2010/main" val="646985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MPEG-4?</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MPEG-4 is a method of defining compression of audio and visual (AV) digital data. </a:t>
            </a:r>
            <a:endParaRPr lang="en-US" dirty="0" smtClean="0"/>
          </a:p>
          <a:p>
            <a:endParaRPr lang="en-US" dirty="0"/>
          </a:p>
          <a:p>
            <a:r>
              <a:rPr lang="en-US" dirty="0" smtClean="0"/>
              <a:t>It </a:t>
            </a:r>
            <a:r>
              <a:rPr lang="en-US" dirty="0"/>
              <a:t>was introduced in late 1998 and designated a standard for a group of audio and video coding formats.</a:t>
            </a:r>
          </a:p>
          <a:p>
            <a:endParaRPr lang="en-US" dirty="0"/>
          </a:p>
        </p:txBody>
      </p:sp>
    </p:spTree>
    <p:extLst>
      <p:ext uri="{BB962C8B-B14F-4D97-AF65-F5344CB8AC3E}">
        <p14:creationId xmlns:p14="http://schemas.microsoft.com/office/powerpoint/2010/main" val="67862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Background</a:t>
            </a:r>
            <a:endParaRPr lang="en-US" dirty="0"/>
          </a:p>
        </p:txBody>
      </p:sp>
      <p:sp>
        <p:nvSpPr>
          <p:cNvPr id="3" name="Content Placeholder 2"/>
          <p:cNvSpPr>
            <a:spLocks noGrp="1"/>
          </p:cNvSpPr>
          <p:nvPr>
            <p:ph idx="1"/>
          </p:nvPr>
        </p:nvSpPr>
        <p:spPr/>
        <p:txBody>
          <a:bodyPr/>
          <a:lstStyle/>
          <a:p>
            <a:r>
              <a:rPr lang="en-US" dirty="0"/>
              <a:t>MPEG-4 absorbs many of the features of MPEG-1 and MPEG-2 and other related standards contributing to this, adding new features such as (extended) VRML support for 3D rendering, object-oriented composite files (including audio, video and VRML objects), support for externally specified Digital Rights Management and various types of interactivity. </a:t>
            </a:r>
          </a:p>
          <a:p>
            <a:endParaRPr lang="en-US" dirty="0"/>
          </a:p>
        </p:txBody>
      </p:sp>
    </p:spTree>
    <p:extLst>
      <p:ext uri="{BB962C8B-B14F-4D97-AF65-F5344CB8AC3E}">
        <p14:creationId xmlns:p14="http://schemas.microsoft.com/office/powerpoint/2010/main" val="40758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a:t>
            </a:r>
            <a:r>
              <a:rPr lang="en-US" dirty="0"/>
              <a:t/>
            </a:r>
            <a:br>
              <a:rPr lang="en-US" dirty="0"/>
            </a:br>
            <a:endParaRPr lang="en-US" dirty="0"/>
          </a:p>
        </p:txBody>
      </p:sp>
      <p:sp>
        <p:nvSpPr>
          <p:cNvPr id="3" name="Content Placeholder 2"/>
          <p:cNvSpPr>
            <a:spLocks noGrp="1"/>
          </p:cNvSpPr>
          <p:nvPr>
            <p:ph idx="1"/>
          </p:nvPr>
        </p:nvSpPr>
        <p:spPr>
          <a:xfrm>
            <a:off x="457200" y="1153583"/>
            <a:ext cx="8229600" cy="5429249"/>
          </a:xfrm>
        </p:spPr>
        <p:txBody>
          <a:bodyPr>
            <a:normAutofit fontScale="55000" lnSpcReduction="20000"/>
          </a:bodyPr>
          <a:lstStyle/>
          <a:p>
            <a:pPr lvl="0"/>
            <a:r>
              <a:rPr lang="en-US" sz="3800" dirty="0"/>
              <a:t>Excellence </a:t>
            </a:r>
            <a:r>
              <a:rPr lang="en-US" sz="3800" dirty="0" smtClean="0"/>
              <a:t>Performance. A </a:t>
            </a:r>
            <a:r>
              <a:rPr lang="en-US" sz="3800" dirty="0"/>
              <a:t>codec’s compression efficiency, or the bitrate required for a given perceived quality level, is one of its most important features. MPEG-4’s latest audio and video codec, AAC and AVC, provide outstanding compression efficiency, equaling or exceeding the performance of any codecs now available.</a:t>
            </a:r>
          </a:p>
          <a:p>
            <a:pPr marL="0" indent="0">
              <a:buNone/>
            </a:pPr>
            <a:r>
              <a:rPr lang="en-US" sz="3800" dirty="0"/>
              <a:t> </a:t>
            </a:r>
          </a:p>
          <a:p>
            <a:pPr lvl="0"/>
            <a:r>
              <a:rPr lang="en-US" sz="3800" dirty="0"/>
              <a:t>Open, collaborative development to select the best </a:t>
            </a:r>
            <a:r>
              <a:rPr lang="en-US" sz="3800" dirty="0" err="1" smtClean="0"/>
              <a:t>technologies.Key</a:t>
            </a:r>
            <a:r>
              <a:rPr lang="en-US" sz="3800" dirty="0" smtClean="0"/>
              <a:t> </a:t>
            </a:r>
            <a:r>
              <a:rPr lang="en-US" sz="3800" dirty="0"/>
              <a:t>to this evolution in performance is MPEG-4’s open and collaborative development process, where new techniques are proposed and evaluated not on business considerations, but strictly on their technical merit in a careful, thorough, and objective set of experiments and tests.</a:t>
            </a:r>
          </a:p>
          <a:p>
            <a:pPr marL="0" indent="0">
              <a:buNone/>
            </a:pPr>
            <a:r>
              <a:rPr lang="en-US" sz="3800" dirty="0"/>
              <a:t> </a:t>
            </a:r>
          </a:p>
          <a:p>
            <a:pPr lvl="0"/>
            <a:r>
              <a:rPr lang="en-US" sz="3800" dirty="0"/>
              <a:t>Competitive but compatible </a:t>
            </a:r>
            <a:r>
              <a:rPr lang="en-US" sz="3800" dirty="0" smtClean="0"/>
              <a:t>implementations. With </a:t>
            </a:r>
            <a:r>
              <a:rPr lang="en-US" sz="3800" dirty="0"/>
              <a:t>MPEG-4, manufactures and technology developers collaborate to create the standard, but they compete to implement it. In MPEG-4, the </a:t>
            </a:r>
            <a:r>
              <a:rPr lang="en-US" sz="3800" dirty="0" err="1"/>
              <a:t>bitstream</a:t>
            </a:r>
            <a:r>
              <a:rPr lang="en-US" sz="3800" dirty="0"/>
              <a:t> format and decoder operations are carefully specified to allow complete interoperability, but manufactures are not restricted in how they design encoders and decoders internally.</a:t>
            </a:r>
          </a:p>
          <a:p>
            <a:endParaRPr lang="en-US" dirty="0"/>
          </a:p>
        </p:txBody>
      </p:sp>
    </p:spTree>
    <p:extLst>
      <p:ext uri="{BB962C8B-B14F-4D97-AF65-F5344CB8AC3E}">
        <p14:creationId xmlns:p14="http://schemas.microsoft.com/office/powerpoint/2010/main" val="2978900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MP4 File</a:t>
            </a:r>
          </a:p>
        </p:txBody>
      </p:sp>
      <p:sp>
        <p:nvSpPr>
          <p:cNvPr id="3" name="Content Placeholder 2"/>
          <p:cNvSpPr>
            <a:spLocks noGrp="1"/>
          </p:cNvSpPr>
          <p:nvPr>
            <p:ph idx="1"/>
          </p:nvPr>
        </p:nvSpPr>
        <p:spPr/>
        <p:txBody>
          <a:bodyPr>
            <a:normAutofit fontScale="85000" lnSpcReduction="20000"/>
          </a:bodyPr>
          <a:lstStyle/>
          <a:p>
            <a:r>
              <a:rPr lang="en-US" dirty="0"/>
              <a:t>MP4 is a digital multimedia format most commonly used to store video and audio, but can also be used to store other data such as subtitles and still images. Like most modern container formats, it allows streaming over the Internet. The only official filename extension for MPEG-4 Part 14 files is .mp4, but many have other extensions, most commonly .m4a and .m4p. M4A (audio only) is often compressed using AAC encoding (</a:t>
            </a:r>
            <a:r>
              <a:rPr lang="en-US" dirty="0" err="1"/>
              <a:t>lossy</a:t>
            </a:r>
            <a:r>
              <a:rPr lang="en-US" dirty="0"/>
              <a:t>), but can also be in Apple Lossless format. M4P is a protected format which employs DRM technology to restrict copying. MPEG-4 Part 14 (formally ISO/IEC 14496-14:2003) is a standard specified as a part of MPEG-4</a:t>
            </a:r>
            <a:r>
              <a:rPr lang="en-US" dirty="0" smtClean="0"/>
              <a:t>.</a:t>
            </a:r>
          </a:p>
          <a:p>
            <a:endParaRPr lang="en-US" dirty="0"/>
          </a:p>
          <a:p>
            <a:endParaRPr lang="en-US" dirty="0"/>
          </a:p>
        </p:txBody>
      </p:sp>
    </p:spTree>
    <p:extLst>
      <p:ext uri="{BB962C8B-B14F-4D97-AF65-F5344CB8AC3E}">
        <p14:creationId xmlns:p14="http://schemas.microsoft.com/office/powerpoint/2010/main" val="977994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3191" y="1773691"/>
            <a:ext cx="6524781" cy="39524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MP4 File</a:t>
            </a:r>
          </a:p>
        </p:txBody>
      </p:sp>
      <p:sp>
        <p:nvSpPr>
          <p:cNvPr id="3" name="Content Placeholder 2"/>
          <p:cNvSpPr>
            <a:spLocks noGrp="1"/>
          </p:cNvSpPr>
          <p:nvPr>
            <p:ph idx="1"/>
          </p:nvPr>
        </p:nvSpPr>
        <p:spPr/>
        <p:txBody>
          <a:bodyPr/>
          <a:lstStyle/>
          <a:p>
            <a:r>
              <a:rPr lang="en-US" dirty="0" smtClean="0"/>
              <a:t> </a:t>
            </a:r>
            <a:endParaRPr lang="en-US" dirty="0"/>
          </a:p>
        </p:txBody>
      </p:sp>
      <p:pic>
        <p:nvPicPr>
          <p:cNvPr id="5"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785010" y="1933167"/>
            <a:ext cx="5486400" cy="3385820"/>
          </a:xfrm>
          <a:prstGeom prst="rect">
            <a:avLst/>
          </a:prstGeom>
          <a:noFill/>
          <a:ln>
            <a:noFill/>
          </a:ln>
        </p:spPr>
      </p:pic>
    </p:spTree>
    <p:extLst>
      <p:ext uri="{BB962C8B-B14F-4D97-AF65-F5344CB8AC3E}">
        <p14:creationId xmlns:p14="http://schemas.microsoft.com/office/powerpoint/2010/main" val="338620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MP4 File</a:t>
            </a:r>
          </a:p>
        </p:txBody>
      </p:sp>
      <p:sp>
        <p:nvSpPr>
          <p:cNvPr id="3" name="Content Placeholder 2"/>
          <p:cNvSpPr>
            <a:spLocks noGrp="1"/>
          </p:cNvSpPr>
          <p:nvPr>
            <p:ph idx="1"/>
          </p:nvPr>
        </p:nvSpPr>
        <p:spPr/>
        <p:txBody>
          <a:bodyPr>
            <a:normAutofit fontScale="77500" lnSpcReduction="20000"/>
          </a:bodyPr>
          <a:lstStyle/>
          <a:p>
            <a:r>
              <a:rPr lang="en-US" dirty="0"/>
              <a:t>In MP4, all data are store in box, also named “atom” in QuickTime, means that MP4 composed of several box. each box has a type and length, box can be understood as a data object blocks. box can contain another box, this box called a container box. At first, a MP4 file will contain only one type of box called “</a:t>
            </a:r>
            <a:r>
              <a:rPr lang="en-US" dirty="0" err="1"/>
              <a:t>ftyp</a:t>
            </a:r>
            <a:r>
              <a:rPr lang="en-US" dirty="0"/>
              <a:t>” as a symbol MP4 format and contains some information about the file. Then there will be only one box type called “</a:t>
            </a:r>
            <a:r>
              <a:rPr lang="en-US" dirty="0" err="1"/>
              <a:t>moov</a:t>
            </a:r>
            <a:r>
              <a:rPr lang="en-US" dirty="0"/>
              <a:t>”, which is a container box contains the metadata information media. The media data in MP4 is contained in a box type called “</a:t>
            </a:r>
            <a:r>
              <a:rPr lang="en-US" dirty="0" err="1"/>
              <a:t>mdat</a:t>
            </a:r>
            <a:r>
              <a:rPr lang="en-US" dirty="0"/>
              <a:t>” (media data box), this is also a container box. It can be many, and also can be none when all the data reference from other media file. </a:t>
            </a:r>
          </a:p>
        </p:txBody>
      </p:sp>
    </p:spTree>
    <p:extLst>
      <p:ext uri="{BB962C8B-B14F-4D97-AF65-F5344CB8AC3E}">
        <p14:creationId xmlns:p14="http://schemas.microsoft.com/office/powerpoint/2010/main" val="323223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图片 5"/>
          <p:cNvPicPr>
            <a:picLocks noGrp="1"/>
          </p:cNvPicPr>
          <p:nvPr>
            <p:ph idx="1"/>
          </p:nvPr>
        </p:nvPicPr>
        <p:blipFill>
          <a:blip r:embed="rId2">
            <a:extLst>
              <a:ext uri="{28A0092B-C50C-407E-A947-70E740481C1C}">
                <a14:useLocalDpi xmlns:a14="http://schemas.microsoft.com/office/drawing/2010/main" val="0"/>
              </a:ext>
            </a:extLst>
          </a:blip>
          <a:srcRect l="-56735" r="-56735"/>
          <a:stretch>
            <a:fillRect/>
          </a:stretch>
        </p:blipFill>
        <p:spPr bwMode="auto">
          <a:xfrm>
            <a:off x="87581" y="87590"/>
            <a:ext cx="8977049" cy="6525433"/>
          </a:xfrm>
          <a:prstGeom prst="rect">
            <a:avLst/>
          </a:prstGeom>
          <a:noFill/>
          <a:ln>
            <a:noFill/>
          </a:ln>
        </p:spPr>
      </p:pic>
    </p:spTree>
    <p:extLst>
      <p:ext uri="{BB962C8B-B14F-4D97-AF65-F5344CB8AC3E}">
        <p14:creationId xmlns:p14="http://schemas.microsoft.com/office/powerpoint/2010/main" val="849942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3GP </a:t>
            </a:r>
            <a:r>
              <a:rPr lang="en-US" dirty="0" smtClean="0"/>
              <a:t>File</a:t>
            </a:r>
            <a:endParaRPr lang="en-US" dirty="0"/>
          </a:p>
        </p:txBody>
      </p:sp>
      <p:sp>
        <p:nvSpPr>
          <p:cNvPr id="3" name="Content Placeholder 2"/>
          <p:cNvSpPr>
            <a:spLocks noGrp="1"/>
          </p:cNvSpPr>
          <p:nvPr>
            <p:ph idx="1"/>
          </p:nvPr>
        </p:nvSpPr>
        <p:spPr>
          <a:xfrm>
            <a:off x="457200" y="1600200"/>
            <a:ext cx="8229600" cy="4826694"/>
          </a:xfrm>
        </p:spPr>
        <p:txBody>
          <a:bodyPr>
            <a:normAutofit fontScale="77500" lnSpcReduction="20000"/>
          </a:bodyPr>
          <a:lstStyle/>
          <a:p>
            <a:r>
              <a:rPr lang="en-US" dirty="0"/>
              <a:t>3GP is not that popular nowadays maybe because the cost of storage capacity becomes much cheaper. But in 10 years ago, 3GP format video plays a very important role in mobile device. In that time, mobile phone and most MP4 players only have 256MB to 1GB storage capacity, if we used MP4 format to store movie on those devices, we may only store one or two movie, because generally a MP4 format movie will use 400MB or more. But if we used 3GP, it only takes about 150MB to store a movie, greatly improve the storage capacity. </a:t>
            </a:r>
          </a:p>
          <a:p>
            <a:r>
              <a:rPr lang="en-US" dirty="0"/>
              <a:t>3GP (3GPP file format) is a multimedia container format defined by the Third Generation Partnership Project (3GPP) for 3G UMTS multimedia services. It is used on 3G mobile phones but can also be played on some 2G and 4G phones.</a:t>
            </a:r>
          </a:p>
          <a:p>
            <a:endParaRPr lang="en-US" dirty="0"/>
          </a:p>
        </p:txBody>
      </p:sp>
    </p:spTree>
    <p:extLst>
      <p:ext uri="{BB962C8B-B14F-4D97-AF65-F5344CB8AC3E}">
        <p14:creationId xmlns:p14="http://schemas.microsoft.com/office/powerpoint/2010/main" val="2939124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3GP File</a:t>
            </a:r>
          </a:p>
        </p:txBody>
      </p:sp>
      <p:sp>
        <p:nvSpPr>
          <p:cNvPr id="3" name="Content Placeholder 2"/>
          <p:cNvSpPr>
            <a:spLocks noGrp="1"/>
          </p:cNvSpPr>
          <p:nvPr>
            <p:ph idx="1"/>
          </p:nvPr>
        </p:nvSpPr>
        <p:spPr>
          <a:xfrm>
            <a:off x="284638" y="1270052"/>
            <a:ext cx="8402162" cy="5342972"/>
          </a:xfrm>
        </p:spPr>
        <p:txBody>
          <a:bodyPr>
            <a:normAutofit fontScale="70000" lnSpcReduction="20000"/>
          </a:bodyPr>
          <a:lstStyle/>
          <a:p>
            <a:r>
              <a:rPr lang="en-US" dirty="0"/>
              <a:t>The 3GP file format stores video streams as MPEG-4 Part 2 or H.263 or MPEG-4 Part 10 (AVC/H.264), and audio streams as AMR-NB, AMR-WB, AMR-WB+, AAC-LC, HE-AAC v1 or Enhanced </a:t>
            </a:r>
            <a:r>
              <a:rPr lang="en-US" dirty="0" err="1"/>
              <a:t>aacPlus</a:t>
            </a:r>
            <a:r>
              <a:rPr lang="en-US" dirty="0"/>
              <a:t> (HE-AAC v2). 3GPP allowed use of AMR and H.263 codecs in the ISO base media file format (MPEG-4 Part 12), because 3GPP specified the usage of the Sample Entry and template fields in the ISO base media file format as well as defining new boxes to which codecs refer. </a:t>
            </a:r>
            <a:endParaRPr lang="en-US" dirty="0" smtClean="0"/>
          </a:p>
          <a:p>
            <a:endParaRPr lang="en-US" dirty="0"/>
          </a:p>
          <a:p>
            <a:r>
              <a:rPr lang="en-US" dirty="0" smtClean="0"/>
              <a:t>The </a:t>
            </a:r>
            <a:r>
              <a:rPr lang="en-US" dirty="0"/>
              <a:t>MP4 and the AVC file format specifications described usage of MPEG-4 content in the ISO base media file format. International Organization for Standardization (2008). ISO/IEC 14496-12:2008, Information technology -- Coding of audio-visual objects -- Part 12: ISO base media file format (PDF). International Organization for Standardization. p. 95. Retrieved 2009-05-30.</a:t>
            </a:r>
          </a:p>
          <a:p>
            <a:endParaRPr lang="en-US" dirty="0" smtClean="0"/>
          </a:p>
          <a:p>
            <a:r>
              <a:rPr lang="en-US" dirty="0" smtClean="0"/>
              <a:t>Registered </a:t>
            </a:r>
            <a:r>
              <a:rPr lang="en-US" dirty="0"/>
              <a:t>types - Codecs. Registration authority for code-points in "MP4 Family" files - mp4ra.org. 2008. Archived from the original on 19 April 2009. Retrieved 2009-05-31.</a:t>
            </a:r>
          </a:p>
          <a:p>
            <a:endParaRPr lang="en-US" dirty="0"/>
          </a:p>
        </p:txBody>
      </p:sp>
    </p:spTree>
    <p:extLst>
      <p:ext uri="{BB962C8B-B14F-4D97-AF65-F5344CB8AC3E}">
        <p14:creationId xmlns:p14="http://schemas.microsoft.com/office/powerpoint/2010/main" val="1652175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423280"/>
            <a:ext cx="8229600" cy="1702883"/>
          </a:xfrm>
        </p:spPr>
        <p:txBody>
          <a:bodyPr/>
          <a:lstStyle/>
          <a:p>
            <a:r>
              <a:rPr lang="en-US" dirty="0"/>
              <a:t>Figure 1: Relations between ISO Base Media File Format, MP4 File Format, 3GPP file format and 3GPP2 file format.</a:t>
            </a:r>
          </a:p>
          <a:p>
            <a:endParaRPr lang="en-US" dirty="0"/>
          </a:p>
        </p:txBody>
      </p:sp>
      <p:pic>
        <p:nvPicPr>
          <p:cNvPr id="4" name="图片 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517467"/>
            <a:ext cx="5486400" cy="4005580"/>
          </a:xfrm>
          <a:prstGeom prst="rect">
            <a:avLst/>
          </a:prstGeom>
          <a:noFill/>
          <a:ln>
            <a:noFill/>
          </a:ln>
        </p:spPr>
      </p:pic>
    </p:spTree>
    <p:extLst>
      <p:ext uri="{BB962C8B-B14F-4D97-AF65-F5344CB8AC3E}">
        <p14:creationId xmlns:p14="http://schemas.microsoft.com/office/powerpoint/2010/main" val="362894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MP3 Audio Compression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MP3 means of compressing a sound sequence into a very small file, to enable digital storage and transmission. MP3, is an encoding format for digital audio which uses a form of </a:t>
            </a:r>
            <a:r>
              <a:rPr lang="en-US" dirty="0" err="1"/>
              <a:t>lossy</a:t>
            </a:r>
            <a:r>
              <a:rPr lang="en-US" dirty="0"/>
              <a:t> data compression. It is a common audio format for consumer audio streaming or storage, as well as a de facto standard of digital audio compression for the transfer and playback of music on most digital audio players.</a:t>
            </a:r>
          </a:p>
          <a:p>
            <a:endParaRPr lang="en-US" dirty="0"/>
          </a:p>
          <a:p>
            <a:r>
              <a:rPr lang="en-US" dirty="0"/>
              <a:t>One of the earliest audio format </a:t>
            </a:r>
            <a:r>
              <a:rPr lang="en-US" dirty="0" smtClean="0"/>
              <a:t>Although </a:t>
            </a:r>
            <a:r>
              <a:rPr lang="en-US" dirty="0"/>
              <a:t>MP3 file are more popular ACC files are gaining group specially through </a:t>
            </a:r>
            <a:r>
              <a:rPr lang="en-US" dirty="0" err="1"/>
              <a:t>iTune</a:t>
            </a:r>
            <a:r>
              <a:rPr lang="en-US" dirty="0"/>
              <a:t> store.</a:t>
            </a:r>
          </a:p>
        </p:txBody>
      </p:sp>
    </p:spTree>
    <p:extLst>
      <p:ext uri="{BB962C8B-B14F-4D97-AF65-F5344CB8AC3E}">
        <p14:creationId xmlns:p14="http://schemas.microsoft.com/office/powerpoint/2010/main" val="958441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QuickTime?</a:t>
            </a:r>
          </a:p>
        </p:txBody>
      </p:sp>
      <p:sp>
        <p:nvSpPr>
          <p:cNvPr id="3" name="Content Placeholder 2"/>
          <p:cNvSpPr>
            <a:spLocks noGrp="1"/>
          </p:cNvSpPr>
          <p:nvPr>
            <p:ph idx="1"/>
          </p:nvPr>
        </p:nvSpPr>
        <p:spPr/>
        <p:txBody>
          <a:bodyPr>
            <a:normAutofit fontScale="92500" lnSpcReduction="10000"/>
          </a:bodyPr>
          <a:lstStyle/>
          <a:p>
            <a:r>
              <a:rPr lang="en-US" dirty="0"/>
              <a:t>QuickTime is Apple’s multiplatform, multimedia technology for handling video, sound, animation, graphics, text, interactivity, and music. As a cross-platform technology, </a:t>
            </a:r>
            <a:endParaRPr lang="en-US" dirty="0" smtClean="0"/>
          </a:p>
          <a:p>
            <a:endParaRPr lang="en-US" dirty="0"/>
          </a:p>
          <a:p>
            <a:r>
              <a:rPr lang="en-US" dirty="0" smtClean="0"/>
              <a:t>QuickTime </a:t>
            </a:r>
            <a:r>
              <a:rPr lang="en-US" dirty="0"/>
              <a:t>can deliver content on Mac OS and Windows computers. Many applications, including Final Cut Pro, use the powerful architecture of QuickTime to view, create, import, and export media.</a:t>
            </a:r>
          </a:p>
          <a:p>
            <a:endParaRPr lang="en-US" dirty="0"/>
          </a:p>
        </p:txBody>
      </p:sp>
    </p:spTree>
    <p:extLst>
      <p:ext uri="{BB962C8B-B14F-4D97-AF65-F5344CB8AC3E}">
        <p14:creationId xmlns:p14="http://schemas.microsoft.com/office/powerpoint/2010/main" val="3739060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QuickTime?</a:t>
            </a:r>
          </a:p>
        </p:txBody>
      </p:sp>
      <p:sp>
        <p:nvSpPr>
          <p:cNvPr id="3" name="Content Placeholder 2"/>
          <p:cNvSpPr>
            <a:spLocks noGrp="1"/>
          </p:cNvSpPr>
          <p:nvPr>
            <p:ph idx="1"/>
          </p:nvPr>
        </p:nvSpPr>
        <p:spPr/>
        <p:txBody>
          <a:bodyPr/>
          <a:lstStyle/>
          <a:p>
            <a:r>
              <a:rPr lang="en-US" dirty="0"/>
              <a:t>QuickTime supports most major video, audio, and graphics file formats. It works with local disk-based media, media accessed over a network, and streams of real-time data. </a:t>
            </a:r>
            <a:endParaRPr lang="en-US" dirty="0" smtClean="0"/>
          </a:p>
          <a:p>
            <a:endParaRPr lang="en-US" dirty="0"/>
          </a:p>
          <a:p>
            <a:r>
              <a:rPr lang="en-US" dirty="0" smtClean="0"/>
              <a:t>QuickTime </a:t>
            </a:r>
            <a:r>
              <a:rPr lang="en-US" dirty="0"/>
              <a:t>supports a wide variety of video and audio codecs and can be extended with third-party codecs.</a:t>
            </a:r>
          </a:p>
          <a:p>
            <a:endParaRPr lang="en-US" dirty="0"/>
          </a:p>
        </p:txBody>
      </p:sp>
    </p:spTree>
    <p:extLst>
      <p:ext uri="{BB962C8B-B14F-4D97-AF65-F5344CB8AC3E}">
        <p14:creationId xmlns:p14="http://schemas.microsoft.com/office/powerpoint/2010/main" val="1534971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movie file </a:t>
            </a:r>
            <a:r>
              <a:rPr lang="en-US" dirty="0" smtClean="0"/>
              <a:t>format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Using an application like QuickTime Player Pro or Final Cut Pro, you can import, edit, and export every file format that QuickTime supports. This allows you to create movies for the web, for DVD, or for output to videotape. You can also create movies including video, audio, text, still images, and interactive layers.</a:t>
            </a:r>
          </a:p>
          <a:p>
            <a:endParaRPr lang="en-US" dirty="0"/>
          </a:p>
          <a:p>
            <a:r>
              <a:rPr lang="en-US" dirty="0"/>
              <a:t>There are various resources for learning more about QuickTime technology and architecture.</a:t>
            </a:r>
          </a:p>
          <a:p>
            <a:endParaRPr lang="en-US" dirty="0"/>
          </a:p>
        </p:txBody>
      </p:sp>
    </p:spTree>
    <p:extLst>
      <p:ext uri="{BB962C8B-B14F-4D97-AF65-F5344CB8AC3E}">
        <p14:creationId xmlns:p14="http://schemas.microsoft.com/office/powerpoint/2010/main" val="1248965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1/2</a:t>
            </a: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sz="1900" dirty="0" smtClean="0"/>
              <a:t>Microsoft Corporation (1998) WAVE and AVI Codec </a:t>
            </a:r>
            <a:r>
              <a:rPr lang="en-US" sz="1900" dirty="0" err="1" smtClean="0"/>
              <a:t>Registies</a:t>
            </a:r>
            <a:r>
              <a:rPr lang="en-US" sz="1900" dirty="0" smtClean="0"/>
              <a:t> – RFC 2361</a:t>
            </a:r>
          </a:p>
          <a:p>
            <a:pPr marL="457200" indent="-457200">
              <a:buAutoNum type="arabicPeriod"/>
            </a:pPr>
            <a:endParaRPr lang="en-US" sz="1900" dirty="0" smtClean="0"/>
          </a:p>
          <a:p>
            <a:pPr marL="0" indent="0">
              <a:buNone/>
            </a:pPr>
            <a:r>
              <a:rPr lang="en-US" sz="1800" dirty="0" smtClean="0"/>
              <a:t>2.    </a:t>
            </a:r>
            <a:r>
              <a:rPr lang="en-US" sz="1800" dirty="0"/>
              <a:t>"Determining the Shape of Pixels and Frames"</a:t>
            </a:r>
            <a:r>
              <a:rPr lang="en-US" sz="1800" dirty="0" smtClean="0"/>
              <a:t>.</a:t>
            </a:r>
          </a:p>
          <a:p>
            <a:pPr marL="0" indent="0">
              <a:buNone/>
            </a:pPr>
            <a:endParaRPr lang="en-US" sz="1800" dirty="0"/>
          </a:p>
          <a:p>
            <a:pPr marL="0" indent="0">
              <a:buNone/>
            </a:pPr>
            <a:r>
              <a:rPr lang="en-US" sz="1800" dirty="0"/>
              <a:t>3. </a:t>
            </a:r>
            <a:r>
              <a:rPr lang="en-US" sz="1800" dirty="0" smtClean="0"/>
              <a:t>  MPEG</a:t>
            </a:r>
            <a:r>
              <a:rPr lang="en-US" sz="1800" dirty="0"/>
              <a:t>. "MPEG standards – Full list of standards developed or under development". </a:t>
            </a:r>
            <a:r>
              <a:rPr lang="en-US" sz="1800" dirty="0" err="1"/>
              <a:t>Chiariglione</a:t>
            </a:r>
            <a:r>
              <a:rPr lang="en-US" sz="1800" dirty="0"/>
              <a:t>. Retrieved 2010-02-09</a:t>
            </a:r>
            <a:r>
              <a:rPr lang="en-US" sz="1800" dirty="0" smtClean="0"/>
              <a:t>.</a:t>
            </a:r>
          </a:p>
          <a:p>
            <a:pPr marL="0" indent="0">
              <a:buNone/>
            </a:pPr>
            <a:endParaRPr lang="en-US" sz="1800" dirty="0"/>
          </a:p>
          <a:p>
            <a:pPr marL="0" indent="0">
              <a:buNone/>
            </a:pPr>
            <a:r>
              <a:rPr lang="en-US" sz="1800" dirty="0"/>
              <a:t>4. </a:t>
            </a:r>
            <a:r>
              <a:rPr lang="en-US" sz="1800" dirty="0" smtClean="0"/>
              <a:t>  ISO</a:t>
            </a:r>
            <a:r>
              <a:rPr lang="en-US" sz="1800" dirty="0"/>
              <a:t>/IEC JTC 1/SC 29 (2009-11-09). "</a:t>
            </a:r>
            <a:r>
              <a:rPr lang="en-US" sz="1800" dirty="0" err="1"/>
              <a:t>Programme</a:t>
            </a:r>
            <a:r>
              <a:rPr lang="en-US" sz="1800" dirty="0"/>
              <a:t> of Work – MPEG-4 (Coding of audio-visual objects)". Retrieved 2009-11-10</a:t>
            </a:r>
            <a:r>
              <a:rPr lang="en-US" sz="1800" dirty="0" smtClean="0"/>
              <a:t>.</a:t>
            </a:r>
          </a:p>
          <a:p>
            <a:pPr marL="0" indent="0">
              <a:buNone/>
            </a:pPr>
            <a:endParaRPr lang="en-US" sz="1800" dirty="0"/>
          </a:p>
          <a:p>
            <a:pPr marL="0" indent="0">
              <a:buNone/>
            </a:pPr>
            <a:r>
              <a:rPr lang="en-US" sz="1900" dirty="0"/>
              <a:t>5. </a:t>
            </a:r>
            <a:r>
              <a:rPr lang="en-US" sz="1900" dirty="0" smtClean="0"/>
              <a:t>  http</a:t>
            </a:r>
            <a:r>
              <a:rPr lang="en-US" sz="1900" dirty="0"/>
              <a:t>://ipod.about.com/od/introductiontoitunes/a/</a:t>
            </a:r>
            <a:r>
              <a:rPr lang="en-US" sz="1900" dirty="0" err="1"/>
              <a:t>sound_qual_test.htm</a:t>
            </a:r>
            <a:r>
              <a:rPr lang="en-US" sz="1900" dirty="0"/>
              <a:t> </a:t>
            </a:r>
            <a:r>
              <a:rPr lang="en-US" sz="1900" dirty="0" smtClean="0"/>
              <a:t> </a:t>
            </a:r>
            <a:endParaRPr lang="en-US" sz="2000" dirty="0"/>
          </a:p>
          <a:p>
            <a:pPr marL="0" indent="0">
              <a:buNone/>
            </a:pPr>
            <a:endParaRPr lang="en-US" sz="2000" dirty="0" smtClean="0"/>
          </a:p>
          <a:p>
            <a:pPr marL="0" indent="0">
              <a:buNone/>
            </a:pPr>
            <a:r>
              <a:rPr lang="en-US" sz="2000" dirty="0" smtClean="0"/>
              <a:t>6. </a:t>
            </a:r>
            <a:r>
              <a:rPr lang="en-US" sz="2000" dirty="0" smtClean="0"/>
              <a:t>  http</a:t>
            </a:r>
            <a:r>
              <a:rPr lang="en-US" sz="2000" dirty="0"/>
              <a:t>://en.wikipedia.org/wiki/MPEG-4_Part_14</a:t>
            </a:r>
          </a:p>
          <a:p>
            <a:pPr marL="0" indent="0">
              <a:buNone/>
            </a:pPr>
            <a:endParaRPr lang="en-US" sz="1900" dirty="0"/>
          </a:p>
        </p:txBody>
      </p:sp>
    </p:spTree>
    <p:extLst>
      <p:ext uri="{BB962C8B-B14F-4D97-AF65-F5344CB8AC3E}">
        <p14:creationId xmlns:p14="http://schemas.microsoft.com/office/powerpoint/2010/main" val="1808412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2/2</a:t>
            </a:r>
            <a:endParaRPr lang="en-US" dirty="0"/>
          </a:p>
        </p:txBody>
      </p:sp>
      <p:sp>
        <p:nvSpPr>
          <p:cNvPr id="3" name="Content Placeholder 2"/>
          <p:cNvSpPr>
            <a:spLocks noGrp="1"/>
          </p:cNvSpPr>
          <p:nvPr>
            <p:ph idx="1"/>
          </p:nvPr>
        </p:nvSpPr>
        <p:spPr/>
        <p:txBody>
          <a:bodyPr>
            <a:normAutofit fontScale="70000" lnSpcReduction="20000"/>
          </a:bodyPr>
          <a:lstStyle/>
          <a:p>
            <a:pPr>
              <a:buAutoNum type="arabicPeriod" startAt="6"/>
            </a:pPr>
            <a:endParaRPr lang="en-US" dirty="0"/>
          </a:p>
          <a:p>
            <a:pPr marL="0" indent="0">
              <a:spcBef>
                <a:spcPts val="0"/>
              </a:spcBef>
              <a:buAutoNum type="arabicPeriod" startAt="7"/>
            </a:pPr>
            <a:r>
              <a:rPr lang="en-US" dirty="0" smtClean="0"/>
              <a:t>    https</a:t>
            </a:r>
            <a:r>
              <a:rPr lang="en-US" dirty="0"/>
              <a:t>://</a:t>
            </a:r>
            <a:r>
              <a:rPr lang="en-US" dirty="0" err="1"/>
              <a:t>developer.apple.com</a:t>
            </a:r>
            <a:r>
              <a:rPr lang="en-US" dirty="0"/>
              <a:t>/library/mac/documentation/QuickTime/</a:t>
            </a:r>
            <a:r>
              <a:rPr lang="en-US" dirty="0" err="1"/>
              <a:t>qtff</a:t>
            </a:r>
            <a:r>
              <a:rPr lang="en-US" dirty="0"/>
              <a:t>/QTFFChap2/qtff2.html</a:t>
            </a:r>
          </a:p>
          <a:p>
            <a:pPr marL="0" indent="0">
              <a:spcBef>
                <a:spcPts val="0"/>
              </a:spcBef>
              <a:buAutoNum type="arabicPeriod" startAt="7"/>
            </a:pPr>
            <a:endParaRPr lang="en-US" dirty="0"/>
          </a:p>
          <a:p>
            <a:pPr marL="0" indent="0">
              <a:spcBef>
                <a:spcPts val="0"/>
              </a:spcBef>
              <a:buAutoNum type="arabicPeriod" startAt="7"/>
            </a:pPr>
            <a:r>
              <a:rPr lang="en-US" dirty="0"/>
              <a:t> </a:t>
            </a:r>
            <a:r>
              <a:rPr lang="en-US" dirty="0" smtClean="0"/>
              <a:t>   </a:t>
            </a:r>
            <a:r>
              <a:rPr lang="en-US" dirty="0" smtClean="0"/>
              <a:t>International </a:t>
            </a:r>
            <a:r>
              <a:rPr lang="en-US" dirty="0"/>
              <a:t>Organization for Standardization (2008). ISO/IEC 14496-12:2008, Information technology -- Coding of audio-visual objects -- Part 12: ISO base media file format (PDF). International Organization for Standardization. p. 95. Retrieved 2009-05-30.</a:t>
            </a:r>
          </a:p>
          <a:p>
            <a:pPr marL="0" indent="0">
              <a:spcBef>
                <a:spcPts val="0"/>
              </a:spcBef>
              <a:buAutoNum type="arabicPeriod" startAt="7"/>
            </a:pPr>
            <a:endParaRPr lang="en-US" dirty="0"/>
          </a:p>
          <a:p>
            <a:pPr marL="0" indent="0">
              <a:spcBef>
                <a:spcPts val="0"/>
              </a:spcBef>
              <a:buAutoNum type="arabicPeriod" startAt="7"/>
            </a:pPr>
            <a:endParaRPr lang="en-US" dirty="0"/>
          </a:p>
          <a:p>
            <a:pPr marL="0" indent="0">
              <a:spcBef>
                <a:spcPts val="0"/>
              </a:spcBef>
              <a:buAutoNum type="arabicPeriod" startAt="7"/>
            </a:pPr>
            <a:r>
              <a:rPr lang="en-US" dirty="0" smtClean="0"/>
              <a:t>    Registered </a:t>
            </a:r>
            <a:r>
              <a:rPr lang="en-US" dirty="0"/>
              <a:t>types - Codecs. Registration authority for code-points in "MP4 Family" files - mp4ra.org. 2008. Archived from the original on 19 April 2009. Retrieved 2009-05-31.</a:t>
            </a:r>
          </a:p>
          <a:p>
            <a:pPr marL="0" indent="0">
              <a:spcBef>
                <a:spcPts val="0"/>
              </a:spcBef>
              <a:buAutoNum type="arabicPeriod" startAt="7"/>
            </a:pPr>
            <a:endParaRPr lang="en-US" dirty="0"/>
          </a:p>
          <a:p>
            <a:pPr marL="0" indent="0">
              <a:spcBef>
                <a:spcPts val="0"/>
              </a:spcBef>
              <a:buAutoNum type="arabicPeriod" startAt="7"/>
            </a:pPr>
            <a:endParaRPr lang="en-US" dirty="0"/>
          </a:p>
          <a:p>
            <a:pPr marL="0" indent="0">
              <a:spcBef>
                <a:spcPts val="0"/>
              </a:spcBef>
              <a:buAutoNum type="arabicPeriod" startAt="7"/>
            </a:pPr>
            <a:r>
              <a:rPr lang="en-US" dirty="0" smtClean="0"/>
              <a:t>    http</a:t>
            </a:r>
            <a:r>
              <a:rPr lang="en-US" dirty="0"/>
              <a:t>://</a:t>
            </a:r>
            <a:r>
              <a:rPr lang="en-US" dirty="0" err="1"/>
              <a:t>en.wikipedia.org</a:t>
            </a:r>
            <a:r>
              <a:rPr lang="en-US" dirty="0"/>
              <a:t>/wiki/3GP_and_3G2 </a:t>
            </a:r>
          </a:p>
          <a:p>
            <a:endParaRPr lang="en-US" dirty="0"/>
          </a:p>
        </p:txBody>
      </p:sp>
    </p:spTree>
    <p:extLst>
      <p:ext uri="{BB962C8B-B14F-4D97-AF65-F5344CB8AC3E}">
        <p14:creationId xmlns:p14="http://schemas.microsoft.com/office/powerpoint/2010/main" val="361585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Advanced Audio Coding (ACC)</a:t>
            </a:r>
            <a:endParaRPr lang="en-US" dirty="0"/>
          </a:p>
        </p:txBody>
      </p:sp>
      <p:sp>
        <p:nvSpPr>
          <p:cNvPr id="3" name="Content Placeholder 2"/>
          <p:cNvSpPr>
            <a:spLocks noGrp="1"/>
          </p:cNvSpPr>
          <p:nvPr>
            <p:ph idx="1"/>
          </p:nvPr>
        </p:nvSpPr>
        <p:spPr/>
        <p:txBody>
          <a:bodyPr>
            <a:normAutofit fontScale="92500" lnSpcReduction="10000"/>
          </a:bodyPr>
          <a:lstStyle/>
          <a:p>
            <a:r>
              <a:rPr lang="en-US" dirty="0"/>
              <a:t>AAC file are the native format of iTunes and the iTunes Store. AAC is not invented by an Apple however this file sound better and takes up less or same space as MP3 files of the same song.</a:t>
            </a:r>
          </a:p>
          <a:p>
            <a:endParaRPr lang="en-US" dirty="0"/>
          </a:p>
          <a:p>
            <a:r>
              <a:rPr lang="en-US" dirty="0"/>
              <a:t>Anecdotally, I’ve long believed that this is true, but wanted to put the proposition to a more exacting test in order to better help you decide which file format to use for songs in your iTunes library and on your iPhone and iPod.</a:t>
            </a:r>
          </a:p>
        </p:txBody>
      </p:sp>
    </p:spTree>
    <p:extLst>
      <p:ext uri="{BB962C8B-B14F-4D97-AF65-F5344CB8AC3E}">
        <p14:creationId xmlns:p14="http://schemas.microsoft.com/office/powerpoint/2010/main" val="361520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MP3 vs. ACC</a:t>
            </a:r>
            <a:endParaRPr lang="en-US" dirty="0"/>
          </a:p>
        </p:txBody>
      </p:sp>
      <p:sp>
        <p:nvSpPr>
          <p:cNvPr id="3" name="Content Placeholder 2"/>
          <p:cNvSpPr>
            <a:spLocks noGrp="1"/>
          </p:cNvSpPr>
          <p:nvPr>
            <p:ph idx="1"/>
          </p:nvPr>
        </p:nvSpPr>
        <p:spPr/>
        <p:txBody>
          <a:bodyPr>
            <a:normAutofit fontScale="70000" lnSpcReduction="20000"/>
          </a:bodyPr>
          <a:lstStyle/>
          <a:p>
            <a:endParaRPr lang="en-US" u="sng" dirty="0"/>
          </a:p>
          <a:p>
            <a:r>
              <a:rPr lang="en-US" dirty="0"/>
              <a:t>People who have great ears and really value the highest possible sound quality – generally detest MP3 and other digital audio formats because they use compression that removes information from the digital files in order to save space</a:t>
            </a:r>
            <a:r>
              <a:rPr lang="en-US" dirty="0" smtClean="0"/>
              <a:t>.</a:t>
            </a:r>
          </a:p>
          <a:p>
            <a:r>
              <a:rPr lang="en-US" b="1" dirty="0"/>
              <a:t>Question:</a:t>
            </a:r>
            <a:endParaRPr lang="en-US" dirty="0"/>
          </a:p>
          <a:p>
            <a:endParaRPr lang="en-US" dirty="0"/>
          </a:p>
          <a:p>
            <a:r>
              <a:rPr lang="en-US" b="1" dirty="0" smtClean="0"/>
              <a:t>Question</a:t>
            </a:r>
            <a:r>
              <a:rPr lang="en-US" dirty="0" smtClean="0"/>
              <a:t>: Why </a:t>
            </a:r>
            <a:r>
              <a:rPr lang="en-US" dirty="0"/>
              <a:t>people seeking higher quality of audio file compression when people cannot hear the sounds that are removed by MP3 compressions.</a:t>
            </a:r>
          </a:p>
          <a:p>
            <a:endParaRPr lang="en-US" dirty="0"/>
          </a:p>
          <a:p>
            <a:r>
              <a:rPr lang="en-US" b="1" dirty="0"/>
              <a:t>Answer:</a:t>
            </a:r>
            <a:endParaRPr lang="en-US" dirty="0"/>
          </a:p>
          <a:p>
            <a:r>
              <a:rPr lang="en-US" dirty="0"/>
              <a:t>Sound that can be heard by person with healthy hearing are also being removed.</a:t>
            </a:r>
          </a:p>
          <a:p>
            <a:endParaRPr lang="en-US" dirty="0"/>
          </a:p>
        </p:txBody>
      </p:sp>
    </p:spTree>
    <p:extLst>
      <p:ext uri="{BB962C8B-B14F-4D97-AF65-F5344CB8AC3E}">
        <p14:creationId xmlns:p14="http://schemas.microsoft.com/office/powerpoint/2010/main" val="91948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AAC </a:t>
            </a:r>
            <a:r>
              <a:rPr lang="en-US" b="1" u="sng" dirty="0" smtClean="0"/>
              <a:t>vs. </a:t>
            </a:r>
            <a:r>
              <a:rPr lang="en-US" b="1" u="sng" dirty="0"/>
              <a:t>MP3 Compression</a:t>
            </a:r>
            <a:endParaRPr lang="en-US" dirty="0"/>
          </a:p>
        </p:txBody>
      </p:sp>
      <p:sp>
        <p:nvSpPr>
          <p:cNvPr id="3" name="Content Placeholder 2"/>
          <p:cNvSpPr>
            <a:spLocks noGrp="1"/>
          </p:cNvSpPr>
          <p:nvPr>
            <p:ph idx="1"/>
          </p:nvPr>
        </p:nvSpPr>
        <p:spPr/>
        <p:txBody>
          <a:bodyPr/>
          <a:lstStyle/>
          <a:p>
            <a:r>
              <a:rPr lang="en-US" dirty="0"/>
              <a:t>128 </a:t>
            </a:r>
            <a:r>
              <a:rPr lang="en-US" dirty="0" smtClean="0"/>
              <a:t>Kbps</a:t>
            </a:r>
          </a:p>
          <a:p>
            <a:pPr lvl="1"/>
            <a:r>
              <a:rPr lang="en-US" dirty="0" smtClean="0"/>
              <a:t>ACC sounds better than MP#</a:t>
            </a:r>
            <a:endParaRPr lang="en-US" dirty="0"/>
          </a:p>
          <a:p>
            <a:r>
              <a:rPr lang="en-US" dirty="0"/>
              <a:t>192 Kbps </a:t>
            </a:r>
            <a:endParaRPr lang="en-US" dirty="0" smtClean="0"/>
          </a:p>
          <a:p>
            <a:pPr lvl="1"/>
            <a:r>
              <a:rPr lang="en-US" dirty="0" smtClean="0"/>
              <a:t>Almost the same, somehow ACC is better and smaller file</a:t>
            </a:r>
            <a:endParaRPr lang="en-US" dirty="0"/>
          </a:p>
          <a:p>
            <a:r>
              <a:rPr lang="en-US" dirty="0"/>
              <a:t>256 Kbps AAC - Hard to distinguish between AAC and </a:t>
            </a:r>
            <a:r>
              <a:rPr lang="en-US" dirty="0" smtClean="0"/>
              <a:t>MP3 and almost same file size</a:t>
            </a:r>
            <a:endParaRPr lang="en-US" dirty="0"/>
          </a:p>
        </p:txBody>
      </p:sp>
    </p:spTree>
    <p:extLst>
      <p:ext uri="{BB962C8B-B14F-4D97-AF65-F5344CB8AC3E}">
        <p14:creationId xmlns:p14="http://schemas.microsoft.com/office/powerpoint/2010/main" val="76054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AVI?</a:t>
            </a:r>
            <a:r>
              <a:rPr lang="en-US" dirty="0"/>
              <a:t> </a:t>
            </a:r>
          </a:p>
        </p:txBody>
      </p:sp>
      <p:sp>
        <p:nvSpPr>
          <p:cNvPr id="3" name="Content Placeholder 2"/>
          <p:cNvSpPr>
            <a:spLocks noGrp="1"/>
          </p:cNvSpPr>
          <p:nvPr>
            <p:ph idx="1"/>
          </p:nvPr>
        </p:nvSpPr>
        <p:spPr/>
        <p:txBody>
          <a:bodyPr/>
          <a:lstStyle/>
          <a:p>
            <a:r>
              <a:rPr lang="en-US" dirty="0"/>
              <a:t>Audio Video Interleaved (also Audio Video Interleave), known by its initials AVI, is a multimedia container format introduced by Microsoft in November 1992 as </a:t>
            </a:r>
            <a:r>
              <a:rPr lang="en-US" dirty="0" smtClean="0"/>
              <a:t>part                                                    of </a:t>
            </a:r>
            <a:r>
              <a:rPr lang="en-US" dirty="0"/>
              <a:t>its Video for Windows technology.  </a:t>
            </a:r>
          </a:p>
          <a:p>
            <a:r>
              <a:rPr lang="en-US" dirty="0"/>
              <a:t>AVI files can contain both audio and video data in a file container and it allows synchronous audio-with-video playback. </a:t>
            </a:r>
          </a:p>
        </p:txBody>
      </p:sp>
    </p:spTree>
    <p:extLst>
      <p:ext uri="{BB962C8B-B14F-4D97-AF65-F5344CB8AC3E}">
        <p14:creationId xmlns:p14="http://schemas.microsoft.com/office/powerpoint/2010/main" val="335492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Format</a:t>
            </a:r>
            <a:endParaRPr lang="en-US" dirty="0"/>
          </a:p>
        </p:txBody>
      </p:sp>
      <p:sp>
        <p:nvSpPr>
          <p:cNvPr id="3" name="Content Placeholder 2"/>
          <p:cNvSpPr>
            <a:spLocks noGrp="1"/>
          </p:cNvSpPr>
          <p:nvPr>
            <p:ph idx="1"/>
          </p:nvPr>
        </p:nvSpPr>
        <p:spPr>
          <a:xfrm>
            <a:off x="457200" y="1600200"/>
            <a:ext cx="8229600" cy="4813300"/>
          </a:xfrm>
        </p:spPr>
        <p:txBody>
          <a:bodyPr>
            <a:normAutofit fontScale="70000" lnSpcReduction="20000"/>
          </a:bodyPr>
          <a:lstStyle/>
          <a:p>
            <a:r>
              <a:rPr lang="en-US" dirty="0"/>
              <a:t>AVI is a derivative of the Resource Interchange File Format (RIFF), which divides a file's data into blocks, or "chunks." Each "chunk" is identified by a </a:t>
            </a:r>
            <a:r>
              <a:rPr lang="en-US" dirty="0" err="1"/>
              <a:t>FourCC</a:t>
            </a:r>
            <a:r>
              <a:rPr lang="en-US" dirty="0"/>
              <a:t> tag. An AVI file takes the form of a single chunk in a RIFF formatted file, which is then subdivided into two mandatory "chunks" and one optional "chunk"</a:t>
            </a:r>
            <a:r>
              <a:rPr lang="en-US" dirty="0" smtClean="0"/>
              <a:t>.</a:t>
            </a:r>
          </a:p>
          <a:p>
            <a:endParaRPr lang="en-US" dirty="0"/>
          </a:p>
          <a:p>
            <a:r>
              <a:rPr lang="en-US" dirty="0"/>
              <a:t>The first sub-chunk is identified by the "</a:t>
            </a:r>
            <a:r>
              <a:rPr lang="en-US" dirty="0" err="1"/>
              <a:t>hdrl</a:t>
            </a:r>
            <a:r>
              <a:rPr lang="en-US" dirty="0"/>
              <a:t>" tag. This sub-chunk is the file header and contains metadata about the video, such as its width, height and frame rate. </a:t>
            </a:r>
            <a:endParaRPr lang="en-US" dirty="0" smtClean="0"/>
          </a:p>
          <a:p>
            <a:endParaRPr lang="en-US" dirty="0"/>
          </a:p>
          <a:p>
            <a:r>
              <a:rPr lang="en-US" dirty="0"/>
              <a:t>The second sub-chunk is identified by the "</a:t>
            </a:r>
            <a:r>
              <a:rPr lang="en-US" dirty="0" err="1"/>
              <a:t>movi</a:t>
            </a:r>
            <a:r>
              <a:rPr lang="en-US" dirty="0"/>
              <a:t>" tag. This chunk contains the actual audio/visual data that make up the AVI movie</a:t>
            </a:r>
            <a:r>
              <a:rPr lang="en-US" dirty="0" smtClean="0"/>
              <a:t>.</a:t>
            </a:r>
          </a:p>
          <a:p>
            <a:r>
              <a:rPr lang="en-US" dirty="0" smtClean="0"/>
              <a:t> </a:t>
            </a:r>
            <a:endParaRPr lang="en-US" dirty="0"/>
          </a:p>
          <a:p>
            <a:r>
              <a:rPr lang="en-US" dirty="0"/>
              <a:t>The third optional ORANGE sub-chunk is identified by the "idx1" tag which indexes the offsets of the data chunks within the file.</a:t>
            </a:r>
          </a:p>
        </p:txBody>
      </p:sp>
    </p:spTree>
    <p:extLst>
      <p:ext uri="{BB962C8B-B14F-4D97-AF65-F5344CB8AC3E}">
        <p14:creationId xmlns:p14="http://schemas.microsoft.com/office/powerpoint/2010/main" val="92119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 of </a:t>
            </a:r>
            <a:r>
              <a:rPr lang="en-US" b="1" dirty="0" smtClean="0"/>
              <a:t>AVI</a:t>
            </a:r>
            <a:endParaRPr lang="en-US" dirty="0"/>
          </a:p>
        </p:txBody>
      </p:sp>
      <p:sp>
        <p:nvSpPr>
          <p:cNvPr id="3" name="Content Placeholder 2"/>
          <p:cNvSpPr>
            <a:spLocks noGrp="1"/>
          </p:cNvSpPr>
          <p:nvPr>
            <p:ph idx="1"/>
          </p:nvPr>
        </p:nvSpPr>
        <p:spPr/>
        <p:txBody>
          <a:bodyPr>
            <a:normAutofit lnSpcReduction="10000"/>
          </a:bodyPr>
          <a:lstStyle/>
          <a:p>
            <a:r>
              <a:rPr lang="en-US" dirty="0" smtClean="0"/>
              <a:t>You </a:t>
            </a:r>
            <a:r>
              <a:rPr lang="en-US" dirty="0"/>
              <a:t>have Choices of codecs and it means you can achieve a high rate compression if you experiment.</a:t>
            </a:r>
            <a:br>
              <a:rPr lang="en-US" dirty="0"/>
            </a:br>
            <a:endParaRPr lang="en-US" dirty="0" smtClean="0"/>
          </a:p>
          <a:p>
            <a:r>
              <a:rPr lang="en-US" dirty="0" smtClean="0"/>
              <a:t>AVI </a:t>
            </a:r>
            <a:r>
              <a:rPr lang="en-US" dirty="0"/>
              <a:t>can play in mainstream media players such as Windows Media Player</a:t>
            </a:r>
            <a:r>
              <a:rPr lang="en-US" dirty="0" smtClean="0"/>
              <a:t>.</a:t>
            </a:r>
          </a:p>
          <a:p>
            <a:endParaRPr lang="en-US" dirty="0" smtClean="0"/>
          </a:p>
          <a:p>
            <a:r>
              <a:rPr lang="en-US" dirty="0" smtClean="0"/>
              <a:t>AVI </a:t>
            </a:r>
            <a:r>
              <a:rPr lang="en-US" dirty="0"/>
              <a:t>Can be used as a starting point to create playable DVDs.</a:t>
            </a:r>
          </a:p>
          <a:p>
            <a:endParaRPr lang="en-US" dirty="0"/>
          </a:p>
        </p:txBody>
      </p:sp>
    </p:spTree>
    <p:extLst>
      <p:ext uri="{BB962C8B-B14F-4D97-AF65-F5344CB8AC3E}">
        <p14:creationId xmlns:p14="http://schemas.microsoft.com/office/powerpoint/2010/main" val="321030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 of </a:t>
            </a:r>
            <a:r>
              <a:rPr lang="en-US" b="1" dirty="0" smtClean="0"/>
              <a:t>AVI</a:t>
            </a:r>
            <a:endParaRPr lang="en-US" dirty="0"/>
          </a:p>
        </p:txBody>
      </p:sp>
      <p:sp>
        <p:nvSpPr>
          <p:cNvPr id="3" name="Content Placeholder 2"/>
          <p:cNvSpPr>
            <a:spLocks noGrp="1"/>
          </p:cNvSpPr>
          <p:nvPr>
            <p:ph idx="1"/>
          </p:nvPr>
        </p:nvSpPr>
        <p:spPr/>
        <p:txBody>
          <a:bodyPr/>
          <a:lstStyle/>
          <a:p>
            <a:r>
              <a:rPr lang="en-US" dirty="0"/>
              <a:t>AVI does not provide a standardized way to encode aspect ratio </a:t>
            </a:r>
            <a:r>
              <a:rPr lang="en-US" dirty="0" smtClean="0"/>
              <a:t>information</a:t>
            </a:r>
          </a:p>
          <a:p>
            <a:endParaRPr lang="en-US" dirty="0"/>
          </a:p>
          <a:p>
            <a:r>
              <a:rPr lang="en-US" dirty="0"/>
              <a:t>AVI cannot contain some specific types of variable bitrate (VBR) data reliably (such as MP3 audio at sample rates below 32 kHz).</a:t>
            </a:r>
          </a:p>
          <a:p>
            <a:endParaRPr lang="en-US" dirty="0"/>
          </a:p>
        </p:txBody>
      </p:sp>
    </p:spTree>
    <p:extLst>
      <p:ext uri="{BB962C8B-B14F-4D97-AF65-F5344CB8AC3E}">
        <p14:creationId xmlns:p14="http://schemas.microsoft.com/office/powerpoint/2010/main" val="2112419878"/>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53</TotalTime>
  <Words>2004</Words>
  <Application>Microsoft Macintosh PowerPoint</Application>
  <PresentationFormat>On-screen Show (4:3)</PresentationFormat>
  <Paragraphs>110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 Black </vt:lpstr>
      <vt:lpstr>Creative Technology  Project  1 A/V formats/codecs </vt:lpstr>
      <vt:lpstr>MP3 Audio Compression</vt:lpstr>
      <vt:lpstr>Advanced Audio Coding (ACC)</vt:lpstr>
      <vt:lpstr>MP3 vs. ACC</vt:lpstr>
      <vt:lpstr>AAC vs. MP3 Compression</vt:lpstr>
      <vt:lpstr>What is AVI? </vt:lpstr>
      <vt:lpstr>Format</vt:lpstr>
      <vt:lpstr>Advantage of AVI</vt:lpstr>
      <vt:lpstr>Disadvantage of AVI</vt:lpstr>
      <vt:lpstr>What is MPEG-4? </vt:lpstr>
      <vt:lpstr>Background</vt:lpstr>
      <vt:lpstr>Advantages </vt:lpstr>
      <vt:lpstr>MP4 File</vt:lpstr>
      <vt:lpstr>MP4 File</vt:lpstr>
      <vt:lpstr>MP4 File</vt:lpstr>
      <vt:lpstr>PowerPoint Presentation</vt:lpstr>
      <vt:lpstr>3GP File</vt:lpstr>
      <vt:lpstr>3GP File</vt:lpstr>
      <vt:lpstr> </vt:lpstr>
      <vt:lpstr>What Is QuickTime?</vt:lpstr>
      <vt:lpstr>What Is QuickTime?</vt:lpstr>
      <vt:lpstr>A movie file format</vt:lpstr>
      <vt:lpstr>References 1/2</vt:lpstr>
      <vt:lpstr>References 2/2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Technology  Project  1 A/V formats/codecs </dc:title>
  <dc:creator>Kevin Duraj</dc:creator>
  <cp:lastModifiedBy>Kevin Duraj</cp:lastModifiedBy>
  <cp:revision>16</cp:revision>
  <dcterms:created xsi:type="dcterms:W3CDTF">2014-06-07T23:20:34Z</dcterms:created>
  <dcterms:modified xsi:type="dcterms:W3CDTF">2014-06-08T00:16:50Z</dcterms:modified>
</cp:coreProperties>
</file>