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22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71" r:id="rId14"/>
    <p:sldId id="268" r:id="rId15"/>
    <p:sldId id="270" r:id="rId16"/>
    <p:sldId id="272" r:id="rId17"/>
    <p:sldId id="273" r:id="rId18"/>
    <p:sldId id="274" r:id="rId19"/>
    <p:sldId id="275" r:id="rId20"/>
    <p:sldId id="266" r:id="rId2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12" y="-2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97215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27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airsnort.shmoo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3568" y="627534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dirty="0">
                <a:solidFill>
                  <a:srgbClr val="FF0000"/>
                </a:solidFill>
              </a:rPr>
              <a:t>Wardriving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283719"/>
            <a:ext cx="7772400" cy="23762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TW" dirty="0" smtClean="0"/>
              <a:t>Kevin T. Duraj</a:t>
            </a:r>
          </a:p>
          <a:p>
            <a:r>
              <a:rPr lang="en-US" dirty="0" err="1"/>
              <a:t>Weijian</a:t>
            </a:r>
            <a:r>
              <a:rPr lang="en-US" dirty="0"/>
              <a:t> </a:t>
            </a:r>
            <a:r>
              <a:rPr lang="en-US" dirty="0" err="1"/>
              <a:t>Ji</a:t>
            </a:r>
            <a:endParaRPr lang="en-US" altLang="zh-TW" dirty="0" smtClean="0"/>
          </a:p>
          <a:p>
            <a:pPr>
              <a:spcBef>
                <a:spcPts val="0"/>
              </a:spcBef>
              <a:buNone/>
            </a:pPr>
            <a:r>
              <a:rPr lang="zh-TW" dirty="0" smtClean="0"/>
              <a:t>Shu</a:t>
            </a:r>
            <a:r>
              <a:rPr lang="zh-TW" dirty="0"/>
              <a:t>-wei </a:t>
            </a:r>
            <a:r>
              <a:rPr lang="zh-TW" dirty="0" smtClean="0"/>
              <a:t>Lin</a:t>
            </a:r>
            <a:endParaRPr lang="en-US" altLang="zh-TW" dirty="0" smtClean="0"/>
          </a:p>
          <a:p>
            <a:r>
              <a:rPr lang="en-US" dirty="0" err="1"/>
              <a:t>Yuanye</a:t>
            </a:r>
            <a:r>
              <a:rPr lang="en-US" dirty="0"/>
              <a:t> </a:t>
            </a:r>
            <a:r>
              <a:rPr lang="en-US" dirty="0" err="1"/>
              <a:t>Zeng</a:t>
            </a:r>
            <a:endParaRPr lang="en-US" dirty="0"/>
          </a:p>
          <a:p>
            <a:pPr>
              <a:spcBef>
                <a:spcPts val="0"/>
              </a:spcBef>
              <a:buNone/>
            </a:pPr>
            <a:endParaRPr lang="zh-TW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762000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dirty="0"/>
              <a:t>Comparison of Wardriving Tools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ln w="9525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TW" sz="2400" dirty="0"/>
              <a:t>Airsnort uses sniff and analyze packets, and it can run under Linux and Windows.</a:t>
            </a:r>
          </a:p>
          <a:p>
            <a:pPr rtl="0">
              <a:spcBef>
                <a:spcPts val="0"/>
              </a:spcBef>
              <a:buNone/>
            </a:pPr>
            <a:r>
              <a:rPr lang="zh-TW" sz="2400" dirty="0"/>
              <a:t>Netstumbler queries the log files in Windows, which is the easiest one for using, but it can run only under Windows.</a:t>
            </a:r>
          </a:p>
          <a:p>
            <a:pPr rtl="0">
              <a:spcBef>
                <a:spcPts val="0"/>
              </a:spcBef>
              <a:buNone/>
            </a:pPr>
            <a:r>
              <a:rPr lang="zh-TW" sz="2400" dirty="0"/>
              <a:t>Kismet also sniffs the network, which detects firmware in the network area and do some intruction detection. This software can run under Mac OS and Linux.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2400" dirty="0"/>
              <a:t>------Choose one you prefer.</a:t>
            </a:r>
          </a:p>
          <a:p>
            <a:pPr>
              <a:spcBef>
                <a:spcPts val="0"/>
              </a:spcBef>
              <a:buNone/>
            </a:pPr>
            <a:r>
              <a:rPr lang="zh-TW" dirty="0"/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zh-TW" sz="2400" b="0" dirty="0" err="1" smtClean="0">
                <a:solidFill>
                  <a:srgbClr val="FF0000"/>
                </a:solidFill>
              </a:rPr>
              <a:t>KisMac</a:t>
            </a:r>
            <a:r>
              <a:rPr lang="en-US" altLang="zh-TW" sz="2400" b="0" dirty="0" smtClean="0">
                <a:solidFill>
                  <a:srgbClr val="FF0000"/>
                </a:solidFill>
              </a:rPr>
              <a:t> Overview</a:t>
            </a:r>
            <a:endParaRPr lang="zh-TW" sz="2400" b="0" dirty="0">
              <a:solidFill>
                <a:srgbClr val="FF0000"/>
              </a:solidFill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/>
              <a:buChar char="•"/>
            </a:pPr>
            <a:r>
              <a:rPr lang="en-US" sz="2000" b="1" dirty="0" err="1" smtClean="0">
                <a:solidFill>
                  <a:srgbClr val="FF0000"/>
                </a:solidFill>
              </a:rPr>
              <a:t>KisMAC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/>
              <a:t>is </a:t>
            </a:r>
            <a:r>
              <a:rPr lang="en-US" sz="2000" dirty="0" smtClean="0"/>
              <a:t>user friendly wireless </a:t>
            </a:r>
            <a:r>
              <a:rPr lang="en-US" sz="2000" dirty="0"/>
              <a:t>network discovery tool for Mac OS </a:t>
            </a:r>
            <a:r>
              <a:rPr lang="en-US" sz="2000" dirty="0" smtClean="0"/>
              <a:t>X computers. </a:t>
            </a:r>
            <a:r>
              <a:rPr lang="en-US" sz="2000" dirty="0"/>
              <a:t>It has a wide range of features, similar to those of Kismet (its Linux/BSD namesake). </a:t>
            </a:r>
            <a:endParaRPr lang="en-US" sz="2000" dirty="0" smtClean="0"/>
          </a:p>
          <a:p>
            <a:pPr marL="285750" lvl="0" indent="-285750">
              <a:buFont typeface="Arial"/>
              <a:buChar char="•"/>
            </a:pPr>
            <a:endParaRPr lang="en-US" sz="2000" dirty="0"/>
          </a:p>
          <a:p>
            <a:pPr marL="285750" lvl="0" indent="-285750">
              <a:buFont typeface="Arial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program is geared toward network security professionals, and is not as novice-friendly as similar applications.</a:t>
            </a:r>
            <a:endParaRPr sz="20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23473198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zh-TW" sz="3000" b="0" dirty="0">
                <a:solidFill>
                  <a:srgbClr val="FF0000"/>
                </a:solidFill>
              </a:rPr>
              <a:t>Kismet 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r>
              <a:rPr lang="zh-TW" sz="1400" dirty="0"/>
              <a:t>Kismet is a wireless network sniffer, detector and intrusion detection system. </a:t>
            </a:r>
            <a:r>
              <a:rPr lang="zh-TW" sz="1400" dirty="0" smtClean="0"/>
              <a:t>Kismet </a:t>
            </a:r>
            <a:r>
              <a:rPr lang="zh-TW" sz="1400" dirty="0"/>
              <a:t>is different from other wireless network detectors</a:t>
            </a:r>
            <a:r>
              <a:rPr lang="zh-TW" sz="1400" dirty="0" smtClean="0"/>
              <a:t>.</a:t>
            </a:r>
            <a:endParaRPr lang="en-US" altLang="zh-TW" sz="1400" dirty="0" smtClean="0"/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endParaRPr lang="en-US" altLang="zh-TW" sz="1400" dirty="0"/>
          </a:p>
          <a:p>
            <a:pPr marL="285750" lvl="0" indent="-285750">
              <a:buFont typeface="Arial"/>
              <a:buChar char="•"/>
            </a:pPr>
            <a:r>
              <a:rPr lang="en-US" altLang="zh-TW" sz="1400" dirty="0"/>
              <a:t>Kismet </a:t>
            </a:r>
            <a:r>
              <a:rPr lang="en-US" altLang="zh-TW" sz="1400" dirty="0" smtClean="0"/>
              <a:t>works </a:t>
            </a:r>
            <a:r>
              <a:rPr lang="zh-TW" sz="1400" dirty="0"/>
              <a:t>by quering the firmware of the card to see what networks are in the area that will let the card join them</a:t>
            </a:r>
            <a:r>
              <a:rPr lang="zh-TW" sz="1400" dirty="0" smtClean="0"/>
              <a:t>.</a:t>
            </a:r>
            <a:endParaRPr lang="en-US" altLang="zh-TW" sz="1400" dirty="0" smtClean="0"/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endParaRPr lang="en-US" altLang="zh-TW" sz="1400" dirty="0" smtClean="0"/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r>
              <a:rPr lang="zh-TW" sz="1400" dirty="0" smtClean="0"/>
              <a:t>Kismet </a:t>
            </a:r>
            <a:r>
              <a:rPr lang="zh-TW" sz="1400" dirty="0"/>
              <a:t>collects the entire packet in the air at any given time and dissects them to identify each network. </a:t>
            </a:r>
            <a:endParaRPr lang="en-US" altLang="zh-TW" sz="1400" dirty="0" smtClean="0"/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endParaRPr lang="en-US" altLang="zh-TW" sz="1400" dirty="0" smtClean="0"/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r>
              <a:rPr lang="zh-TW" sz="1400" dirty="0" smtClean="0"/>
              <a:t>Kismet </a:t>
            </a:r>
            <a:r>
              <a:rPr lang="zh-TW" sz="1400" dirty="0"/>
              <a:t>also detects networks with hidden </a:t>
            </a:r>
            <a:r>
              <a:rPr lang="zh-TW" sz="1400" dirty="0" smtClean="0"/>
              <a:t>SSID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and </a:t>
            </a:r>
            <a:r>
              <a:rPr lang="zh-TW" sz="1400" dirty="0" smtClean="0"/>
              <a:t>works </a:t>
            </a:r>
            <a:r>
              <a:rPr lang="zh-TW" sz="1400" dirty="0"/>
              <a:t>with every wireless card that supports raw packet monitoring mode (rfmon) in </a:t>
            </a:r>
            <a:r>
              <a:rPr lang="zh-TW" sz="1400" dirty="0" smtClean="0"/>
              <a:t>Linux</a:t>
            </a:r>
            <a:r>
              <a:rPr lang="en-US" altLang="zh-TW" sz="1400" dirty="0" smtClean="0"/>
              <a:t> </a:t>
            </a:r>
            <a:r>
              <a:rPr lang="zh-TW" sz="1400" dirty="0" smtClean="0"/>
              <a:t>and </a:t>
            </a:r>
            <a:r>
              <a:rPr lang="zh-TW" sz="1400" dirty="0"/>
              <a:t>a </a:t>
            </a:r>
            <a:r>
              <a:rPr lang="zh-TW" sz="1400" dirty="0" smtClean="0"/>
              <a:t>“decent selection” </a:t>
            </a:r>
            <a:r>
              <a:rPr lang="zh-TW" sz="1400" dirty="0"/>
              <a:t>of cards on other operating systems, such as OpenBSD and Mac OSX. </a:t>
            </a:r>
            <a:endParaRPr lang="en-US" altLang="zh-TW" sz="1400" dirty="0" smtClean="0"/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endParaRPr lang="en-US" altLang="zh-TW" sz="1400" dirty="0" smtClean="0"/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r>
              <a:rPr lang="zh-TW" sz="1400" dirty="0" smtClean="0"/>
              <a:t>If </a:t>
            </a:r>
            <a:r>
              <a:rPr lang="zh-TW" sz="1400" dirty="0"/>
              <a:t>a GPS is available, Kismet can log the coordinates of every packet seen. </a:t>
            </a:r>
            <a:r>
              <a:rPr lang="zh-TW" sz="1400" dirty="0" smtClean="0"/>
              <a:t>It </a:t>
            </a:r>
            <a:r>
              <a:rPr lang="zh-TW" sz="1400" dirty="0"/>
              <a:t>comes with a utility called "gpsmap" to plot the data graphically on downloaded maps</a:t>
            </a:r>
          </a:p>
          <a:p>
            <a:pPr>
              <a:spcBef>
                <a:spcPts val="0"/>
              </a:spcBef>
              <a:buNone/>
            </a:pP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92589157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U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27"/>
            <a:ext cx="9144000" cy="515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13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67544" y="123478"/>
            <a:ext cx="8229600" cy="49356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zh-TW" sz="2400" b="0" dirty="0" err="1" smtClean="0">
                <a:solidFill>
                  <a:srgbClr val="FF0000"/>
                </a:solidFill>
              </a:rPr>
              <a:t>KisMac</a:t>
            </a:r>
            <a:r>
              <a:rPr lang="en-US" altLang="zh-TW" sz="2400" b="0" dirty="0" smtClean="0">
                <a:solidFill>
                  <a:srgbClr val="FF0000"/>
                </a:solidFill>
              </a:rPr>
              <a:t> in Action</a:t>
            </a:r>
            <a:endParaRPr lang="zh-TW" sz="2400" b="0" dirty="0">
              <a:solidFill>
                <a:srgbClr val="FF0000"/>
              </a:solidFill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07504" y="771550"/>
            <a:ext cx="8928992" cy="42484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endParaRPr sz="1200" dirty="0"/>
          </a:p>
        </p:txBody>
      </p:sp>
      <p:pic>
        <p:nvPicPr>
          <p:cNvPr id="3" name="Picture 2" descr="scann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4685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5D </a:t>
            </a:r>
            <a:r>
              <a:rPr kumimoji="1" lang="en-US" altLang="zh-CN" dirty="0" err="1" smtClean="0"/>
              <a:t>Wifi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5D </a:t>
            </a:r>
            <a:r>
              <a:rPr kumimoji="1" lang="en-US" altLang="zh-CN" dirty="0" err="1" smtClean="0"/>
              <a:t>Wifi</a:t>
            </a:r>
            <a:r>
              <a:rPr kumimoji="1" lang="en-US" altLang="zh-CN" dirty="0" smtClean="0"/>
              <a:t> is an application that scan for </a:t>
            </a:r>
            <a:r>
              <a:rPr kumimoji="1" lang="en-US" altLang="zh-CN" dirty="0" err="1" smtClean="0"/>
              <a:t>wifi</a:t>
            </a:r>
            <a:r>
              <a:rPr kumimoji="1" lang="en-US" altLang="zh-CN" dirty="0" smtClean="0"/>
              <a:t> around to let you do </a:t>
            </a:r>
            <a:r>
              <a:rPr kumimoji="1" lang="en-US" altLang="zh-CN" dirty="0" err="1" smtClean="0"/>
              <a:t>wardrive</a:t>
            </a:r>
            <a:r>
              <a:rPr kumimoji="1" lang="en-US" altLang="zh-CN" dirty="0" smtClean="0"/>
              <a:t> or crack.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156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 descr="IMG_087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52" y="0"/>
            <a:ext cx="3429000" cy="5143500"/>
          </a:xfrm>
          <a:prstGeom prst="rect">
            <a:avLst/>
          </a:prstGeom>
        </p:spPr>
      </p:pic>
      <p:pic>
        <p:nvPicPr>
          <p:cNvPr id="5" name="图片 4" descr="IMG_087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1787"/>
            <a:ext cx="3429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72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IMG_087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78"/>
            <a:ext cx="3429000" cy="5143500"/>
          </a:xfrm>
          <a:prstGeom prst="rect">
            <a:avLst/>
          </a:prstGeom>
        </p:spPr>
      </p:pic>
      <p:pic>
        <p:nvPicPr>
          <p:cNvPr id="5" name="图片 4" descr="IMG_087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0"/>
            <a:ext cx="3429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91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IMG_087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3429000" cy="5143500"/>
          </a:xfrm>
          <a:prstGeom prst="rect">
            <a:avLst/>
          </a:prstGeom>
        </p:spPr>
      </p:pic>
      <p:pic>
        <p:nvPicPr>
          <p:cNvPr id="5" name="图片 4" descr="IMG_087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0"/>
            <a:ext cx="3429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5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zh-TW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r>
              <a:rPr lang="zh-TW" sz="1800" dirty="0"/>
              <a:t>The process to used the wardriving technique are uses a wireless device such as a laptop with complete with hardware, tools and software, a user drives around an area, often after mapping a route out first, to determine all of the wireless access points in that area. </a:t>
            </a:r>
            <a:endParaRPr lang="en-US" altLang="zh-TW" sz="1800" dirty="0" smtClean="0"/>
          </a:p>
          <a:p>
            <a:pPr lvl="0" rtl="0">
              <a:spcBef>
                <a:spcPts val="0"/>
              </a:spcBef>
              <a:buNone/>
            </a:pPr>
            <a:endParaRPr lang="zh-TW" sz="1800" dirty="0"/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r>
              <a:rPr lang="zh-TW" sz="1800" dirty="0"/>
              <a:t>Once these access points are discovered, a user uses a software program </a:t>
            </a:r>
            <a:r>
              <a:rPr lang="en-US" altLang="zh-TW" sz="1800" dirty="0" smtClean="0"/>
              <a:t>e.g. </a:t>
            </a:r>
            <a:r>
              <a:rPr lang="zh-TW" sz="1800" b="1" dirty="0" smtClean="0">
                <a:solidFill>
                  <a:srgbClr val="FF0000"/>
                </a:solidFill>
              </a:rPr>
              <a:t>Airsnort</a:t>
            </a:r>
            <a:r>
              <a:rPr lang="zh-TW" sz="1800" dirty="0"/>
              <a:t>, </a:t>
            </a:r>
            <a:r>
              <a:rPr lang="zh-TW" sz="1800" b="1" dirty="0">
                <a:solidFill>
                  <a:srgbClr val="FF0000"/>
                </a:solidFill>
              </a:rPr>
              <a:t>Kismet</a:t>
            </a:r>
            <a:r>
              <a:rPr lang="zh-TW" sz="1800" dirty="0"/>
              <a:t>, and </a:t>
            </a:r>
            <a:r>
              <a:rPr lang="zh-TW" sz="1800" b="1" dirty="0">
                <a:solidFill>
                  <a:srgbClr val="FF0000"/>
                </a:solidFill>
              </a:rPr>
              <a:t>Netstumbler</a:t>
            </a:r>
            <a:r>
              <a:rPr lang="zh-TW" sz="1800" dirty="0"/>
              <a:t>, to map the results of their efforts. </a:t>
            </a:r>
            <a:r>
              <a:rPr lang="zh-TW" sz="1800" dirty="0" smtClean="0"/>
              <a:t>Based </a:t>
            </a:r>
            <a:r>
              <a:rPr lang="zh-TW" sz="1800" dirty="0"/>
              <a:t>on these results, a statistical analysis is performed. </a:t>
            </a:r>
            <a:r>
              <a:rPr lang="en-US" altLang="zh-TW" sz="1800" dirty="0" smtClean="0"/>
              <a:t> </a:t>
            </a:r>
            <a:r>
              <a:rPr lang="zh-TW" sz="1800" dirty="0" smtClean="0"/>
              <a:t>This </a:t>
            </a:r>
            <a:r>
              <a:rPr lang="zh-TW" sz="1800" dirty="0"/>
              <a:t>statistical analysis can be of one drive, one area, or a general overview of all wireless networks. </a:t>
            </a:r>
            <a:endParaRPr lang="en-US" altLang="zh-TW" sz="1800" dirty="0" smtClean="0"/>
          </a:p>
          <a:p>
            <a:pPr lvl="0" rtl="0">
              <a:spcBef>
                <a:spcPts val="0"/>
              </a:spcBef>
              <a:buNone/>
            </a:pPr>
            <a:endParaRPr lang="zh-TW" sz="1800" dirty="0"/>
          </a:p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Char char="•"/>
            </a:pPr>
            <a:r>
              <a:rPr lang="zh-TW" sz="1800" dirty="0"/>
              <a:t>Some people will get map out different wireless networks which the find.</a:t>
            </a:r>
          </a:p>
          <a:p>
            <a:pPr>
              <a:spcBef>
                <a:spcPts val="0"/>
              </a:spcBef>
              <a:buNone/>
            </a:pPr>
            <a:endParaRPr sz="11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zh-TW" dirty="0">
                <a:solidFill>
                  <a:srgbClr val="FF0000"/>
                </a:solidFill>
              </a:rPr>
              <a:t>Reference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 rtl="0">
              <a:spcBef>
                <a:spcPts val="0"/>
              </a:spcBef>
              <a:buFont typeface="+mj-lt"/>
              <a:buAutoNum type="arabicPeriod"/>
            </a:pPr>
            <a:r>
              <a:rPr lang="zh-TW" sz="1400" dirty="0">
                <a:solidFill>
                  <a:schemeClr val="bg1"/>
                </a:solidFill>
              </a:rPr>
              <a:t>Tsui, Arvin Wen Tsui, et al. "Accuracy performance analysis between war driving and war walking in metropolitan Wi-Fi localization." </a:t>
            </a:r>
            <a:r>
              <a:rPr lang="zh-TW" sz="1400" i="1" dirty="0">
                <a:solidFill>
                  <a:schemeClr val="bg1"/>
                </a:solidFill>
              </a:rPr>
              <a:t>Mobile Computing, IEEE Transactions on</a:t>
            </a:r>
            <a:r>
              <a:rPr lang="zh-TW" sz="1400" dirty="0">
                <a:solidFill>
                  <a:schemeClr val="bg1"/>
                </a:solidFill>
              </a:rPr>
              <a:t> 9.11 (2010): 1551-1562</a:t>
            </a:r>
            <a:r>
              <a:rPr lang="zh-TW" sz="1400" dirty="0" smtClean="0">
                <a:solidFill>
                  <a:schemeClr val="bg1"/>
                </a:solidFill>
              </a:rPr>
              <a:t>.</a:t>
            </a:r>
            <a:endParaRPr lang="en-US" altLang="zh-TW" sz="1400" dirty="0" smtClean="0">
              <a:solidFill>
                <a:schemeClr val="bg1"/>
              </a:solidFill>
            </a:endParaRPr>
          </a:p>
          <a:p>
            <a:pPr marL="342900" indent="-342900" rtl="0">
              <a:spcBef>
                <a:spcPts val="0"/>
              </a:spcBef>
              <a:buFont typeface="+mj-lt"/>
              <a:buAutoNum type="arabicPeriod"/>
            </a:pPr>
            <a:endParaRPr lang="zh-TW" sz="1400" dirty="0">
              <a:solidFill>
                <a:schemeClr val="bg1"/>
              </a:solidFill>
            </a:endParaRPr>
          </a:p>
          <a:p>
            <a:pPr marL="342900" indent="-342900" rtl="0">
              <a:spcBef>
                <a:spcPts val="0"/>
              </a:spcBef>
              <a:buFont typeface="+mj-lt"/>
              <a:buAutoNum type="arabicPeriod"/>
            </a:pPr>
            <a:r>
              <a:rPr lang="zh-TW" sz="1400" dirty="0">
                <a:solidFill>
                  <a:schemeClr val="bg1"/>
                </a:solidFill>
              </a:rPr>
              <a:t>Issac, Biju, and Lawan A. Mohammed. "War driving and WLAN security issues—attacks, security design and remedies." </a:t>
            </a:r>
            <a:r>
              <a:rPr lang="zh-TW" sz="1400" i="1" dirty="0">
                <a:solidFill>
                  <a:schemeClr val="bg1"/>
                </a:solidFill>
              </a:rPr>
              <a:t>Information Systems Management</a:t>
            </a:r>
            <a:r>
              <a:rPr lang="zh-TW" sz="1400" dirty="0">
                <a:solidFill>
                  <a:schemeClr val="bg1"/>
                </a:solidFill>
              </a:rPr>
              <a:t>24.4 (2007): 289-298</a:t>
            </a:r>
            <a:r>
              <a:rPr lang="zh-TW" sz="1400" dirty="0" smtClean="0">
                <a:solidFill>
                  <a:schemeClr val="bg1"/>
                </a:solidFill>
              </a:rPr>
              <a:t>.</a:t>
            </a:r>
            <a:endParaRPr lang="en-US" altLang="zh-TW" sz="1400" dirty="0" smtClean="0">
              <a:solidFill>
                <a:schemeClr val="bg1"/>
              </a:solidFill>
            </a:endParaRPr>
          </a:p>
          <a:p>
            <a:pPr marL="342900" indent="-342900" rtl="0">
              <a:spcBef>
                <a:spcPts val="0"/>
              </a:spcBef>
              <a:buFont typeface="+mj-lt"/>
              <a:buAutoNum type="arabicPeriod"/>
            </a:pPr>
            <a:endParaRPr lang="zh-TW" sz="14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zh-TW" sz="1400" dirty="0">
                <a:solidFill>
                  <a:schemeClr val="bg1"/>
                </a:solidFill>
              </a:rPr>
              <a:t>Said, Huwida, et al. </a:t>
            </a:r>
            <a:r>
              <a:rPr lang="zh-TW" sz="1400" dirty="0" smtClean="0">
                <a:solidFill>
                  <a:schemeClr val="bg1"/>
                </a:solidFill>
              </a:rPr>
              <a:t>“Forensics </a:t>
            </a:r>
            <a:r>
              <a:rPr lang="zh-TW" sz="1400" dirty="0">
                <a:solidFill>
                  <a:schemeClr val="bg1"/>
                </a:solidFill>
              </a:rPr>
              <a:t>and war-driving on unsecured wireless network</a:t>
            </a:r>
            <a:r>
              <a:rPr lang="zh-TW" sz="1400" dirty="0" smtClean="0">
                <a:solidFill>
                  <a:schemeClr val="bg1"/>
                </a:solidFill>
              </a:rPr>
              <a:t>.”</a:t>
            </a:r>
            <a:r>
              <a:rPr lang="zh-TW" sz="1400" i="1" dirty="0" smtClean="0">
                <a:solidFill>
                  <a:schemeClr val="bg1"/>
                </a:solidFill>
              </a:rPr>
              <a:t>Internet </a:t>
            </a:r>
            <a:r>
              <a:rPr lang="zh-TW" sz="1400" i="1" dirty="0">
                <a:solidFill>
                  <a:schemeClr val="bg1"/>
                </a:solidFill>
              </a:rPr>
              <a:t>Technology and Secured Transactions (ICITST), 2011 International Conference for</a:t>
            </a:r>
            <a:r>
              <a:rPr lang="zh-TW" sz="1400" dirty="0">
                <a:solidFill>
                  <a:schemeClr val="bg1"/>
                </a:solidFill>
              </a:rPr>
              <a:t>. IEEE, 2011</a:t>
            </a:r>
            <a:r>
              <a:rPr lang="zh-TW" sz="1400" dirty="0" smtClean="0">
                <a:solidFill>
                  <a:schemeClr val="bg1"/>
                </a:solidFill>
              </a:rPr>
              <a:t>.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endParaRPr lang="en-US" altLang="zh-TW" sz="1400" dirty="0" smtClean="0">
              <a:solidFill>
                <a:schemeClr val="bg1"/>
              </a:solidFill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altLang="zh-TW" sz="1400" dirty="0" smtClean="0">
                <a:solidFill>
                  <a:schemeClr val="bg1"/>
                </a:solidFill>
              </a:rPr>
              <a:t>http</a:t>
            </a:r>
            <a:r>
              <a:rPr lang="en-US" altLang="zh-TW" sz="1400" dirty="0">
                <a:solidFill>
                  <a:schemeClr val="bg1"/>
                </a:solidFill>
              </a:rPr>
              <a:t>://</a:t>
            </a:r>
            <a:r>
              <a:rPr lang="en-US" altLang="zh-TW" sz="1400" dirty="0" err="1">
                <a:solidFill>
                  <a:schemeClr val="bg1"/>
                </a:solidFill>
              </a:rPr>
              <a:t>en.wikipedia.org</a:t>
            </a:r>
            <a:r>
              <a:rPr lang="en-US" altLang="zh-TW" sz="1400" dirty="0">
                <a:solidFill>
                  <a:schemeClr val="bg1"/>
                </a:solidFill>
              </a:rPr>
              <a:t>/wiki/</a:t>
            </a:r>
            <a:r>
              <a:rPr lang="en-US" altLang="zh-TW" sz="1400" dirty="0" err="1">
                <a:solidFill>
                  <a:schemeClr val="bg1"/>
                </a:solidFill>
              </a:rPr>
              <a:t>KisMAC</a:t>
            </a:r>
            <a:endParaRPr lang="zh-TW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Windows </a:t>
            </a:r>
            <a:r>
              <a:rPr lang="en-US" altLang="zh-TW" dirty="0" err="1" smtClean="0">
                <a:solidFill>
                  <a:srgbClr val="FF0000"/>
                </a:solidFill>
              </a:rPr>
              <a:t>Wardriving</a:t>
            </a:r>
            <a:r>
              <a:rPr lang="en-US" altLang="zh-TW" dirty="0" smtClean="0">
                <a:solidFill>
                  <a:srgbClr val="FF0000"/>
                </a:solidFill>
              </a:rPr>
              <a:t> Tools</a:t>
            </a:r>
            <a:endParaRPr lang="zh-TW" dirty="0">
              <a:solidFill>
                <a:srgbClr val="FF0000"/>
              </a:solidFill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r>
              <a:rPr lang="zh-TW" sz="1800" b="1" dirty="0">
                <a:solidFill>
                  <a:srgbClr val="FF0000"/>
                </a:solidFill>
              </a:rPr>
              <a:t>Netstumbler</a:t>
            </a:r>
            <a:r>
              <a:rPr lang="zh-TW" sz="1800" dirty="0">
                <a:solidFill>
                  <a:srgbClr val="FF0000"/>
                </a:solidFill>
              </a:rPr>
              <a:t> </a:t>
            </a:r>
            <a:r>
              <a:rPr lang="zh-TW" sz="1800" dirty="0"/>
              <a:t>is the most popular program for Windows and Lucent/Orinoco and other Hermes-based chipset wireless cards. (http://www.netstumbler.org)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/>
          </a:p>
          <a:p>
            <a:pPr marL="285750" lvl="0" indent="-2857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Char char="•"/>
            </a:pPr>
            <a:r>
              <a:rPr lang="zh-TW" sz="1800" b="1" dirty="0">
                <a:solidFill>
                  <a:srgbClr val="FF0000"/>
                </a:solidFill>
              </a:rPr>
              <a:t>Airsnort</a:t>
            </a:r>
            <a:r>
              <a:rPr lang="zh-TW" sz="1800" dirty="0">
                <a:solidFill>
                  <a:srgbClr val="FF0000"/>
                </a:solidFill>
              </a:rPr>
              <a:t> </a:t>
            </a:r>
            <a:r>
              <a:rPr lang="zh-TW" sz="1800" dirty="0"/>
              <a:t>is Linux program that breaks WEP encryption with Prism2 based </a:t>
            </a:r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r>
              <a:rPr lang="zh-TW" sz="1800" dirty="0"/>
              <a:t>chipset. (</a:t>
            </a:r>
            <a:r>
              <a:rPr lang="zh-TW" sz="1800" dirty="0">
                <a:hlinkClick r:id="rId3"/>
              </a:rPr>
              <a:t>http://airsnort.shmoo.com/</a:t>
            </a:r>
            <a:r>
              <a:rPr lang="zh-TW" sz="1800" dirty="0"/>
              <a:t>) </a:t>
            </a:r>
            <a:endParaRPr lang="en-US" altLang="zh-TW" sz="1800" dirty="0" smtClean="0"/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endParaRPr lang="en-US" altLang="zh-TW" sz="1800" b="1" dirty="0"/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r>
              <a:rPr lang="zh-TW" sz="1800" b="1" dirty="0" smtClean="0">
                <a:solidFill>
                  <a:srgbClr val="FF0000"/>
                </a:solidFill>
              </a:rPr>
              <a:t>Kismet</a:t>
            </a:r>
            <a:r>
              <a:rPr lang="zh-TW" sz="1800" b="1" dirty="0" smtClean="0"/>
              <a:t> </a:t>
            </a:r>
            <a:r>
              <a:rPr lang="zh-TW" sz="1800" dirty="0"/>
              <a:t>is an 802.11b wireless network sniffer, which is different from a standard network sniffer (such as Etheral or tcpdump), since it separates and identifies different wireless network in the area. </a:t>
            </a:r>
            <a:endParaRPr lang="en-US" altLang="zh-TW" sz="1800" dirty="0" smtClean="0"/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r>
              <a:rPr lang="zh-TW" sz="1800" dirty="0" smtClean="0"/>
              <a:t>http</a:t>
            </a:r>
            <a:r>
              <a:rPr lang="zh-TW" sz="1800" dirty="0"/>
              <a:t>://kismetwireless.net/code</a:t>
            </a:r>
            <a:r>
              <a:rPr lang="zh-TW" sz="1800" dirty="0" smtClean="0"/>
              <a:t>/</a:t>
            </a:r>
            <a:endParaRPr lang="zh-TW" sz="1800" dirty="0"/>
          </a:p>
          <a:p>
            <a:pPr lvl="0" rtl="0">
              <a:spcBef>
                <a:spcPts val="0"/>
              </a:spcBef>
              <a:buNone/>
            </a:pPr>
            <a:endParaRPr sz="1200" dirty="0"/>
          </a:p>
          <a:p>
            <a:pPr>
              <a:spcBef>
                <a:spcPts val="0"/>
              </a:spcBef>
              <a:buNone/>
            </a:pPr>
            <a:endParaRPr sz="1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Mac/Linux </a:t>
            </a:r>
            <a:r>
              <a:rPr lang="zh-TW" dirty="0" smtClean="0">
                <a:solidFill>
                  <a:srgbClr val="FF0000"/>
                </a:solidFill>
              </a:rPr>
              <a:t>Wardriving</a:t>
            </a:r>
            <a:r>
              <a:rPr lang="en-US" altLang="zh-TW" dirty="0" smtClean="0">
                <a:solidFill>
                  <a:srgbClr val="FF0000"/>
                </a:solidFill>
              </a:rPr>
              <a:t> Tools</a:t>
            </a:r>
            <a:endParaRPr lang="zh-TW" dirty="0">
              <a:solidFill>
                <a:srgbClr val="FF0000"/>
              </a:solidFill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err="1" smtClean="0">
                <a:solidFill>
                  <a:srgbClr val="FF0000"/>
                </a:solidFill>
              </a:rPr>
              <a:t>KisMAC</a:t>
            </a:r>
            <a:r>
              <a:rPr lang="en-US" sz="1600" dirty="0"/>
              <a:t> </a:t>
            </a:r>
            <a:r>
              <a:rPr lang="en-US" sz="1600" dirty="0" smtClean="0"/>
              <a:t>is </a:t>
            </a:r>
            <a:r>
              <a:rPr lang="en-US" sz="1600" dirty="0"/>
              <a:t>an open-source and free sniffer/scanner application for Mac OS X. It has an advantage over </a:t>
            </a:r>
            <a:r>
              <a:rPr lang="en-US" sz="1600" dirty="0" err="1"/>
              <a:t>MacStumbler</a:t>
            </a:r>
            <a:r>
              <a:rPr lang="en-US" sz="1600" dirty="0"/>
              <a:t> / </a:t>
            </a:r>
            <a:r>
              <a:rPr lang="en-US" sz="1600" dirty="0" err="1"/>
              <a:t>iStumbler</a:t>
            </a:r>
            <a:r>
              <a:rPr lang="en-US" sz="1600" dirty="0"/>
              <a:t> / </a:t>
            </a:r>
            <a:r>
              <a:rPr lang="en-US" sz="1600" dirty="0" err="1"/>
              <a:t>NetStumbler</a:t>
            </a:r>
            <a:r>
              <a:rPr lang="en-US" sz="1600" dirty="0"/>
              <a:t> in that it uses monitor mode and passive scanning. </a:t>
            </a:r>
            <a:r>
              <a:rPr lang="en-US" sz="1600" dirty="0" smtClean="0"/>
              <a:t> </a:t>
            </a:r>
            <a:r>
              <a:rPr lang="en-US" sz="1600" dirty="0" err="1" smtClean="0"/>
              <a:t>KisMAC</a:t>
            </a:r>
            <a:r>
              <a:rPr lang="en-US" sz="1600" dirty="0" smtClean="0"/>
              <a:t> </a:t>
            </a:r>
            <a:r>
              <a:rPr lang="en-US" sz="1600" dirty="0"/>
              <a:t>supports many third party USB devices: </a:t>
            </a:r>
            <a:r>
              <a:rPr lang="en-US" sz="1600" dirty="0" err="1"/>
              <a:t>Intersil</a:t>
            </a:r>
            <a:r>
              <a:rPr lang="en-US" sz="1600" dirty="0"/>
              <a:t> Prism2, </a:t>
            </a:r>
            <a:r>
              <a:rPr lang="en-US" sz="1600" dirty="0" err="1"/>
              <a:t>Ralink</a:t>
            </a:r>
            <a:r>
              <a:rPr lang="en-US" sz="1600" dirty="0"/>
              <a:t> rt2570, rt73, and </a:t>
            </a:r>
            <a:r>
              <a:rPr lang="en-US" sz="1600" dirty="0" err="1"/>
              <a:t>Realtek</a:t>
            </a:r>
            <a:r>
              <a:rPr lang="en-US" sz="1600" dirty="0"/>
              <a:t> rtl8187 chipsets. All of the internal AirPort hardware is supported for scanning. </a:t>
            </a:r>
            <a:endParaRPr lang="en-US" sz="1600" dirty="0" smtClean="0"/>
          </a:p>
          <a:p>
            <a:r>
              <a:rPr lang="en-US" sz="1600" dirty="0" smtClean="0">
                <a:solidFill>
                  <a:schemeClr val="bg1"/>
                </a:solidFill>
              </a:rPr>
              <a:t>	http</a:t>
            </a:r>
            <a:r>
              <a:rPr lang="en-US" sz="1600" dirty="0">
                <a:solidFill>
                  <a:schemeClr val="bg1"/>
                </a:solidFill>
              </a:rPr>
              <a:t>://</a:t>
            </a:r>
            <a:r>
              <a:rPr lang="en-US" sz="1600" dirty="0" err="1">
                <a:solidFill>
                  <a:schemeClr val="bg1"/>
                </a:solidFill>
              </a:rPr>
              <a:t>www.kismac-ng.org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</a:p>
          <a:p>
            <a:pPr marL="285750" lvl="0" indent="-285750">
              <a:buFont typeface="Arial"/>
              <a:buChar char="•"/>
            </a:pPr>
            <a:endParaRPr lang="en-US" sz="1600" dirty="0" smtClean="0">
              <a:solidFill>
                <a:srgbClr val="FF0000"/>
              </a:solidFill>
            </a:endParaRPr>
          </a:p>
          <a:p>
            <a:pPr marL="285750" lvl="0" indent="-285750">
              <a:buFont typeface="Arial"/>
              <a:buChar char="•"/>
            </a:pPr>
            <a:r>
              <a:rPr lang="en-US" sz="1600" dirty="0" err="1" smtClean="0">
                <a:solidFill>
                  <a:srgbClr val="FF0000"/>
                </a:solidFill>
              </a:rPr>
              <a:t>Aircrack</a:t>
            </a:r>
            <a:r>
              <a:rPr lang="en-US" sz="1600" dirty="0" err="1">
                <a:solidFill>
                  <a:srgbClr val="FF0000"/>
                </a:solidFill>
              </a:rPr>
              <a:t>-ng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is an 802.11 WEP and WPA-PSK keys cracking program that can recover keys once enough data packets have been captured. It implements the standard FMS attack along with some optimizations like </a:t>
            </a:r>
            <a:r>
              <a:rPr lang="en-US" sz="1600" dirty="0" err="1"/>
              <a:t>KoreK</a:t>
            </a:r>
            <a:r>
              <a:rPr lang="en-US" sz="1600" dirty="0"/>
              <a:t> attacks, as well as the all-new PTW attack, thus making the attack much faster compared to other WEP cracking tools. In fact, </a:t>
            </a:r>
            <a:r>
              <a:rPr lang="en-US" sz="1600" dirty="0" err="1"/>
              <a:t>Aircrack-ng</a:t>
            </a:r>
            <a:r>
              <a:rPr lang="en-US" sz="1600" dirty="0"/>
              <a:t> is a set of tools for auditing wireless networks</a:t>
            </a:r>
            <a:r>
              <a:rPr lang="en-US" sz="1600" dirty="0" smtClean="0"/>
              <a:t>.</a:t>
            </a:r>
          </a:p>
          <a:p>
            <a:pPr lvl="0"/>
            <a:r>
              <a:rPr lang="en-US" sz="1600" dirty="0" smtClean="0"/>
              <a:t>	http</a:t>
            </a:r>
            <a:r>
              <a:rPr lang="en-US" sz="1600" dirty="0"/>
              <a:t>://</a:t>
            </a:r>
            <a:r>
              <a:rPr lang="en-US" sz="1600" dirty="0" err="1"/>
              <a:t>www.aircrack-ng.org</a:t>
            </a:r>
            <a:endParaRPr lang="en-US" sz="1600" dirty="0" smtClean="0"/>
          </a:p>
          <a:p>
            <a:pPr marL="285750" lvl="0" indent="-285750">
              <a:buFont typeface="Arial"/>
              <a:buChar char="•"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endParaRPr sz="1200" dirty="0"/>
          </a:p>
          <a:p>
            <a:pPr>
              <a:spcBef>
                <a:spcPts val="0"/>
              </a:spcBef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85287112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600"/>
              </a:spcBef>
              <a:buNone/>
            </a:pPr>
            <a:r>
              <a:rPr lang="zh-TW" sz="3000" b="0" dirty="0">
                <a:solidFill>
                  <a:srgbClr val="FF0000"/>
                </a:solidFill>
              </a:rPr>
              <a:t>Airsnort 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buFont typeface="Arial"/>
              <a:buChar char="•"/>
            </a:pPr>
            <a:r>
              <a:rPr lang="zh-TW" sz="2000" dirty="0"/>
              <a:t>Airsnort is a wireless LAN tool that recovers encryption keys on 802.11b WEP network. </a:t>
            </a:r>
            <a:endParaRPr lang="en-US" altLang="zh-TW" sz="2000" dirty="0" smtClean="0"/>
          </a:p>
          <a:p>
            <a:pPr marL="342900" lvl="0" indent="-342900" rtl="0">
              <a:spcBef>
                <a:spcPts val="0"/>
              </a:spcBef>
              <a:buFont typeface="Arial"/>
              <a:buChar char="•"/>
            </a:pPr>
            <a:endParaRPr lang="en-US" altLang="zh-TW" sz="2000" dirty="0" smtClean="0"/>
          </a:p>
          <a:p>
            <a:pPr marL="342900" lvl="0" indent="-342900" rtl="0">
              <a:spcBef>
                <a:spcPts val="0"/>
              </a:spcBef>
              <a:buFont typeface="Arial"/>
              <a:buChar char="•"/>
            </a:pPr>
            <a:r>
              <a:rPr lang="zh-TW" sz="2000" dirty="0" smtClean="0"/>
              <a:t>Airsnort </a:t>
            </a:r>
            <a:r>
              <a:rPr lang="zh-TW" sz="2000" dirty="0"/>
              <a:t>operates by passively monitoring transmissions, computing the encryption key when enough packets (about </a:t>
            </a:r>
            <a:r>
              <a:rPr lang="zh-TW" sz="2000" dirty="0" smtClean="0"/>
              <a:t>5 </a:t>
            </a:r>
            <a:r>
              <a:rPr lang="zh-TW" sz="2000" dirty="0"/>
              <a:t>to 10 million) have been gathered. </a:t>
            </a:r>
            <a:endParaRPr lang="en-US" altLang="zh-TW" sz="2000" dirty="0" smtClean="0"/>
          </a:p>
          <a:p>
            <a:pPr marL="342900" lvl="0" indent="-342900" rtl="0">
              <a:spcBef>
                <a:spcPts val="0"/>
              </a:spcBef>
              <a:buFont typeface="Arial"/>
              <a:buChar char="•"/>
            </a:pPr>
            <a:endParaRPr lang="en-US" altLang="zh-TW" sz="2000" dirty="0"/>
          </a:p>
          <a:p>
            <a:pPr marL="342900" lvl="0" indent="-342900" rtl="0">
              <a:spcBef>
                <a:spcPts val="0"/>
              </a:spcBef>
              <a:buFont typeface="Arial"/>
              <a:buChar char="•"/>
            </a:pPr>
            <a:r>
              <a:rPr lang="zh-TW" sz="2000" dirty="0" smtClean="0"/>
              <a:t>For </a:t>
            </a:r>
            <a:r>
              <a:rPr lang="zh-TW" sz="2000" dirty="0"/>
              <a:t>users looking to break into wireless network, they can choose this software</a:t>
            </a:r>
            <a:r>
              <a:rPr lang="zh-TW" sz="2000" dirty="0" smtClean="0"/>
              <a:t>.</a:t>
            </a:r>
            <a:endParaRPr lang="en-US" altLang="zh-TW" sz="2000" dirty="0" smtClean="0"/>
          </a:p>
          <a:p>
            <a:pPr marL="342900" lvl="0" indent="-342900" rtl="0">
              <a:spcBef>
                <a:spcPts val="0"/>
              </a:spcBef>
              <a:buFont typeface="Arial"/>
              <a:buChar char="•"/>
            </a:pPr>
            <a:r>
              <a:rPr lang="zh-TW" sz="2000" dirty="0" smtClean="0"/>
              <a:t>Airsnort </a:t>
            </a:r>
            <a:r>
              <a:rPr lang="zh-TW" sz="2000" dirty="0"/>
              <a:t>run under Linux and requires that the wireless card be capable of rf monitor code.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pic>
        <p:nvPicPr>
          <p:cNvPr id="49" name="Shape 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62175" y="351849"/>
            <a:ext cx="4083074" cy="457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400" b="0" dirty="0">
                <a:solidFill>
                  <a:srgbClr val="FF0000"/>
                </a:solidFill>
              </a:rPr>
              <a:t>Netstumbler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r>
              <a:rPr lang="zh-TW" sz="1400" dirty="0"/>
              <a:t>Netstumbler is one the wireless security tools which used for 802.1 lb network scanning and also is a Window Utility for AP mapping. </a:t>
            </a:r>
            <a:endParaRPr lang="en-US" altLang="zh-TW" sz="1400" dirty="0" smtClean="0"/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endParaRPr lang="en-US" altLang="zh-TW" sz="1400" dirty="0" smtClean="0"/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r>
              <a:rPr lang="zh-TW" sz="1400" dirty="0" smtClean="0"/>
              <a:t>It </a:t>
            </a:r>
            <a:r>
              <a:rPr lang="zh-TW" sz="1400" dirty="0"/>
              <a:t>does not sniff the TCPIIP protocol; rather it provides an easy method for numerating wireless networks. </a:t>
            </a:r>
            <a:endParaRPr lang="en-US" altLang="zh-TW" sz="1400" dirty="0" smtClean="0"/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endParaRPr lang="en-US" altLang="zh-TW" sz="1400" dirty="0"/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r>
              <a:rPr lang="zh-TW" sz="1400" dirty="0" smtClean="0"/>
              <a:t>Netstumbler </a:t>
            </a:r>
            <a:r>
              <a:rPr lang="zh-TW" sz="1400" dirty="0"/>
              <a:t>transmit connection request to all the listening access point with SSID</a:t>
            </a:r>
            <a:r>
              <a:rPr lang="zh-TW" sz="1400" dirty="0" smtClean="0"/>
              <a:t>.</a:t>
            </a:r>
            <a:r>
              <a:rPr lang="en-US" altLang="zh-TW" sz="1400" dirty="0" smtClean="0"/>
              <a:t> </a:t>
            </a:r>
            <a:r>
              <a:rPr lang="zh-TW" sz="1400" dirty="0" smtClean="0"/>
              <a:t>The </a:t>
            </a:r>
            <a:r>
              <a:rPr lang="zh-TW" sz="1400" dirty="0"/>
              <a:t>AP responds by sending their own SSID and it can tell the user whether the WLAN has the built-in WEP security protocol turned off or on. </a:t>
            </a:r>
            <a:endParaRPr lang="en-US" altLang="zh-TW" sz="1400" dirty="0" smtClean="0"/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endParaRPr lang="en-US" altLang="zh-TW" sz="1400" dirty="0"/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r>
              <a:rPr lang="zh-TW" sz="1400" dirty="0" smtClean="0"/>
              <a:t>From </a:t>
            </a:r>
            <a:r>
              <a:rPr lang="zh-TW" sz="1400" dirty="0"/>
              <a:t>that, Netstumbler is not a passive snifer, which is means that the traffic handled by it is visible on the </a:t>
            </a:r>
            <a:r>
              <a:rPr lang="zh-TW" sz="1400" dirty="0" smtClean="0"/>
              <a:t>victim‘s </a:t>
            </a:r>
            <a:r>
              <a:rPr lang="zh-TW" sz="1400" dirty="0"/>
              <a:t>network. The most difficult part using Netstumbler is locating wireless networks. </a:t>
            </a:r>
            <a:endParaRPr lang="en-US" altLang="zh-TW" sz="1400" dirty="0" smtClean="0"/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endParaRPr lang="en-US" altLang="zh-TW" sz="1400" dirty="0"/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r>
              <a:rPr lang="zh-TW" sz="1400" dirty="0" smtClean="0"/>
              <a:t>The </a:t>
            </a:r>
            <a:r>
              <a:rPr lang="zh-TW" sz="1400" dirty="0"/>
              <a:t>main difference between Kismet and Netstumbler is that Netstumbler runs on Windows and is extremely easy to use.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endParaRPr sz="1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zh-TW" sz="3000" b="0" dirty="0">
                <a:solidFill>
                  <a:srgbClr val="FF0000"/>
                </a:solidFill>
              </a:rPr>
              <a:t>Kismet 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r>
              <a:rPr lang="zh-TW" sz="1400" dirty="0"/>
              <a:t>Kismet is a wireless network sniffer, detector and intrusion detection system. </a:t>
            </a:r>
            <a:r>
              <a:rPr lang="zh-TW" sz="1400" dirty="0" smtClean="0"/>
              <a:t>Kismet </a:t>
            </a:r>
            <a:r>
              <a:rPr lang="zh-TW" sz="1400" dirty="0"/>
              <a:t>is different from other wireless network detectors</a:t>
            </a:r>
            <a:r>
              <a:rPr lang="zh-TW" sz="1400" dirty="0" smtClean="0"/>
              <a:t>.</a:t>
            </a:r>
            <a:endParaRPr lang="en-US" altLang="zh-TW" sz="1400" dirty="0" smtClean="0"/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endParaRPr lang="en-US" altLang="zh-TW" sz="1400" dirty="0"/>
          </a:p>
          <a:p>
            <a:pPr marL="285750" lvl="0" indent="-285750">
              <a:buFont typeface="Arial"/>
              <a:buChar char="•"/>
            </a:pPr>
            <a:r>
              <a:rPr lang="en-US" altLang="zh-TW" sz="1400" dirty="0"/>
              <a:t>Kismet </a:t>
            </a:r>
            <a:r>
              <a:rPr lang="en-US" altLang="zh-TW" sz="1400" dirty="0" smtClean="0"/>
              <a:t>works </a:t>
            </a:r>
            <a:r>
              <a:rPr lang="zh-TW" sz="1400" dirty="0"/>
              <a:t>by quering the firmware of the card to see what networks are in the area that will let the card join them</a:t>
            </a:r>
            <a:r>
              <a:rPr lang="zh-TW" sz="1400" dirty="0" smtClean="0"/>
              <a:t>.</a:t>
            </a:r>
            <a:endParaRPr lang="en-US" altLang="zh-TW" sz="1400" dirty="0" smtClean="0"/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endParaRPr lang="en-US" altLang="zh-TW" sz="1400" dirty="0" smtClean="0"/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r>
              <a:rPr lang="zh-TW" sz="1400" dirty="0" smtClean="0"/>
              <a:t>Kismet </a:t>
            </a:r>
            <a:r>
              <a:rPr lang="zh-TW" sz="1400" dirty="0"/>
              <a:t>collects the entire packet in the air at any given time and dissects them to identify each network. </a:t>
            </a:r>
            <a:endParaRPr lang="en-US" altLang="zh-TW" sz="1400" dirty="0" smtClean="0"/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endParaRPr lang="en-US" altLang="zh-TW" sz="1400" dirty="0" smtClean="0"/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r>
              <a:rPr lang="zh-TW" sz="1400" dirty="0" smtClean="0"/>
              <a:t>Kismet </a:t>
            </a:r>
            <a:r>
              <a:rPr lang="zh-TW" sz="1400" dirty="0"/>
              <a:t>also detects networks with hidden </a:t>
            </a:r>
            <a:r>
              <a:rPr lang="zh-TW" sz="1400" dirty="0" smtClean="0"/>
              <a:t>SSID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and </a:t>
            </a:r>
            <a:r>
              <a:rPr lang="zh-TW" sz="1400" dirty="0" smtClean="0"/>
              <a:t>works </a:t>
            </a:r>
            <a:r>
              <a:rPr lang="zh-TW" sz="1400" dirty="0"/>
              <a:t>with every wireless card that supports raw packet monitoring mode (rfmon) in </a:t>
            </a:r>
            <a:r>
              <a:rPr lang="zh-TW" sz="1400" dirty="0" smtClean="0"/>
              <a:t>Linux</a:t>
            </a:r>
            <a:r>
              <a:rPr lang="en-US" altLang="zh-TW" sz="1400" dirty="0" smtClean="0"/>
              <a:t> </a:t>
            </a:r>
            <a:r>
              <a:rPr lang="zh-TW" sz="1400" dirty="0" smtClean="0"/>
              <a:t>and </a:t>
            </a:r>
            <a:r>
              <a:rPr lang="zh-TW" sz="1400" dirty="0"/>
              <a:t>a </a:t>
            </a:r>
            <a:r>
              <a:rPr lang="zh-TW" sz="1400" dirty="0" smtClean="0"/>
              <a:t>“decent selection” </a:t>
            </a:r>
            <a:r>
              <a:rPr lang="zh-TW" sz="1400" dirty="0"/>
              <a:t>of cards on other operating systems, such as OpenBSD and Mac OSX. </a:t>
            </a:r>
            <a:endParaRPr lang="en-US" altLang="zh-TW" sz="1400" dirty="0" smtClean="0"/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endParaRPr lang="en-US" altLang="zh-TW" sz="1400" dirty="0" smtClean="0"/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r>
              <a:rPr lang="zh-TW" sz="1400" dirty="0" smtClean="0"/>
              <a:t>If </a:t>
            </a:r>
            <a:r>
              <a:rPr lang="zh-TW" sz="1400" dirty="0"/>
              <a:t>a GPS is available, Kismet can log the coordinates of every packet seen. </a:t>
            </a:r>
            <a:r>
              <a:rPr lang="zh-TW" sz="1400" dirty="0" smtClean="0"/>
              <a:t>It </a:t>
            </a:r>
            <a:r>
              <a:rPr lang="zh-TW" sz="1400" dirty="0"/>
              <a:t>comes with a utility called "gpsmap" to plot the data graphically on downloaded maps</a:t>
            </a:r>
          </a:p>
          <a:p>
            <a:pPr>
              <a:spcBef>
                <a:spcPts val="0"/>
              </a:spcBef>
              <a:buNone/>
            </a:pPr>
            <a:endParaRPr sz="11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1125</Words>
  <Application>Microsoft Macintosh PowerPoint</Application>
  <PresentationFormat>全屏显示(16:9)</PresentationFormat>
  <Paragraphs>87</Paragraphs>
  <Slides>20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simple-dark</vt:lpstr>
      <vt:lpstr>Wardriving</vt:lpstr>
      <vt:lpstr>Introduction</vt:lpstr>
      <vt:lpstr>Windows Wardriving Tools</vt:lpstr>
      <vt:lpstr>Mac/Linux Wardriving Tools</vt:lpstr>
      <vt:lpstr>Airsnort </vt:lpstr>
      <vt:lpstr> </vt:lpstr>
      <vt:lpstr>Netstumbler</vt:lpstr>
      <vt:lpstr>PowerPoint 演示文稿</vt:lpstr>
      <vt:lpstr>Kismet </vt:lpstr>
      <vt:lpstr>PowerPoint 演示文稿</vt:lpstr>
      <vt:lpstr>Comparison of Wardriving Tools</vt:lpstr>
      <vt:lpstr>KisMac Overview</vt:lpstr>
      <vt:lpstr>Kismet </vt:lpstr>
      <vt:lpstr>PowerPoint 演示文稿</vt:lpstr>
      <vt:lpstr>KisMac in Action</vt:lpstr>
      <vt:lpstr>5D Wifi</vt:lpstr>
      <vt:lpstr>PowerPoint 演示文稿</vt:lpstr>
      <vt:lpstr>PowerPoint 演示文稿</vt:lpstr>
      <vt:lpstr>PowerPoint 演示文稿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Wardriving</dc:title>
  <dc:creator>gorden</dc:creator>
  <cp:lastModifiedBy>YUANYE ZENG</cp:lastModifiedBy>
  <cp:revision>29</cp:revision>
  <dcterms:modified xsi:type="dcterms:W3CDTF">2014-08-02T15:17:44Z</dcterms:modified>
</cp:coreProperties>
</file>