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0" autoAdjust="0"/>
  </p:normalViewPr>
  <p:slideViewPr>
    <p:cSldViewPr snapToGrid="0" snapToObjects="1">
      <p:cViewPr>
        <p:scale>
          <a:sx n="76" d="100"/>
          <a:sy n="76" d="100"/>
        </p:scale>
        <p:origin x="-1688"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0E27D-DB73-6745-B9CF-735FD4063C91}" type="datetimeFigureOut">
              <a:rPr lang="en-US" smtClean="0"/>
              <a:t>8/5/14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230B45-3CF3-4B46-9A93-25FE686B2A5E}" type="slidenum">
              <a:rPr lang="en-US" smtClean="0"/>
              <a:t>‹#›</a:t>
            </a:fld>
            <a:endParaRPr lang="en-US"/>
          </a:p>
        </p:txBody>
      </p:sp>
    </p:spTree>
    <p:extLst>
      <p:ext uri="{BB962C8B-B14F-4D97-AF65-F5344CB8AC3E}">
        <p14:creationId xmlns:p14="http://schemas.microsoft.com/office/powerpoint/2010/main" val="34544253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baseline="0" dirty="0" smtClean="0"/>
              <a:t>A facial recognition system: </a:t>
            </a:r>
            <a:r>
              <a:rPr lang="en-US" sz="1800" baseline="0" dirty="0" smtClean="0"/>
              <a:t>is a computer application for automatically identifying or verifying a person from a digital image or a video frame from a video source. One of the ways to do this is by comparing selected facial features from the image and a facial database. It is typically used in security systems and can be compared to other biometrics such as fingerprint or eye iris recognition systems.</a:t>
            </a:r>
          </a:p>
          <a:p>
            <a:endParaRPr lang="en-US" sz="1800" b="1" dirty="0" smtClean="0"/>
          </a:p>
          <a:p>
            <a:r>
              <a:rPr lang="en-US" sz="1800" b="1" dirty="0" err="1" smtClean="0"/>
              <a:t>Egomotion</a:t>
            </a:r>
            <a:r>
              <a:rPr lang="en-US" sz="1800" b="1" dirty="0" smtClean="0"/>
              <a:t>:</a:t>
            </a:r>
            <a:r>
              <a:rPr lang="en-US" sz="1800" dirty="0" smtClean="0"/>
              <a:t> </a:t>
            </a:r>
            <a:r>
              <a:rPr lang="en-US" sz="1800" dirty="0" smtClean="0"/>
              <a:t>is</a:t>
            </a:r>
            <a:r>
              <a:rPr lang="en-US" sz="1800" baseline="0" dirty="0" smtClean="0"/>
              <a:t> defined as the 3D motion of a camera within and environment. In the field of computer vision, </a:t>
            </a:r>
            <a:r>
              <a:rPr lang="en-US" sz="1800" baseline="0" dirty="0" err="1" smtClean="0"/>
              <a:t>egomotion</a:t>
            </a:r>
            <a:r>
              <a:rPr lang="en-US" sz="1800" baseline="0" dirty="0" smtClean="0"/>
              <a:t> refers to estimating a camera’s motion relative to a rigid scene. For example of </a:t>
            </a:r>
            <a:r>
              <a:rPr lang="en-US" sz="1800" baseline="0" dirty="0" err="1" smtClean="0"/>
              <a:t>egomotion</a:t>
            </a:r>
            <a:r>
              <a:rPr lang="en-US" sz="1800" baseline="0" dirty="0" smtClean="0"/>
              <a:t> would be estimating a car’s moving position relative to lines on the road or street signs being observed from the car itself</a:t>
            </a:r>
            <a:r>
              <a:rPr lang="en-US" sz="1800" baseline="0" dirty="0" smtClean="0"/>
              <a:t>.</a:t>
            </a:r>
            <a:endParaRPr lang="en-US" sz="1600" baseline="0" dirty="0" smtClean="0"/>
          </a:p>
          <a:p>
            <a:endParaRPr lang="en-US" dirty="0" smtClean="0"/>
          </a:p>
          <a:p>
            <a:r>
              <a:rPr lang="en-US" b="1" dirty="0" smtClean="0"/>
              <a:t>Gesture recognition: </a:t>
            </a:r>
            <a:r>
              <a:rPr lang="en-US" dirty="0" smtClean="0"/>
              <a:t>is a topic in computer science and language technology with the goal of interpreting human gestures via mathematical algorithms. Gestures can originate from any bodily motion or state but commonly originate from the face or hand. Current focuses in the field include emotion recognition from the face and hand gesture recognition.</a:t>
            </a:r>
          </a:p>
          <a:p>
            <a:endParaRPr lang="en-US" dirty="0" smtClean="0"/>
          </a:p>
          <a:p>
            <a:r>
              <a:rPr lang="en-US" b="1" dirty="0" smtClean="0"/>
              <a:t>A mobile robot </a:t>
            </a:r>
            <a:r>
              <a:rPr lang="en-US" dirty="0" smtClean="0"/>
              <a:t>is an automatic machine that is capable of locomotion.</a:t>
            </a:r>
            <a:r>
              <a:rPr lang="en-US" baseline="0" dirty="0" smtClean="0"/>
              <a:t> </a:t>
            </a:r>
            <a:r>
              <a:rPr lang="en-US" dirty="0" smtClean="0"/>
              <a:t>A spying robot is an example of a mobile robot capable of movement in a given environment.</a:t>
            </a:r>
            <a:r>
              <a:rPr lang="en-US" baseline="0" dirty="0" smtClean="0"/>
              <a:t> </a:t>
            </a:r>
            <a:r>
              <a:rPr lang="en-US" dirty="0" smtClean="0"/>
              <a:t>Mobile robots have the capability to move around in their environment and are not fixed to one physical location. By contrast, industrial robots are usually more-or-less stationary, consisting of a jointed arm (multi-linked manipulator) and gripper assembly (or end effector), attached to a fixed surface.</a:t>
            </a:r>
          </a:p>
          <a:p>
            <a:endParaRPr lang="en-US" dirty="0" smtClean="0"/>
          </a:p>
          <a:p>
            <a:r>
              <a:rPr lang="en-US" b="1" dirty="0" smtClean="0"/>
              <a:t>Object recognition </a:t>
            </a:r>
            <a:r>
              <a:rPr lang="en-US" b="0" dirty="0" smtClean="0"/>
              <a:t>enables</a:t>
            </a:r>
            <a:r>
              <a:rPr lang="en-US" b="0" baseline="0" dirty="0" smtClean="0"/>
              <a:t> programs to recognize different type of object within an image or streaming video.</a:t>
            </a:r>
          </a:p>
          <a:p>
            <a:endParaRPr lang="en-US" b="0" baseline="0" dirty="0" smtClean="0"/>
          </a:p>
          <a:p>
            <a:r>
              <a:rPr lang="en-US" b="1" baseline="0" dirty="0" smtClean="0"/>
              <a:t>Motion / Video </a:t>
            </a:r>
            <a:r>
              <a:rPr lang="en-US" b="0" baseline="0" dirty="0" smtClean="0"/>
              <a:t>tracking is the process of locating a moving object (or multiple objects) over time using a camera. It has a variety of uses, some of which are: human-computer interaction, security and surveillance, video communication and compression, augmented reality, traffic control, medical imaging[1] and video editing.[2][3] Video tracking can be a time consuming process due to the amount of data that is contained in video. Adding further to the complexity is the possible need to use object recognition techniques for tracking, a challenging problem in its own right.</a:t>
            </a:r>
          </a:p>
          <a:p>
            <a:endParaRPr lang="en-US" b="0" baseline="0" dirty="0" smtClean="0"/>
          </a:p>
          <a:p>
            <a:r>
              <a:rPr lang="en-US" sz="1200" b="1" dirty="0" smtClean="0"/>
              <a:t>Statistical machine learning </a:t>
            </a:r>
            <a:r>
              <a:rPr lang="en-US" b="0" baseline="0" dirty="0" smtClean="0"/>
              <a:t>is a subfield of computer science (CS) and artificial intelligence (AI) that deals with the construction and study of systems that can learn from data, rather than follow only explicitly programmed instructions. Besides CS and AI, it has strong ties to statistics and optimization, which deliver both methods and theory to the field. Machine learning is employed in a range of computing tasks where designing and programming explicit rule-based algorithms is infeasible for a variety of reasons. Example applications include spam filtering, optical character recognition (OCR), search engines and computer vision. Machine learning is sometimes conflated with, and sometimes distinguished from data mining and pattern recognition.</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4230B45-3CF3-4B46-9A93-25FE686B2A5E}" type="slidenum">
              <a:rPr lang="en-US" smtClean="0"/>
              <a:t>6</a:t>
            </a:fld>
            <a:endParaRPr lang="en-US"/>
          </a:p>
        </p:txBody>
      </p:sp>
    </p:spTree>
    <p:extLst>
      <p:ext uri="{BB962C8B-B14F-4D97-AF65-F5344CB8AC3E}">
        <p14:creationId xmlns:p14="http://schemas.microsoft.com/office/powerpoint/2010/main" val="269682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8/5/14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8/5/14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8/5/14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8/5/14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c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4390187"/>
            <a:ext cx="6400800" cy="1752600"/>
          </a:xfrm>
        </p:spPr>
        <p:txBody>
          <a:bodyPr>
            <a:normAutofit/>
          </a:bodyPr>
          <a:lstStyle/>
          <a:p>
            <a:r>
              <a:rPr lang="en-US" sz="3200" dirty="0" smtClean="0"/>
              <a:t>By: Kevin T. Duraj</a:t>
            </a:r>
            <a:endParaRPr lang="en-US" sz="3200" dirty="0"/>
          </a:p>
        </p:txBody>
      </p:sp>
      <p:sp>
        <p:nvSpPr>
          <p:cNvPr id="3" name="Title 2"/>
          <p:cNvSpPr>
            <a:spLocks noGrp="1"/>
          </p:cNvSpPr>
          <p:nvPr>
            <p:ph type="ctrTitle"/>
          </p:nvPr>
        </p:nvSpPr>
        <p:spPr>
          <a:xfrm>
            <a:off x="685800" y="430929"/>
            <a:ext cx="7772400" cy="2710314"/>
          </a:xfrm>
        </p:spPr>
        <p:txBody>
          <a:bodyPr/>
          <a:lstStyle/>
          <a:p>
            <a:r>
              <a:rPr lang="en-US" dirty="0" smtClean="0"/>
              <a:t>Creative technology</a:t>
            </a:r>
            <a:br>
              <a:rPr lang="en-US" dirty="0" smtClean="0"/>
            </a:br>
            <a:r>
              <a:rPr lang="en-US" dirty="0" smtClean="0"/>
              <a:t>Camera Face Detection</a:t>
            </a:r>
            <a:br>
              <a:rPr lang="en-US" dirty="0" smtClean="0"/>
            </a:br>
            <a:r>
              <a:rPr lang="en-US" dirty="0" smtClean="0"/>
              <a:t/>
            </a:r>
            <a:br>
              <a:rPr lang="en-US" dirty="0" smtClean="0"/>
            </a:br>
            <a:r>
              <a:rPr lang="en-US" dirty="0" smtClean="0"/>
              <a:t>California Lutheran university</a:t>
            </a:r>
            <a:br>
              <a:rPr lang="en-US" dirty="0" smtClean="0"/>
            </a:br>
            <a:r>
              <a:rPr lang="en-US" dirty="0" smtClean="0"/>
              <a:t>Summer 2014</a:t>
            </a:r>
            <a:endParaRPr lang="en-US" dirty="0"/>
          </a:p>
        </p:txBody>
      </p:sp>
    </p:spTree>
    <p:extLst>
      <p:ext uri="{BB962C8B-B14F-4D97-AF65-F5344CB8AC3E}">
        <p14:creationId xmlns:p14="http://schemas.microsoft.com/office/powerpoint/2010/main" val="145623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face detection</a:t>
            </a:r>
            <a:endParaRPr lang="en-US" dirty="0">
              <a:solidFill>
                <a:srgbClr val="FF0000"/>
              </a:solidFill>
            </a:endParaRPr>
          </a:p>
        </p:txBody>
      </p:sp>
      <p:sp>
        <p:nvSpPr>
          <p:cNvPr id="3" name="Content Placeholder 2"/>
          <p:cNvSpPr>
            <a:spLocks noGrp="1"/>
          </p:cNvSpPr>
          <p:nvPr>
            <p:ph sz="quarter" idx="13"/>
          </p:nvPr>
        </p:nvSpPr>
        <p:spPr/>
        <p:txBody>
          <a:bodyPr>
            <a:normAutofit/>
          </a:bodyPr>
          <a:lstStyle/>
          <a:p>
            <a:endParaRPr lang="en-US" sz="2800" dirty="0" smtClean="0"/>
          </a:p>
          <a:p>
            <a:r>
              <a:rPr lang="en-US" sz="2800" dirty="0" smtClean="0"/>
              <a:t>Face detection is a computer technology that determines the location and size of human faces in digital images or streaming videos.</a:t>
            </a:r>
          </a:p>
          <a:p>
            <a:endParaRPr lang="en-US" sz="2800" dirty="0" smtClean="0"/>
          </a:p>
          <a:p>
            <a:r>
              <a:rPr lang="en-US" sz="2800" dirty="0" smtClean="0"/>
              <a:t>It detects face ad ignores anything else, such as building, tree, bodies or any other objects .</a:t>
            </a:r>
            <a:endParaRPr lang="en-US" sz="2800" dirty="0"/>
          </a:p>
        </p:txBody>
      </p:sp>
    </p:spTree>
    <p:extLst>
      <p:ext uri="{BB962C8B-B14F-4D97-AF65-F5344CB8AC3E}">
        <p14:creationId xmlns:p14="http://schemas.microsoft.com/office/powerpoint/2010/main" val="11648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sz="quarter" idx="13"/>
          </p:nvPr>
        </p:nvSpPr>
        <p:spPr/>
        <p:txBody>
          <a:bodyPr/>
          <a:lstStyle/>
          <a:p>
            <a:r>
              <a:rPr lang="en-US" sz="2000" dirty="0" smtClean="0"/>
              <a:t>In the recent years, face recognition has attracted much attention and its research has rapidly expanded by not only engineers but also neuroscientists, since it has many potential application in computer vision, communication and automatic access control systems.</a:t>
            </a:r>
          </a:p>
          <a:p>
            <a:endParaRPr lang="en-US" sz="2000" dirty="0" smtClean="0"/>
          </a:p>
          <a:p>
            <a:r>
              <a:rPr lang="en-US" sz="2000" dirty="0" smtClean="0"/>
              <a:t>Feature of face detection uses:</a:t>
            </a:r>
          </a:p>
          <a:p>
            <a:pPr lvl="1">
              <a:buFont typeface="+mj-lt"/>
              <a:buAutoNum type="arabicPeriod"/>
            </a:pPr>
            <a:r>
              <a:rPr lang="en-US" sz="2000" dirty="0" smtClean="0"/>
              <a:t>Eyes</a:t>
            </a:r>
          </a:p>
          <a:p>
            <a:pPr lvl="1">
              <a:buFont typeface="+mj-lt"/>
              <a:buAutoNum type="arabicPeriod"/>
            </a:pPr>
            <a:r>
              <a:rPr lang="en-US" sz="2000" dirty="0" smtClean="0"/>
              <a:t>Mouth</a:t>
            </a:r>
          </a:p>
          <a:p>
            <a:pPr lvl="1">
              <a:buFont typeface="+mj-lt"/>
              <a:buAutoNum type="arabicPeriod"/>
            </a:pPr>
            <a:r>
              <a:rPr lang="en-US" sz="2000" dirty="0" smtClean="0"/>
              <a:t>Ears</a:t>
            </a:r>
          </a:p>
          <a:p>
            <a:pPr lvl="1">
              <a:buFont typeface="+mj-lt"/>
              <a:buAutoNum type="arabicPeriod"/>
            </a:pPr>
            <a:r>
              <a:rPr lang="en-US" sz="2000" dirty="0" smtClean="0"/>
              <a:t>Nose</a:t>
            </a:r>
          </a:p>
          <a:p>
            <a:pPr lvl="1">
              <a:buFont typeface="+mj-lt"/>
              <a:buAutoNum type="arabicPeriod"/>
            </a:pPr>
            <a:endParaRPr lang="en-US" dirty="0" smtClean="0"/>
          </a:p>
          <a:p>
            <a:endParaRPr lang="en-US" dirty="0"/>
          </a:p>
        </p:txBody>
      </p:sp>
    </p:spTree>
    <p:extLst>
      <p:ext uri="{BB962C8B-B14F-4D97-AF65-F5344CB8AC3E}">
        <p14:creationId xmlns:p14="http://schemas.microsoft.com/office/powerpoint/2010/main" val="13053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27426"/>
          </a:xfrm>
        </p:spPr>
        <p:txBody>
          <a:bodyPr/>
          <a:lstStyle/>
          <a:p>
            <a:r>
              <a:rPr lang="en-US" dirty="0" smtClean="0">
                <a:solidFill>
                  <a:srgbClr val="FF0000"/>
                </a:solidFill>
              </a:rPr>
              <a:t>Open source for Face detection</a:t>
            </a:r>
            <a:endParaRPr lang="en-US" dirty="0">
              <a:solidFill>
                <a:srgbClr val="FF0000"/>
              </a:solidFill>
            </a:endParaRPr>
          </a:p>
        </p:txBody>
      </p:sp>
      <p:sp>
        <p:nvSpPr>
          <p:cNvPr id="3" name="Content Placeholder 2"/>
          <p:cNvSpPr>
            <a:spLocks noGrp="1"/>
          </p:cNvSpPr>
          <p:nvPr>
            <p:ph sz="quarter" idx="13"/>
          </p:nvPr>
        </p:nvSpPr>
        <p:spPr/>
        <p:txBody>
          <a:bodyPr/>
          <a:lstStyle/>
          <a:p>
            <a:endParaRPr lang="en-US" sz="1800" dirty="0" smtClean="0"/>
          </a:p>
          <a:p>
            <a:r>
              <a:rPr lang="en-US" sz="1800" dirty="0" smtClean="0"/>
              <a:t>Because of complexity of face detection algorithms engineers and scientists working together using open source freely available and free redistributable source code that people around the world can freely improve and update.</a:t>
            </a:r>
          </a:p>
          <a:p>
            <a:endParaRPr lang="en-US" sz="1800" dirty="0" smtClean="0"/>
          </a:p>
          <a:p>
            <a:pPr>
              <a:buFont typeface="+mj-lt"/>
              <a:buAutoNum type="arabicPeriod"/>
            </a:pPr>
            <a:r>
              <a:rPr lang="en-US" sz="1800" dirty="0" err="1" smtClean="0"/>
              <a:t>OpenCV</a:t>
            </a:r>
            <a:r>
              <a:rPr lang="en-US" sz="1800" dirty="0" smtClean="0"/>
              <a:t> – started by Intel in 1999</a:t>
            </a:r>
          </a:p>
          <a:p>
            <a:pPr lvl="1"/>
            <a:r>
              <a:rPr lang="en-US" sz="1800" dirty="0" err="1" smtClean="0"/>
              <a:t>OpenBR</a:t>
            </a:r>
            <a:r>
              <a:rPr lang="en-US" sz="1800" dirty="0" smtClean="0"/>
              <a:t> – Biometric Recognition build on </a:t>
            </a:r>
            <a:r>
              <a:rPr lang="en-US" sz="1800" dirty="0" err="1" smtClean="0"/>
              <a:t>OpenCV</a:t>
            </a:r>
            <a:endParaRPr lang="en-US" sz="1800" dirty="0" smtClean="0"/>
          </a:p>
          <a:p>
            <a:pPr>
              <a:buFont typeface="+mj-lt"/>
              <a:buAutoNum type="arabicPeriod"/>
            </a:pPr>
            <a:r>
              <a:rPr lang="en-US" sz="1800" dirty="0" err="1" smtClean="0"/>
              <a:t>Libface</a:t>
            </a:r>
            <a:r>
              <a:rPr lang="en-US" sz="1800" dirty="0" smtClean="0"/>
              <a:t> – Face Recognition Library</a:t>
            </a:r>
          </a:p>
          <a:p>
            <a:pPr>
              <a:buFont typeface="+mj-lt"/>
              <a:buAutoNum type="arabicPeriod"/>
            </a:pPr>
            <a:r>
              <a:rPr lang="en-US" sz="1800" dirty="0" err="1" smtClean="0"/>
              <a:t>Facedetect</a:t>
            </a:r>
            <a:r>
              <a:rPr lang="en-US" sz="1800" dirty="0" smtClean="0"/>
              <a:t> – Free face detection software</a:t>
            </a:r>
          </a:p>
          <a:p>
            <a:pPr>
              <a:buFont typeface="+mj-lt"/>
              <a:buAutoNum type="arabicPeriod"/>
            </a:pPr>
            <a:r>
              <a:rPr lang="en-US" sz="1800" dirty="0" smtClean="0"/>
              <a:t>Mac Development Library – can analyze and find human faces in an image.</a:t>
            </a:r>
          </a:p>
          <a:p>
            <a:pPr>
              <a:buFont typeface="+mj-lt"/>
              <a:buAutoNum type="arabicPeriod"/>
            </a:pPr>
            <a:endParaRPr lang="en-US" dirty="0" smtClean="0"/>
          </a:p>
          <a:p>
            <a:endParaRPr lang="en-US" dirty="0"/>
          </a:p>
          <a:p>
            <a:endParaRPr lang="en-US" dirty="0"/>
          </a:p>
        </p:txBody>
      </p:sp>
    </p:spTree>
    <p:extLst>
      <p:ext uri="{BB962C8B-B14F-4D97-AF65-F5344CB8AC3E}">
        <p14:creationId xmlns:p14="http://schemas.microsoft.com/office/powerpoint/2010/main" val="163119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14023"/>
          </a:xfrm>
        </p:spPr>
        <p:txBody>
          <a:bodyPr/>
          <a:lstStyle/>
          <a:p>
            <a:pPr algn="ctr"/>
            <a:r>
              <a:rPr lang="en-US" dirty="0" smtClean="0">
                <a:solidFill>
                  <a:srgbClr val="FF0000"/>
                </a:solidFill>
              </a:rPr>
              <a:t>Introducing </a:t>
            </a:r>
            <a:r>
              <a:rPr lang="en-US" dirty="0" err="1" smtClean="0">
                <a:solidFill>
                  <a:srgbClr val="FF0000"/>
                </a:solidFill>
              </a:rPr>
              <a:t>Opencv</a:t>
            </a:r>
            <a:endParaRPr lang="en-US" dirty="0">
              <a:solidFill>
                <a:srgbClr val="FF0000"/>
              </a:solidFill>
            </a:endParaRPr>
          </a:p>
        </p:txBody>
      </p:sp>
      <p:sp>
        <p:nvSpPr>
          <p:cNvPr id="3" name="Content Placeholder 2"/>
          <p:cNvSpPr>
            <a:spLocks noGrp="1"/>
          </p:cNvSpPr>
          <p:nvPr>
            <p:ph sz="quarter" idx="13"/>
          </p:nvPr>
        </p:nvSpPr>
        <p:spPr/>
        <p:txBody>
          <a:bodyPr>
            <a:normAutofit fontScale="92500" lnSpcReduction="10000"/>
          </a:bodyPr>
          <a:lstStyle/>
          <a:p>
            <a:r>
              <a:rPr lang="en-US" sz="2000" dirty="0" err="1" smtClean="0"/>
              <a:t>OpenCV</a:t>
            </a:r>
            <a:r>
              <a:rPr lang="en-US" sz="2000" dirty="0" smtClean="0"/>
              <a:t> ( Open Computer Vision ) is a library of programming functions mainly aimed at real-time computer vision developed by Intel Russia research center in Nizhny Novgorod.</a:t>
            </a:r>
          </a:p>
          <a:p>
            <a:r>
              <a:rPr lang="en-US" sz="2000" dirty="0" smtClean="0"/>
              <a:t>Officially launched in 1999, the </a:t>
            </a:r>
            <a:r>
              <a:rPr lang="en-US" sz="2000" dirty="0" err="1" smtClean="0"/>
              <a:t>OpenCV</a:t>
            </a:r>
            <a:r>
              <a:rPr lang="en-US" sz="2000" dirty="0" smtClean="0"/>
              <a:t> project was initially and Intel Research initiative to advance CPU-intensive applications.</a:t>
            </a:r>
          </a:p>
          <a:p>
            <a:r>
              <a:rPr lang="en-US" sz="2000" dirty="0" smtClean="0"/>
              <a:t>The first alpha version of </a:t>
            </a:r>
            <a:r>
              <a:rPr lang="en-US" sz="2000" dirty="0" err="1" smtClean="0"/>
              <a:t>OpenCV</a:t>
            </a:r>
            <a:r>
              <a:rPr lang="en-US" sz="2000" dirty="0" smtClean="0"/>
              <a:t> was released in the public at the </a:t>
            </a:r>
            <a:r>
              <a:rPr lang="en-US" sz="2000" dirty="0" smtClean="0">
                <a:solidFill>
                  <a:srgbClr val="CCFFCC"/>
                </a:solidFill>
              </a:rPr>
              <a:t>IEEE Conference on Computer Vision and Pattern Recognition in 2000</a:t>
            </a:r>
            <a:r>
              <a:rPr lang="en-US" sz="2000" dirty="0" smtClean="0"/>
              <a:t>.</a:t>
            </a:r>
          </a:p>
          <a:p>
            <a:r>
              <a:rPr lang="en-US" sz="2000" dirty="0" smtClean="0"/>
              <a:t>The second major release of </a:t>
            </a:r>
            <a:r>
              <a:rPr lang="en-US" sz="2000" dirty="0" smtClean="0">
                <a:solidFill>
                  <a:srgbClr val="CCFFCC"/>
                </a:solidFill>
              </a:rPr>
              <a:t>the </a:t>
            </a:r>
            <a:r>
              <a:rPr lang="en-US" sz="2000" dirty="0" err="1" smtClean="0">
                <a:solidFill>
                  <a:srgbClr val="CCFFCC"/>
                </a:solidFill>
              </a:rPr>
              <a:t>OpenCV</a:t>
            </a:r>
            <a:r>
              <a:rPr lang="en-US" sz="2000" dirty="0" smtClean="0">
                <a:solidFill>
                  <a:srgbClr val="CCFFCC"/>
                </a:solidFill>
              </a:rPr>
              <a:t> was on </a:t>
            </a:r>
            <a:r>
              <a:rPr lang="en-US" sz="2000" dirty="0" err="1" smtClean="0">
                <a:solidFill>
                  <a:srgbClr val="CCFFCC"/>
                </a:solidFill>
              </a:rPr>
              <a:t>Obtober</a:t>
            </a:r>
            <a:r>
              <a:rPr lang="en-US" sz="2000" dirty="0" smtClean="0">
                <a:solidFill>
                  <a:srgbClr val="CCFFCC"/>
                </a:solidFill>
              </a:rPr>
              <a:t> 2009</a:t>
            </a:r>
            <a:r>
              <a:rPr lang="en-US" sz="2000" dirty="0" smtClean="0"/>
              <a:t>. </a:t>
            </a:r>
          </a:p>
          <a:p>
            <a:r>
              <a:rPr lang="en-US" sz="2000" dirty="0" smtClean="0"/>
              <a:t>OpenCV2 includes major changes to the C++ interface, aiming towards easier and safer patterns.</a:t>
            </a:r>
          </a:p>
          <a:p>
            <a:r>
              <a:rPr lang="en-US" sz="2000" dirty="0" smtClean="0"/>
              <a:t>In </a:t>
            </a:r>
            <a:r>
              <a:rPr lang="en-US" sz="2000" dirty="0" smtClean="0">
                <a:solidFill>
                  <a:srgbClr val="CCFFCC"/>
                </a:solidFill>
              </a:rPr>
              <a:t>August 2012</a:t>
            </a:r>
            <a:r>
              <a:rPr lang="en-US" sz="2000" dirty="0" smtClean="0"/>
              <a:t>, support for </a:t>
            </a:r>
            <a:r>
              <a:rPr lang="en-US" sz="2000" dirty="0" err="1" smtClean="0"/>
              <a:t>OpenCV</a:t>
            </a:r>
            <a:r>
              <a:rPr lang="en-US" sz="2000" dirty="0" smtClean="0"/>
              <a:t> was taken by non-profit foundation, </a:t>
            </a:r>
            <a:r>
              <a:rPr lang="en-US" sz="2000" dirty="0" err="1" smtClean="0"/>
              <a:t>OpenCV.org</a:t>
            </a:r>
            <a:endParaRPr lang="en-US" sz="2000" dirty="0" smtClean="0"/>
          </a:p>
          <a:p>
            <a:endParaRPr lang="en-US" dirty="0" smtClean="0"/>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17842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91343"/>
          </a:xfrm>
        </p:spPr>
        <p:txBody>
          <a:bodyPr/>
          <a:lstStyle/>
          <a:p>
            <a:pPr algn="ctr"/>
            <a:r>
              <a:rPr lang="en-US" dirty="0" err="1">
                <a:solidFill>
                  <a:srgbClr val="FF0000"/>
                </a:solidFill>
              </a:rPr>
              <a:t>OpenCV</a:t>
            </a:r>
            <a:r>
              <a:rPr lang="en-US" dirty="0">
                <a:solidFill>
                  <a:srgbClr val="FF0000"/>
                </a:solidFill>
              </a:rPr>
              <a:t> </a:t>
            </a:r>
            <a:r>
              <a:rPr lang="en-US" dirty="0" smtClean="0">
                <a:solidFill>
                  <a:srgbClr val="FF0000"/>
                </a:solidFill>
              </a:rPr>
              <a:t>application Usage</a:t>
            </a:r>
            <a:endParaRPr lang="en-US" dirty="0">
              <a:solidFill>
                <a:srgbClr val="FF0000"/>
              </a:solidFill>
            </a:endParaRPr>
          </a:p>
        </p:txBody>
      </p:sp>
      <p:sp>
        <p:nvSpPr>
          <p:cNvPr id="3" name="Content Placeholder 2"/>
          <p:cNvSpPr>
            <a:spLocks noGrp="1"/>
          </p:cNvSpPr>
          <p:nvPr>
            <p:ph sz="quarter" idx="13"/>
          </p:nvPr>
        </p:nvSpPr>
        <p:spPr>
          <a:xfrm>
            <a:off x="609600" y="1315466"/>
            <a:ext cx="7924800" cy="4399534"/>
          </a:xfrm>
        </p:spPr>
        <p:txBody>
          <a:bodyPr>
            <a:normAutofit/>
          </a:bodyPr>
          <a:lstStyle/>
          <a:p>
            <a:endParaRPr lang="en-US" dirty="0" smtClean="0"/>
          </a:p>
          <a:p>
            <a:r>
              <a:rPr lang="en-US" sz="2400" dirty="0"/>
              <a:t>Facial recognition </a:t>
            </a:r>
            <a:r>
              <a:rPr lang="en-US" sz="2400" dirty="0" smtClean="0"/>
              <a:t>system</a:t>
            </a:r>
            <a:endParaRPr lang="en-US" sz="2400" dirty="0" smtClean="0"/>
          </a:p>
          <a:p>
            <a:r>
              <a:rPr lang="en-US" sz="2400" dirty="0" err="1" smtClean="0"/>
              <a:t>Egomotion</a:t>
            </a:r>
            <a:r>
              <a:rPr lang="en-US" sz="2400" dirty="0" smtClean="0"/>
              <a:t> - </a:t>
            </a:r>
            <a:r>
              <a:rPr lang="en-US" sz="2000" dirty="0" smtClean="0">
                <a:solidFill>
                  <a:schemeClr val="tx1">
                    <a:lumMod val="75000"/>
                  </a:schemeClr>
                </a:solidFill>
              </a:rPr>
              <a:t>defined as 3D motion of a camera</a:t>
            </a:r>
            <a:endParaRPr lang="en-US" sz="2400" dirty="0" smtClean="0">
              <a:solidFill>
                <a:schemeClr val="tx1">
                  <a:lumMod val="75000"/>
                </a:schemeClr>
              </a:solidFill>
            </a:endParaRPr>
          </a:p>
          <a:p>
            <a:r>
              <a:rPr lang="en-US" sz="2400" dirty="0" smtClean="0"/>
              <a:t>Gesture recognition - </a:t>
            </a:r>
            <a:r>
              <a:rPr lang="en-US" sz="2000" dirty="0" smtClean="0">
                <a:solidFill>
                  <a:srgbClr val="BFBFBF"/>
                </a:solidFill>
              </a:rPr>
              <a:t>interpreting </a:t>
            </a:r>
            <a:r>
              <a:rPr lang="en-US" sz="2000" dirty="0">
                <a:solidFill>
                  <a:srgbClr val="BFBFBF"/>
                </a:solidFill>
              </a:rPr>
              <a:t>human gestures </a:t>
            </a:r>
            <a:endParaRPr lang="en-US" sz="2000" dirty="0" smtClean="0">
              <a:solidFill>
                <a:srgbClr val="BFBFBF"/>
              </a:solidFill>
            </a:endParaRPr>
          </a:p>
          <a:p>
            <a:r>
              <a:rPr lang="en-US" sz="2400" dirty="0" smtClean="0"/>
              <a:t>Mobile Robots – </a:t>
            </a:r>
            <a:r>
              <a:rPr lang="en-US" sz="2000" dirty="0" smtClean="0">
                <a:solidFill>
                  <a:srgbClr val="BFBFBF"/>
                </a:solidFill>
              </a:rPr>
              <a:t>automatic machine capable of locomotion</a:t>
            </a:r>
            <a:endParaRPr lang="en-US" sz="2400" dirty="0" smtClean="0">
              <a:solidFill>
                <a:srgbClr val="BFBFBF"/>
              </a:solidFill>
            </a:endParaRPr>
          </a:p>
          <a:p>
            <a:r>
              <a:rPr lang="en-US" sz="2400" dirty="0" smtClean="0"/>
              <a:t>Object </a:t>
            </a:r>
            <a:r>
              <a:rPr lang="en-US" sz="2400" dirty="0" smtClean="0"/>
              <a:t>Identification – </a:t>
            </a:r>
            <a:r>
              <a:rPr lang="en-US" sz="2000" dirty="0" smtClean="0">
                <a:solidFill>
                  <a:srgbClr val="BFBFBF"/>
                </a:solidFill>
              </a:rPr>
              <a:t>recognize different type of objects</a:t>
            </a:r>
            <a:endParaRPr lang="en-US" sz="2400" dirty="0" smtClean="0"/>
          </a:p>
          <a:p>
            <a:r>
              <a:rPr lang="en-US" sz="2400" dirty="0" smtClean="0"/>
              <a:t>Motion / Video tracking - </a:t>
            </a:r>
            <a:r>
              <a:rPr lang="en-US" sz="2000" dirty="0">
                <a:solidFill>
                  <a:srgbClr val="BFBFBF"/>
                </a:solidFill>
              </a:rPr>
              <a:t>process of locating a moving object </a:t>
            </a:r>
            <a:endParaRPr lang="en-US" sz="2000" dirty="0" smtClean="0">
              <a:solidFill>
                <a:srgbClr val="BFBFBF"/>
              </a:solidFill>
            </a:endParaRPr>
          </a:p>
          <a:p>
            <a:r>
              <a:rPr lang="en-US" sz="2400" dirty="0" smtClean="0"/>
              <a:t>Statistical </a:t>
            </a:r>
            <a:r>
              <a:rPr lang="en-US" sz="2400" dirty="0"/>
              <a:t>machine </a:t>
            </a:r>
            <a:r>
              <a:rPr lang="en-US" sz="2400" dirty="0" smtClean="0"/>
              <a:t>learning - </a:t>
            </a:r>
            <a:r>
              <a:rPr lang="en-US" sz="2000" dirty="0">
                <a:solidFill>
                  <a:srgbClr val="BFBFBF"/>
                </a:solidFill>
              </a:rPr>
              <a:t>artificial intelligence </a:t>
            </a:r>
            <a:endParaRPr lang="en-US" sz="2000" dirty="0" smtClean="0">
              <a:solidFill>
                <a:srgbClr val="BFBFBF"/>
              </a:solidFill>
            </a:endParaRPr>
          </a:p>
          <a:p>
            <a:endParaRPr lang="en-US" dirty="0"/>
          </a:p>
        </p:txBody>
      </p:sp>
    </p:spTree>
    <p:extLst>
      <p:ext uri="{BB962C8B-B14F-4D97-AF65-F5344CB8AC3E}">
        <p14:creationId xmlns:p14="http://schemas.microsoft.com/office/powerpoint/2010/main" val="254017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8-05 at 5.37.0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090"/>
            <a:ext cx="9144000" cy="5243413"/>
          </a:xfrm>
          <a:prstGeom prst="rect">
            <a:avLst/>
          </a:prstGeom>
        </p:spPr>
      </p:pic>
      <p:sp>
        <p:nvSpPr>
          <p:cNvPr id="4" name="Title 1"/>
          <p:cNvSpPr txBox="1">
            <a:spLocks/>
          </p:cNvSpPr>
          <p:nvPr/>
        </p:nvSpPr>
        <p:spPr>
          <a:xfrm>
            <a:off x="609600" y="172576"/>
            <a:ext cx="7924800" cy="927426"/>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FF0000"/>
                </a:solidFill>
              </a:rPr>
              <a:t>Facial recognition system</a:t>
            </a:r>
          </a:p>
        </p:txBody>
      </p:sp>
    </p:spTree>
    <p:extLst>
      <p:ext uri="{BB962C8B-B14F-4D97-AF65-F5344CB8AC3E}">
        <p14:creationId xmlns:p14="http://schemas.microsoft.com/office/powerpoint/2010/main" val="84172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references</a:t>
            </a:r>
            <a:endParaRPr lang="en-US" dirty="0">
              <a:solidFill>
                <a:srgbClr val="FF0000"/>
              </a:solidFill>
            </a:endParaRPr>
          </a:p>
        </p:txBody>
      </p:sp>
      <p:sp>
        <p:nvSpPr>
          <p:cNvPr id="3" name="Content Placeholder 2"/>
          <p:cNvSpPr>
            <a:spLocks noGrp="1"/>
          </p:cNvSpPr>
          <p:nvPr>
            <p:ph sz="quarter" idx="13"/>
          </p:nvPr>
        </p:nvSpPr>
        <p:spPr/>
        <p:txBody>
          <a:bodyPr/>
          <a:lstStyle/>
          <a:p>
            <a:endParaRPr lang="en-US" dirty="0" smtClean="0"/>
          </a:p>
          <a:p>
            <a:pPr>
              <a:buFont typeface="+mj-lt"/>
              <a:buAutoNum type="arabicPeriod"/>
            </a:pPr>
            <a:r>
              <a:rPr lang="en-US" sz="2400" dirty="0" err="1" smtClean="0"/>
              <a:t>OpenCV</a:t>
            </a:r>
            <a:r>
              <a:rPr lang="en-US" sz="2400" dirty="0" smtClean="0"/>
              <a:t> – </a:t>
            </a:r>
            <a:r>
              <a:rPr lang="en-US" sz="2400" dirty="0" smtClean="0">
                <a:hlinkClick r:id="rId2"/>
              </a:rPr>
              <a:t>www.opencv.org</a:t>
            </a:r>
            <a:endParaRPr lang="en-US" sz="2400" dirty="0"/>
          </a:p>
          <a:p>
            <a:pPr>
              <a:buFont typeface="+mj-lt"/>
              <a:buAutoNum type="arabicPeriod"/>
            </a:pPr>
            <a:r>
              <a:rPr lang="en-US" sz="2400" smtClean="0"/>
              <a:t>OpenCV</a:t>
            </a:r>
            <a:r>
              <a:rPr lang="en-US" sz="2400" dirty="0" smtClean="0"/>
              <a:t> </a:t>
            </a:r>
            <a:r>
              <a:rPr lang="en-US" sz="2400" dirty="0" smtClean="0"/>
              <a:t>– Wikipedia, </a:t>
            </a:r>
            <a:r>
              <a:rPr lang="en-US" sz="2400" dirty="0" err="1" smtClean="0"/>
              <a:t>en.wikipedia.org</a:t>
            </a:r>
            <a:r>
              <a:rPr lang="en-US" sz="2400" dirty="0" smtClean="0"/>
              <a:t>/wiki/</a:t>
            </a:r>
            <a:r>
              <a:rPr lang="en-US" sz="2400" dirty="0" err="1" smtClean="0"/>
              <a:t>OpenCV</a:t>
            </a:r>
            <a:endParaRPr lang="en-US" sz="2400" dirty="0" smtClean="0"/>
          </a:p>
          <a:p>
            <a:pPr>
              <a:buFont typeface="+mj-lt"/>
              <a:buAutoNum type="arabicPeriod"/>
            </a:pPr>
            <a:r>
              <a:rPr lang="en-US" sz="2400" dirty="0" smtClean="0"/>
              <a:t>Open Biometrics – </a:t>
            </a:r>
            <a:r>
              <a:rPr lang="en-US" sz="2400" dirty="0" err="1" smtClean="0"/>
              <a:t>www.openbiometrics.org</a:t>
            </a:r>
            <a:endParaRPr lang="en-US" sz="2400" dirty="0" smtClean="0"/>
          </a:p>
          <a:p>
            <a:pPr>
              <a:buFont typeface="+mj-lt"/>
              <a:buAutoNum type="arabicPeriod"/>
            </a:pPr>
            <a:r>
              <a:rPr lang="en-US" sz="2400" dirty="0" err="1" smtClean="0"/>
              <a:t>Libface</a:t>
            </a:r>
            <a:r>
              <a:rPr lang="en-US" sz="2400" dirty="0"/>
              <a:t> </a:t>
            </a:r>
            <a:r>
              <a:rPr lang="en-US" sz="2400" dirty="0" smtClean="0"/>
              <a:t>– </a:t>
            </a:r>
            <a:r>
              <a:rPr lang="en-US" sz="2400" dirty="0" err="1" smtClean="0"/>
              <a:t>libeface.sourceforge.net</a:t>
            </a:r>
            <a:endParaRPr lang="en-US" sz="2400" dirty="0" smtClean="0"/>
          </a:p>
          <a:p>
            <a:pPr>
              <a:buFont typeface="+mj-lt"/>
              <a:buAutoNum type="arabicPeriod"/>
            </a:pPr>
            <a:endParaRPr lang="en-US" sz="2400" dirty="0" smtClean="0"/>
          </a:p>
          <a:p>
            <a:pPr>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07743936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88</TotalTime>
  <Words>928</Words>
  <Application>Microsoft Macintosh PowerPoint</Application>
  <PresentationFormat>On-screen Show (4:3)</PresentationFormat>
  <Paragraphs>66</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Creative technology Camera Face Detection  California Lutheran university Summer 2014</vt:lpstr>
      <vt:lpstr>What is face detection</vt:lpstr>
      <vt:lpstr>introduction</vt:lpstr>
      <vt:lpstr>Open source for Face detection</vt:lpstr>
      <vt:lpstr>Introducing Opencv</vt:lpstr>
      <vt:lpstr>OpenCV application Usage</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technology Camera Face Detection California Lutheran university</dc:title>
  <dc:creator>Kevin Duraj</dc:creator>
  <cp:lastModifiedBy>Kevin Duraj</cp:lastModifiedBy>
  <cp:revision>33</cp:revision>
  <dcterms:created xsi:type="dcterms:W3CDTF">2014-08-04T17:38:25Z</dcterms:created>
  <dcterms:modified xsi:type="dcterms:W3CDTF">2014-08-06T05:28:08Z</dcterms:modified>
</cp:coreProperties>
</file>