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9"/>
  </p:notesMasterIdLst>
  <p:handoutMasterIdLst>
    <p:handoutMasterId r:id="rId50"/>
  </p:handoutMasterIdLst>
  <p:sldIdLst>
    <p:sldId id="256" r:id="rId6"/>
    <p:sldId id="257" r:id="rId7"/>
    <p:sldId id="258" r:id="rId8"/>
    <p:sldId id="259" r:id="rId9"/>
    <p:sldId id="297" r:id="rId10"/>
    <p:sldId id="260" r:id="rId11"/>
    <p:sldId id="261" r:id="rId12"/>
    <p:sldId id="262" r:id="rId13"/>
    <p:sldId id="263" r:id="rId14"/>
    <p:sldId id="29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9" r:id="rId43"/>
    <p:sldId id="292" r:id="rId44"/>
    <p:sldId id="293" r:id="rId45"/>
    <p:sldId id="295" r:id="rId46"/>
    <p:sldId id="294" r:id="rId47"/>
    <p:sldId id="296" r:id="rId48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434"/>
    <a:srgbClr val="FF3434"/>
    <a:srgbClr val="FFFFFF"/>
    <a:srgbClr val="E734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41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A46F1-A91B-4464-BB68-EAF86F9E9A67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61D0-8A1C-4D91-A04C-7858106555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8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B97C-D1AA-44E7-8716-F8FE24133022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C3E7-6719-46DF-95DD-DE7CCF7426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1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DC3E7-6719-46DF-95DD-DE7CCF742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7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"/>
          <p:cNvSpPr>
            <a:spLocks noGrp="1"/>
          </p:cNvSpPr>
          <p:nvPr>
            <p:ph type="pic" idx="21"/>
          </p:nvPr>
        </p:nvSpPr>
        <p:spPr>
          <a:xfrm>
            <a:off x="288000" y="3299869"/>
            <a:ext cx="4140847" cy="2760119"/>
          </a:xfrm>
          <a:prstGeom prst="rect">
            <a:avLst/>
          </a:prstGeom>
          <a:noFill/>
        </p:spPr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88000" y="2770815"/>
            <a:ext cx="8619656" cy="360000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706739"/>
            <a:ext cx="8619656" cy="879417"/>
          </a:xfrm>
          <a:noFill/>
        </p:spPr>
        <p:txBody>
          <a:bodyPr wrap="square" lIns="72000" tIns="216000" rIns="144000" bIns="216000" anchor="t" anchorCtr="0">
            <a:spAutoFit/>
          </a:bodyPr>
          <a:lstStyle>
            <a:lvl1pPr algn="l">
              <a:tabLst>
                <a:tab pos="1254125" algn="l"/>
              </a:tabLst>
              <a:defRPr lang="de-DE" sz="3200" b="1" kern="1200" cap="all" baseline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r>
              <a:rPr lang="de-DE" dirty="0"/>
              <a:t>Titel hier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22"/>
          </p:nvPr>
        </p:nvSpPr>
        <p:spPr>
          <a:xfrm>
            <a:off x="4714652" y="3299869"/>
            <a:ext cx="4140847" cy="2760119"/>
          </a:xfrm>
          <a:prstGeom prst="rect">
            <a:avLst/>
          </a:prstGeom>
          <a:noFill/>
        </p:spPr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23C7BD-2C04-4636-83E5-7A45CCCDA26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5500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der Graf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999" y="1706400"/>
            <a:ext cx="8582170" cy="44254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04386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8000" y="720000"/>
            <a:ext cx="6840000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5400000" cy="446457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21"/>
          </p:nvPr>
        </p:nvSpPr>
        <p:spPr>
          <a:xfrm>
            <a:off x="5804501" y="1706400"/>
            <a:ext cx="3050998" cy="2033670"/>
          </a:xfrm>
          <a:prstGeom prst="rect">
            <a:avLst/>
          </a:prstGeom>
          <a:noFill/>
        </p:spPr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5804501" y="3909668"/>
            <a:ext cx="3048929" cy="2033670"/>
          </a:xfrm>
          <a:prstGeom prst="rect">
            <a:avLst/>
          </a:prstGeom>
          <a:noFill/>
        </p:spPr>
      </p:sp>
      <p:sp>
        <p:nvSpPr>
          <p:cNvPr id="20" name="Datumsplatzhalter 6"/>
          <p:cNvSpPr>
            <a:spLocks noGrp="1"/>
          </p:cNvSpPr>
          <p:nvPr>
            <p:ph type="dt" sz="half" idx="2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9552BF9-7189-4CC9-AC56-7CE27688251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21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22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2903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706400"/>
            <a:ext cx="4230000" cy="449391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499" y="1235550"/>
            <a:ext cx="4230000" cy="360000"/>
          </a:xfrm>
        </p:spPr>
        <p:txBody>
          <a:bodyPr lIns="72000"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1706400"/>
            <a:ext cx="4230000" cy="44939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16650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306000"/>
            <a:ext cx="6840000" cy="360000"/>
          </a:xfrm>
        </p:spPr>
        <p:txBody>
          <a:bodyPr lIns="90000"/>
          <a:lstStyle>
            <a:lvl1pPr>
              <a:defRPr/>
            </a:lvl1pPr>
          </a:lstStyle>
          <a:p>
            <a:r>
              <a:rPr lang="de-DE" dirty="0"/>
              <a:t>Kapiteltitel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499" y="4062411"/>
            <a:ext cx="4230000" cy="20258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8000" y="720000"/>
            <a:ext cx="6840002" cy="468000"/>
          </a:xfrm>
        </p:spPr>
        <p:txBody>
          <a:bodyPr lIns="72000" t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4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ADCE344-72E0-4185-A7C5-9160213D1C27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8" name="Fußzeilenplatzhalter 14"/>
          <p:cNvSpPr>
            <a:spLocks noGrp="1"/>
          </p:cNvSpPr>
          <p:nvPr>
            <p:ph type="ftr" sz="quarter" idx="15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9" name="Foliennummernplatzhalter 15"/>
          <p:cNvSpPr>
            <a:spLocks noGrp="1"/>
          </p:cNvSpPr>
          <p:nvPr>
            <p:ph type="sldNum" sz="quarter" idx="16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idx="21"/>
          </p:nvPr>
        </p:nvSpPr>
        <p:spPr>
          <a:xfrm>
            <a:off x="288000" y="1242000"/>
            <a:ext cx="4140847" cy="2760119"/>
          </a:xfrm>
          <a:prstGeom prst="rect">
            <a:avLst/>
          </a:prstGeom>
          <a:noFill/>
        </p:spPr>
      </p:sp>
      <p:sp>
        <p:nvSpPr>
          <p:cNvPr id="13" name="Bildplatzhalter 2"/>
          <p:cNvSpPr>
            <a:spLocks noGrp="1"/>
          </p:cNvSpPr>
          <p:nvPr>
            <p:ph type="pic" idx="22"/>
          </p:nvPr>
        </p:nvSpPr>
        <p:spPr>
          <a:xfrm>
            <a:off x="4714652" y="1242000"/>
            <a:ext cx="4140847" cy="2760119"/>
          </a:xfrm>
          <a:prstGeom prst="rect">
            <a:avLst/>
          </a:prstGeom>
          <a:noFill/>
        </p:spPr>
      </p:sp>
      <p:sp>
        <p:nvSpPr>
          <p:cNvPr id="14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377490" y="6593480"/>
            <a:ext cx="6502459" cy="140685"/>
          </a:xfrm>
        </p:spPr>
        <p:txBody>
          <a:bodyPr anchor="ctr"/>
          <a:lstStyle>
            <a:lvl1pPr marL="0" indent="0" algn="r">
              <a:buNone/>
              <a:defRPr sz="1100">
                <a:latin typeface="+mn-lt"/>
              </a:defRPr>
            </a:lvl1pPr>
            <a:lvl2pPr marL="457200" indent="0">
              <a:buNone/>
              <a:defRPr sz="11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100">
                <a:latin typeface="+mn-lt"/>
              </a:defRPr>
            </a:lvl4pPr>
            <a:lvl5pPr marL="1828800" indent="0">
              <a:buNone/>
              <a:defRPr sz="1100">
                <a:latin typeface="+mn-lt"/>
              </a:defRPr>
            </a:lvl5pPr>
          </a:lstStyle>
          <a:p>
            <a:pPr lvl="0"/>
            <a:r>
              <a:rPr lang="de-DE" dirty="0"/>
              <a:t>Quellenangaben:</a:t>
            </a:r>
          </a:p>
        </p:txBody>
      </p:sp>
    </p:spTree>
    <p:extLst>
      <p:ext uri="{BB962C8B-B14F-4D97-AF65-F5344CB8AC3E}">
        <p14:creationId xmlns:p14="http://schemas.microsoft.com/office/powerpoint/2010/main" val="35796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6822000" cy="360000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260000"/>
            <a:ext cx="8591949" cy="46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00" y="144000"/>
            <a:ext cx="1856236" cy="920498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88000" y="6261786"/>
            <a:ext cx="1080001" cy="149779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647EF87-0067-4803-B202-6629D261B2DB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288000" y="6411565"/>
            <a:ext cx="8591949" cy="172821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288000" y="6594166"/>
            <a:ext cx="2089490" cy="123652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17950D60-1725-467F-8419-6667873192D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2" r:id="rId3"/>
    <p:sldLayoutId id="2147483665" r:id="rId4"/>
    <p:sldLayoutId id="2147483678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1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146" y="4853016"/>
            <a:ext cx="8619656" cy="1006246"/>
          </a:xfrm>
        </p:spPr>
        <p:txBody>
          <a:bodyPr/>
          <a:lstStyle/>
          <a:p>
            <a:pPr algn="r"/>
            <a:r>
              <a:rPr lang="de-DE" dirty="0"/>
              <a:t>L</a:t>
            </a:r>
            <a:r>
              <a:rPr lang="en-US" altLang="zh-CN" dirty="0"/>
              <a:t>u </a:t>
            </a:r>
            <a:r>
              <a:rPr lang="en-US" altLang="zh-CN" dirty="0" err="1"/>
              <a:t>Huitong</a:t>
            </a:r>
            <a:endParaRPr lang="en-US" altLang="zh-CN" dirty="0"/>
          </a:p>
          <a:p>
            <a:pPr algn="r"/>
            <a:r>
              <a:rPr lang="en-US" altLang="zh-CN" dirty="0"/>
              <a:t>Information Technology</a:t>
            </a:r>
          </a:p>
          <a:p>
            <a:pPr algn="r"/>
            <a:r>
              <a:rPr lang="en-US" altLang="zh-CN" dirty="0"/>
              <a:t>Supervisor: Isabella Beyer</a:t>
            </a:r>
          </a:p>
          <a:p>
            <a:pPr algn="r"/>
            <a:r>
              <a:rPr lang="en-US" altLang="zh-CN" dirty="0"/>
              <a:t>Second supervisor: Gert </a:t>
            </a:r>
            <a:r>
              <a:rPr lang="en-US" altLang="zh-CN" dirty="0" err="1"/>
              <a:t>Hillringhaus</a:t>
            </a:r>
            <a:endParaRPr lang="en-US" altLang="zh-CN" dirty="0"/>
          </a:p>
          <a:p>
            <a:pPr algn="r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000" y="1706739"/>
            <a:ext cx="8619656" cy="1765814"/>
          </a:xfrm>
        </p:spPr>
        <p:txBody>
          <a:bodyPr/>
          <a:lstStyle/>
          <a:p>
            <a:r>
              <a:rPr lang="en-US" dirty="0"/>
              <a:t>How to improve the gameplay and user experience of FPS games in the field of scenery design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23C7BD-2C04-4636-83E5-7A45CCCDA26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7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14DC9-7F18-43A3-A297-E4318C24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88BE5-E8B0-4D86-9E83-888A87521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Research approach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66DBA-34AA-445D-B77A-AF92ABB7530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2D48-E2DC-42EB-AD93-3DE5E45C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ACA85-E7ED-415C-B14F-E485B80D9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C29E-FC7A-44C6-831B-716B614B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898C225-F0C8-4E5E-A0D5-1709D3C95B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8D19D-AD4E-43E8-B902-AD800A28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72FEE-8AA6-42E7-9922-FF775C839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Game collection</a:t>
            </a:r>
            <a:endParaRPr lang="zh-CN" altLang="zh-CN" sz="3200" dirty="0"/>
          </a:p>
          <a:p>
            <a:r>
              <a:rPr lang="en-US" altLang="zh-CN" sz="3200" dirty="0"/>
              <a:t>Game analysis</a:t>
            </a:r>
            <a:endParaRPr lang="zh-CN" altLang="zh-CN" sz="3200" dirty="0"/>
          </a:p>
          <a:p>
            <a:r>
              <a:rPr lang="en-US" altLang="zh-CN" sz="3200" dirty="0"/>
              <a:t>Possible factors</a:t>
            </a:r>
            <a:endParaRPr lang="zh-CN" altLang="zh-CN" sz="3200" dirty="0"/>
          </a:p>
          <a:p>
            <a:r>
              <a:rPr lang="en-US" altLang="zh-CN" sz="3200" dirty="0"/>
              <a:t>Game stage design</a:t>
            </a:r>
            <a:endParaRPr lang="zh-CN" altLang="zh-CN" sz="3200" dirty="0"/>
          </a:p>
          <a:p>
            <a:r>
              <a:rPr lang="en-US" altLang="zh-CN" sz="3200" dirty="0"/>
              <a:t>Testing </a:t>
            </a:r>
            <a:endParaRPr lang="zh-CN" altLang="zh-CN" sz="3200" dirty="0"/>
          </a:p>
          <a:p>
            <a:r>
              <a:rPr lang="en-US" altLang="zh-CN" sz="3200" dirty="0"/>
              <a:t>Result and analysis</a:t>
            </a:r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87FC8-0641-409B-8F84-ECBC766DEF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Procedures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265BE-8133-4097-B8F7-FE84DA19A6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7F469-EE46-496F-BE83-060309FE4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35A40-43B1-4FCB-995B-F8894C6A1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26DCCAD-0955-4D58-B0B3-D4C9384652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68CCD-F757-4BB3-A0D8-971A2CF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CDA28-073E-4273-9660-CBFCDDB10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Six websites of FPS ranking has been analyzed. (Available in references) </a:t>
            </a:r>
          </a:p>
          <a:p>
            <a:r>
              <a:rPr lang="en-US" altLang="zh-CN" sz="2400" dirty="0"/>
              <a:t>Here is the list of the most popular FPS games</a:t>
            </a:r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Call of Duty: Black Ops ||||</a:t>
            </a:r>
            <a:endParaRPr lang="zh-CN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Tom Clancy’s Rainbow Six Siege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A6BEA-3C1C-4461-A439-918614DAF1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Market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5F521-F2F0-460E-A486-5EA78EFFA1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555E3-32DD-4D79-A9EC-D87A03A7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777A33-5094-4E2B-969A-9DC95692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9E16C4F-081F-40A4-A18D-32A7F4B5BC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357D619-2364-4E5F-BED0-45AE7C393B0A}"/>
              </a:ext>
            </a:extLst>
          </p:cNvPr>
          <p:cNvCxnSpPr/>
          <p:nvPr/>
        </p:nvCxnSpPr>
        <p:spPr>
          <a:xfrm>
            <a:off x="4856085" y="4376691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603B90-AB3A-492A-9E92-DB27D483EAE2}"/>
              </a:ext>
            </a:extLst>
          </p:cNvPr>
          <p:cNvSpPr txBox="1"/>
          <p:nvPr/>
        </p:nvSpPr>
        <p:spPr>
          <a:xfrm>
            <a:off x="5504155" y="4165392"/>
            <a:ext cx="2370338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dirty="0"/>
              <a:t>FOR QUESTIONNAIRE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1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A5639-CC94-4554-BC75-0F4E17EC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D115-DCE8-4EAD-9C17-34328E0C3D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This questionnaire aims to collect the ideas from those regular game players and their personal views on specific games.</a:t>
            </a:r>
          </a:p>
          <a:p>
            <a:r>
              <a:rPr lang="en-US" altLang="zh-CN" sz="2800" dirty="0"/>
              <a:t>For different games, several </a:t>
            </a:r>
            <a:r>
              <a:rPr lang="en-US" altLang="zh-CN" sz="2800" dirty="0">
                <a:solidFill>
                  <a:srgbClr val="FF0000"/>
                </a:solidFill>
              </a:rPr>
              <a:t>specific</a:t>
            </a:r>
            <a:r>
              <a:rPr lang="en-US" altLang="zh-CN" sz="2800" dirty="0"/>
              <a:t> questions are asked to get a more detailed results. </a:t>
            </a:r>
          </a:p>
          <a:p>
            <a:r>
              <a:rPr lang="en-US" altLang="zh-CN" sz="2800" dirty="0"/>
              <a:t>The questionnaire is available in Appendix A.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E2FC1-6618-4BA9-BC15-ACFFADD18BA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209D8-356E-4255-AFD3-98CEB34B2E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F949A-F577-40E4-9744-F1CB66B4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85DCF-984F-4DAF-91B0-95AB05F70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23C59B-8360-4BC4-92ED-66974D7D30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73E22-3874-44DF-BD61-B6F526ED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00" y="1678078"/>
            <a:ext cx="2455201" cy="4425459"/>
          </a:xfrm>
        </p:spPr>
        <p:txBody>
          <a:bodyPr/>
          <a:lstStyle/>
          <a:p>
            <a:r>
              <a:rPr lang="en-US" altLang="zh-CN" sz="2400" dirty="0"/>
              <a:t>Sample number: </a:t>
            </a:r>
            <a:r>
              <a:rPr lang="en-US" altLang="zh-CN" sz="2400" b="1" dirty="0"/>
              <a:t>38</a:t>
            </a:r>
            <a:endParaRPr lang="zh-CN" altLang="zh-CN" sz="2400" b="1" dirty="0"/>
          </a:p>
          <a:p>
            <a:r>
              <a:rPr lang="en-US" altLang="zh-CN" sz="2400" dirty="0"/>
              <a:t>Male/female ratio: </a:t>
            </a:r>
            <a:r>
              <a:rPr lang="en-US" altLang="zh-CN" sz="2400" b="1" dirty="0"/>
              <a:t>28/10 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D4174-2B27-4FE2-AC7F-E8C9F5AE58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E1CFF-7EBA-4CF2-8970-8AA98D21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B81EC-AE13-4B91-B813-54292B9D9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4F1E2C-4E84-4F47-AB07-7A318BDC11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7549B4E-7D0C-41E5-BF73-634BAF6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D5201FEB-5319-4694-83CB-56C68337A4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128D32-3283-42FA-BE88-1D6D5E617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33106"/>
              </p:ext>
            </p:extLst>
          </p:nvPr>
        </p:nvGraphicFramePr>
        <p:xfrm>
          <a:off x="2580719" y="1544925"/>
          <a:ext cx="609600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96211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441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Numbers(times of chosen)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Tom Clancy’s Rainbow Six Siege  11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Counter-Strike: Global Offensive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8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Overwatch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9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Battlefield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Apex Legends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PlayerUnknown’s Battlegrounds</a:t>
                      </a:r>
                      <a:endParaRPr lang="zh-CN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Fortnite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7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95C1-EA21-4427-8186-7DA167B48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To make the research easier, we should divide these games into two types.</a:t>
            </a:r>
          </a:p>
          <a:p>
            <a:r>
              <a:rPr lang="en-US" altLang="zh-CN" b="1" dirty="0"/>
              <a:t>Tom Clancy’s Rainbow Six Siege</a:t>
            </a:r>
            <a:endParaRPr lang="en-US" altLang="zh-CN" dirty="0"/>
          </a:p>
          <a:p>
            <a:r>
              <a:rPr lang="en-US" altLang="zh-CN" b="1" dirty="0"/>
              <a:t>Counter-Strike: Global Offensive</a:t>
            </a:r>
            <a:endParaRPr lang="zh-CN" altLang="zh-CN" dirty="0"/>
          </a:p>
          <a:p>
            <a:r>
              <a:rPr lang="en-US" altLang="zh-CN" b="1" dirty="0"/>
              <a:t>Overwatch</a:t>
            </a:r>
            <a:endParaRPr lang="zh-CN" altLang="zh-CN" dirty="0"/>
          </a:p>
          <a:p>
            <a:r>
              <a:rPr lang="en-US" altLang="zh-CN" b="1" dirty="0"/>
              <a:t>Battlefield 1</a:t>
            </a:r>
            <a:endParaRPr lang="zh-CN" altLang="zh-CN" dirty="0"/>
          </a:p>
          <a:p>
            <a:r>
              <a:rPr lang="en-US" altLang="zh-CN" b="1" dirty="0"/>
              <a:t>PlayerUnknown’s Battlegrounds</a:t>
            </a:r>
            <a:endParaRPr lang="zh-CN" altLang="zh-CN" dirty="0"/>
          </a:p>
          <a:p>
            <a:r>
              <a:rPr lang="en-US" altLang="zh-CN" b="1" dirty="0"/>
              <a:t>Apex Legends </a:t>
            </a:r>
            <a:endParaRPr lang="zh-CN" altLang="zh-CN" dirty="0"/>
          </a:p>
          <a:p>
            <a:r>
              <a:rPr lang="en-US" altLang="zh-CN" b="1" dirty="0"/>
              <a:t>Fortnite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4E6F4-8B1A-44CF-87BA-20039C4F44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DD79F-1D6C-4E73-9D0F-026B8B4D1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B192-102B-4345-B3A7-29A3048C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8DBFC84-34C7-4681-8E97-A3224F6CF4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CCDD684-6530-41E1-A4EE-CAFD6F1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Game Collection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1DCC4831-7AEC-4EBA-AE33-55C3B877A00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Questionnaire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8825BAF7-DB51-4E7F-B408-CE45408AC7E1}"/>
              </a:ext>
            </a:extLst>
          </p:cNvPr>
          <p:cNvSpPr/>
          <p:nvPr/>
        </p:nvSpPr>
        <p:spPr>
          <a:xfrm>
            <a:off x="4403557" y="2660519"/>
            <a:ext cx="26469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D754E94-201C-4213-B392-BA9CBD7CD5F4}"/>
              </a:ext>
            </a:extLst>
          </p:cNvPr>
          <p:cNvSpPr/>
          <p:nvPr/>
        </p:nvSpPr>
        <p:spPr>
          <a:xfrm>
            <a:off x="4403557" y="4311825"/>
            <a:ext cx="264695" cy="1077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00F790-8D79-4C87-99F9-C8D9EDCC67F7}"/>
              </a:ext>
            </a:extLst>
          </p:cNvPr>
          <p:cNvSpPr txBox="1"/>
          <p:nvPr/>
        </p:nvSpPr>
        <p:spPr>
          <a:xfrm>
            <a:off x="4872056" y="3157877"/>
            <a:ext cx="2911601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Two-teams FPS fighting game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B9F4DD-676D-4C2E-84A3-70CD20AB2F32}"/>
              </a:ext>
            </a:extLst>
          </p:cNvPr>
          <p:cNvSpPr txBox="1"/>
          <p:nvPr/>
        </p:nvSpPr>
        <p:spPr>
          <a:xfrm>
            <a:off x="4872947" y="4665880"/>
            <a:ext cx="2254928" cy="3693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b="1" dirty="0"/>
              <a:t>Battle Royale game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BED48B-D317-4C36-BDD5-6D808B0661AB}"/>
              </a:ext>
            </a:extLst>
          </p:cNvPr>
          <p:cNvSpPr txBox="1"/>
          <p:nvPr/>
        </p:nvSpPr>
        <p:spPr>
          <a:xfrm>
            <a:off x="7945514" y="3788605"/>
            <a:ext cx="470516" cy="52322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sz="2800" dirty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21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died because the </a:t>
            </a:r>
            <a:r>
              <a:rPr lang="en-US" altLang="zh-CN" sz="2800" dirty="0">
                <a:solidFill>
                  <a:srgbClr val="FF0000"/>
                </a:solidFill>
              </a:rPr>
              <a:t>model colors of enemies </a:t>
            </a:r>
            <a:r>
              <a:rPr lang="en-US" altLang="zh-CN" sz="2800" dirty="0"/>
              <a:t>are not bright enough? </a:t>
            </a:r>
          </a:p>
          <a:p>
            <a:r>
              <a:rPr lang="en-US" altLang="zh-CN" sz="2800" dirty="0"/>
              <a:t>Tom Clancy’s Rainbow Six Siege 81.82% agree</a:t>
            </a:r>
          </a:p>
          <a:p>
            <a:r>
              <a:rPr lang="en-US" altLang="zh-CN" sz="2800" dirty="0"/>
              <a:t>Counter-Strike: Global Offensive 87.5% agree</a:t>
            </a:r>
          </a:p>
          <a:p>
            <a:r>
              <a:rPr lang="en-US" altLang="zh-CN" sz="2800" dirty="0"/>
              <a:t>Overwatch 30.77% agree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suffered </a:t>
            </a:r>
            <a:r>
              <a:rPr lang="en-US" altLang="zh-CN" sz="2800" dirty="0">
                <a:solidFill>
                  <a:srgbClr val="FF0000"/>
                </a:solidFill>
              </a:rPr>
              <a:t>visual fatigue </a:t>
            </a:r>
            <a:r>
              <a:rPr lang="en-US" altLang="zh-CN" sz="2800" dirty="0"/>
              <a:t>when having stared at one specific </a:t>
            </a:r>
            <a:r>
              <a:rPr lang="en-US" altLang="zh-CN" sz="2800" dirty="0">
                <a:solidFill>
                  <a:srgbClr val="FF0000"/>
                </a:solidFill>
              </a:rPr>
              <a:t>dark or bright place </a:t>
            </a:r>
            <a:r>
              <a:rPr lang="en-US" altLang="zh-CN" sz="2800" dirty="0"/>
              <a:t>for too long?</a:t>
            </a:r>
          </a:p>
          <a:p>
            <a:r>
              <a:rPr lang="en-US" altLang="zh-CN" sz="2800" dirty="0"/>
              <a:t>Tom Clancy’s Rainbow Six Siege 72.73% agree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 the free-suggestion part, some testers argued that although the stage is real and elaborate, </a:t>
            </a:r>
            <a:r>
              <a:rPr lang="en-US" altLang="zh-CN" sz="2800" dirty="0">
                <a:solidFill>
                  <a:srgbClr val="FF0000"/>
                </a:solidFill>
              </a:rPr>
              <a:t>some parts of the map are extremely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Do you think it is necessary to make a hardcore FPS game very real? Or you can accept </a:t>
            </a:r>
            <a:r>
              <a:rPr lang="en-US" altLang="zh-CN" sz="2800" dirty="0">
                <a:solidFill>
                  <a:srgbClr val="FF0000"/>
                </a:solidFill>
              </a:rPr>
              <a:t>some aid from graphics design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50% agree and 50% disagree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FPS fighting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9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In the game, have you ever missed some items on the ground because the </a:t>
            </a:r>
            <a:r>
              <a:rPr lang="en-US" altLang="zh-CN" sz="2800" dirty="0">
                <a:solidFill>
                  <a:srgbClr val="FF0000"/>
                </a:solidFill>
              </a:rPr>
              <a:t>color or texture of items are so similar to the floor’s</a:t>
            </a:r>
            <a:r>
              <a:rPr lang="en-US" altLang="zh-CN" sz="2800" dirty="0"/>
              <a:t>?</a:t>
            </a:r>
          </a:p>
          <a:p>
            <a:r>
              <a:rPr lang="en-US" altLang="zh-CN" sz="2800" dirty="0"/>
              <a:t>50% agrees (PUBG and Apex Legends)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4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05627-E901-4D20-83E5-E5D1EFA4A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Introduction and Motivation</a:t>
            </a:r>
          </a:p>
          <a:p>
            <a:r>
              <a:rPr lang="en-US" altLang="zh-CN" sz="4000" dirty="0"/>
              <a:t>Related Background</a:t>
            </a:r>
          </a:p>
          <a:p>
            <a:r>
              <a:rPr lang="en-US" altLang="zh-CN" sz="4000" b="1" dirty="0"/>
              <a:t>Research Approach</a:t>
            </a:r>
          </a:p>
          <a:p>
            <a:r>
              <a:rPr lang="en-US" altLang="zh-CN" sz="4000" dirty="0"/>
              <a:t>Final Discussion and Conclusion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91243-18A4-434C-ACE0-2D1C30781BB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8000" y="363984"/>
            <a:ext cx="6840002" cy="824016"/>
          </a:xfrm>
        </p:spPr>
        <p:txBody>
          <a:bodyPr/>
          <a:lstStyle/>
          <a:p>
            <a:r>
              <a:rPr lang="en-US" altLang="zh-CN" sz="4400" dirty="0"/>
              <a:t>Main Content</a:t>
            </a:r>
            <a:endParaRPr lang="zh-CN" altLang="en-US" sz="4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DE5C6-2A25-4A29-BFBF-D6F8E91A19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175F-534C-43F0-BD2C-2AA85B1BC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FD655-61DB-41B6-A9A1-5704C2A3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CAC5C2F-D064-44E3-9CFB-FE01526BAA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10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43C-AF3D-4E90-8C66-6D01DD37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</a:t>
            </a:r>
            <a:r>
              <a:rPr lang="en-US" altLang="zh-CN" dirty="0"/>
              <a:t>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D2F8-2667-42DD-A9B7-0EFD22A53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Some valuable and critical questions:</a:t>
            </a:r>
          </a:p>
          <a:p>
            <a:r>
              <a:rPr lang="en-US" altLang="zh-CN" sz="2800" dirty="0"/>
              <a:t>Deciding whether to </a:t>
            </a:r>
            <a:r>
              <a:rPr lang="en-US" altLang="zh-CN" sz="2800" dirty="0">
                <a:solidFill>
                  <a:srgbClr val="FF0000"/>
                </a:solidFill>
              </a:rPr>
              <a:t>add outlines on </a:t>
            </a:r>
            <a:r>
              <a:rPr lang="en-US" altLang="zh-CN" sz="2800" b="1" dirty="0">
                <a:solidFill>
                  <a:srgbClr val="FF0000"/>
                </a:solidFill>
              </a:rPr>
              <a:t>items</a:t>
            </a:r>
            <a:r>
              <a:rPr lang="en-US" altLang="zh-CN" sz="2800" dirty="0">
                <a:solidFill>
                  <a:srgbClr val="FF0000"/>
                </a:solidFill>
              </a:rPr>
              <a:t> and </a:t>
            </a:r>
            <a:r>
              <a:rPr lang="en-US" altLang="zh-CN" sz="2800" b="1" dirty="0">
                <a:solidFill>
                  <a:srgbClr val="FF0000"/>
                </a:solidFill>
              </a:rPr>
              <a:t>cars</a:t>
            </a:r>
          </a:p>
          <a:p>
            <a:r>
              <a:rPr lang="en-US" altLang="zh-CN" sz="2800" dirty="0"/>
              <a:t>87.15%  and 62.5% agrees(PUBG)</a:t>
            </a:r>
          </a:p>
          <a:p>
            <a:endParaRPr lang="en-US" altLang="zh-CN" sz="2800" dirty="0"/>
          </a:p>
          <a:p>
            <a:r>
              <a:rPr lang="en-US" altLang="zh-CN" sz="2800" dirty="0"/>
              <a:t>Deciding whether to </a:t>
            </a:r>
            <a:r>
              <a:rPr lang="en-US" altLang="zh-CN" sz="2800" dirty="0">
                <a:solidFill>
                  <a:srgbClr val="FF0000"/>
                </a:solidFill>
              </a:rPr>
              <a:t>add outlines on enemies</a:t>
            </a:r>
          </a:p>
          <a:p>
            <a:r>
              <a:rPr lang="en-US" altLang="zh-CN" sz="2800" dirty="0"/>
              <a:t>About 25% agrees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Some testers claims that the </a:t>
            </a:r>
            <a:r>
              <a:rPr lang="en-US" altLang="zh-CN" sz="2800" dirty="0">
                <a:solidFill>
                  <a:srgbClr val="FF0000"/>
                </a:solidFill>
              </a:rPr>
              <a:t>scenery is sometimes dark.</a:t>
            </a:r>
          </a:p>
          <a:p>
            <a:endParaRPr lang="en-US" altLang="zh-CN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3AA19-0718-47CE-BF05-DAEB1266D9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4FFC0-7FBC-4068-8A46-5C7012022F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E8B4F-52AB-40E5-BAFB-ED45AA20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7506-C575-4136-9D93-383AA1A1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CAA7AA9-7FF3-40FC-9166-2E69119A3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C91B8-1BAE-41C1-93D1-36463939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EFD0E-E1C7-47C5-B717-72A6F3B1F4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Two-teams Fighting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ADCB9-0768-44BD-90F9-028FCE2CFC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6455B-C295-48E0-8523-29E6A6E45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44F98-663B-4C4E-8382-29E39C5B9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9FAC8C-9E92-46FA-B3E1-79EE1F41B1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1427C80-0762-4D9D-B481-970B3BE4361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1" y="1402893"/>
            <a:ext cx="6480000" cy="36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BA3EB2-A155-43DE-AEDC-970AB92F386A}"/>
              </a:ext>
            </a:extLst>
          </p:cNvPr>
          <p:cNvSpPr txBox="1"/>
          <p:nvPr/>
        </p:nvSpPr>
        <p:spPr>
          <a:xfrm>
            <a:off x="1072531" y="4922399"/>
            <a:ext cx="6724591" cy="156966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Model color/background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Visible model size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Small distractions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E151-A238-48E5-8328-61EED266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D5A09-A0AB-4896-BA83-4E06DDF9D94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Battle Royale Games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2AD97-6C0D-4918-918F-DD7519981F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F564E-CBA6-4A8D-BD8C-CC8694DE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D9111-AE3A-444A-B655-95BE093DC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15DAF00-2311-44A3-9D9A-2E484213A6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5BA213-829F-41F4-9BE3-CFBEA50EB3C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29" y="1402893"/>
            <a:ext cx="6480000" cy="360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00F935-AA76-4166-8A16-F9D191A83A9C}"/>
              </a:ext>
            </a:extLst>
          </p:cNvPr>
          <p:cNvSpPr txBox="1"/>
          <p:nvPr/>
        </p:nvSpPr>
        <p:spPr>
          <a:xfrm>
            <a:off x="1126229" y="4997847"/>
            <a:ext cx="4319324" cy="1477328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Item color/Ground color(texture)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Light condition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Outlines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59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4F9D-C1A8-4497-B8AD-DCA3206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2280F-7DB7-4D9D-8F46-A8563EB22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Unity3D is used in the game design part.</a:t>
            </a:r>
          </a:p>
          <a:p>
            <a:r>
              <a:rPr lang="en-US" altLang="zh-CN" sz="2800" dirty="0"/>
              <a:t>The scripting language is C# to control the events and scenes.</a:t>
            </a:r>
          </a:p>
          <a:p>
            <a:r>
              <a:rPr lang="en-US" altLang="zh-CN" sz="2800" dirty="0"/>
              <a:t>Standard Assets are downloaded from Unity store. The games use the materials (textures, controllers) inside. 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B5C82-E8A0-493D-8E13-3BF266674E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Unity3D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D46A2-08CA-483C-9746-C7CD91C28E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6C748-74FE-4EFE-A637-48ABF5CEC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045E0-0B91-428F-9B11-E8F2B089C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43730BC-7ECA-4889-A735-ECF43BBF7D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game show is rather easy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4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85C5-4D98-46E4-BC7E-4CACF46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stage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BD02-30C1-460C-8FA9-956445937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0DDB98-CF45-42A9-95DC-9A5E655F81D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40D14-A5F7-43BF-9CA5-90C6E8E4F0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D8B6-8F56-4349-884A-2CC90F6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4D4CB-8829-44E3-9512-C850C18B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B1A8D0E-94C4-498B-82BC-2697ACC988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84E2-28C1-4C43-9DDC-742F0D6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1B3A-3350-4793-BF67-DDE68AE77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Tester number: 3</a:t>
            </a:r>
            <a:endParaRPr lang="zh-CN" altLang="zh-CN" sz="2800" dirty="0"/>
          </a:p>
          <a:p>
            <a:r>
              <a:rPr lang="en-US" altLang="zh-CN" sz="2800" dirty="0"/>
              <a:t>Tester genders: 2 males, 1 female</a:t>
            </a:r>
            <a:endParaRPr lang="zh-CN" altLang="zh-CN" sz="2800" dirty="0"/>
          </a:p>
          <a:p>
            <a:r>
              <a:rPr lang="en-US" altLang="zh-CN" sz="2800" dirty="0"/>
              <a:t>Tester ages: 21-22</a:t>
            </a:r>
          </a:p>
          <a:p>
            <a:r>
              <a:rPr lang="en-US" altLang="zh-CN" sz="2800" dirty="0"/>
              <a:t>Testing environment: normal room light, normal sitting posture, about 65cm from screen</a:t>
            </a:r>
            <a:endParaRPr lang="zh-CN" altLang="zh-CN" sz="2800" dirty="0"/>
          </a:p>
          <a:p>
            <a:r>
              <a:rPr lang="en-US" altLang="zh-CN" sz="2800" dirty="0"/>
              <a:t>Testing time: Evening between 19:00 – 21:00 (regular gaming time)</a:t>
            </a:r>
            <a:endParaRPr lang="zh-CN" altLang="zh-CN" sz="2800" dirty="0"/>
          </a:p>
          <a:p>
            <a:endParaRPr lang="zh-CN" altLang="zh-CN" sz="3200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E1BC3-FED6-4F47-87E2-C142B49EDE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General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71023-F6C5-4BAB-9256-223B62FF04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BA87C-DF0B-4478-A4AD-D9535A4D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B36DD-A67A-4CAE-B6C5-65936668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FF5915F-3581-4C24-A3A9-C7E3B6C0C5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8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1C8828-8647-449F-BEF9-4AAC7515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92" y="1197094"/>
            <a:ext cx="5319221" cy="16613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29F61C-D831-4A78-BC83-384721A1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0" y="3008177"/>
            <a:ext cx="4839119" cy="30025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C501B3-A63D-43DB-8F38-DBB09389B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641" y="3812156"/>
            <a:ext cx="1592718" cy="13945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C8DB2C4-0203-43F9-A1DB-A7DBC0D79975}"/>
              </a:ext>
            </a:extLst>
          </p:cNvPr>
          <p:cNvSpPr txBox="1"/>
          <p:nvPr/>
        </p:nvSpPr>
        <p:spPr>
          <a:xfrm>
            <a:off x="7479365" y="1946080"/>
            <a:ext cx="444994" cy="369332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P35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68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4B33AD2-6EAD-437E-97C7-8EBB4561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8835" y="1727079"/>
            <a:ext cx="5380186" cy="214902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5E7B0C-667C-4E4F-9DC9-9D38E32BC80E}"/>
              </a:ext>
            </a:extLst>
          </p:cNvPr>
          <p:cNvSpPr txBox="1"/>
          <p:nvPr/>
        </p:nvSpPr>
        <p:spPr>
          <a:xfrm>
            <a:off x="1504547" y="4290853"/>
            <a:ext cx="6008761" cy="646331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The player can distinguish well if the texture is simple and clear.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AEC70E-897F-4448-B917-8A64BBA8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7B95-1A13-439C-B10F-7ED1E9FD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2DB86-81C9-49EA-BB8B-35ECBE60A00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22EE-A0EE-4A69-9A0C-001BDF28E6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2D097-E3C2-4C48-8894-1D9DDC82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736E-B4C6-47FC-BFE9-BD415582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08C4A8D-A076-46F3-A838-92D1E7CE73E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FFDF50-981F-425C-A3E4-1DFB49E7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10" y="1719066"/>
            <a:ext cx="5418290" cy="21947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3AB1AA8-95BB-436A-8F89-BAABE83D17A1}"/>
              </a:ext>
            </a:extLst>
          </p:cNvPr>
          <p:cNvSpPr txBox="1"/>
          <p:nvPr/>
        </p:nvSpPr>
        <p:spPr>
          <a:xfrm>
            <a:off x="1798073" y="4444882"/>
            <a:ext cx="5241564" cy="923330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/>
          <a:p>
            <a:r>
              <a:rPr lang="en-US" altLang="zh-CN" dirty="0"/>
              <a:t>With a slightly darker environment, the players will intuitively put eyes closer to the screen to make the reaction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A72C63-9632-4A31-9CF8-6235E931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352820-931B-442E-8CF0-279C211FA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484" y="4003436"/>
            <a:ext cx="4404742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838E-7F77-43DA-A4B7-6A46600F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8EE72-5BFA-4B4A-B9FC-5DE2E372B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4000" dirty="0"/>
              <a:t>FPS (First-person shooters)</a:t>
            </a:r>
          </a:p>
          <a:p>
            <a:r>
              <a:rPr lang="en-US" altLang="zh-CN" sz="3200" dirty="0"/>
              <a:t>Popular game type, increasingly developing </a:t>
            </a:r>
          </a:p>
          <a:p>
            <a:r>
              <a:rPr lang="en-US" altLang="zh-CN" sz="3200" dirty="0"/>
              <a:t>First impression, Scenery design</a:t>
            </a:r>
          </a:p>
          <a:p>
            <a:r>
              <a:rPr lang="en-US" altLang="zh-CN" sz="3200" dirty="0"/>
              <a:t>It is the visual that get the players interested in the games in the first place (Addo, 2017). </a:t>
            </a:r>
          </a:p>
          <a:p>
            <a:r>
              <a:rPr lang="en-US" altLang="zh-CN" sz="3200" dirty="0"/>
              <a:t>Making effort to improve it.</a:t>
            </a:r>
          </a:p>
          <a:p>
            <a:r>
              <a:rPr lang="en-US" altLang="zh-CN" sz="3200" dirty="0"/>
              <a:t>Attract users in an early stage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15EDE-1AF8-4843-989C-2E5EB33525C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761B0-77DD-4AB5-A8D0-AFAE83FB8D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04693-E3CD-4949-9517-2350CC677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11258-9AB1-42C9-A034-42FA49516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33170DE-F74C-46A2-8F87-4FA1657F99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9F9D0EA-4748-4BD4-8ABD-AE76968A9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2447" y="1530277"/>
            <a:ext cx="5395428" cy="218713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3FA61-ACA1-48BC-9EC4-99ACC95E1A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4C7C3-FC0C-4B21-AC6B-06F12722A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1BF7F-60D2-44B9-8FE2-4749D678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533ABBC-38DF-4F7E-8780-BCFC4569C7E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5EB002C-8BA3-423A-A9AF-5E032805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FFBD76B4-0AAA-49A8-9C2D-8AE0882C2C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6C3714-0A39-40B0-8600-33D33240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6D00CCE-852E-4FE2-92C3-60BC71CAF5B6}"/>
              </a:ext>
            </a:extLst>
          </p:cNvPr>
          <p:cNvSpPr/>
          <p:nvPr/>
        </p:nvSpPr>
        <p:spPr>
          <a:xfrm>
            <a:off x="1866114" y="4328842"/>
            <a:ext cx="5128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 the extremely dark stage, the testers sometimes become disabled to accomplish the mission.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CB4F08-A476-4DF4-94A4-AA884B6299C8}"/>
              </a:ext>
            </a:extLst>
          </p:cNvPr>
          <p:cNvSpPr txBox="1"/>
          <p:nvPr/>
        </p:nvSpPr>
        <p:spPr>
          <a:xfrm>
            <a:off x="2113635" y="2523118"/>
            <a:ext cx="337593" cy="36933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-5’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39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88CE0A0-DE78-4D46-A972-8E233BFCA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1033" y="1196544"/>
            <a:ext cx="5326842" cy="75444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9B471-3919-4485-91AC-D36364AF02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518E6-E855-4999-B31A-96C4FB078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DA476-3868-4E06-81D7-3557F5A84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26D1CF2-3479-4B44-9C88-FC6F1C4CD1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00DF1E4-800A-4CF9-9D70-558BE46E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0601A93C-74C5-4421-928A-0E52E2F7D5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CSGO Situation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3DBA9F-EBA1-4C86-8C60-BEF2BADFE217}"/>
              </a:ext>
            </a:extLst>
          </p:cNvPr>
          <p:cNvSpPr/>
          <p:nvPr/>
        </p:nvSpPr>
        <p:spPr>
          <a:xfrm>
            <a:off x="2297973" y="1962912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Instant reaction times keep a high standard.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4BB956-C814-4BA6-BBA3-8E28EBD4DBC6}"/>
              </a:ext>
            </a:extLst>
          </p:cNvPr>
          <p:cNvSpPr/>
          <p:nvPr/>
        </p:nvSpPr>
        <p:spPr>
          <a:xfrm>
            <a:off x="2178453" y="4392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The testers tend to unconsciously watch the small points floating in the sky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78E063-8125-45FD-A8C9-A3C5B0D4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33" y="2411642"/>
            <a:ext cx="5326842" cy="20347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F5F337-C0D9-4A64-8FF3-B83ECB9C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13" y="5010514"/>
            <a:ext cx="5334462" cy="7544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BD48663-8B36-427E-A9AA-E9EF20B6EE0D}"/>
              </a:ext>
            </a:extLst>
          </p:cNvPr>
          <p:cNvSpPr/>
          <p:nvPr/>
        </p:nvSpPr>
        <p:spPr>
          <a:xfrm>
            <a:off x="1897548" y="5782678"/>
            <a:ext cx="512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Most of the testers feel shocked and uncomfortable.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04C5F22-2B3B-463B-B575-00E40B33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61" y="2007029"/>
            <a:ext cx="13564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5CEFA4-7ECB-4711-92C2-FFC348547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6260" y="1668597"/>
            <a:ext cx="5395428" cy="80016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BAC77-8F47-46EF-9C43-A4A5FA0C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4" y="2598600"/>
            <a:ext cx="4640982" cy="33835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36E153-8ACC-47D8-BB24-96D5525C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90" y="3780978"/>
            <a:ext cx="1348857" cy="13183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8D0B12-818B-4546-BA30-50A4360954A0}"/>
              </a:ext>
            </a:extLst>
          </p:cNvPr>
          <p:cNvSpPr txBox="1"/>
          <p:nvPr/>
        </p:nvSpPr>
        <p:spPr>
          <a:xfrm>
            <a:off x="7714696" y="1884015"/>
            <a:ext cx="448200" cy="369332"/>
          </a:xfrm>
          <a:prstGeom prst="rect">
            <a:avLst/>
          </a:prstGeom>
        </p:spPr>
        <p:txBody>
          <a:bodyPr vert="horz" wrap="none" lIns="0" tIns="45720" rIns="91440" bIns="45720" rtlCol="0" anchor="ctr">
            <a:spAutoFit/>
          </a:bodyPr>
          <a:lstStyle/>
          <a:p>
            <a:r>
              <a:rPr lang="en-US" altLang="zh-CN" dirty="0"/>
              <a:t>p40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6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5E5350-DB0C-41D4-ACB8-2A64A689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07" y="1940357"/>
            <a:ext cx="5380186" cy="8916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14E2B9-CBCF-4CA8-B987-7D060274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A79CA26-8909-4C56-9ABF-A5870E9EECE4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The testers move forward and look closer to the screen.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DD2AB8-C918-4E30-9321-6D4AE83C7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25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ACD5B1-7DA7-4ED8-A7BF-5D44768E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1" y="1804598"/>
            <a:ext cx="5380186" cy="1600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1C9203-D0CE-4EF4-974E-43B398FE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9DA9D9-394E-4759-9625-C109379E9D59}"/>
              </a:ext>
            </a:extLst>
          </p:cNvPr>
          <p:cNvSpPr/>
          <p:nvPr/>
        </p:nvSpPr>
        <p:spPr>
          <a:xfrm>
            <a:off x="2201779" y="36983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If the light goes to -15’, the testers are usually disabled to finish the mission.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F73600-5863-4ECE-8104-82E36087B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6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FA3EF-C019-4B74-A864-85C10F83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1" y="1982270"/>
            <a:ext cx="5364945" cy="1295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A7A765-72F7-4A5D-B132-35914C49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59EC175-7717-4918-86BD-137404ABCF6C}"/>
              </a:ext>
            </a:extLst>
          </p:cNvPr>
          <p:cNvSpPr/>
          <p:nvPr/>
        </p:nvSpPr>
        <p:spPr>
          <a:xfrm>
            <a:off x="2153652" y="33766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From a favorable light condition (60’) to a bad light condition (-13’), the performance becomes increasingly worse, but not so apparent.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78FD95-2842-4E3F-B266-831B373F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82892A-4F9D-472E-9649-C7D347B4C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660" y="3526299"/>
            <a:ext cx="4419983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BD5-C52F-4A7B-9FF2-19B1614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2CFD0-E58B-4046-B519-6585AD9E06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44B54-AC07-4872-BF8E-6BECDF551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36B98-44FD-44AA-90F9-AE7CBEC3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92BAF-51F2-4E85-B201-E61103AED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8A4D061-03F4-4F35-8AEF-E0B9EE70D0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6DF2EE-6016-485F-BEF8-1FC2B96E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665E44-F2A3-4C55-95CF-FCC2A8DE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32" y="1803674"/>
            <a:ext cx="5342083" cy="11888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29FD52B-7821-4EF1-B2E7-1D2601B94C50}"/>
              </a:ext>
            </a:extLst>
          </p:cNvPr>
          <p:cNvSpPr/>
          <p:nvPr/>
        </p:nvSpPr>
        <p:spPr>
          <a:xfrm>
            <a:off x="2286000" y="31422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Times New Roman" panose="02020603050405020304" pitchFamily="18" charset="0"/>
                <a:ea typeface="等线" panose="02010600030101010101" pitchFamily="2" charset="-122"/>
              </a:rPr>
              <a:t>In 0’ light, which is only slightly dark, the tester even cannot finish the mission.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C23CC4-F6AF-4381-A8A8-9AB6ADEA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9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F789D-3F05-4393-9291-2A0E87EF6B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73A43-DE7D-4EC5-BD7F-348541EBD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7DB65-0D8D-40F9-A962-D1D081D1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AE7E92D-7814-4DBB-82B2-D588494536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58C038-AE8E-4CAF-92D3-D9EDEA9A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RESULT AND ANALYSIS</a:t>
            </a:r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DC5C96AB-CD34-403B-A24D-39E03BDD794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PUBG Situation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07C15CB-4C06-4960-9658-4E83870B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" y="2876159"/>
            <a:ext cx="1463167" cy="15165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4D3410C-C8E8-49FD-8D05-0BA1D80A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75" y="1460212"/>
            <a:ext cx="5410669" cy="4724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262B87-FDBE-43FC-A58C-DEFE8BEC8775}"/>
              </a:ext>
            </a:extLst>
          </p:cNvPr>
          <p:cNvSpPr/>
          <p:nvPr/>
        </p:nvSpPr>
        <p:spPr>
          <a:xfrm>
            <a:off x="2286000" y="2046484"/>
            <a:ext cx="4756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ea typeface="等线" panose="02010600030101010101" pitchFamily="2" charset="-122"/>
              </a:rPr>
              <a:t>a self-emissive material is added on each item, </a:t>
            </a:r>
            <a:r>
              <a:rPr lang="en-US" altLang="zh-CN" dirty="0"/>
              <a:t>clearly highlighted.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A661BE-9757-4091-98E9-F9A45A28E8E2}"/>
              </a:ext>
            </a:extLst>
          </p:cNvPr>
          <p:cNvSpPr/>
          <p:nvPr/>
        </p:nvSpPr>
        <p:spPr>
          <a:xfrm>
            <a:off x="2297974" y="4290776"/>
            <a:ext cx="4572000" cy="1294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 shadows and beams are frequently changed and presented in the screen, causing a dazzling effect. </a:t>
            </a:r>
            <a:endParaRPr lang="zh-CN" altLang="zh-CN" sz="16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E23B682-A19F-4AE3-8FED-F12D9BBDB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67" y="3394172"/>
            <a:ext cx="5342083" cy="7468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80F101-A7D7-4281-8E20-F45D0FB2A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6" y="4462765"/>
            <a:ext cx="91447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58867-B400-4806-A18A-C313DB1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D1C27-3E42-4517-BEAE-AC62EEC56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Final discussion and conclusion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4E00D-1003-45C4-B07D-EEE52DBA4B0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53854-6D4F-40C5-95CD-2438AC11AB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44E92-9350-4AC7-B0E9-7F18660A0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C9D35-3691-4065-A495-BF58E880C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D0B0307-0F1A-48DF-9C09-473638A8D4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3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3A431-3EEF-4098-A9BF-2F8A0721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B1E97-D0AA-4765-81C1-664C848E9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Scenery design is extremely important(questionnaire)</a:t>
            </a:r>
          </a:p>
          <a:p>
            <a:r>
              <a:rPr lang="en-US" altLang="zh-CN" dirty="0"/>
              <a:t>70% regards graphic and scenery design as the most important impression on a game</a:t>
            </a:r>
          </a:p>
          <a:p>
            <a:r>
              <a:rPr lang="en-US" altLang="zh-CN" dirty="0"/>
              <a:t>75% choose to buy a game because of its graphic design</a:t>
            </a:r>
          </a:p>
          <a:p>
            <a:r>
              <a:rPr lang="en-US" altLang="zh-CN" dirty="0"/>
              <a:t>70% thinks the scenery design will affect their in-game performance</a:t>
            </a:r>
          </a:p>
          <a:p>
            <a:r>
              <a:rPr lang="en-US" altLang="zh-CN" dirty="0"/>
              <a:t>Texture/colors(background and figures, ground and items)</a:t>
            </a:r>
          </a:p>
          <a:p>
            <a:r>
              <a:rPr lang="en-US" altLang="zh-CN" dirty="0"/>
              <a:t>Lightness</a:t>
            </a:r>
          </a:p>
          <a:p>
            <a:r>
              <a:rPr lang="en-US" altLang="zh-CN" dirty="0"/>
              <a:t>Distractions</a:t>
            </a:r>
          </a:p>
          <a:p>
            <a:r>
              <a:rPr lang="en-US" altLang="zh-CN" dirty="0"/>
              <a:t>Outlines(clear enough?)</a:t>
            </a:r>
          </a:p>
          <a:p>
            <a:r>
              <a:rPr lang="en-US" altLang="zh-CN" dirty="0"/>
              <a:t>Not compulsory, all the games should firstly follow their original design style</a:t>
            </a:r>
          </a:p>
          <a:p>
            <a:r>
              <a:rPr lang="en-US" altLang="zh-CN" dirty="0"/>
              <a:t>There are several complex elements, therefore, many tests should be conducted before the game publishes.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AB7AC-316E-4E90-BC96-3AFDB436B5C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Comprehensive Discussion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68B2D-989E-4861-A564-7742879F34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13.06.2019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BA16C-AF58-4B92-AB6C-C5EFE774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0C334-C8B1-4886-ADF2-6C4843FA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75B02E-6D3A-47F0-8D4B-79224B4FB71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3F7B2-6E22-4770-BF2E-AA279E9C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59316-E483-4D44-A3BF-AB2F39B92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I, personally, am keen on FPS games</a:t>
            </a:r>
          </a:p>
          <a:p>
            <a:r>
              <a:rPr lang="en-US" altLang="zh-CN" sz="3200" dirty="0"/>
              <a:t>Scenery design plays an important role.</a:t>
            </a:r>
          </a:p>
          <a:p>
            <a:r>
              <a:rPr lang="en-US" altLang="zh-CN" sz="3200" dirty="0"/>
              <a:t>Scenery design problems are available currently.</a:t>
            </a:r>
          </a:p>
          <a:p>
            <a:r>
              <a:rPr lang="en-US" altLang="zh-CN" sz="3200" dirty="0"/>
              <a:t>Profit and fame of games will be guaranteed.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D23B2-9079-4DA4-A35A-B091E84D6E8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998" y="726141"/>
            <a:ext cx="6840002" cy="468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4BD00-160F-4977-9DC4-6F7282400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6E983-E7CE-44DD-A543-306FF2D4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6EBD6-CC50-4169-8B73-3425C621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5C7CBAB-B1C4-4AD5-97C5-9D96E87834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DE23-038A-4201-8CFF-648DE1C38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For all these factors, light condition, texture, and color play rather critical roles. </a:t>
            </a:r>
          </a:p>
          <a:p>
            <a:pPr marL="0" indent="0">
              <a:buNone/>
            </a:pPr>
            <a:r>
              <a:rPr lang="en-US" altLang="zh-CN" sz="2400" dirty="0"/>
              <a:t>Light condition -&gt; brighter</a:t>
            </a:r>
          </a:p>
          <a:p>
            <a:pPr marL="0" indent="0">
              <a:buNone/>
            </a:pPr>
            <a:r>
              <a:rPr lang="en-US" altLang="zh-CN" sz="2400" dirty="0"/>
              <a:t>Color/textures -&gt; brightness and contrasts</a:t>
            </a:r>
          </a:p>
          <a:p>
            <a:pPr marL="0" indent="0">
              <a:buNone/>
            </a:pPr>
            <a:r>
              <a:rPr lang="en-US" altLang="zh-CN" sz="2400" dirty="0"/>
              <a:t>Outlines and special effect -&gt; carefully controlled and implemented</a:t>
            </a:r>
          </a:p>
          <a:p>
            <a:pPr marL="0" indent="0">
              <a:buNone/>
            </a:pPr>
            <a:r>
              <a:rPr lang="en-US" altLang="zh-CN" sz="2400" dirty="0"/>
              <a:t>These</a:t>
            </a:r>
            <a:r>
              <a:rPr lang="zh-CN" altLang="en-US" sz="2400" dirty="0"/>
              <a:t> </a:t>
            </a:r>
            <a:r>
              <a:rPr lang="en-US" altLang="zh-CN" sz="2400" dirty="0"/>
              <a:t>possible elements together makes a favorable scenery design.</a:t>
            </a:r>
          </a:p>
          <a:p>
            <a:pPr marL="0" indent="0">
              <a:buNone/>
            </a:pPr>
            <a:r>
              <a:rPr lang="en-US" altLang="zh-CN" sz="2400" dirty="0"/>
              <a:t>One mistake will possibly result in a negative situation.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4DFC76-102A-48DA-ABEF-7E750FA2E9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DC470-5F55-45ED-BD8C-8A9AEAD2C3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0B405-17D1-42DE-9A0B-A7242E682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96DA7-350D-4C87-8C0F-9DF6B9116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3F12093-6F77-4875-B68E-05937C0D98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3A73C3D-FC0C-4F7A-90E9-35858DC1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86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07C50-D217-478C-8DE9-4BAB1B22B3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Still some games not researched</a:t>
            </a:r>
          </a:p>
          <a:p>
            <a:pPr marL="0" indent="0">
              <a:buNone/>
            </a:pPr>
            <a:r>
              <a:rPr lang="en-US" altLang="zh-CN" sz="2400" dirty="0"/>
              <a:t>Other complex functions and effects are not implemented</a:t>
            </a:r>
          </a:p>
          <a:p>
            <a:pPr marL="0" indent="0">
              <a:buNone/>
            </a:pPr>
            <a:r>
              <a:rPr lang="en-US" altLang="zh-CN" sz="2400" dirty="0"/>
              <a:t>Other potential factors not realized from research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ADC13-122B-4001-B45B-3E3034F974B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467E3-3844-413A-8444-DAEC55E04A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7CD12-66E4-4F6E-B6C0-EA79046A4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3ECA8-5FAE-40A6-A663-57E52C9F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45486C5-90BB-42FA-95E8-55284D26CB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1D4F3DD-DED5-4BB6-9B4C-4AFA35C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9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83B3D-2514-421F-B14A-B230905767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One research cannot cover every aspects, relative thesis is scarce, closer and more detailed research is needed</a:t>
            </a:r>
          </a:p>
          <a:p>
            <a:r>
              <a:rPr lang="en-US" altLang="zh-CN" dirty="0"/>
              <a:t>New games publish, new problems will emerge. </a:t>
            </a:r>
          </a:p>
          <a:p>
            <a:r>
              <a:rPr lang="en-US" altLang="zh-CN" dirty="0"/>
              <a:t>More complex functions can be implemented to get a more accurate conclusion. 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1D8FC-3B03-40E9-94D2-A1FD5B75B2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55738-9F1D-4DC1-99BF-C02B3D81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9D783-9E0D-4DDF-BA7B-93D820F9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DA12274-ED31-41CC-9CC3-67C5C43EC4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497F0CD-E65D-466E-A95B-7F8A86B2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306388"/>
            <a:ext cx="6840537" cy="360362"/>
          </a:xfrm>
        </p:spPr>
        <p:txBody>
          <a:bodyPr/>
          <a:lstStyle/>
          <a:p>
            <a:r>
              <a:rPr lang="en-US" altLang="zh-CN" dirty="0"/>
              <a:t>Final discussion and conclusion</a:t>
            </a:r>
            <a:endParaRPr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48892A1-852F-4925-9FE9-F38B361159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7338" y="720725"/>
            <a:ext cx="6840537" cy="466725"/>
          </a:xfrm>
        </p:spPr>
        <p:txBody>
          <a:bodyPr/>
          <a:lstStyle/>
          <a:p>
            <a:r>
              <a:rPr lang="en-US" altLang="zh-CN" dirty="0"/>
              <a:t>Outlook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27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A5B3C-1C14-47AB-A1C7-640677829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Thank you for listening</a:t>
            </a:r>
          </a:p>
          <a:p>
            <a:pPr marL="0" indent="0" algn="ctr">
              <a:buNone/>
            </a:pPr>
            <a:r>
              <a:rPr lang="en-US" altLang="zh-CN" sz="3200" dirty="0"/>
              <a:t>Questions?</a:t>
            </a:r>
            <a:endParaRPr lang="zh-CN" altLang="en-US" sz="32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33B0D-EB36-4FC4-BCEF-94D6B9A943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D5534-41FB-46A9-8793-155CB101B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7DDF0-8ADC-4B23-8EBD-E5136FA61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C0743F-0A4C-4D51-BE0F-536D67C4107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9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CC9A0-51F7-46DC-9895-019F4001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FD621-9337-4B88-9A24-BD52281DBE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Related Background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54CF8-464C-45D0-85BC-6FC10AFFFD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2DAFB-BC20-4487-AB5C-39AB78FF8D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303FF-CCA4-4964-BCA5-239F718A1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74F7A-AE09-4EA3-92EA-7BF870F6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7F22921-1373-4537-B5DC-AA93B2BC70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E7B94-D3BC-4FEE-B245-4DF11E0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E60E2-EABC-4912-9093-B1BE366F0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dirty="0"/>
              <a:t>Full name of First Person Shooter</a:t>
            </a:r>
          </a:p>
          <a:p>
            <a:r>
              <a:rPr lang="en-US" altLang="zh-CN" sz="3200" dirty="0"/>
              <a:t>Traditional -&gt; Adding new elements</a:t>
            </a:r>
          </a:p>
          <a:p>
            <a:r>
              <a:rPr lang="en-US" altLang="zh-CN" sz="3200" dirty="0"/>
              <a:t>Category: </a:t>
            </a:r>
          </a:p>
          <a:p>
            <a:r>
              <a:rPr lang="en-US" altLang="zh-CN" sz="3200" dirty="0"/>
              <a:t>PvE: Player vs Environment</a:t>
            </a:r>
          </a:p>
          <a:p>
            <a:r>
              <a:rPr lang="en-US" altLang="zh-CN" sz="3200" dirty="0"/>
              <a:t>PvP: Player vs Player</a:t>
            </a:r>
          </a:p>
          <a:p>
            <a:r>
              <a:rPr lang="en-US" altLang="zh-CN" sz="3200" dirty="0"/>
              <a:t>Battle Royale: Start with no equipment, search weapons in the map, kill every opponent to win</a:t>
            </a: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6E90-A8C8-495E-BE95-4DE642D62F7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FPS game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4950B-6F20-4DCE-91BA-99D06A9D06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BF9CB-A4F9-47A4-926F-BDBAA2F2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A3189-1C83-4956-AA7E-459CC1A8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BE71FC-8669-4456-99E7-474DA537A5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90A5-B0EF-41CB-94AF-56EE307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73C49-0D27-40F8-924B-36BDA60E21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A study of human behavior in terms of different colors </a:t>
            </a:r>
          </a:p>
          <a:p>
            <a:r>
              <a:rPr lang="en-US" altLang="zh-CN" sz="2400" dirty="0"/>
              <a:t>Three elements of color:</a:t>
            </a:r>
          </a:p>
          <a:p>
            <a:r>
              <a:rPr lang="en-US" altLang="zh-CN" sz="2400" dirty="0"/>
              <a:t>Hue: main properties of color</a:t>
            </a:r>
          </a:p>
          <a:p>
            <a:r>
              <a:rPr lang="en-US" altLang="zh-CN" sz="2400" dirty="0"/>
              <a:t>Brightness: brighter or darker</a:t>
            </a:r>
          </a:p>
          <a:p>
            <a:r>
              <a:rPr lang="en-US" altLang="zh-CN" sz="2400" dirty="0"/>
              <a:t>Chroma: intensity of color in an image.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4D37D-61B6-44DE-97EF-2AC2A57737A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146DB-30AB-49E9-9121-0A2C4AE55A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E2B0C-5851-468E-A295-AA22BC7F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3AA42-1B5E-4935-B5A6-B7104C28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24B2AE-A226-4130-935A-2F04C973D0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EE221A-8E8B-4F15-AB25-76356FF7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65" y="3919129"/>
            <a:ext cx="3961637" cy="20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6B35-AB79-4DE9-B785-66F95DA3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23EAF-8641-4D57-87CD-35F7900FD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RGB Color Model:</a:t>
            </a:r>
          </a:p>
          <a:p>
            <a:r>
              <a:rPr lang="en-US" altLang="zh-CN" sz="2800" dirty="0"/>
              <a:t>An additive color model that red, green and blue lights are added together in various ratios to produce a broad array of colors. (Hirsch, 2004) </a:t>
            </a:r>
          </a:p>
          <a:p>
            <a:endParaRPr lang="en-US" altLang="zh-CN" sz="2800" dirty="0"/>
          </a:p>
          <a:p>
            <a:r>
              <a:rPr lang="en-US" altLang="zh-CN" sz="2800" dirty="0"/>
              <a:t>Human Reaction to colors</a:t>
            </a:r>
          </a:p>
          <a:p>
            <a:r>
              <a:rPr lang="en-US" altLang="zh-CN" sz="2800" dirty="0"/>
              <a:t>About 62-90 percent of the assessment is based on colors alone. (Singh, 2006) </a:t>
            </a:r>
          </a:p>
          <a:p>
            <a:r>
              <a:rPr lang="en-US" altLang="zh-CN" sz="2800" dirty="0"/>
              <a:t>Multiple factors 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63EA0-91E1-4333-9A94-096AD5568F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Color Psychology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FC8E-A56B-4B8E-976F-FE96204A63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CAB00-7A20-47CF-86DC-CC70745F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E60DD-0BC4-45B8-8C41-1E8714B5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D99F39B-4A7D-477D-8F41-DDEE2EDF5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0A933-1D6E-4B0C-B85D-6586CC4B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5FD7-317A-45F5-8190-2BF55DE85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800" dirty="0"/>
              <a:t>Game Engine: lays the ready-made framework for game developers to create and build video games.</a:t>
            </a:r>
          </a:p>
          <a:p>
            <a:r>
              <a:rPr lang="en-US" altLang="zh-CN" sz="2800" dirty="0"/>
              <a:t>Different engine creates different scenery design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C#: multi-paradigm programming language, commonly used in Unity3D.</a:t>
            </a:r>
          </a:p>
          <a:p>
            <a:endParaRPr lang="en-US" altLang="zh-CN" sz="2800" dirty="0"/>
          </a:p>
          <a:p>
            <a:r>
              <a:rPr lang="en-US" altLang="zh-CN" sz="2800" dirty="0"/>
              <a:t>ISO9241: an international standard decided by IOS, as a reference in scenery design of games.</a:t>
            </a:r>
            <a:endParaRPr lang="zh-CN" altLang="en-US" sz="2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E55A9-6B84-446D-A31C-59A951F2FE3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Other Information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0FF88-6D4E-422B-A1B6-2AB13A531C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15FA98-508F-4DFD-99A8-E9D2B7D1B0C5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64994-EA28-4556-ADDD-3D08FD1D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841AB-2BBF-4094-A735-6E4D6B4B4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50D60-1725-467F-8419-6667873192D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BAA2F7-3ECC-4015-9BC7-0F89078C39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4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 Lübeck Design 4:3">
  <a:themeElements>
    <a:clrScheme name="TH Farben neu">
      <a:dk1>
        <a:srgbClr val="000000"/>
      </a:dk1>
      <a:lt1>
        <a:srgbClr val="FFFFFF"/>
      </a:lt1>
      <a:dk2>
        <a:srgbClr val="E4003A"/>
      </a:dk2>
      <a:lt2>
        <a:srgbClr val="CFBA9D"/>
      </a:lt2>
      <a:accent1>
        <a:srgbClr val="4B5459"/>
      </a:accent1>
      <a:accent2>
        <a:srgbClr val="FBBC33"/>
      </a:accent2>
      <a:accent3>
        <a:srgbClr val="82BEAA"/>
      </a:accent3>
      <a:accent4>
        <a:srgbClr val="75122A"/>
      </a:accent4>
      <a:accent5>
        <a:srgbClr val="6886A7"/>
      </a:accent5>
      <a:accent6>
        <a:srgbClr val="DEDC00"/>
      </a:accent6>
      <a:hlink>
        <a:srgbClr val="E4003A"/>
      </a:hlink>
      <a:folHlink>
        <a:srgbClr val="004261"/>
      </a:folHlink>
    </a:clrScheme>
    <a:fontScheme name="TH Fließtex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9041EF918B444F9772472982E64F5F" ma:contentTypeVersion="12" ma:contentTypeDescription="Ein neues Dokument erstellen." ma:contentTypeScope="" ma:versionID="5431df10b160cca2d8c382dfa97d473c">
  <xsd:schema xmlns:xsd="http://www.w3.org/2001/XMLSchema" xmlns:xs="http://www.w3.org/2001/XMLSchema" xmlns:p="http://schemas.microsoft.com/office/2006/metadata/properties" xmlns:ns2="845ba726-4aaa-4e93-bec4-fb020baba1ef" xmlns:ns3="6e9c68af-8bb9-4c8e-acaa-c005a2bd5618" targetNamespace="http://schemas.microsoft.com/office/2006/metadata/properties" ma:root="true" ma:fieldsID="17d83703f2846298eec18ae54efef47c" ns2:_="" ns3:_="">
    <xsd:import namespace="845ba726-4aaa-4e93-bec4-fb020baba1ef"/>
    <xsd:import namespace="6e9c68af-8bb9-4c8e-acaa-c005a2bd5618"/>
    <xsd:element name="properties">
      <xsd:complexType>
        <xsd:sequence>
          <xsd:element name="documentManagement">
            <xsd:complexType>
              <xsd:all>
                <xsd:element ref="ns2:Formular_x0020__x002f__x0020_Vordrucke"/>
                <xsd:element ref="ns2:Vertraulichkeitsstufe"/>
                <xsd:element ref="ns3:_dlc_DocId" minOccurs="0"/>
                <xsd:element ref="ns3:_dlc_DocIdUrl" minOccurs="0"/>
                <xsd:element ref="ns3:_dlc_DocIdPersistId" minOccurs="0"/>
                <xsd:element ref="ns2:g_x00fc_ltig_x0020_f_x00fc_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ba726-4aaa-4e93-bec4-fb020baba1ef" elementFormDefault="qualified">
    <xsd:import namespace="http://schemas.microsoft.com/office/2006/documentManagement/types"/>
    <xsd:import namespace="http://schemas.microsoft.com/office/infopath/2007/PartnerControls"/>
    <xsd:element name="Formular_x0020__x002f__x0020_Vordrucke" ma:index="8" ma:displayName="Formular / Vordrucke" ma:format="Dropdown" ma:internalName="Formular_x0020__x002f__x0020_Vordrucke">
      <xsd:simpleType>
        <xsd:restriction base="dms:Choice">
          <xsd:enumeration value="----"/>
          <xsd:enumeration value="Arbeitssicherheit/Brandschutz/Gefahrstoffe"/>
          <xsd:enumeration value="Corporate Design / Werbung"/>
          <xsd:enumeration value="Finanzen"/>
          <xsd:enumeration value="IT"/>
          <xsd:enumeration value="Organisation allgemein"/>
          <xsd:enumeration value="Personal"/>
          <xsd:enumeration value="Studium/Lehre"/>
        </xsd:restriction>
      </xsd:simpleType>
    </xsd:element>
    <xsd:element name="Vertraulichkeitsstufe" ma:index="9" ma:displayName="Vertraulichkeitsstufe" ma:default="intern" ma:format="Dropdown" ma:internalName="Vertraulichkeitsstufe" ma:readOnly="false">
      <xsd:simpleType>
        <xsd:restriction base="dms:Choice">
          <xsd:enumeration value="intern"/>
          <xsd:enumeration value="öffentlich"/>
        </xsd:restriction>
      </xsd:simpleType>
    </xsd:element>
    <xsd:element name="g_x00fc_ltig_x0020_f_x00fc_r" ma:index="13" nillable="true" ma:displayName="gültig für" ma:default="alle Beschäftigten" ma:internalName="g_x00fc_ltig_x0020_f_x00fc_r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issenschaftl./nichtwissenschftl. Personal"/>
                    <xsd:enumeration value="ProfessorInnen/BeamtInnen"/>
                    <xsd:enumeration value="Lehrbeauftragte"/>
                    <xsd:enumeration value="alle Beschäftigte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c68af-8bb9-4c8e-acaa-c005a2bd5618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1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_x00fc_ltig_x0020_f_x00fc_r xmlns="845ba726-4aaa-4e93-bec4-fb020baba1ef">
      <Value>alle Beschäftigten</Value>
    </g_x00fc_ltig_x0020_f_x00fc_r>
    <Vertraulichkeitsstufe xmlns="845ba726-4aaa-4e93-bec4-fb020baba1ef">intern</Vertraulichkeitsstufe>
    <_dlc_DocId xmlns="6e9c68af-8bb9-4c8e-acaa-c005a2bd5618">DOCID-20-330</_dlc_DocId>
    <Formular_x0020__x002f__x0020_Vordrucke xmlns="845ba726-4aaa-4e93-bec4-fb020baba1ef">Corporate Design / Werbung</Formular_x0020__x002f__x0020_Vordrucke>
    <_dlc_DocIdUrl xmlns="6e9c68af-8bb9-4c8e-acaa-c005a2bd5618">
      <Url>https://intranet.fh-luebeck.de/dokumente/_layouts/15/DocIdRedir.aspx?ID=DOCID-20-330</Url>
      <Description>DOCID-20-330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F3F91-05D9-40EC-8D61-C01E4D263D3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12D1320-C39D-4CBC-A270-C99B6FCC53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5ba726-4aaa-4e93-bec4-fb020baba1ef"/>
    <ds:schemaRef ds:uri="6e9c68af-8bb9-4c8e-acaa-c005a2bd5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12E12E-506B-4B86-912F-79AF41128B53}">
  <ds:schemaRefs>
    <ds:schemaRef ds:uri="http://schemas.microsoft.com/office/2006/metadata/properties"/>
    <ds:schemaRef ds:uri="http://schemas.microsoft.com/office/2006/documentManagement/types"/>
    <ds:schemaRef ds:uri="845ba726-4aaa-4e93-bec4-fb020baba1ef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6e9c68af-8bb9-4c8e-acaa-c005a2bd5618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D3D3A19-ED09-4DD7-9426-07D1E8876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1570</Words>
  <Application>Microsoft Office PowerPoint</Application>
  <PresentationFormat>全屏显示(4:3)</PresentationFormat>
  <Paragraphs>382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Th Lübeck Design 4:3</vt:lpstr>
      <vt:lpstr>How to improve the gameplay and user experience of FPS games in the field of scenery design</vt:lpstr>
      <vt:lpstr>PowerPoint 演示文稿</vt:lpstr>
      <vt:lpstr>Introduction and motivation</vt:lpstr>
      <vt:lpstr>Introduction and motivation</vt:lpstr>
      <vt:lpstr>PowerPoint 演示文稿</vt:lpstr>
      <vt:lpstr>Related background</vt:lpstr>
      <vt:lpstr>Related background</vt:lpstr>
      <vt:lpstr>Related background</vt:lpstr>
      <vt:lpstr>Related Background</vt:lpstr>
      <vt:lpstr>PowerPoint 演示文稿</vt:lpstr>
      <vt:lpstr>Research approach</vt:lpstr>
      <vt:lpstr>Game collection</vt:lpstr>
      <vt:lpstr>Game Collection</vt:lpstr>
      <vt:lpstr>Game Collection</vt:lpstr>
      <vt:lpstr>Game Collection</vt:lpstr>
      <vt:lpstr>GAMe analysis</vt:lpstr>
      <vt:lpstr>GAMe analysis</vt:lpstr>
      <vt:lpstr>GAMe analysis</vt:lpstr>
      <vt:lpstr>GAMe analysis</vt:lpstr>
      <vt:lpstr>GAMe analysis</vt:lpstr>
      <vt:lpstr>POSSIBLE FACTORS</vt:lpstr>
      <vt:lpstr>POSSIBLE FACTORS</vt:lpstr>
      <vt:lpstr>Game stage design</vt:lpstr>
      <vt:lpstr>Game stage design</vt:lpstr>
      <vt:lpstr>Game stage design</vt:lpstr>
      <vt:lpstr>Testing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RESULT AND ANALYSIS</vt:lpstr>
      <vt:lpstr>PowerPoint 演示文稿</vt:lpstr>
      <vt:lpstr>Final discussion and conclusion</vt:lpstr>
      <vt:lpstr>Final discussion and conclusion</vt:lpstr>
      <vt:lpstr>Final discussion and conclusion</vt:lpstr>
      <vt:lpstr>Final discussion and conclusion</vt:lpstr>
      <vt:lpstr>PowerPoint 演示文稿</vt:lpstr>
    </vt:vector>
  </TitlesOfParts>
  <Company>Fachhochschule Lübeck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Wulf, Linda Lu</dc:creator>
  <cp:lastModifiedBy>惠童 路</cp:lastModifiedBy>
  <cp:revision>275</cp:revision>
  <cp:lastPrinted>2018-05-31T11:04:23Z</cp:lastPrinted>
  <dcterms:created xsi:type="dcterms:W3CDTF">2015-07-28T12:12:22Z</dcterms:created>
  <dcterms:modified xsi:type="dcterms:W3CDTF">2019-06-13T01:06:59Z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545e6b5a-6d1e-4454-95ae-f545456c588d</vt:lpwstr>
  </property>
  <property fmtid="{D5CDD505-2E9C-101B-9397-08002B2CF9AE}" pid="3" name="ContentTypeId">
    <vt:lpwstr>0x010100E19041EF918B444F9772472982E64F5F</vt:lpwstr>
  </property>
</Properties>
</file>