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1"/>
  </p:notesMasterIdLst>
  <p:handoutMasterIdLst>
    <p:handoutMasterId r:id="rId32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434"/>
    <a:srgbClr val="FF3434"/>
    <a:srgbClr val="FFFFFF"/>
    <a:srgbClr val="E734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41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A46F1-A91B-4464-BB68-EAF86F9E9A67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561D0-8A1C-4D91-A04C-7858106555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8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3B97C-D1AA-44E7-8716-F8FE24133022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C3E7-6719-46DF-95DD-DE7CCF7426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41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DC3E7-6719-46DF-95DD-DE7CCF742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7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2"/>
          <p:cNvSpPr>
            <a:spLocks noGrp="1"/>
          </p:cNvSpPr>
          <p:nvPr>
            <p:ph type="pic" idx="21"/>
          </p:nvPr>
        </p:nvSpPr>
        <p:spPr>
          <a:xfrm>
            <a:off x="288000" y="3299869"/>
            <a:ext cx="4140847" cy="2760119"/>
          </a:xfrm>
          <a:prstGeom prst="rect">
            <a:avLst/>
          </a:prstGeom>
          <a:noFill/>
        </p:spPr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88000" y="2770815"/>
            <a:ext cx="8619656" cy="360000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706739"/>
            <a:ext cx="8619656" cy="879417"/>
          </a:xfrm>
          <a:noFill/>
        </p:spPr>
        <p:txBody>
          <a:bodyPr wrap="square" lIns="72000" tIns="216000" rIns="144000" bIns="216000" anchor="t" anchorCtr="0">
            <a:spAutoFit/>
          </a:bodyPr>
          <a:lstStyle>
            <a:lvl1pPr algn="l">
              <a:tabLst>
                <a:tab pos="1254125" algn="l"/>
              </a:tabLst>
              <a:defRPr lang="de-DE" sz="3200" b="1" kern="1200" cap="all" baseline="0" smtClean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de-DE" dirty="0"/>
              <a:t>Titel hier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22"/>
          </p:nvPr>
        </p:nvSpPr>
        <p:spPr>
          <a:xfrm>
            <a:off x="4714652" y="3299869"/>
            <a:ext cx="4140847" cy="2760119"/>
          </a:xfrm>
          <a:prstGeom prst="rect">
            <a:avLst/>
          </a:prstGeom>
          <a:noFill/>
        </p:spPr>
      </p:sp>
      <p:sp>
        <p:nvSpPr>
          <p:cNvPr id="13" name="Datumsplatzhalter 6"/>
          <p:cNvSpPr>
            <a:spLocks noGrp="1"/>
          </p:cNvSpPr>
          <p:nvPr>
            <p:ph type="dt" sz="half" idx="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23C7BD-2C04-4636-83E5-7A45CCCDA268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14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55001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der Graf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999" y="1706400"/>
            <a:ext cx="8582170" cy="4425459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0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21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304386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8000" y="720000"/>
            <a:ext cx="6840000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706400"/>
            <a:ext cx="5400000" cy="446457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21"/>
          </p:nvPr>
        </p:nvSpPr>
        <p:spPr>
          <a:xfrm>
            <a:off x="5804501" y="1706400"/>
            <a:ext cx="3050998" cy="2033670"/>
          </a:xfrm>
          <a:prstGeom prst="rect">
            <a:avLst/>
          </a:prstGeom>
          <a:noFill/>
        </p:spPr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5804501" y="3909668"/>
            <a:ext cx="3048929" cy="2033670"/>
          </a:xfrm>
          <a:prstGeom prst="rect">
            <a:avLst/>
          </a:prstGeom>
          <a:noFill/>
        </p:spPr>
      </p:sp>
      <p:sp>
        <p:nvSpPr>
          <p:cNvPr id="20" name="Datumsplatzhalter 6"/>
          <p:cNvSpPr>
            <a:spLocks noGrp="1"/>
          </p:cNvSpPr>
          <p:nvPr>
            <p:ph type="dt" sz="half" idx="2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9552BF9-7189-4CC9-AC56-7CE276882510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21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2903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235550"/>
            <a:ext cx="4230000" cy="360000"/>
          </a:xfrm>
        </p:spPr>
        <p:txBody>
          <a:bodyPr lIns="72000"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706400"/>
            <a:ext cx="4230000" cy="449391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499" y="1235550"/>
            <a:ext cx="4230000" cy="360000"/>
          </a:xfrm>
        </p:spPr>
        <p:txBody>
          <a:bodyPr lIns="72000"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499" y="1706400"/>
            <a:ext cx="4230000" cy="449391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ADCE344-72E0-4185-A7C5-9160213D1C27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18" name="Fußzeilenplatzhalter 14"/>
          <p:cNvSpPr>
            <a:spLocks noGrp="1"/>
          </p:cNvSpPr>
          <p:nvPr>
            <p:ph type="ftr" sz="quarter" idx="15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9" name="Foliennummernplatzhalter 15"/>
          <p:cNvSpPr>
            <a:spLocks noGrp="1"/>
          </p:cNvSpPr>
          <p:nvPr>
            <p:ph type="sldNum" sz="quarter" idx="16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6650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4062411"/>
            <a:ext cx="4230000" cy="202586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499" y="4062411"/>
            <a:ext cx="4230000" cy="202586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ADCE344-72E0-4185-A7C5-9160213D1C27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18" name="Fußzeilenplatzhalter 14"/>
          <p:cNvSpPr>
            <a:spLocks noGrp="1"/>
          </p:cNvSpPr>
          <p:nvPr>
            <p:ph type="ftr" sz="quarter" idx="15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9" name="Foliennummernplatzhalter 15"/>
          <p:cNvSpPr>
            <a:spLocks noGrp="1"/>
          </p:cNvSpPr>
          <p:nvPr>
            <p:ph type="sldNum" sz="quarter" idx="16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idx="21"/>
          </p:nvPr>
        </p:nvSpPr>
        <p:spPr>
          <a:xfrm>
            <a:off x="288000" y="1242000"/>
            <a:ext cx="4140847" cy="2760119"/>
          </a:xfrm>
          <a:prstGeom prst="rect">
            <a:avLst/>
          </a:prstGeom>
          <a:noFill/>
        </p:spPr>
      </p:sp>
      <p:sp>
        <p:nvSpPr>
          <p:cNvPr id="13" name="Bildplatzhalter 2"/>
          <p:cNvSpPr>
            <a:spLocks noGrp="1"/>
          </p:cNvSpPr>
          <p:nvPr>
            <p:ph type="pic" idx="22"/>
          </p:nvPr>
        </p:nvSpPr>
        <p:spPr>
          <a:xfrm>
            <a:off x="4714652" y="1242000"/>
            <a:ext cx="4140847" cy="2760119"/>
          </a:xfrm>
          <a:prstGeom prst="rect">
            <a:avLst/>
          </a:prstGeom>
          <a:noFill/>
        </p:spPr>
      </p:sp>
      <p:sp>
        <p:nvSpPr>
          <p:cNvPr id="14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35796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6822000" cy="360000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260000"/>
            <a:ext cx="8591949" cy="46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00" y="144000"/>
            <a:ext cx="1856236" cy="920498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9647EF87-0067-4803-B202-6629D261B2DB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1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5" r:id="rId2"/>
    <p:sldLayoutId id="2147483672" r:id="rId3"/>
    <p:sldLayoutId id="2147483665" r:id="rId4"/>
    <p:sldLayoutId id="2147483678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1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146" y="4853016"/>
            <a:ext cx="8619656" cy="1006246"/>
          </a:xfrm>
        </p:spPr>
        <p:txBody>
          <a:bodyPr/>
          <a:lstStyle/>
          <a:p>
            <a:pPr algn="r"/>
            <a:r>
              <a:rPr lang="de-DE" dirty="0"/>
              <a:t>L</a:t>
            </a:r>
            <a:r>
              <a:rPr lang="en-US" altLang="zh-CN" dirty="0"/>
              <a:t>u </a:t>
            </a:r>
            <a:r>
              <a:rPr lang="en-US" altLang="zh-CN" dirty="0" err="1"/>
              <a:t>Huitong</a:t>
            </a:r>
            <a:endParaRPr lang="en-US" altLang="zh-CN" dirty="0"/>
          </a:p>
          <a:p>
            <a:pPr algn="r"/>
            <a:r>
              <a:rPr lang="en-US" altLang="zh-CN" dirty="0"/>
              <a:t>Information Technology</a:t>
            </a:r>
          </a:p>
          <a:p>
            <a:pPr algn="r"/>
            <a:r>
              <a:rPr lang="en-US" altLang="zh-CN" dirty="0"/>
              <a:t>Supervisor: Isabella Beyer</a:t>
            </a:r>
          </a:p>
          <a:p>
            <a:pPr algn="r"/>
            <a:r>
              <a:rPr lang="en-US" altLang="zh-CN" dirty="0"/>
              <a:t>Second supervisor: </a:t>
            </a:r>
            <a:r>
              <a:rPr lang="en-US" altLang="zh-CN" dirty="0" err="1"/>
              <a:t>Mr</a:t>
            </a:r>
            <a:r>
              <a:rPr lang="en-US" altLang="zh-CN" dirty="0"/>
              <a:t> </a:t>
            </a:r>
            <a:r>
              <a:rPr lang="en-US" altLang="zh-CN" dirty="0" err="1"/>
              <a:t>Hillringhaus</a:t>
            </a:r>
            <a:endParaRPr lang="en-US" altLang="zh-CN" dirty="0"/>
          </a:p>
          <a:p>
            <a:pPr algn="r"/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000" y="1706739"/>
            <a:ext cx="8619656" cy="1765814"/>
          </a:xfrm>
        </p:spPr>
        <p:txBody>
          <a:bodyPr/>
          <a:lstStyle/>
          <a:p>
            <a:r>
              <a:rPr lang="en-US" dirty="0"/>
              <a:t>How to improve the gameplay and user experience of FPS games in the field of scenery design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23C7BD-2C04-4636-83E5-7A45CCCDA268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7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68CCD-F757-4BB3-A0D8-971A2CFF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CDA28-073E-4273-9660-CBFCDDB1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Six websites of FPS ranking has been analyzed. (Available in references) </a:t>
            </a:r>
          </a:p>
          <a:p>
            <a:r>
              <a:rPr lang="en-US" altLang="zh-CN" sz="2400" dirty="0"/>
              <a:t>Here is the list of the most popular FPS games</a:t>
            </a:r>
          </a:p>
          <a:p>
            <a:r>
              <a:rPr lang="en-US" altLang="zh-CN" b="1" dirty="0"/>
              <a:t>Apex Legends </a:t>
            </a:r>
            <a:endParaRPr lang="zh-CN" altLang="zh-CN" dirty="0"/>
          </a:p>
          <a:p>
            <a:r>
              <a:rPr lang="en-US" altLang="zh-CN" b="1" dirty="0"/>
              <a:t>Battlefield 1</a:t>
            </a:r>
            <a:endParaRPr lang="zh-CN" altLang="zh-CN" dirty="0"/>
          </a:p>
          <a:p>
            <a:r>
              <a:rPr lang="en-US" altLang="zh-CN" b="1" dirty="0"/>
              <a:t>Call of Duty: Black Ops ||||</a:t>
            </a:r>
            <a:endParaRPr lang="zh-CN" altLang="zh-CN" dirty="0"/>
          </a:p>
          <a:p>
            <a:r>
              <a:rPr lang="en-US" altLang="zh-CN" b="1" dirty="0"/>
              <a:t>Counter-Strike: Global Offensive</a:t>
            </a:r>
            <a:endParaRPr lang="zh-CN" altLang="zh-CN" dirty="0"/>
          </a:p>
          <a:p>
            <a:r>
              <a:rPr lang="en-US" altLang="zh-CN" b="1" dirty="0"/>
              <a:t>Fortnite</a:t>
            </a:r>
            <a:endParaRPr lang="zh-CN" altLang="zh-CN" dirty="0"/>
          </a:p>
          <a:p>
            <a:r>
              <a:rPr lang="en-US" altLang="zh-CN" b="1" dirty="0"/>
              <a:t>Overwatch</a:t>
            </a:r>
            <a:endParaRPr lang="zh-CN" altLang="zh-CN" dirty="0"/>
          </a:p>
          <a:p>
            <a:r>
              <a:rPr lang="en-US" altLang="zh-CN" b="1" dirty="0"/>
              <a:t>PlayerUnknown’s Battlegrounds</a:t>
            </a:r>
            <a:endParaRPr lang="zh-CN" altLang="zh-CN" dirty="0"/>
          </a:p>
          <a:p>
            <a:r>
              <a:rPr lang="en-US" altLang="zh-CN" b="1" dirty="0"/>
              <a:t>Tom Clancy’s Rainbow Six Siege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A6BEA-3C1C-4461-A439-918614DAF1F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Market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5F521-F2F0-460E-A486-5EA78EFFA1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555E3-32DD-4D79-A9EC-D87A03A79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77A33-5094-4E2B-969A-9DC95692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9E16C4F-081F-40A4-A18D-32A7F4B5BC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2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A5639-CC94-4554-BC75-0F4E17EC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D115-DCE8-4EAD-9C17-34328E0C3D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This questionnaire aims to collect the ideas from those regular game players and their personal views on specific games.</a:t>
            </a:r>
          </a:p>
          <a:p>
            <a:r>
              <a:rPr lang="en-US" altLang="zh-CN" sz="2800" dirty="0"/>
              <a:t>For different games, several specific questions are asked to get a more detailed results. </a:t>
            </a:r>
          </a:p>
          <a:p>
            <a:r>
              <a:rPr lang="en-US" altLang="zh-CN" sz="2800" dirty="0"/>
              <a:t>People choose at most four games and answer the questions according to the games they have chosen.</a:t>
            </a:r>
          </a:p>
          <a:p>
            <a:r>
              <a:rPr lang="en-US" altLang="zh-CN" sz="2800" dirty="0"/>
              <a:t>The questionnaire is available in Appendix A.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7E2FC1-6618-4BA9-BC15-ACFFADD18BA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209D8-356E-4255-AFD3-98CEB34B2E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F949A-F577-40E4-9744-F1CB66B42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85DCF-984F-4DAF-91B0-95AB05F70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823C59B-8360-4BC4-92ED-66974D7D30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73E22-3874-44DF-BD61-B6F526ED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400" y="1678078"/>
            <a:ext cx="2455201" cy="4425459"/>
          </a:xfrm>
        </p:spPr>
        <p:txBody>
          <a:bodyPr/>
          <a:lstStyle/>
          <a:p>
            <a:r>
              <a:rPr lang="en-US" altLang="zh-CN" sz="2400" dirty="0"/>
              <a:t>Sample number: </a:t>
            </a:r>
            <a:r>
              <a:rPr lang="en-US" altLang="zh-CN" sz="2400" b="1" dirty="0"/>
              <a:t>38</a:t>
            </a:r>
            <a:endParaRPr lang="zh-CN" altLang="zh-CN" sz="2400" b="1" dirty="0"/>
          </a:p>
          <a:p>
            <a:r>
              <a:rPr lang="en-US" altLang="zh-CN" sz="2400" dirty="0"/>
              <a:t>Male/female ratio: </a:t>
            </a:r>
            <a:r>
              <a:rPr lang="en-US" altLang="zh-CN" sz="2400" b="1" dirty="0"/>
              <a:t>28/10 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D4174-2B27-4FE2-AC7F-E8C9F5AE58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E1CFF-7EBA-4CF2-8970-8AA98D219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B81EC-AE13-4B91-B813-54292B9D9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4F1E2C-4E84-4F47-AB07-7A318BDC11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7549B4E-7D0C-41E5-BF73-634BAF6E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D5201FEB-5319-4694-83CB-56C68337A4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4128D32-3283-42FA-BE88-1D6D5E617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33106"/>
              </p:ext>
            </p:extLst>
          </p:nvPr>
        </p:nvGraphicFramePr>
        <p:xfrm>
          <a:off x="2580719" y="1544925"/>
          <a:ext cx="609600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796211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6441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Numbers(times of chosen)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Tom Clancy’s Rainbow Six Siege  11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6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Counter-Strike: Global Offensive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8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Overwatch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9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Battlefield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Apex Legends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PlayerUnknown’s Battlegrounds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Fortnite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7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D95C1-EA21-4427-8186-7DA167B483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To make the research easier, we should divide these games into two types.</a:t>
            </a:r>
          </a:p>
          <a:p>
            <a:r>
              <a:rPr lang="en-US" altLang="zh-CN" b="1" dirty="0"/>
              <a:t>Tom Clancy’s Rainbow Six Siege</a:t>
            </a:r>
            <a:endParaRPr lang="en-US" altLang="zh-CN" dirty="0"/>
          </a:p>
          <a:p>
            <a:r>
              <a:rPr lang="en-US" altLang="zh-CN" b="1" dirty="0"/>
              <a:t>Counter-Strike: Global Offensive</a:t>
            </a:r>
            <a:endParaRPr lang="zh-CN" altLang="zh-CN" dirty="0"/>
          </a:p>
          <a:p>
            <a:r>
              <a:rPr lang="en-US" altLang="zh-CN" b="1" dirty="0"/>
              <a:t>Overwatch</a:t>
            </a:r>
            <a:endParaRPr lang="zh-CN" altLang="zh-CN" dirty="0"/>
          </a:p>
          <a:p>
            <a:r>
              <a:rPr lang="en-US" altLang="zh-CN" b="1" dirty="0"/>
              <a:t>Battlefield 1</a:t>
            </a:r>
            <a:endParaRPr lang="zh-CN" altLang="zh-CN" dirty="0"/>
          </a:p>
          <a:p>
            <a:r>
              <a:rPr lang="en-US" altLang="zh-CN" b="1" dirty="0"/>
              <a:t>PlayerUnknown’s Battlegrounds</a:t>
            </a:r>
            <a:endParaRPr lang="zh-CN" altLang="zh-CN" dirty="0"/>
          </a:p>
          <a:p>
            <a:r>
              <a:rPr lang="en-US" altLang="zh-CN" b="1" dirty="0"/>
              <a:t>Apex Legends </a:t>
            </a:r>
            <a:endParaRPr lang="zh-CN" altLang="zh-CN" dirty="0"/>
          </a:p>
          <a:p>
            <a:r>
              <a:rPr lang="en-US" altLang="zh-CN" b="1" dirty="0"/>
              <a:t>Fortnite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4E6F4-8B1A-44CF-87BA-20039C4F44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DD79F-1D6C-4E73-9D0F-026B8B4D1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EB192-102B-4345-B3A7-29A3048C9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8DBFC84-34C7-4681-8E97-A3224F6CF4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CDD684-6530-41E1-A4EE-CAFD6F1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1DCC4831-7AEC-4EBA-AE33-55C3B877A00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8825BAF7-DB51-4E7F-B408-CE45408AC7E1}"/>
              </a:ext>
            </a:extLst>
          </p:cNvPr>
          <p:cNvSpPr/>
          <p:nvPr/>
        </p:nvSpPr>
        <p:spPr>
          <a:xfrm>
            <a:off x="4403557" y="2660519"/>
            <a:ext cx="26469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ED754E94-201C-4213-B392-BA9CBD7CD5F4}"/>
              </a:ext>
            </a:extLst>
          </p:cNvPr>
          <p:cNvSpPr/>
          <p:nvPr/>
        </p:nvSpPr>
        <p:spPr>
          <a:xfrm>
            <a:off x="4403557" y="4311825"/>
            <a:ext cx="264695" cy="1077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00F790-8D79-4C87-99F9-C8D9EDCC67F7}"/>
              </a:ext>
            </a:extLst>
          </p:cNvPr>
          <p:cNvSpPr txBox="1"/>
          <p:nvPr/>
        </p:nvSpPr>
        <p:spPr>
          <a:xfrm>
            <a:off x="4872056" y="3157877"/>
            <a:ext cx="2911601" cy="369332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b="1" dirty="0"/>
              <a:t>Two-teams FPS fighting game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B9F4DD-676D-4C2E-84A3-70CD20AB2F32}"/>
              </a:ext>
            </a:extLst>
          </p:cNvPr>
          <p:cNvSpPr txBox="1"/>
          <p:nvPr/>
        </p:nvSpPr>
        <p:spPr>
          <a:xfrm>
            <a:off x="4872947" y="4665880"/>
            <a:ext cx="2254928" cy="369332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b="1" dirty="0"/>
              <a:t>Battle Royale game</a:t>
            </a:r>
          </a:p>
        </p:txBody>
      </p:sp>
    </p:spTree>
    <p:extLst>
      <p:ext uri="{BB962C8B-B14F-4D97-AF65-F5344CB8AC3E}">
        <p14:creationId xmlns:p14="http://schemas.microsoft.com/office/powerpoint/2010/main" val="15121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died because the model colors of enemies are not bright enough? </a:t>
            </a:r>
          </a:p>
          <a:p>
            <a:r>
              <a:rPr lang="en-US" altLang="zh-CN" sz="2800" dirty="0"/>
              <a:t>Tom Clancy’s Rainbow Six Siege 81.82% agree</a:t>
            </a:r>
          </a:p>
          <a:p>
            <a:r>
              <a:rPr lang="en-US" altLang="zh-CN" sz="2800" dirty="0"/>
              <a:t>Counter-Strike: Global Offensive 87.5% agree</a:t>
            </a:r>
          </a:p>
          <a:p>
            <a:r>
              <a:rPr lang="en-US" altLang="zh-CN" sz="2800" dirty="0"/>
              <a:t>Overwatch 30.77% agree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9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suffered visual fatigue when having stared at one specific dark or bright place for too long?</a:t>
            </a:r>
          </a:p>
          <a:p>
            <a:r>
              <a:rPr lang="en-US" altLang="zh-CN" sz="2800" dirty="0"/>
              <a:t>Tom Clancy’s Rainbow Six Siege 72.73% agree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 the free-suggestion part, some testers argued that although the stage is real and elaborate, some parts of the map are extremely dark.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6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Do you think it is necessary to make a hardcore FPS game very real? Or you can accept some aid from graphics design?</a:t>
            </a:r>
          </a:p>
          <a:p>
            <a:r>
              <a:rPr lang="en-US" altLang="zh-CN" sz="2800" dirty="0"/>
              <a:t>50% agree and 50% disagree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9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missed some items on the ground because the color or texture of items are so similar to the floor’s?</a:t>
            </a:r>
          </a:p>
          <a:p>
            <a:r>
              <a:rPr lang="en-US" altLang="zh-CN" sz="2800" dirty="0"/>
              <a:t>50% agrees (PUBG and Apex Legends)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4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Deciding whether to add outlines on </a:t>
            </a:r>
            <a:r>
              <a:rPr lang="en-US" altLang="zh-CN" sz="2800" b="1" dirty="0"/>
              <a:t>items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cars</a:t>
            </a:r>
          </a:p>
          <a:p>
            <a:r>
              <a:rPr lang="en-US" altLang="zh-CN" sz="2800" dirty="0"/>
              <a:t>87.15%  and 62.5% agrees(PUBG)</a:t>
            </a:r>
          </a:p>
          <a:p>
            <a:endParaRPr lang="en-US" altLang="zh-CN" sz="2800" dirty="0"/>
          </a:p>
          <a:p>
            <a:r>
              <a:rPr lang="en-US" altLang="zh-CN" sz="2800" dirty="0"/>
              <a:t>Deciding whether to add outlines on enemies</a:t>
            </a:r>
          </a:p>
          <a:p>
            <a:r>
              <a:rPr lang="en-US" altLang="zh-CN" sz="2800" dirty="0"/>
              <a:t>About 25% agrees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Some testers claims that the scenery is sometimes dark.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C91B8-1BAE-41C1-93D1-36463939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FACTORS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EFD0E-E1C7-47C5-B717-72A6F3B1F44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Fighting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ADCB9-0768-44BD-90F9-028FCE2CFC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6455B-C295-48E0-8523-29E6A6E45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44F98-663B-4C4E-8382-29E39C5B9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9FAC8C-9E92-46FA-B3E1-79EE1F41B1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1427C80-0762-4D9D-B481-970B3BE4361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1" y="1402893"/>
            <a:ext cx="6480000" cy="36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BA3EB2-A155-43DE-AEDC-970AB92F386A}"/>
              </a:ext>
            </a:extLst>
          </p:cNvPr>
          <p:cNvSpPr txBox="1"/>
          <p:nvPr/>
        </p:nvSpPr>
        <p:spPr>
          <a:xfrm>
            <a:off x="1072531" y="4922399"/>
            <a:ext cx="6724591" cy="1569660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Model color/background color(texture)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Light condition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Visible model size 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Small distractions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05627-E901-4D20-83E5-E5D1EFA4A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4000" dirty="0"/>
              <a:t>Introduction and Motivation</a:t>
            </a:r>
          </a:p>
          <a:p>
            <a:r>
              <a:rPr lang="en-US" altLang="zh-CN" sz="4000" dirty="0"/>
              <a:t>Related Background</a:t>
            </a:r>
          </a:p>
          <a:p>
            <a:r>
              <a:rPr lang="en-US" altLang="zh-CN" sz="4000" b="1" dirty="0"/>
              <a:t>Research Approach</a:t>
            </a:r>
          </a:p>
          <a:p>
            <a:r>
              <a:rPr lang="en-US" altLang="zh-CN" sz="4000" dirty="0"/>
              <a:t>Final Conclusion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91243-18A4-434C-ACE0-2D1C30781BB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8000" y="363984"/>
            <a:ext cx="6840002" cy="824016"/>
          </a:xfrm>
        </p:spPr>
        <p:txBody>
          <a:bodyPr/>
          <a:lstStyle/>
          <a:p>
            <a:r>
              <a:rPr lang="en-US" altLang="zh-CN" sz="4400" dirty="0"/>
              <a:t>Main Content</a:t>
            </a:r>
            <a:endParaRPr lang="zh-CN" altLang="en-US" sz="44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DE5C6-2A25-4A29-BFBF-D6F8E91A19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6175F-534C-43F0-BD2C-2AA85B1BC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FD655-61DB-41B6-A9A1-5704C2A3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CAC5C2F-D064-44E3-9CFB-FE01526BAA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10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E151-A238-48E5-8328-61EED266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FACTORS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D5A09-A0AB-4896-BA83-4E06DDF9D94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2AD97-6C0D-4918-918F-DD7519981F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F564E-CBA6-4A8D-BD8C-CC8694DE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5D9111-AE3A-444A-B655-95BE093DC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15DAF00-2311-44A3-9D9A-2E484213A6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D5BA213-829F-41F4-9BE3-CFBEA50EB3C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29" y="1402893"/>
            <a:ext cx="6480000" cy="360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00F935-AA76-4166-8A16-F9D191A83A9C}"/>
              </a:ext>
            </a:extLst>
          </p:cNvPr>
          <p:cNvSpPr txBox="1"/>
          <p:nvPr/>
        </p:nvSpPr>
        <p:spPr>
          <a:xfrm>
            <a:off x="1126229" y="4997847"/>
            <a:ext cx="4319324" cy="1477328"/>
          </a:xfrm>
          <a:prstGeom prst="rect">
            <a:avLst/>
          </a:prstGeom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Item color/Ground color(texture)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Light condition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Outlines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5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4F9D-C1A8-4497-B8AD-DCA32060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2280F-7DB7-4D9D-8F46-A8563EB22D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Unity3D is used in the game design part.</a:t>
            </a:r>
          </a:p>
          <a:p>
            <a:r>
              <a:rPr lang="en-US" altLang="zh-CN" sz="2800" dirty="0"/>
              <a:t>The scripting language is C# to control the events and scenes.</a:t>
            </a:r>
          </a:p>
          <a:p>
            <a:r>
              <a:rPr lang="en-US" altLang="zh-CN" sz="2800" dirty="0"/>
              <a:t>Standard Assets are downloaded from Unity store. The games use the materials (textures, controllers) inside.  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B5C82-E8A0-493D-8E13-3BF266674E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Unity3D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D46A2-08CA-483C-9746-C7CD91C28E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6C748-74FE-4EFE-A637-48ABF5CEC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045E0-0B91-428F-9B11-E8F2B089C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43730BC-7ECA-4889-A735-ECF43BBF7D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85C5-4D98-46E4-BC7E-4CACF46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6BD02-30C1-460C-8FA9-956445937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Game show is an easy way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DDB98-CF45-42A9-95DC-9A5E655F81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40D14-A5F7-43BF-9CA5-90C6E8E4F0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D8B6-8F56-4349-884A-2CC90F6F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4D4CB-8829-44E3-9512-C850C18B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B1A8D0E-94C4-498B-82BC-2697ACC988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43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85C5-4D98-46E4-BC7E-4CACF46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6BD02-30C1-460C-8FA9-956445937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Game show is an easy way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DDB98-CF45-42A9-95DC-9A5E655F81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40D14-A5F7-43BF-9CA5-90C6E8E4F0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D8B6-8F56-4349-884A-2CC90F6F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4D4CB-8829-44E3-9512-C850C18B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B1A8D0E-94C4-498B-82BC-2697ACC988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6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84E2-28C1-4C43-9DDC-742F0D6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A1B3A-3350-4793-BF67-DDE68AE77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Tester number: 3</a:t>
            </a:r>
            <a:endParaRPr lang="zh-CN" altLang="zh-CN" sz="2800" dirty="0"/>
          </a:p>
          <a:p>
            <a:r>
              <a:rPr lang="en-US" altLang="zh-CN" sz="2800" dirty="0"/>
              <a:t>Tester genders: 2 males, 1 female</a:t>
            </a:r>
            <a:endParaRPr lang="zh-CN" altLang="zh-CN" sz="2800" dirty="0"/>
          </a:p>
          <a:p>
            <a:r>
              <a:rPr lang="en-US" altLang="zh-CN" sz="2800" dirty="0"/>
              <a:t>Tester ages: 21-22</a:t>
            </a:r>
          </a:p>
          <a:p>
            <a:r>
              <a:rPr lang="en-US" altLang="zh-CN" sz="2800" dirty="0"/>
              <a:t>Testing environment: normal room light, normal sitting posture, about 65cm from screen</a:t>
            </a:r>
            <a:endParaRPr lang="zh-CN" altLang="zh-CN" sz="2800" dirty="0"/>
          </a:p>
          <a:p>
            <a:r>
              <a:rPr lang="en-US" altLang="zh-CN" sz="2800" dirty="0"/>
              <a:t>Testing time: Evening between 19:00 – 21:00 (regular gaming time)</a:t>
            </a:r>
            <a:endParaRPr lang="zh-CN" altLang="zh-CN" sz="2800" dirty="0"/>
          </a:p>
          <a:p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E1BC3-FED6-4F47-87E2-C142B49EDE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General Information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71023-F6C5-4BAB-9256-223B62FF04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BA87C-DF0B-4478-A4AD-D9535A4D7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B36DD-A67A-4CAE-B6C5-659366685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FF5915F-3581-4C24-A3A9-C7E3B6C0C5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8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7B95-1A13-439C-B10F-7ED1E9F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33571-FF47-46F6-9509-E753BE8C9C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2DB86-81C9-49EA-BB8B-35ECBE60A0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22EE-A0EE-4A69-9A0C-001BDF28E6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2D097-E3C2-4C48-8894-1D9DDC82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7736E-B4C6-47FC-BFE9-BD41558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8C4A8D-A076-46F3-A838-92D1E7CE73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1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838E-7F77-43DA-A4B7-6A46600F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8EE72-5BFA-4B4A-B9FC-5DE2E372B1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4000" dirty="0"/>
              <a:t>FPS (First-person shooters)</a:t>
            </a:r>
          </a:p>
          <a:p>
            <a:r>
              <a:rPr lang="en-US" altLang="zh-CN" sz="3200" dirty="0"/>
              <a:t>Popular game type, increasingly developing </a:t>
            </a:r>
          </a:p>
          <a:p>
            <a:r>
              <a:rPr lang="en-US" altLang="zh-CN" sz="3200" dirty="0"/>
              <a:t>First impression, Scenery design</a:t>
            </a:r>
          </a:p>
          <a:p>
            <a:r>
              <a:rPr lang="en-US" altLang="zh-CN" sz="3200" dirty="0"/>
              <a:t>It is the visual that get the players interested in the games in the first place (Addo, 2017). </a:t>
            </a:r>
          </a:p>
          <a:p>
            <a:r>
              <a:rPr lang="en-US" altLang="zh-CN" sz="3200" dirty="0"/>
              <a:t>Making effort to improve it.</a:t>
            </a:r>
          </a:p>
          <a:p>
            <a:r>
              <a:rPr lang="en-US" altLang="zh-CN" sz="3200" dirty="0"/>
              <a:t>Attract users in an early stage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15EDE-1AF8-4843-989C-2E5EB33525C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761B0-77DD-4AB5-A8D0-AFAE83FB8D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04693-E3CD-4949-9517-2350CC677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11258-9AB1-42C9-A034-42FA49516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33170DE-F74C-46A2-8F87-4FA1657F99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3F7B2-6E22-4770-BF2E-AA279E9C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59316-E483-4D44-A3BF-AB2F39B923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I, personally, are keen on FPS games</a:t>
            </a:r>
          </a:p>
          <a:p>
            <a:r>
              <a:rPr lang="en-US" altLang="zh-CN" sz="3200" dirty="0"/>
              <a:t>Scenery design plays an important role.</a:t>
            </a:r>
          </a:p>
          <a:p>
            <a:r>
              <a:rPr lang="en-US" altLang="zh-CN" sz="3200" dirty="0"/>
              <a:t>Scenery design problems are available currently.</a:t>
            </a:r>
          </a:p>
          <a:p>
            <a:r>
              <a:rPr lang="en-US" altLang="zh-CN" sz="3200" dirty="0"/>
              <a:t>Profit and fame of games will be guaranteed.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D23B2-9079-4DA4-A35A-B091E84D6E8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998" y="726141"/>
            <a:ext cx="6840002" cy="468000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4BD00-160F-4977-9DC4-6F72824005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6E983-E7CE-44DD-A543-306FF2D43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6EBD6-CC50-4169-8B73-3425C621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5C7CBAB-B1C4-4AD5-97C5-9D96E87834A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E7B94-D3BC-4FEE-B245-4DF11E07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E60E2-EABC-4912-9093-B1BE366F07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Full name of First Person Shooter</a:t>
            </a:r>
          </a:p>
          <a:p>
            <a:r>
              <a:rPr lang="en-US" altLang="zh-CN" sz="3200" dirty="0"/>
              <a:t>Traditional -&gt; Adding new elements</a:t>
            </a:r>
          </a:p>
          <a:p>
            <a:r>
              <a:rPr lang="en-US" altLang="zh-CN" sz="3200" dirty="0"/>
              <a:t>Category: </a:t>
            </a:r>
          </a:p>
          <a:p>
            <a:r>
              <a:rPr lang="en-US" altLang="zh-CN" sz="3200" dirty="0"/>
              <a:t>PvE: Player vs Environment</a:t>
            </a:r>
          </a:p>
          <a:p>
            <a:r>
              <a:rPr lang="en-US" altLang="zh-CN" sz="3200" dirty="0"/>
              <a:t>PvP: Player vs Player</a:t>
            </a:r>
          </a:p>
          <a:p>
            <a:r>
              <a:rPr lang="en-US" altLang="zh-CN" sz="3200" dirty="0"/>
              <a:t>Battle Royale: Kill every opponent to win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6E90-A8C8-495E-BE95-4DE642D62F7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FPS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4950B-6F20-4DCE-91BA-99D06A9D06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BF9CB-A4F9-47A4-926F-BDBAA2F26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A3189-1C83-4956-AA7E-459CC1A8E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EBE71FC-8669-4456-99E7-474DA537A5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90A5-B0EF-41CB-94AF-56EE307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73C49-0D27-40F8-924B-36BDA60E21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Three elements of color:</a:t>
            </a:r>
          </a:p>
          <a:p>
            <a:r>
              <a:rPr lang="en-US" altLang="zh-CN" sz="2800" dirty="0"/>
              <a:t>Hue: main properties of color</a:t>
            </a:r>
          </a:p>
          <a:p>
            <a:r>
              <a:rPr lang="en-US" altLang="zh-CN" sz="2800" dirty="0"/>
              <a:t>Brightness: brighter or darker</a:t>
            </a:r>
          </a:p>
          <a:p>
            <a:r>
              <a:rPr lang="en-US" altLang="zh-CN" sz="2800" dirty="0"/>
              <a:t>Chroma: intensity of color in an image.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4D37D-61B6-44DE-97EF-2AC2A57737A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Color Psychology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146DB-30AB-49E9-9121-0A2C4AE55A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E2B0C-5851-468E-A295-AA22BC7F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3AA42-1B5E-4935-B5A6-B7104C28B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024B2AE-A226-4130-935A-2F04C973D0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17B34B-B704-49DA-ABF3-483A4FA10A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29" y="3672275"/>
            <a:ext cx="5126355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D6B35-AB79-4DE9-B785-66F95DA3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23EAF-8641-4D57-87CD-35F7900FD0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RGB Color Model:</a:t>
            </a:r>
          </a:p>
          <a:p>
            <a:r>
              <a:rPr lang="en-US" altLang="zh-CN" sz="2800" dirty="0"/>
              <a:t>An additive color model that red, green and blue lights are added together in various ratios to produce a broad array of colors. (Hirsch, 2004) </a:t>
            </a:r>
          </a:p>
          <a:p>
            <a:endParaRPr lang="en-US" altLang="zh-CN" sz="2800" dirty="0"/>
          </a:p>
          <a:p>
            <a:r>
              <a:rPr lang="en-US" altLang="zh-CN" sz="2800" dirty="0"/>
              <a:t>Human Reaction to colors</a:t>
            </a:r>
          </a:p>
          <a:p>
            <a:r>
              <a:rPr lang="en-US" altLang="zh-CN" sz="2800" dirty="0"/>
              <a:t>About 62-90 percent of the assessment is based on colors alone. (Singh, 2006) </a:t>
            </a:r>
          </a:p>
          <a:p>
            <a:r>
              <a:rPr lang="en-US" altLang="zh-CN" sz="2800" dirty="0"/>
              <a:t>Multiple factors 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63EA0-91E1-4333-9A94-096AD5568F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Color Psychology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EFC8E-A56B-4B8E-976F-FE96204A63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CAB00-7A20-47CF-86DC-CC70745FD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E60DD-0BC4-45B8-8C41-1E8714B5D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D99F39B-4A7D-477D-8F41-DDEE2EDF51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1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0A933-1D6E-4B0C-B85D-6586CC4B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5FD7-317A-45F5-8190-2BF55DE85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Game Engine: lays the ready-made framework for game developers to create and build video games.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C#: multi-paradigm programming language, commonly used in Unity3D.</a:t>
            </a:r>
          </a:p>
          <a:p>
            <a:endParaRPr lang="en-US" altLang="zh-CN" sz="2800" dirty="0"/>
          </a:p>
          <a:p>
            <a:r>
              <a:rPr lang="en-US" altLang="zh-CN" sz="2800" dirty="0"/>
              <a:t>ISO9241: an international standard decided by IOS, as a reference in scenery design of games.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5E55A9-6B84-446D-A31C-59A951F2FE3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Other Information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0FF88-6D4E-422B-A1B6-2AB13A531C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64994-EA28-4556-ADDD-3D08FD1D7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841AB-2BBF-4094-A735-6E4D6B4B4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EBAA2F7-3ECC-4015-9BC7-0F89078C39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4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8D19D-AD4E-43E8-B902-AD800A28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72FEE-8AA6-42E7-9922-FF775C839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Game collection</a:t>
            </a:r>
            <a:endParaRPr lang="zh-CN" altLang="zh-CN" sz="3200" dirty="0"/>
          </a:p>
          <a:p>
            <a:r>
              <a:rPr lang="en-US" altLang="zh-CN" sz="3200" dirty="0"/>
              <a:t>Game analysis</a:t>
            </a:r>
            <a:endParaRPr lang="zh-CN" altLang="zh-CN" sz="3200" dirty="0"/>
          </a:p>
          <a:p>
            <a:r>
              <a:rPr lang="en-US" altLang="zh-CN" sz="3200" dirty="0"/>
              <a:t>Possible factors</a:t>
            </a:r>
            <a:endParaRPr lang="zh-CN" altLang="zh-CN" sz="3200" dirty="0"/>
          </a:p>
          <a:p>
            <a:r>
              <a:rPr lang="en-US" altLang="zh-CN" sz="3200" dirty="0"/>
              <a:t>Game stage design</a:t>
            </a:r>
            <a:endParaRPr lang="zh-CN" altLang="zh-CN" sz="3200" dirty="0"/>
          </a:p>
          <a:p>
            <a:r>
              <a:rPr lang="en-US" altLang="zh-CN" sz="3200" dirty="0"/>
              <a:t>Testing </a:t>
            </a:r>
            <a:endParaRPr lang="zh-CN" altLang="zh-CN" sz="3200" dirty="0"/>
          </a:p>
          <a:p>
            <a:r>
              <a:rPr lang="en-US" altLang="zh-CN" sz="3200" dirty="0"/>
              <a:t>Result and analysis</a:t>
            </a:r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E87FC8-0641-409B-8F84-ECBC766DEF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Procedures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265BE-8133-4097-B8F7-FE84DA19A6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7F469-EE46-496F-BE83-060309FE4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35A40-43B1-4FCB-995B-F8894C6A1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26DCCAD-0955-4D58-B0B3-D4C9384652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1532"/>
      </p:ext>
    </p:extLst>
  </p:cSld>
  <p:clrMapOvr>
    <a:masterClrMapping/>
  </p:clrMapOvr>
</p:sld>
</file>

<file path=ppt/theme/theme1.xml><?xml version="1.0" encoding="utf-8"?>
<a:theme xmlns:a="http://schemas.openxmlformats.org/drawingml/2006/main" name="Th Lübeck Design 4:3">
  <a:themeElements>
    <a:clrScheme name="TH Farben neu">
      <a:dk1>
        <a:srgbClr val="000000"/>
      </a:dk1>
      <a:lt1>
        <a:srgbClr val="FFFFFF"/>
      </a:lt1>
      <a:dk2>
        <a:srgbClr val="E4003A"/>
      </a:dk2>
      <a:lt2>
        <a:srgbClr val="CFBA9D"/>
      </a:lt2>
      <a:accent1>
        <a:srgbClr val="4B5459"/>
      </a:accent1>
      <a:accent2>
        <a:srgbClr val="FBBC33"/>
      </a:accent2>
      <a:accent3>
        <a:srgbClr val="82BEAA"/>
      </a:accent3>
      <a:accent4>
        <a:srgbClr val="75122A"/>
      </a:accent4>
      <a:accent5>
        <a:srgbClr val="6886A7"/>
      </a:accent5>
      <a:accent6>
        <a:srgbClr val="DEDC00"/>
      </a:accent6>
      <a:hlink>
        <a:srgbClr val="E4003A"/>
      </a:hlink>
      <a:folHlink>
        <a:srgbClr val="004261"/>
      </a:folHlink>
    </a:clrScheme>
    <a:fontScheme name="TH Fließtex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91440" bIns="45720"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9041EF918B444F9772472982E64F5F" ma:contentTypeVersion="12" ma:contentTypeDescription="Ein neues Dokument erstellen." ma:contentTypeScope="" ma:versionID="5431df10b160cca2d8c382dfa97d473c">
  <xsd:schema xmlns:xsd="http://www.w3.org/2001/XMLSchema" xmlns:xs="http://www.w3.org/2001/XMLSchema" xmlns:p="http://schemas.microsoft.com/office/2006/metadata/properties" xmlns:ns2="845ba726-4aaa-4e93-bec4-fb020baba1ef" xmlns:ns3="6e9c68af-8bb9-4c8e-acaa-c005a2bd5618" targetNamespace="http://schemas.microsoft.com/office/2006/metadata/properties" ma:root="true" ma:fieldsID="17d83703f2846298eec18ae54efef47c" ns2:_="" ns3:_="">
    <xsd:import namespace="845ba726-4aaa-4e93-bec4-fb020baba1ef"/>
    <xsd:import namespace="6e9c68af-8bb9-4c8e-acaa-c005a2bd5618"/>
    <xsd:element name="properties">
      <xsd:complexType>
        <xsd:sequence>
          <xsd:element name="documentManagement">
            <xsd:complexType>
              <xsd:all>
                <xsd:element ref="ns2:Formular_x0020__x002f__x0020_Vordrucke"/>
                <xsd:element ref="ns2:Vertraulichkeitsstufe"/>
                <xsd:element ref="ns3:_dlc_DocId" minOccurs="0"/>
                <xsd:element ref="ns3:_dlc_DocIdUrl" minOccurs="0"/>
                <xsd:element ref="ns3:_dlc_DocIdPersistId" minOccurs="0"/>
                <xsd:element ref="ns2:g_x00fc_ltig_x0020_f_x00fc_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5ba726-4aaa-4e93-bec4-fb020baba1ef" elementFormDefault="qualified">
    <xsd:import namespace="http://schemas.microsoft.com/office/2006/documentManagement/types"/>
    <xsd:import namespace="http://schemas.microsoft.com/office/infopath/2007/PartnerControls"/>
    <xsd:element name="Formular_x0020__x002f__x0020_Vordrucke" ma:index="8" ma:displayName="Formular / Vordrucke" ma:format="Dropdown" ma:internalName="Formular_x0020__x002f__x0020_Vordrucke">
      <xsd:simpleType>
        <xsd:restriction base="dms:Choice">
          <xsd:enumeration value="----"/>
          <xsd:enumeration value="Arbeitssicherheit/Brandschutz/Gefahrstoffe"/>
          <xsd:enumeration value="Corporate Design / Werbung"/>
          <xsd:enumeration value="Finanzen"/>
          <xsd:enumeration value="IT"/>
          <xsd:enumeration value="Organisation allgemein"/>
          <xsd:enumeration value="Personal"/>
          <xsd:enumeration value="Studium/Lehre"/>
        </xsd:restriction>
      </xsd:simpleType>
    </xsd:element>
    <xsd:element name="Vertraulichkeitsstufe" ma:index="9" ma:displayName="Vertraulichkeitsstufe" ma:default="intern" ma:format="Dropdown" ma:internalName="Vertraulichkeitsstufe" ma:readOnly="false">
      <xsd:simpleType>
        <xsd:restriction base="dms:Choice">
          <xsd:enumeration value="intern"/>
          <xsd:enumeration value="öffentlich"/>
        </xsd:restriction>
      </xsd:simpleType>
    </xsd:element>
    <xsd:element name="g_x00fc_ltig_x0020_f_x00fc_r" ma:index="13" nillable="true" ma:displayName="gültig für" ma:default="alle Beschäftigten" ma:internalName="g_x00fc_ltig_x0020_f_x00fc_r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wissenschaftl./nichtwissenschftl. Personal"/>
                    <xsd:enumeration value="ProfessorInnen/BeamtInnen"/>
                    <xsd:enumeration value="Lehrbeauftragte"/>
                    <xsd:enumeration value="alle Beschäftigten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c68af-8bb9-4c8e-acaa-c005a2bd5618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1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_x00fc_ltig_x0020_f_x00fc_r xmlns="845ba726-4aaa-4e93-bec4-fb020baba1ef">
      <Value>alle Beschäftigten</Value>
    </g_x00fc_ltig_x0020_f_x00fc_r>
    <Vertraulichkeitsstufe xmlns="845ba726-4aaa-4e93-bec4-fb020baba1ef">intern</Vertraulichkeitsstufe>
    <_dlc_DocId xmlns="6e9c68af-8bb9-4c8e-acaa-c005a2bd5618">DOCID-20-330</_dlc_DocId>
    <Formular_x0020__x002f__x0020_Vordrucke xmlns="845ba726-4aaa-4e93-bec4-fb020baba1ef">Corporate Design / Werbung</Formular_x0020__x002f__x0020_Vordrucke>
    <_dlc_DocIdUrl xmlns="6e9c68af-8bb9-4c8e-acaa-c005a2bd5618">
      <Url>https://intranet.fh-luebeck.de/dokumente/_layouts/15/DocIdRedir.aspx?ID=DOCID-20-330</Url>
      <Description>DOCID-20-330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9F3F91-05D9-40EC-8D61-C01E4D263D3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12D1320-C39D-4CBC-A270-C99B6FCC53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5ba726-4aaa-4e93-bec4-fb020baba1ef"/>
    <ds:schemaRef ds:uri="6e9c68af-8bb9-4c8e-acaa-c005a2bd56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12E12E-506B-4B86-912F-79AF41128B53}">
  <ds:schemaRefs>
    <ds:schemaRef ds:uri="http://schemas.microsoft.com/office/2006/metadata/properties"/>
    <ds:schemaRef ds:uri="http://schemas.microsoft.com/office/2006/documentManagement/types"/>
    <ds:schemaRef ds:uri="845ba726-4aaa-4e93-bec4-fb020baba1ef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6e9c68af-8bb9-4c8e-acaa-c005a2bd5618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D3D3A19-ED09-4DD7-9426-07D1E88765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</TotalTime>
  <Words>1020</Words>
  <Application>Microsoft Office PowerPoint</Application>
  <PresentationFormat>全屏显示(4:3)</PresentationFormat>
  <Paragraphs>255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Arial</vt:lpstr>
      <vt:lpstr>Calibri</vt:lpstr>
      <vt:lpstr>Th Lübeck Design 4:3</vt:lpstr>
      <vt:lpstr>How to improve the gameplay and user experience of FPS games in the field of scenery design</vt:lpstr>
      <vt:lpstr>PowerPoint 演示文稿</vt:lpstr>
      <vt:lpstr>Introduction and motivation</vt:lpstr>
      <vt:lpstr>Introduction and motivation</vt:lpstr>
      <vt:lpstr>Related background</vt:lpstr>
      <vt:lpstr>Related background</vt:lpstr>
      <vt:lpstr>Related background</vt:lpstr>
      <vt:lpstr>Related Background</vt:lpstr>
      <vt:lpstr>Research approach</vt:lpstr>
      <vt:lpstr>Game collection</vt:lpstr>
      <vt:lpstr>Game Collection</vt:lpstr>
      <vt:lpstr>Game Collection</vt:lpstr>
      <vt:lpstr>Game Collection</vt:lpstr>
      <vt:lpstr>GAMe analysis</vt:lpstr>
      <vt:lpstr>GAMe analysis</vt:lpstr>
      <vt:lpstr>GAMe analysis</vt:lpstr>
      <vt:lpstr>GAMe analysis</vt:lpstr>
      <vt:lpstr>GAMe analysis</vt:lpstr>
      <vt:lpstr>POSSIBLE FACTORS</vt:lpstr>
      <vt:lpstr>POSSIBLE FACTORS</vt:lpstr>
      <vt:lpstr>Game stage design</vt:lpstr>
      <vt:lpstr>Game stage design</vt:lpstr>
      <vt:lpstr>Game stage design</vt:lpstr>
      <vt:lpstr>Testing</vt:lpstr>
      <vt:lpstr>Result and analysis</vt:lpstr>
    </vt:vector>
  </TitlesOfParts>
  <Company>Fachhochschule Lübeck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Wulf, Linda Lu</dc:creator>
  <cp:lastModifiedBy>路 惠童</cp:lastModifiedBy>
  <cp:revision>202</cp:revision>
  <cp:lastPrinted>2018-05-31T11:04:23Z</cp:lastPrinted>
  <dcterms:created xsi:type="dcterms:W3CDTF">2015-07-28T12:12:22Z</dcterms:created>
  <dcterms:modified xsi:type="dcterms:W3CDTF">2019-06-11T21:27:11Z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545e6b5a-6d1e-4454-95ae-f545456c588d</vt:lpwstr>
  </property>
  <property fmtid="{D5CDD505-2E9C-101B-9397-08002B2CF9AE}" pid="3" name="ContentTypeId">
    <vt:lpwstr>0x010100E19041EF918B444F9772472982E64F5F</vt:lpwstr>
  </property>
</Properties>
</file>