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Raleway Thin"/>
      <p:regular r:id="rId16"/>
      <p:bold r:id="rId17"/>
      <p:italic r:id="rId18"/>
      <p:boldItalic r:id="rId19"/>
    </p:embeddedFont>
    <p:embeddedFont>
      <p:font typeface="Barlow Light"/>
      <p:regular r:id="rId20"/>
      <p:bold r:id="rId21"/>
      <p:italic r:id="rId22"/>
      <p:boldItalic r:id="rId23"/>
    </p:embeddedFont>
    <p:embeddedFont>
      <p:font typeface="Barlow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ixOSrNrMXejdGQ6lov4NT9Gw2l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Light-regular.fntdata"/><Relationship Id="rId22" Type="http://schemas.openxmlformats.org/officeDocument/2006/relationships/font" Target="fonts/BarlowLight-italic.fntdata"/><Relationship Id="rId21" Type="http://schemas.openxmlformats.org/officeDocument/2006/relationships/font" Target="fonts/BarlowLight-bold.fntdata"/><Relationship Id="rId24" Type="http://schemas.openxmlformats.org/officeDocument/2006/relationships/font" Target="fonts/Barlow-regular.fntdata"/><Relationship Id="rId23" Type="http://schemas.openxmlformats.org/officeDocument/2006/relationships/font" Target="fonts/Barlow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Barlow-italic.fntdata"/><Relationship Id="rId25" Type="http://schemas.openxmlformats.org/officeDocument/2006/relationships/font" Target="fonts/Barlow-bold.fntdata"/><Relationship Id="rId28" Type="http://customschemas.google.com/relationships/presentationmetadata" Target="metadata"/><Relationship Id="rId27" Type="http://schemas.openxmlformats.org/officeDocument/2006/relationships/font" Target="fonts/Barlow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Thin-bold.fntdata"/><Relationship Id="rId16" Type="http://schemas.openxmlformats.org/officeDocument/2006/relationships/font" Target="fonts/RalewayThin-regular.fntdata"/><Relationship Id="rId19" Type="http://schemas.openxmlformats.org/officeDocument/2006/relationships/font" Target="fonts/RalewayThin-boldItalic.fntdata"/><Relationship Id="rId18" Type="http://schemas.openxmlformats.org/officeDocument/2006/relationships/font" Target="fonts/RalewayThin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hostinger.com/tutorials/what-is-a-query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hostinger.com/tutorials/ssh-tutorial-how-does-ssh-work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DBMS is a software that interacts with a database. It is easy way to make several operations over the databases it manages. A few of these </a:t>
            </a:r>
            <a:r>
              <a:rPr b="1" i="0" lang="tr-TR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operations</a:t>
            </a: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are: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Managing the access of a database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 SQL queries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Writing data into the database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Updating database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Deleting data from the database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most cases, database and DBMS are used interchangeably. However, a database is a collection of stored data while a DBMS is the software used to access the database.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1800">
                <a:latin typeface="Arial"/>
                <a:ea typeface="Arial"/>
                <a:cs typeface="Arial"/>
                <a:sym typeface="Arial"/>
              </a:rPr>
              <a:t>This shows us the workflow of database management systems. When the user run a query with SQL, DBMS manages the process, connect to the database and execute the querries immediately then return it to the user.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1800">
                <a:latin typeface="Arial"/>
                <a:ea typeface="Arial"/>
                <a:cs typeface="Arial"/>
                <a:sym typeface="Arial"/>
              </a:rPr>
              <a:t>Or there is a UI on your web-site, when you click one of buttons, it runs a querry an same process is repeated,then your information is brought to you.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DBMS has an underlying model which decides the structure of the database and how the data can be retrieved. A relational DBMS uses the relational data model. Here data is organized in the form of tables. Each table has a set of attributes or columns, and each row also referred to as tuples have a relation.  Hence, the structuring is referred to as RDBMS. There are a lot of database management systems in the field.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focus on two of them SQLite and MySQL. In addition, we’ll talk about their differencies. After talking on them, We’ll write a basic app with SQLite and run our local.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SQLite and MySQL are open source RDBMS. However, there are big differencies between each other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Architectural Difference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SQLite is a server-less and self-contained database. This is also referred to as an embedded database which means the DB engine runs as a part of the app. On the other hand, MySQL requires a server to run. MySQL will require a client and server architecture to interact over a network.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 and Portability – SQLite vs MySQL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SQLite directly stores info in a single file, making it easy to copy. No configurations are required, and the process can be done using minimal support.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Nevertheless, before copying or exporting MySQL you need to condense it into a single file. For larger databases, this will be a time-consuming activity.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Access and Scalability – SQLite vs MySQL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SQLite does not have any specific user management functionality and hence is not suitable for multiple user access. MySQL has a well-constructed user management system which can handle multiple users and grant various levels of permission.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SQLite is suitable for smaller databases. As the database grows the memory requirement also gets larger while using SQLite. Performance optimization is harder when using SQLite. This has a few write constraints.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contrary, MySQL is easily scalable and can handle a bigger database with less effort.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and Ease of Setup – SQLite vs MySQL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SQLite does not have an inbuilt authentication mechanism. The database files can be accessed by anyone.  However, MySQL comes with a lot of inbuilt security features. This includes authentication with a username, password, and </a:t>
            </a:r>
            <a:r>
              <a:rPr b="1" i="0" lang="tr-TR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SSH</a:t>
            </a: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SQLite does not require too many configurations and is easy to set up. MySQL requires more configurations as compared to SQLite. MySQL also has more setup guides available.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certain times when SQLite can be more effective than the alternative. Some of these scenarios are: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Developing small standalone apps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Smaller projects which do not require much scalability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When you have a requirement to read and write directly from the disk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Basic development and testing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about MySQL? We could use MySQL: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Multiple user access to apps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When users require strong security and authentication features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With distributed systems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With apps requiring a larger database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With projects which require more scalability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Web-based applications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When developing customized solutions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 txBox="1"/>
          <p:nvPr>
            <p:ph type="ctrTitle"/>
          </p:nvPr>
        </p:nvSpPr>
        <p:spPr>
          <a:xfrm>
            <a:off x="1435100" y="2484800"/>
            <a:ext cx="6616800" cy="18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5190CE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6" name="Google Shape;16;p12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355" y="6364051"/>
            <a:ext cx="1692800" cy="362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0" name="Google Shape;110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429E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21" name="Google Shape;2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355" y="6364051"/>
            <a:ext cx="1692800" cy="362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4"/>
          <p:cNvSpPr/>
          <p:nvPr/>
        </p:nvSpPr>
        <p:spPr>
          <a:xfrm rot="5400000">
            <a:off x="-133800" y="390664"/>
            <a:ext cx="624800" cy="357200"/>
          </a:xfrm>
          <a:prstGeom prst="triangle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4"/>
          <p:cNvSpPr txBox="1"/>
          <p:nvPr>
            <p:ph type="title"/>
          </p:nvPr>
        </p:nvSpPr>
        <p:spPr>
          <a:xfrm>
            <a:off x="609600" y="256864"/>
            <a:ext cx="75212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71A0C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" type="body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11543696" y="6190991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28" name="Google Shape;2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355" y="6364051"/>
            <a:ext cx="1692800" cy="362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ctrTitle"/>
          </p:nvPr>
        </p:nvSpPr>
        <p:spPr>
          <a:xfrm>
            <a:off x="1447800" y="2655800"/>
            <a:ext cx="6235600" cy="15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>
                <a:solidFill>
                  <a:srgbClr val="5B92CA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  <p:sp>
        <p:nvSpPr>
          <p:cNvPr id="31" name="Google Shape;31;p17"/>
          <p:cNvSpPr txBox="1"/>
          <p:nvPr>
            <p:ph idx="1" type="subTitle"/>
          </p:nvPr>
        </p:nvSpPr>
        <p:spPr>
          <a:xfrm>
            <a:off x="1447800" y="4383635"/>
            <a:ext cx="6235600" cy="5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" name="Google Shape;32;p17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355" y="6364051"/>
            <a:ext cx="1692800" cy="362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1_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429E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8"/>
          <p:cNvSpPr txBox="1"/>
          <p:nvPr>
            <p:ph idx="12" type="sldNum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37" name="Google Shape;3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355" y="6364051"/>
            <a:ext cx="1692800" cy="362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6"/>
          <p:cNvSpPr/>
          <p:nvPr/>
        </p:nvSpPr>
        <p:spPr>
          <a:xfrm rot="5400000">
            <a:off x="-133800" y="390664"/>
            <a:ext cx="624800" cy="357200"/>
          </a:xfrm>
          <a:prstGeom prst="triangle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6"/>
          <p:cNvSpPr txBox="1"/>
          <p:nvPr>
            <p:ph type="title"/>
          </p:nvPr>
        </p:nvSpPr>
        <p:spPr>
          <a:xfrm>
            <a:off x="609600" y="256864"/>
            <a:ext cx="75212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1A0CF"/>
              </a:buClr>
              <a:buSzPts val="4800"/>
              <a:buFont typeface="Calibri"/>
              <a:buNone/>
              <a:defRPr>
                <a:solidFill>
                  <a:srgbClr val="71A0C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▸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▹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▹"/>
              <a:defRPr/>
            </a:lvl3pPr>
            <a:lvl4pPr indent="-355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▹"/>
              <a:defRPr/>
            </a:lvl4pPr>
            <a:lvl5pPr indent="-355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▹"/>
              <a:defRPr/>
            </a:lvl5pPr>
            <a:lvl6pPr indent="-355600" lvl="5" marL="2743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▹"/>
              <a:defRPr/>
            </a:lvl6pPr>
            <a:lvl7pPr indent="-355600" lvl="6" marL="3200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▹"/>
              <a:defRPr/>
            </a:lvl7pPr>
            <a:lvl8pPr indent="-355600" lvl="7" marL="3657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▹"/>
              <a:defRPr/>
            </a:lvl8pPr>
            <a:lvl9pPr indent="-355600" lvl="8" marL="4114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▹"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11543696" y="6190991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Light"/>
              <a:buNone/>
              <a:defRPr b="1" i="0" sz="16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Light"/>
              <a:buNone/>
              <a:defRPr b="1" i="0" sz="16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Light"/>
              <a:buNone/>
              <a:defRPr b="1" i="0" sz="16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Light"/>
              <a:buNone/>
              <a:defRPr b="1" i="0" sz="16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Light"/>
              <a:buNone/>
              <a:defRPr b="1" i="0" sz="16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Light"/>
              <a:buNone/>
              <a:defRPr b="1" i="0" sz="16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Light"/>
              <a:buNone/>
              <a:defRPr b="1" i="0" sz="16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Light"/>
              <a:buNone/>
              <a:defRPr b="1" i="0" sz="16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Light"/>
              <a:buNone/>
              <a:defRPr b="1" i="0" sz="16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50" name="Google Shape;5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355" y="6364051"/>
            <a:ext cx="1692800" cy="362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/>
          <p:nvPr>
            <p:ph type="ctrTitle"/>
          </p:nvPr>
        </p:nvSpPr>
        <p:spPr>
          <a:xfrm>
            <a:off x="1447800" y="2655800"/>
            <a:ext cx="6235600" cy="15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B92CA"/>
              </a:buClr>
              <a:buSzPts val="4800"/>
              <a:buFont typeface="Calibri"/>
              <a:buNone/>
              <a:defRPr sz="6400">
                <a:solidFill>
                  <a:srgbClr val="5B92CA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  <p:sp>
        <p:nvSpPr>
          <p:cNvPr id="53" name="Google Shape;53;p19"/>
          <p:cNvSpPr txBox="1"/>
          <p:nvPr>
            <p:ph idx="1" type="subTitle"/>
          </p:nvPr>
        </p:nvSpPr>
        <p:spPr>
          <a:xfrm>
            <a:off x="1447800" y="4383635"/>
            <a:ext cx="6235600" cy="5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Google Shape;54;p19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355" y="6364051"/>
            <a:ext cx="1692800" cy="362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9" name="Google Shape;5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609600" y="2661000"/>
            <a:ext cx="7521200" cy="3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13" name="Google Shape;13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689002" y="79867"/>
            <a:ext cx="452233" cy="49936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"/>
          <p:cNvGrpSpPr/>
          <p:nvPr/>
        </p:nvGrpSpPr>
        <p:grpSpPr>
          <a:xfrm>
            <a:off x="6829903" y="890669"/>
            <a:ext cx="5121524" cy="5191071"/>
            <a:chOff x="5122427" y="668001"/>
            <a:chExt cx="3841143" cy="3893303"/>
          </a:xfrm>
        </p:grpSpPr>
        <p:grpSp>
          <p:nvGrpSpPr>
            <p:cNvPr id="130" name="Google Shape;130;p1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131" name="Google Shape;131;p1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1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1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1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1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1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1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1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1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1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1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1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1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1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1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1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1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1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1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1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1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1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1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1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1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1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1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1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1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1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1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1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1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1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8" name="Google Shape;238;p1"/>
            <p:cNvSpPr/>
            <p:nvPr/>
          </p:nvSpPr>
          <p:spPr>
            <a:xfrm>
              <a:off x="6986665" y="3342725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7014156" y="3327342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7014156" y="3298709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7976493" y="3396565"/>
              <a:ext cx="664277" cy="383503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7912754" y="3450709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7863331" y="3479190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7813984" y="3507747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7451727" y="3699575"/>
              <a:ext cx="664201" cy="38350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7387988" y="3753643"/>
              <a:ext cx="592922" cy="342381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7338565" y="3782200"/>
              <a:ext cx="581727" cy="33583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7289218" y="3810681"/>
              <a:ext cx="496361" cy="286637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7582329" y="3561435"/>
              <a:ext cx="337202" cy="194645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7800200" y="3687162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8018073" y="3812966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6687910" y="670084"/>
              <a:ext cx="163899" cy="23962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6700339" y="668001"/>
              <a:ext cx="78506" cy="96744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6715688" y="773039"/>
              <a:ext cx="96838" cy="108380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6550295" y="816287"/>
              <a:ext cx="182749" cy="260151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6687493" y="808527"/>
              <a:ext cx="141166" cy="186207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712641" y="675415"/>
              <a:ext cx="103849" cy="12793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6716857" y="674913"/>
              <a:ext cx="104260" cy="98126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6591681" y="1319278"/>
              <a:ext cx="81988" cy="62539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6592043" y="1339232"/>
              <a:ext cx="81616" cy="42611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6550653" y="1292322"/>
              <a:ext cx="75049" cy="58139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6550998" y="1311512"/>
              <a:ext cx="74752" cy="39022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6578488" y="992358"/>
              <a:ext cx="178709" cy="30823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6627226" y="992967"/>
              <a:ext cx="177917" cy="333745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6560953" y="971949"/>
              <a:ext cx="266059" cy="244904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6774876" y="827227"/>
              <a:ext cx="92463" cy="32416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792998" y="823141"/>
              <a:ext cx="55907" cy="7110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6683350" y="808424"/>
              <a:ext cx="47823" cy="5021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9" name="Google Shape;269;p1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70" name="Google Shape;270;p1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1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1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1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1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1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1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1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1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1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1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1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1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1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1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1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1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7" name="Google Shape;287;p1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88" name="Google Shape;288;p1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rect b="b" l="l" r="r" t="t"/>
                <a:pathLst>
                  <a:path extrusionOk="0" h="95119" w="122876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rect b="b" l="l" r="r" t="t"/>
                <a:pathLst>
                  <a:path extrusionOk="0" h="63751" w="122242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rect b="b" l="l" r="r" t="t"/>
                <a:pathLst>
                  <a:path extrusionOk="0" h="91654" w="122771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rect b="b" l="l" r="r" t="t"/>
                <a:pathLst>
                  <a:path extrusionOk="0" h="63800" w="12223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rect b="b" l="l" r="r" t="t"/>
                <a:pathLst>
                  <a:path extrusionOk="0" h="606004" w="211613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rect b="b" l="l" r="r" t="t"/>
                <a:pathLst>
                  <a:path extrusionOk="0" h="132132" w="135319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rect b="b" l="l" r="r" t="t"/>
                <a:pathLst>
                  <a:path extrusionOk="0" h="377666" w="192267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rect b="b" l="l" r="r" t="t"/>
                <a:pathLst>
                  <a:path extrusionOk="0" h="442443" w="219367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rect b="b" l="l" r="r" t="t"/>
                <a:pathLst>
                  <a:path extrusionOk="0" h="177613" w="146094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rect b="b" l="l" r="r" t="t"/>
                <a:pathLst>
                  <a:path extrusionOk="0" h="152067" w="154031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rect b="b" l="l" r="r" t="t"/>
                <a:pathLst>
                  <a:path extrusionOk="0" h="338613" w="196972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rect b="b" l="l" r="r" t="t"/>
                <a:pathLst>
                  <a:path extrusionOk="0" h="306609" w="228028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rect b="b" l="l" r="r" t="t"/>
                <a:pathLst>
                  <a:path extrusionOk="0" h="56976" w="115992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rect b="b" l="l" r="r" t="t"/>
                <a:pathLst>
                  <a:path extrusionOk="0" h="59099" w="71478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rect b="b" l="l" r="r" t="t"/>
                <a:pathLst>
                  <a:path extrusionOk="0" h="103155" w="70866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rect b="b" l="l" r="r" t="t"/>
                <a:pathLst>
                  <a:path extrusionOk="0" h="128318" w="85975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9" name="Google Shape;319;p1"/>
            <p:cNvSpPr/>
            <p:nvPr/>
          </p:nvSpPr>
          <p:spPr>
            <a:xfrm>
              <a:off x="7297552" y="1119942"/>
              <a:ext cx="135609" cy="266405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"/>
            <p:cNvSpPr/>
            <p:nvPr/>
          </p:nvSpPr>
          <p:spPr>
            <a:xfrm>
              <a:off x="7309787" y="1745656"/>
              <a:ext cx="93295" cy="72283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"/>
            <p:cNvSpPr/>
            <p:nvPr/>
          </p:nvSpPr>
          <p:spPr>
            <a:xfrm>
              <a:off x="7310617" y="1769417"/>
              <a:ext cx="92899" cy="4845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"/>
            <p:cNvSpPr/>
            <p:nvPr/>
          </p:nvSpPr>
          <p:spPr>
            <a:xfrm>
              <a:off x="7197828" y="1680648"/>
              <a:ext cx="93274" cy="69610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"/>
            <p:cNvSpPr/>
            <p:nvPr/>
          </p:nvSpPr>
          <p:spPr>
            <a:xfrm>
              <a:off x="7198064" y="1702707"/>
              <a:ext cx="92850" cy="4845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"/>
            <p:cNvSpPr/>
            <p:nvPr/>
          </p:nvSpPr>
          <p:spPr>
            <a:xfrm>
              <a:off x="7221254" y="1360384"/>
              <a:ext cx="326700" cy="394943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"/>
            <p:cNvSpPr/>
            <p:nvPr/>
          </p:nvSpPr>
          <p:spPr>
            <a:xfrm>
              <a:off x="7417903" y="1095544"/>
              <a:ext cx="102781" cy="99997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"/>
            <p:cNvSpPr/>
            <p:nvPr/>
          </p:nvSpPr>
          <p:spPr>
            <a:xfrm>
              <a:off x="7381720" y="1109556"/>
              <a:ext cx="166775" cy="325513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"/>
            <p:cNvSpPr/>
            <p:nvPr/>
          </p:nvSpPr>
          <p:spPr>
            <a:xfrm>
              <a:off x="7413797" y="991818"/>
              <a:ext cx="110760" cy="134864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"/>
            <p:cNvSpPr/>
            <p:nvPr/>
          </p:nvSpPr>
          <p:spPr>
            <a:xfrm>
              <a:off x="7417935" y="980032"/>
              <a:ext cx="116886" cy="115512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"/>
            <p:cNvSpPr/>
            <p:nvPr/>
          </p:nvSpPr>
          <p:spPr>
            <a:xfrm>
              <a:off x="7364000" y="1109861"/>
              <a:ext cx="53839" cy="78361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"/>
            <p:cNvSpPr/>
            <p:nvPr/>
          </p:nvSpPr>
          <p:spPr>
            <a:xfrm>
              <a:off x="7794459" y="3551002"/>
              <a:ext cx="540508" cy="312148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"/>
            <p:cNvSpPr/>
            <p:nvPr/>
          </p:nvSpPr>
          <p:spPr>
            <a:xfrm>
              <a:off x="7824798" y="3491907"/>
              <a:ext cx="469764" cy="181297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"/>
            <p:cNvSpPr/>
            <p:nvPr/>
          </p:nvSpPr>
          <p:spPr>
            <a:xfrm>
              <a:off x="7794490" y="3623727"/>
              <a:ext cx="41046" cy="82625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"/>
            <p:cNvSpPr/>
            <p:nvPr/>
          </p:nvSpPr>
          <p:spPr>
            <a:xfrm>
              <a:off x="8298847" y="3624184"/>
              <a:ext cx="36096" cy="82168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"/>
            <p:cNvSpPr/>
            <p:nvPr/>
          </p:nvSpPr>
          <p:spPr>
            <a:xfrm>
              <a:off x="7842237" y="3535238"/>
              <a:ext cx="449908" cy="259679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8627"/>
              </a:srgbClr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"/>
            <p:cNvSpPr/>
            <p:nvPr/>
          </p:nvSpPr>
          <p:spPr>
            <a:xfrm>
              <a:off x="7815050" y="3673683"/>
              <a:ext cx="491482" cy="17632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"/>
            <p:cNvSpPr/>
            <p:nvPr/>
          </p:nvSpPr>
          <p:spPr>
            <a:xfrm>
              <a:off x="7794490" y="3472184"/>
              <a:ext cx="540453" cy="312196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"/>
            <p:cNvSpPr/>
            <p:nvPr/>
          </p:nvSpPr>
          <p:spPr>
            <a:xfrm>
              <a:off x="7752377" y="3752957"/>
              <a:ext cx="148877" cy="85976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"/>
            <p:cNvSpPr/>
            <p:nvPr/>
          </p:nvSpPr>
          <p:spPr>
            <a:xfrm>
              <a:off x="7787483" y="3773138"/>
              <a:ext cx="113771" cy="106232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"/>
            <p:cNvSpPr/>
            <p:nvPr/>
          </p:nvSpPr>
          <p:spPr>
            <a:xfrm>
              <a:off x="7465892" y="3799784"/>
              <a:ext cx="344817" cy="254127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"/>
            <p:cNvSpPr/>
            <p:nvPr/>
          </p:nvSpPr>
          <p:spPr>
            <a:xfrm>
              <a:off x="8113340" y="4275363"/>
              <a:ext cx="345579" cy="199519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"/>
            <p:cNvSpPr/>
            <p:nvPr/>
          </p:nvSpPr>
          <p:spPr>
            <a:xfrm>
              <a:off x="8345604" y="3658605"/>
              <a:ext cx="79241" cy="172485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"/>
            <p:cNvSpPr/>
            <p:nvPr/>
          </p:nvSpPr>
          <p:spPr>
            <a:xfrm>
              <a:off x="8356722" y="3587657"/>
              <a:ext cx="56961" cy="109603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"/>
            <p:cNvSpPr/>
            <p:nvPr/>
          </p:nvSpPr>
          <p:spPr>
            <a:xfrm>
              <a:off x="8165307" y="4346248"/>
              <a:ext cx="122882" cy="68919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"/>
            <p:cNvSpPr/>
            <p:nvPr/>
          </p:nvSpPr>
          <p:spPr>
            <a:xfrm>
              <a:off x="8165313" y="4357988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"/>
            <p:cNvSpPr/>
            <p:nvPr/>
          </p:nvSpPr>
          <p:spPr>
            <a:xfrm>
              <a:off x="8255166" y="4305930"/>
              <a:ext cx="122882" cy="68953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"/>
            <p:cNvSpPr/>
            <p:nvPr/>
          </p:nvSpPr>
          <p:spPr>
            <a:xfrm>
              <a:off x="8255174" y="4317703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"/>
            <p:cNvSpPr/>
            <p:nvPr/>
          </p:nvSpPr>
          <p:spPr>
            <a:xfrm>
              <a:off x="8198325" y="3858200"/>
              <a:ext cx="179678" cy="507212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"/>
            <p:cNvSpPr/>
            <p:nvPr/>
          </p:nvSpPr>
          <p:spPr>
            <a:xfrm>
              <a:off x="8224549" y="3442293"/>
              <a:ext cx="130417" cy="208730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"/>
            <p:cNvSpPr/>
            <p:nvPr/>
          </p:nvSpPr>
          <p:spPr>
            <a:xfrm>
              <a:off x="8197056" y="3589895"/>
              <a:ext cx="200560" cy="332104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"/>
            <p:cNvSpPr/>
            <p:nvPr/>
          </p:nvSpPr>
          <p:spPr>
            <a:xfrm>
              <a:off x="8000839" y="3631642"/>
              <a:ext cx="254644" cy="198374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"/>
            <p:cNvSpPr/>
            <p:nvPr/>
          </p:nvSpPr>
          <p:spPr>
            <a:xfrm>
              <a:off x="8187055" y="3627341"/>
              <a:ext cx="77484" cy="113419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"/>
            <p:cNvSpPr/>
            <p:nvPr/>
          </p:nvSpPr>
          <p:spPr>
            <a:xfrm>
              <a:off x="8224358" y="3433131"/>
              <a:ext cx="126435" cy="139356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5" name="Google Shape;355;p1"/>
            <p:cNvGrpSpPr/>
            <p:nvPr/>
          </p:nvGrpSpPr>
          <p:grpSpPr>
            <a:xfrm>
              <a:off x="6544681" y="927100"/>
              <a:ext cx="264551" cy="200503"/>
              <a:chOff x="6621095" y="1452181"/>
              <a:chExt cx="330894" cy="250785"/>
            </a:xfrm>
          </p:grpSpPr>
          <p:sp>
            <p:nvSpPr>
              <p:cNvPr id="356" name="Google Shape;356;p1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1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3725"/>
                </a:srgbClr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1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1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1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1" name="Google Shape;361;p1"/>
            <p:cNvGrpSpPr/>
            <p:nvPr/>
          </p:nvGrpSpPr>
          <p:grpSpPr>
            <a:xfrm>
              <a:off x="7210360" y="1314224"/>
              <a:ext cx="264551" cy="200503"/>
              <a:chOff x="6621095" y="1452181"/>
              <a:chExt cx="330894" cy="250785"/>
            </a:xfrm>
          </p:grpSpPr>
          <p:sp>
            <p:nvSpPr>
              <p:cNvPr id="362" name="Google Shape;362;p1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1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3725"/>
                </a:srgbClr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1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1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1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7" name="Google Shape;367;p1"/>
            <p:cNvSpPr/>
            <p:nvPr/>
          </p:nvSpPr>
          <p:spPr>
            <a:xfrm>
              <a:off x="7451033" y="1163186"/>
              <a:ext cx="126280" cy="353110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"/>
            <p:cNvSpPr/>
            <p:nvPr/>
          </p:nvSpPr>
          <p:spPr>
            <a:xfrm>
              <a:off x="7509451" y="1160411"/>
              <a:ext cx="72725" cy="98625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9" name="Google Shape;369;p1"/>
            <p:cNvGrpSpPr/>
            <p:nvPr/>
          </p:nvGrpSpPr>
          <p:grpSpPr>
            <a:xfrm flipH="1">
              <a:off x="8183211" y="2407472"/>
              <a:ext cx="780359" cy="1195999"/>
              <a:chOff x="3975528" y="3303922"/>
              <a:chExt cx="780359" cy="1195999"/>
            </a:xfrm>
          </p:grpSpPr>
          <p:sp>
            <p:nvSpPr>
              <p:cNvPr id="370" name="Google Shape;370;p1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8627"/>
                </a:srgbClr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8627"/>
                </a:srgbClr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1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1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1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1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8627"/>
                </a:srgbClr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1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1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1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1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1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1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1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1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1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1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1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1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1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96" name="Google Shape;396;p1"/>
              <p:cNvGrpSpPr/>
              <p:nvPr/>
            </p:nvGrpSpPr>
            <p:grpSpPr>
              <a:xfrm flipH="1">
                <a:off x="4321768" y="3621401"/>
                <a:ext cx="239006" cy="181217"/>
                <a:chOff x="6621095" y="1452181"/>
                <a:chExt cx="330894" cy="250785"/>
              </a:xfrm>
            </p:grpSpPr>
            <p:sp>
              <p:nvSpPr>
                <p:cNvPr id="397" name="Google Shape;397;p1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" name="Google Shape;398;p1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3725"/>
                  </a:srgbClr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" name="Google Shape;399;p1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" name="Google Shape;400;p1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" name="Google Shape;401;p1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02" name="Google Shape;402;p1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1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04" name="Google Shape;404;p1"/>
          <p:cNvSpPr txBox="1"/>
          <p:nvPr>
            <p:ph type="ctrTitle"/>
          </p:nvPr>
        </p:nvSpPr>
        <p:spPr>
          <a:xfrm>
            <a:off x="1201101" y="1233026"/>
            <a:ext cx="6616800" cy="44193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 sz="6000">
                <a:solidFill>
                  <a:srgbClr val="C27BA0"/>
                </a:solidFill>
                <a:latin typeface="Arial"/>
                <a:ea typeface="Arial"/>
                <a:cs typeface="Arial"/>
                <a:sym typeface="Arial"/>
              </a:rPr>
              <a:t>Portfolio Building</a:t>
            </a:r>
            <a:endParaRPr sz="6000">
              <a:solidFill>
                <a:srgbClr val="C27B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 sz="5100">
                <a:solidFill>
                  <a:srgbClr val="C27B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tr-TR" sz="5100">
                <a:solidFill>
                  <a:srgbClr val="C27BA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tr-TR" sz="3600">
                <a:solidFill>
                  <a:srgbClr val="C27BA0"/>
                </a:solidFill>
                <a:latin typeface="Arial"/>
                <a:ea typeface="Arial"/>
                <a:cs typeface="Arial"/>
                <a:sym typeface="Arial"/>
              </a:rPr>
              <a:t>SQLlite vs MySQL</a:t>
            </a:r>
            <a:endParaRPr sz="3600">
              <a:solidFill>
                <a:srgbClr val="C27B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"/>
          <p:cNvSpPr/>
          <p:nvPr/>
        </p:nvSpPr>
        <p:spPr>
          <a:xfrm>
            <a:off x="5939760" y="3223817"/>
            <a:ext cx="312480" cy="41037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tr-TR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0"/>
          <p:cNvSpPr txBox="1"/>
          <p:nvPr>
            <p:ph idx="12" type="sldNum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474" name="Google Shape;474;p10"/>
          <p:cNvGrpSpPr/>
          <p:nvPr/>
        </p:nvGrpSpPr>
        <p:grpSpPr>
          <a:xfrm>
            <a:off x="7213735" y="959320"/>
            <a:ext cx="4474832" cy="5105395"/>
            <a:chOff x="2602525" y="317054"/>
            <a:chExt cx="4174283" cy="4762495"/>
          </a:xfrm>
        </p:grpSpPr>
        <p:sp>
          <p:nvSpPr>
            <p:cNvPr id="475" name="Google Shape;475;p10"/>
            <p:cNvSpPr/>
            <p:nvPr/>
          </p:nvSpPr>
          <p:spPr>
            <a:xfrm>
              <a:off x="3677747" y="776267"/>
              <a:ext cx="2670951" cy="3350306"/>
            </a:xfrm>
            <a:custGeom>
              <a:rect b="b" l="l" r="r" t="t"/>
              <a:pathLst>
                <a:path extrusionOk="0" h="3350306" w="2670951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3662233" y="794118"/>
              <a:ext cx="2655076" cy="3335369"/>
            </a:xfrm>
            <a:custGeom>
              <a:rect b="b" l="l" r="r" t="t"/>
              <a:pathLst>
                <a:path extrusionOk="0" h="3335369" w="2655076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3763407" y="1012375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3763407" y="1170775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3763407" y="1252119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3763407" y="1333558"/>
              <a:ext cx="1235786" cy="759428"/>
            </a:xfrm>
            <a:custGeom>
              <a:rect b="b" l="l" r="r" t="t"/>
              <a:pathLst>
                <a:path extrusionOk="0" h="759428" w="1235786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5632982" y="2768594"/>
              <a:ext cx="578775" cy="425291"/>
            </a:xfrm>
            <a:custGeom>
              <a:rect b="b" l="l" r="r" t="t"/>
              <a:pathLst>
                <a:path extrusionOk="0" h="425291" w="578775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5632982" y="2926995"/>
              <a:ext cx="548794" cy="362521"/>
            </a:xfrm>
            <a:custGeom>
              <a:rect b="b" l="l" r="r" t="t"/>
              <a:pathLst>
                <a:path extrusionOk="0" h="362521" w="548794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5632982" y="3008338"/>
              <a:ext cx="484930" cy="325659"/>
            </a:xfrm>
            <a:custGeom>
              <a:rect b="b" l="l" r="r" t="t"/>
              <a:pathLst>
                <a:path extrusionOk="0" h="325659" w="48493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5632982" y="3089777"/>
              <a:ext cx="454092" cy="307752"/>
            </a:xfrm>
            <a:custGeom>
              <a:rect b="b" l="l" r="r" t="t"/>
              <a:pathLst>
                <a:path extrusionOk="0" h="307752" w="454092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3763407" y="1505008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0"/>
            <p:cNvSpPr/>
            <p:nvPr/>
          </p:nvSpPr>
          <p:spPr>
            <a:xfrm>
              <a:off x="3763407" y="1663408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0"/>
            <p:cNvSpPr/>
            <p:nvPr/>
          </p:nvSpPr>
          <p:spPr>
            <a:xfrm>
              <a:off x="3763407" y="1744847"/>
              <a:ext cx="1319638" cy="807910"/>
            </a:xfrm>
            <a:custGeom>
              <a:rect b="b" l="l" r="r" t="t"/>
              <a:pathLst>
                <a:path extrusionOk="0" h="807910" w="1319638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0"/>
            <p:cNvSpPr/>
            <p:nvPr/>
          </p:nvSpPr>
          <p:spPr>
            <a:xfrm>
              <a:off x="3763407" y="1826191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0"/>
            <p:cNvSpPr/>
            <p:nvPr/>
          </p:nvSpPr>
          <p:spPr>
            <a:xfrm>
              <a:off x="3763407" y="1997641"/>
              <a:ext cx="1575095" cy="1001077"/>
            </a:xfrm>
            <a:custGeom>
              <a:rect b="b" l="l" r="r" t="t"/>
              <a:pathLst>
                <a:path extrusionOk="0" h="1001077" w="1575095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0"/>
            <p:cNvSpPr/>
            <p:nvPr/>
          </p:nvSpPr>
          <p:spPr>
            <a:xfrm>
              <a:off x="3763407" y="2156137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3763407" y="2237480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3763407" y="2318824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3763407" y="2490369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3763407" y="2648770"/>
              <a:ext cx="1493528" cy="887920"/>
            </a:xfrm>
            <a:custGeom>
              <a:rect b="b" l="l" r="r" t="t"/>
              <a:pathLst>
                <a:path extrusionOk="0" h="887920" w="1493528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5633267" y="2100963"/>
              <a:ext cx="578489" cy="901329"/>
            </a:xfrm>
            <a:custGeom>
              <a:rect b="b" l="l" r="r" t="t"/>
              <a:pathLst>
                <a:path extrusionOk="0" h="901329" w="578489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0"/>
            <p:cNvSpPr/>
            <p:nvPr/>
          </p:nvSpPr>
          <p:spPr>
            <a:xfrm>
              <a:off x="3680697" y="317054"/>
              <a:ext cx="2667830" cy="1909376"/>
            </a:xfrm>
            <a:custGeom>
              <a:rect b="b" l="l" r="r" t="t"/>
              <a:pathLst>
                <a:path extrusionOk="0" h="1909376" w="266783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0"/>
            <p:cNvSpPr/>
            <p:nvPr/>
          </p:nvSpPr>
          <p:spPr>
            <a:xfrm>
              <a:off x="3662233" y="334831"/>
              <a:ext cx="2655171" cy="1893451"/>
            </a:xfrm>
            <a:custGeom>
              <a:rect b="b" l="l" r="r" t="t"/>
              <a:pathLst>
                <a:path extrusionOk="0" h="1893451" w="2655171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0"/>
            <p:cNvSpPr/>
            <p:nvPr/>
          </p:nvSpPr>
          <p:spPr>
            <a:xfrm>
              <a:off x="3763692" y="506668"/>
              <a:ext cx="2448064" cy="1546988"/>
            </a:xfrm>
            <a:custGeom>
              <a:rect b="b" l="l" r="r" t="t"/>
              <a:pathLst>
                <a:path extrusionOk="0" h="1546988" w="2448064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0"/>
            <p:cNvSpPr/>
            <p:nvPr/>
          </p:nvSpPr>
          <p:spPr>
            <a:xfrm>
              <a:off x="6042246" y="1815046"/>
              <a:ext cx="173984" cy="241344"/>
            </a:xfrm>
            <a:custGeom>
              <a:rect b="b" l="l" r="r" t="t"/>
              <a:pathLst>
                <a:path extrusionOk="0" h="241344" w="173984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0"/>
            <p:cNvSpPr/>
            <p:nvPr/>
          </p:nvSpPr>
          <p:spPr>
            <a:xfrm>
              <a:off x="3824606" y="578160"/>
              <a:ext cx="40165" cy="72472"/>
            </a:xfrm>
            <a:custGeom>
              <a:rect b="b" l="l" r="r" t="t"/>
              <a:pathLst>
                <a:path extrusionOk="0" h="72472" w="40165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0"/>
            <p:cNvSpPr/>
            <p:nvPr/>
          </p:nvSpPr>
          <p:spPr>
            <a:xfrm>
              <a:off x="3871213" y="621212"/>
              <a:ext cx="35348" cy="54941"/>
            </a:xfrm>
            <a:custGeom>
              <a:rect b="b" l="l" r="r" t="t"/>
              <a:pathLst>
                <a:path extrusionOk="0" h="54941" w="35348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0"/>
            <p:cNvSpPr/>
            <p:nvPr/>
          </p:nvSpPr>
          <p:spPr>
            <a:xfrm>
              <a:off x="3913502" y="644554"/>
              <a:ext cx="33883" cy="60925"/>
            </a:xfrm>
            <a:custGeom>
              <a:rect b="b" l="l" r="r" t="t"/>
              <a:pathLst>
                <a:path extrusionOk="0" h="60925" w="33883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0"/>
            <p:cNvSpPr/>
            <p:nvPr/>
          </p:nvSpPr>
          <p:spPr>
            <a:xfrm>
              <a:off x="3956522" y="663093"/>
              <a:ext cx="19892" cy="51720"/>
            </a:xfrm>
            <a:custGeom>
              <a:rect b="b" l="l" r="r" t="t"/>
              <a:pathLst>
                <a:path extrusionOk="0" h="51720" w="19892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0"/>
            <p:cNvSpPr/>
            <p:nvPr/>
          </p:nvSpPr>
          <p:spPr>
            <a:xfrm>
              <a:off x="3980286" y="683824"/>
              <a:ext cx="34675" cy="54516"/>
            </a:xfrm>
            <a:custGeom>
              <a:rect b="b" l="l" r="r" t="t"/>
              <a:pathLst>
                <a:path extrusionOk="0" h="54516" w="34675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0"/>
            <p:cNvSpPr/>
            <p:nvPr/>
          </p:nvSpPr>
          <p:spPr>
            <a:xfrm>
              <a:off x="4022575" y="681666"/>
              <a:ext cx="32718" cy="85915"/>
            </a:xfrm>
            <a:custGeom>
              <a:rect b="b" l="l" r="r" t="t"/>
              <a:pathLst>
                <a:path extrusionOk="0" h="85915" w="32718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10"/>
            <p:cNvSpPr/>
            <p:nvPr/>
          </p:nvSpPr>
          <p:spPr>
            <a:xfrm>
              <a:off x="4065860" y="766513"/>
              <a:ext cx="8800" cy="10615"/>
            </a:xfrm>
            <a:custGeom>
              <a:rect b="b" l="l" r="r" t="t"/>
              <a:pathLst>
                <a:path extrusionOk="0" h="10615" w="880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10"/>
            <p:cNvSpPr/>
            <p:nvPr/>
          </p:nvSpPr>
          <p:spPr>
            <a:xfrm>
              <a:off x="4086317" y="778377"/>
              <a:ext cx="8807" cy="10445"/>
            </a:xfrm>
            <a:custGeom>
              <a:rect b="b" l="l" r="r" t="t"/>
              <a:pathLst>
                <a:path extrusionOk="0" h="10445" w="8807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4106781" y="790188"/>
              <a:ext cx="8804" cy="10445"/>
            </a:xfrm>
            <a:custGeom>
              <a:rect b="b" l="l" r="r" t="t"/>
              <a:pathLst>
                <a:path extrusionOk="0" h="10445" w="8804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6091738" y="1886219"/>
              <a:ext cx="73770" cy="113063"/>
            </a:xfrm>
            <a:custGeom>
              <a:rect b="b" l="l" r="r" t="t"/>
              <a:pathLst>
                <a:path extrusionOk="0" h="113063" w="7377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5099606" y="2084115"/>
              <a:ext cx="833576" cy="1053763"/>
            </a:xfrm>
            <a:custGeom>
              <a:rect b="b" l="l" r="r" t="t"/>
              <a:pathLst>
                <a:path extrusionOk="0" h="1053763" w="833576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0"/>
            <p:cNvSpPr/>
            <p:nvPr/>
          </p:nvSpPr>
          <p:spPr>
            <a:xfrm>
              <a:off x="4974070" y="2163744"/>
              <a:ext cx="820424" cy="1006964"/>
            </a:xfrm>
            <a:custGeom>
              <a:rect b="b" l="l" r="r" t="t"/>
              <a:pathLst>
                <a:path extrusionOk="0" h="1006964" w="820424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5034477" y="2242227"/>
              <a:ext cx="618491" cy="852150"/>
            </a:xfrm>
            <a:custGeom>
              <a:rect b="b" l="l" r="r" t="t"/>
              <a:pathLst>
                <a:path extrusionOk="0" h="852150" w="618491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0"/>
            <p:cNvSpPr/>
            <p:nvPr/>
          </p:nvSpPr>
          <p:spPr>
            <a:xfrm>
              <a:off x="5108865" y="2242623"/>
              <a:ext cx="621582" cy="807149"/>
            </a:xfrm>
            <a:custGeom>
              <a:rect b="b" l="l" r="r" t="t"/>
              <a:pathLst>
                <a:path extrusionOk="0" h="807149" w="621582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8627"/>
              </a:srgbClr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10"/>
            <p:cNvSpPr/>
            <p:nvPr/>
          </p:nvSpPr>
          <p:spPr>
            <a:xfrm>
              <a:off x="5831808" y="2838412"/>
              <a:ext cx="311135" cy="259746"/>
            </a:xfrm>
            <a:custGeom>
              <a:rect b="b" l="l" r="r" t="t"/>
              <a:pathLst>
                <a:path extrusionOk="0" h="259746" w="311135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5831808" y="2798312"/>
              <a:ext cx="380520" cy="219646"/>
            </a:xfrm>
            <a:custGeom>
              <a:rect b="b" l="l" r="r" t="t"/>
              <a:pathLst>
                <a:path extrusionOk="0" h="219646" w="38052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0"/>
            <p:cNvSpPr/>
            <p:nvPr/>
          </p:nvSpPr>
          <p:spPr>
            <a:xfrm>
              <a:off x="6056214" y="2910510"/>
              <a:ext cx="696628" cy="514166"/>
            </a:xfrm>
            <a:custGeom>
              <a:rect b="b" l="l" r="r" t="t"/>
              <a:pathLst>
                <a:path extrusionOk="0" h="514166" w="696628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0"/>
            <p:cNvSpPr/>
            <p:nvPr/>
          </p:nvSpPr>
          <p:spPr>
            <a:xfrm>
              <a:off x="3797207" y="2991392"/>
              <a:ext cx="2353338" cy="1403876"/>
            </a:xfrm>
            <a:custGeom>
              <a:rect b="b" l="l" r="r" t="t"/>
              <a:pathLst>
                <a:path extrusionOk="0" h="1403876" w="2353338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8627"/>
              </a:srgbClr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2602525" y="4569200"/>
              <a:ext cx="891148" cy="510349"/>
            </a:xfrm>
            <a:custGeom>
              <a:rect b="b" l="l" r="r" t="t"/>
              <a:pathLst>
                <a:path extrusionOk="0" h="510349" w="891148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2671243" y="4325932"/>
              <a:ext cx="591243" cy="341661"/>
            </a:xfrm>
            <a:custGeom>
              <a:rect b="b" l="l" r="r" t="t"/>
              <a:pathLst>
                <a:path extrusionOk="0" h="341661" w="591243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2671243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2966865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3352925" y="4700698"/>
              <a:ext cx="220640" cy="124389"/>
            </a:xfrm>
            <a:custGeom>
              <a:rect b="b" l="l" r="r" t="t"/>
              <a:pathLst>
                <a:path extrusionOk="0" h="124389" w="22064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3356617" y="4721600"/>
              <a:ext cx="217074" cy="103773"/>
            </a:xfrm>
            <a:custGeom>
              <a:rect b="b" l="l" r="r" t="t"/>
              <a:pathLst>
                <a:path extrusionOk="0" h="103773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3173533" y="4605067"/>
              <a:ext cx="220687" cy="124551"/>
            </a:xfrm>
            <a:custGeom>
              <a:rect b="b" l="l" r="r" t="t"/>
              <a:pathLst>
                <a:path extrusionOk="0" h="124551" w="220687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0"/>
            <p:cNvSpPr/>
            <p:nvPr/>
          </p:nvSpPr>
          <p:spPr>
            <a:xfrm>
              <a:off x="3177588" y="4625969"/>
              <a:ext cx="217074" cy="103649"/>
            </a:xfrm>
            <a:custGeom>
              <a:rect b="b" l="l" r="r" t="t"/>
              <a:pathLst>
                <a:path extrusionOk="0" h="103649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0"/>
            <p:cNvSpPr/>
            <p:nvPr/>
          </p:nvSpPr>
          <p:spPr>
            <a:xfrm>
              <a:off x="2766014" y="4132721"/>
              <a:ext cx="711887" cy="612953"/>
            </a:xfrm>
            <a:custGeom>
              <a:rect b="b" l="l" r="r" t="t"/>
              <a:pathLst>
                <a:path extrusionOk="0" h="612953" w="711887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2706078" y="4012750"/>
              <a:ext cx="153426" cy="268033"/>
            </a:xfrm>
            <a:custGeom>
              <a:rect b="b" l="l" r="r" t="t"/>
              <a:pathLst>
                <a:path extrusionOk="0" h="268033" w="153426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2694181" y="3854621"/>
              <a:ext cx="102411" cy="197244"/>
            </a:xfrm>
            <a:custGeom>
              <a:rect b="b" l="l" r="r" t="t"/>
              <a:pathLst>
                <a:path extrusionOk="0" h="197244" w="102411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2799755" y="3593223"/>
              <a:ext cx="234442" cy="375527"/>
            </a:xfrm>
            <a:custGeom>
              <a:rect b="b" l="l" r="r" t="t"/>
              <a:pathLst>
                <a:path extrusionOk="0" h="375527" w="234442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2" name="Google Shape;532;p10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533" name="Google Shape;533;p10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534" name="Google Shape;534;p10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rect b="b" l="l" r="r" t="t"/>
                  <a:pathLst>
                    <a:path extrusionOk="0" h="167618" w="474083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5" name="Google Shape;535;p10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rect b="b" l="l" r="r" t="t"/>
                  <a:pathLst>
                    <a:path extrusionOk="0" h="123825" w="200539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6" name="Google Shape;536;p10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rect b="b" l="l" r="r" t="t"/>
                  <a:pathLst>
                    <a:path extrusionOk="0" h="274003" w="474198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37" name="Google Shape;537;p10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538" name="Google Shape;538;p10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rect b="b" l="l" r="r" t="t"/>
                    <a:pathLst>
                      <a:path extrusionOk="0" h="77247" w="133724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60925" lIns="121900" spcFirstLastPara="1" rIns="121900" wrap="square" tIns="609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9" name="Google Shape;539;p10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rect b="b" l="l" r="r" t="t"/>
                    <a:pathLst>
                      <a:path extrusionOk="0" h="75723" w="131154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60925" lIns="121900" spcFirstLastPara="1" rIns="121900" wrap="square" tIns="609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40" name="Google Shape;540;p10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1" name="Google Shape;541;p10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rect b="b" l="l" r="r" t="t"/>
                  <a:pathLst>
                    <a:path extrusionOk="0" h="16916" w="29303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2" name="Google Shape;542;p10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3" name="Google Shape;543;p10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rect b="b" l="l" r="r" t="t"/>
                  <a:pathLst>
                    <a:path extrusionOk="0" h="17487" w="29345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4" name="Google Shape;544;p10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rect b="b" l="l" r="r" t="t"/>
                  <a:pathLst>
                    <a:path extrusionOk="0" h="17487" w="29372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5" name="Google Shape;545;p10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6" name="Google Shape;546;p10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rect b="b" l="l" r="r" t="t"/>
                  <a:pathLst>
                    <a:path extrusionOk="0" h="17011" w="2927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7" name="Google Shape;547;p10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8" name="Google Shape;548;p10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9" name="Google Shape;549;p10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0" name="Google Shape;550;p10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1" name="Google Shape;551;p10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rect b="b" l="l" r="r" t="t"/>
                  <a:pathLst>
                    <a:path extrusionOk="0" h="16983" w="29387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2" name="Google Shape;552;p10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rect b="b" l="l" r="r" t="t"/>
                  <a:pathLst>
                    <a:path extrusionOk="0" h="17011" w="29458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3" name="Google Shape;553;p10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rect b="b" l="l" r="r" t="t"/>
                  <a:pathLst>
                    <a:path extrusionOk="0" h="21809" w="3768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4" name="Google Shape;554;p10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5" name="Google Shape;555;p10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6" name="Google Shape;556;p10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7" name="Google Shape;557;p10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rect b="b" l="l" r="r" t="t"/>
                  <a:pathLst>
                    <a:path extrusionOk="0" h="16916" w="29434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8" name="Google Shape;558;p10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rect b="b" l="l" r="r" t="t"/>
                  <a:pathLst>
                    <a:path extrusionOk="0" h="17047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9" name="Google Shape;559;p10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rect b="b" l="l" r="r" t="t"/>
                  <a:pathLst>
                    <a:path extrusionOk="0" h="17106" w="29341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" name="Google Shape;560;p10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" name="Google Shape;561;p10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rect b="b" l="l" r="r" t="t"/>
                  <a:pathLst>
                    <a:path extrusionOk="0" h="17011" w="29291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" name="Google Shape;562;p10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rect b="b" l="l" r="r" t="t"/>
                  <a:pathLst>
                    <a:path extrusionOk="0" h="17011" w="2939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" name="Google Shape;563;p10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rect b="b" l="l" r="r" t="t"/>
                  <a:pathLst>
                    <a:path extrusionOk="0" h="17011" w="29326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" name="Google Shape;564;p10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" name="Google Shape;565;p10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" name="Google Shape;566;p10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rect b="b" l="l" r="r" t="t"/>
                  <a:pathLst>
                    <a:path extrusionOk="0" h="21745" w="3768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7" name="Google Shape;567;p10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rect b="b" l="l" r="r" t="t"/>
                  <a:pathLst>
                    <a:path extrusionOk="0" h="24112" w="46109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8" name="Google Shape;568;p10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9" name="Google Shape;569;p10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rect b="b" l="l" r="r" t="t"/>
                  <a:pathLst>
                    <a:path extrusionOk="0" h="17011" w="28938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0" name="Google Shape;570;p10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1" name="Google Shape;571;p10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rect b="b" l="l" r="r" t="t"/>
                  <a:pathLst>
                    <a:path extrusionOk="0" h="17011" w="29352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2" name="Google Shape;572;p10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3" name="Google Shape;573;p10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4" name="Google Shape;574;p10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rect b="b" l="l" r="r" t="t"/>
                  <a:pathLst>
                    <a:path extrusionOk="0" h="17202" w="29387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5" name="Google Shape;575;p10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rect b="b" l="l" r="r" t="t"/>
                  <a:pathLst>
                    <a:path extrusionOk="0" h="19393" w="34098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6" name="Google Shape;576;p10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rect b="b" l="l" r="r" t="t"/>
                  <a:pathLst>
                    <a:path extrusionOk="0" h="19392" w="33778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7" name="Google Shape;577;p10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rect b="b" l="l" r="r" t="t"/>
                  <a:pathLst>
                    <a:path extrusionOk="0" h="56826" w="98308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8" name="Google Shape;578;p10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rect b="b" l="l" r="r" t="t"/>
                  <a:pathLst>
                    <a:path extrusionOk="0" h="16916" w="29387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9" name="Google Shape;579;p10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0" name="Google Shape;580;p10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rect b="b" l="l" r="r" t="t"/>
                  <a:pathLst>
                    <a:path extrusionOk="0" h="17011" w="29313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1" name="Google Shape;581;p10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2" name="Google Shape;582;p10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3" name="Google Shape;583;p10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rect b="b" l="l" r="r" t="t"/>
                  <a:pathLst>
                    <a:path extrusionOk="0" h="16916" w="29541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4" name="Google Shape;584;p10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rect b="b" l="l" r="r" t="t"/>
                  <a:pathLst>
                    <a:path extrusionOk="0" h="17106" w="29308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5" name="Google Shape;585;p10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6" name="Google Shape;586;p10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rect b="b" l="l" r="r" t="t"/>
                  <a:pathLst>
                    <a:path extrusionOk="0" h="17487" w="29333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7" name="Google Shape;587;p10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rect b="b" l="l" r="r" t="t"/>
                  <a:pathLst>
                    <a:path extrusionOk="0" h="16630" w="29313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8" name="Google Shape;588;p10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rect b="b" l="l" r="r" t="t"/>
                  <a:pathLst>
                    <a:path extrusionOk="0" h="17011" w="29041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9" name="Google Shape;589;p10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0" name="Google Shape;590;p10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rect b="b" l="l" r="r" t="t"/>
                  <a:pathLst>
                    <a:path extrusionOk="0" h="24441" w="42331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1" name="Google Shape;591;p10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rect b="b" l="l" r="r" t="t"/>
                  <a:pathLst>
                    <a:path extrusionOk="0" h="17142" w="29345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2" name="Google Shape;592;p10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3" name="Google Shape;593;p10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4" name="Google Shape;594;p10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5" name="Google Shape;595;p10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rect b="b" l="l" r="r" t="t"/>
                  <a:pathLst>
                    <a:path extrusionOk="0" h="17106" w="29244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6" name="Google Shape;596;p10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7" name="Google Shape;597;p10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8" name="Google Shape;598;p10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9" name="Google Shape;599;p10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0" name="Google Shape;600;p10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rect b="b" l="l" r="r" t="t"/>
                  <a:pathLst>
                    <a:path extrusionOk="0" h="16916" w="29291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1" name="Google Shape;601;p10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rect b="b" l="l" r="r" t="t"/>
                  <a:pathLst>
                    <a:path extrusionOk="0" h="17011" w="29376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2" name="Google Shape;602;p10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rect b="b" l="l" r="r" t="t"/>
                  <a:pathLst>
                    <a:path extrusionOk="0" h="28917" w="50834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3" name="Google Shape;603;p10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rect b="b" l="l" r="r" t="t"/>
                  <a:pathLst>
                    <a:path extrusionOk="0" h="19459" w="33968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04" name="Google Shape;604;p10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605" name="Google Shape;605;p10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606" name="Google Shape;606;p10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rect b="b" l="l" r="r" t="t"/>
                    <a:pathLst>
                      <a:path extrusionOk="0" h="386884" w="286484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60925" lIns="121900" spcFirstLastPara="1" rIns="121900" wrap="square" tIns="609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7" name="Google Shape;607;p10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rect b="b" l="l" r="r" t="t"/>
                    <a:pathLst>
                      <a:path extrusionOk="0" h="175524" w="284295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60925" lIns="121900" spcFirstLastPara="1" rIns="121900" wrap="square" tIns="609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8" name="Google Shape;608;p10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60925" lIns="121900" spcFirstLastPara="1" rIns="121900" wrap="square" tIns="609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9" name="Google Shape;609;p10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60925" lIns="121900" spcFirstLastPara="1" rIns="121900" wrap="square" tIns="609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0" name="Google Shape;610;p10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rect b="b" l="l" r="r" t="t"/>
                    <a:pathLst>
                      <a:path extrusionOk="0" h="168020" w="277062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60925" lIns="121900" spcFirstLastPara="1" rIns="121900" wrap="square" tIns="609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11" name="Google Shape;611;p10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rect b="b" l="l" r="r" t="t"/>
                  <a:pathLst>
                    <a:path extrusionOk="0" h="199929" w="3426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2" name="Google Shape;612;p10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rect b="b" l="l" r="r" t="t"/>
                  <a:pathLst>
                    <a:path extrusionOk="0" h="344805" w="257645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3" name="Google Shape;613;p10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rect b="b" l="l" r="r" t="t"/>
                  <a:pathLst>
                    <a:path extrusionOk="0" h="152400" w="261072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14" name="Google Shape;614;p10"/>
            <p:cNvSpPr/>
            <p:nvPr/>
          </p:nvSpPr>
          <p:spPr>
            <a:xfrm>
              <a:off x="2723181" y="3858886"/>
              <a:ext cx="360479" cy="597446"/>
            </a:xfrm>
            <a:custGeom>
              <a:rect b="b" l="l" r="r" t="t"/>
              <a:pathLst>
                <a:path extrusionOk="0" h="597446" w="360479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0"/>
            <p:cNvSpPr/>
            <p:nvPr/>
          </p:nvSpPr>
          <p:spPr>
            <a:xfrm>
              <a:off x="2983060" y="3959444"/>
              <a:ext cx="457273" cy="356362"/>
            </a:xfrm>
            <a:custGeom>
              <a:rect b="b" l="l" r="r" t="t"/>
              <a:pathLst>
                <a:path extrusionOk="0" h="356362" w="457273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0"/>
            <p:cNvSpPr/>
            <p:nvPr/>
          </p:nvSpPr>
          <p:spPr>
            <a:xfrm>
              <a:off x="2966834" y="3952080"/>
              <a:ext cx="139371" cy="203905"/>
            </a:xfrm>
            <a:custGeom>
              <a:rect b="b" l="l" r="r" t="t"/>
              <a:pathLst>
                <a:path extrusionOk="0" h="203905" w="139371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0"/>
            <p:cNvSpPr/>
            <p:nvPr/>
          </p:nvSpPr>
          <p:spPr>
            <a:xfrm>
              <a:off x="2806828" y="3576743"/>
              <a:ext cx="227254" cy="250802"/>
            </a:xfrm>
            <a:custGeom>
              <a:rect b="b" l="l" r="r" t="t"/>
              <a:pathLst>
                <a:path extrusionOk="0" h="250802" w="227254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0"/>
            <p:cNvSpPr/>
            <p:nvPr/>
          </p:nvSpPr>
          <p:spPr>
            <a:xfrm>
              <a:off x="3061186" y="4495381"/>
              <a:ext cx="201300" cy="278129"/>
            </a:xfrm>
            <a:custGeom>
              <a:rect b="b" l="l" r="r" t="t"/>
              <a:pathLst>
                <a:path extrusionOk="0" h="278129" w="20130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0"/>
            <p:cNvSpPr/>
            <p:nvPr/>
          </p:nvSpPr>
          <p:spPr>
            <a:xfrm>
              <a:off x="3130570" y="4465187"/>
              <a:ext cx="131916" cy="77057"/>
            </a:xfrm>
            <a:custGeom>
              <a:rect b="b" l="l" r="r" t="t"/>
              <a:pathLst>
                <a:path extrusionOk="0" h="77057" w="131916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0" name="Google Shape;620;p10"/>
          <p:cNvSpPr txBox="1"/>
          <p:nvPr>
            <p:ph idx="4294967295" type="ctrTitle"/>
          </p:nvPr>
        </p:nvSpPr>
        <p:spPr>
          <a:xfrm>
            <a:off x="914400" y="1603251"/>
            <a:ext cx="5791600" cy="1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</a:pPr>
            <a:r>
              <a:rPr b="0" i="0" lang="tr-TR" sz="9600" u="none" cap="none" strike="noStrike">
                <a:solidFill>
                  <a:srgbClr val="8F4B6C"/>
                </a:solidFill>
                <a:latin typeface="Raleway Thin"/>
                <a:ea typeface="Raleway Thin"/>
                <a:cs typeface="Raleway Thin"/>
                <a:sym typeface="Raleway Thin"/>
              </a:rPr>
              <a:t>THANKS!</a:t>
            </a:r>
            <a:endParaRPr b="0" i="0" sz="9600" u="none" cap="none" strike="noStrike">
              <a:solidFill>
                <a:srgbClr val="8F4B6C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621" name="Google Shape;621;p10"/>
          <p:cNvSpPr txBox="1"/>
          <p:nvPr>
            <p:ph idx="4294967295" type="subTitle"/>
          </p:nvPr>
        </p:nvSpPr>
        <p:spPr>
          <a:xfrm>
            <a:off x="914400" y="2694745"/>
            <a:ext cx="5791600" cy="25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rPr b="1" i="0" lang="tr-TR" sz="4800" u="none" cap="none" strike="noStrike">
                <a:solidFill>
                  <a:srgbClr val="1D1F28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b="1" i="0" sz="4800" u="none" cap="none" strike="noStrike">
              <a:solidFill>
                <a:srgbClr val="1D1F2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None/>
            </a:pPr>
            <a:r>
              <a:rPr b="0" i="0" lang="tr-TR" sz="2667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You can find me at: </a:t>
            </a:r>
            <a:endParaRPr b="0" i="0" sz="2667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457188" lvl="0" marL="609585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741B47"/>
              </a:buClr>
              <a:buSzPts val="1800"/>
              <a:buFont typeface="Barlow Light"/>
              <a:buChar char="▸"/>
            </a:pPr>
            <a:r>
              <a:rPr b="0" i="0" lang="tr-TR" sz="2667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@</a:t>
            </a:r>
            <a:r>
              <a:rPr lang="tr-TR" sz="2667"/>
              <a:t>armando</a:t>
            </a:r>
            <a:r>
              <a:rPr b="0" i="0" lang="tr-TR" sz="2667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- instructor</a:t>
            </a:r>
            <a:endParaRPr b="0" i="0" sz="2667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457188" lvl="0" marL="609585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741B47"/>
              </a:buClr>
              <a:buSzPts val="1800"/>
              <a:buFont typeface="Barlow Light"/>
              <a:buChar char="▸"/>
            </a:pPr>
            <a:r>
              <a:rPr lang="tr-TR" sz="2667"/>
              <a:t>armando</a:t>
            </a:r>
            <a:r>
              <a:rPr b="0" i="0" lang="tr-TR" sz="2667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@clarusway.com</a:t>
            </a:r>
            <a:endParaRPr b="0" i="0" sz="2667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622" name="Google Shape;62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6197" y="830993"/>
            <a:ext cx="3149329" cy="3444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"/>
          <p:cNvSpPr txBox="1"/>
          <p:nvPr>
            <p:ph idx="12" type="sldNum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11" name="Google Shape;411;p2"/>
          <p:cNvSpPr txBox="1"/>
          <p:nvPr/>
        </p:nvSpPr>
        <p:spPr>
          <a:xfrm>
            <a:off x="1635600" y="346364"/>
            <a:ext cx="8920800" cy="8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tr-TR" sz="6000" u="none" cap="none" strike="noStrike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 b="0" i="0" sz="6000" u="none" cap="none" strike="noStrike"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"/>
          <p:cNvSpPr txBox="1"/>
          <p:nvPr/>
        </p:nvSpPr>
        <p:spPr>
          <a:xfrm>
            <a:off x="867800" y="1229613"/>
            <a:ext cx="10456400" cy="4623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-"/>
            </a:pPr>
            <a:r>
              <a:rPr b="0" i="0" lang="tr-TR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Database Management System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-"/>
            </a:pPr>
            <a:r>
              <a:rPr b="0" i="0" lang="tr-TR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SQLite &amp; MySQL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-"/>
            </a:pPr>
            <a:r>
              <a:rPr b="0" i="0" lang="tr-TR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SQLite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-"/>
            </a:pPr>
            <a:r>
              <a:rPr b="0" i="0" lang="tr-TR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MySQL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8229" lvl="0" marL="609585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741B47"/>
              </a:buClr>
              <a:buSzPts val="2856"/>
              <a:buFont typeface="Raleway"/>
              <a:buNone/>
            </a:pPr>
            <a:r>
              <a:t/>
            </a:r>
            <a:endParaRPr b="0" i="0" sz="3800" u="none" cap="none" strike="noStrike">
              <a:solidFill>
                <a:srgbClr val="3A3F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8229" lvl="0" marL="609585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741B47"/>
              </a:buClr>
              <a:buSzPts val="2856"/>
              <a:buFont typeface="Raleway"/>
              <a:buNone/>
            </a:pPr>
            <a:r>
              <a:t/>
            </a:r>
            <a:endParaRPr b="0" i="0" sz="3800" u="none" cap="none" strike="noStrike">
              <a:solidFill>
                <a:srgbClr val="3A3F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"/>
          <p:cNvSpPr txBox="1"/>
          <p:nvPr>
            <p:ph idx="12" type="sldNum"/>
          </p:nvPr>
        </p:nvSpPr>
        <p:spPr>
          <a:xfrm>
            <a:off x="11539257" y="6001467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Light"/>
              <a:buNone/>
            </a:pPr>
            <a:fld id="{00000000-1234-1234-1234-123412341234}" type="slidenum">
              <a:rPr lang="tr-TR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18" name="Google Shape;418;p3"/>
          <p:cNvSpPr txBox="1"/>
          <p:nvPr>
            <p:ph type="title"/>
          </p:nvPr>
        </p:nvSpPr>
        <p:spPr>
          <a:xfrm>
            <a:off x="575733" y="460333"/>
            <a:ext cx="1105021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4800"/>
              <a:buFont typeface="Arial"/>
              <a:buNone/>
            </a:pPr>
            <a:r>
              <a:rPr lang="tr-TR" sz="4000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What is Database Managament System (DBMS)</a:t>
            </a:r>
            <a:endParaRPr/>
          </a:p>
        </p:txBody>
      </p:sp>
      <p:pic>
        <p:nvPicPr>
          <p:cNvPr id="419" name="Google Shape;4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304" y="1352804"/>
            <a:ext cx="2629121" cy="2689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29425" y="4013623"/>
            <a:ext cx="2384044" cy="2384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16728" y="1193441"/>
            <a:ext cx="2716648" cy="2610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62354" y="3665220"/>
            <a:ext cx="2748885" cy="2961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"/>
          <p:cNvSpPr txBox="1"/>
          <p:nvPr>
            <p:ph idx="12" type="sldNum"/>
          </p:nvPr>
        </p:nvSpPr>
        <p:spPr>
          <a:xfrm>
            <a:off x="11539257" y="6001467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Light"/>
              <a:buNone/>
            </a:pPr>
            <a:fld id="{00000000-1234-1234-1234-123412341234}" type="slidenum">
              <a:rPr lang="tr-TR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28" name="Google Shape;428;p4"/>
          <p:cNvSpPr txBox="1"/>
          <p:nvPr>
            <p:ph type="title"/>
          </p:nvPr>
        </p:nvSpPr>
        <p:spPr>
          <a:xfrm>
            <a:off x="575733" y="460333"/>
            <a:ext cx="993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4800"/>
              <a:buFont typeface="Arial"/>
              <a:buNone/>
            </a:pPr>
            <a:r>
              <a:rPr lang="tr-TR" sz="4000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Database Managament Systems</a:t>
            </a:r>
            <a:endParaRPr/>
          </a:p>
        </p:txBody>
      </p:sp>
      <p:pic>
        <p:nvPicPr>
          <p:cNvPr id="429" name="Google Shape;4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7517" y="1189758"/>
            <a:ext cx="8956966" cy="4478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"/>
          <p:cNvSpPr txBox="1"/>
          <p:nvPr>
            <p:ph idx="12" type="sldNum"/>
          </p:nvPr>
        </p:nvSpPr>
        <p:spPr>
          <a:xfrm>
            <a:off x="11539257" y="6001467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Light"/>
              <a:buNone/>
            </a:pPr>
            <a:fld id="{00000000-1234-1234-1234-123412341234}" type="slidenum">
              <a:rPr lang="tr-TR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35" name="Google Shape;435;p5"/>
          <p:cNvSpPr txBox="1"/>
          <p:nvPr>
            <p:ph type="title"/>
          </p:nvPr>
        </p:nvSpPr>
        <p:spPr>
          <a:xfrm>
            <a:off x="575733" y="460333"/>
            <a:ext cx="993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4800"/>
              <a:buFont typeface="Arial"/>
              <a:buNone/>
            </a:pPr>
            <a:r>
              <a:rPr lang="tr-TR" sz="4000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What is Database Managament System</a:t>
            </a:r>
            <a:endParaRPr/>
          </a:p>
        </p:txBody>
      </p:sp>
      <p:pic>
        <p:nvPicPr>
          <p:cNvPr id="436" name="Google Shape;436;p5"/>
          <p:cNvPicPr preferRelativeResize="0"/>
          <p:nvPr/>
        </p:nvPicPr>
        <p:blipFill rotWithShape="1">
          <a:blip r:embed="rId3">
            <a:alphaModFix/>
          </a:blip>
          <a:srcRect b="28646" l="0" r="0" t="0"/>
          <a:stretch/>
        </p:blipFill>
        <p:spPr>
          <a:xfrm>
            <a:off x="687832" y="1245108"/>
            <a:ext cx="10791440" cy="4290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8873" y="5307136"/>
            <a:ext cx="2323447" cy="1306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"/>
          <p:cNvSpPr txBox="1"/>
          <p:nvPr>
            <p:ph idx="12" type="sldNum"/>
          </p:nvPr>
        </p:nvSpPr>
        <p:spPr>
          <a:xfrm>
            <a:off x="11539257" y="6001467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Light"/>
              <a:buNone/>
            </a:pPr>
            <a:fld id="{00000000-1234-1234-1234-123412341234}" type="slidenum">
              <a:rPr lang="tr-TR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43" name="Google Shape;443;p6"/>
          <p:cNvSpPr txBox="1"/>
          <p:nvPr>
            <p:ph type="title"/>
          </p:nvPr>
        </p:nvSpPr>
        <p:spPr>
          <a:xfrm>
            <a:off x="575733" y="460333"/>
            <a:ext cx="993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4800"/>
              <a:buFont typeface="Arial"/>
              <a:buNone/>
            </a:pPr>
            <a:r>
              <a:rPr lang="tr-TR" sz="4000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SQLite and MySQL</a:t>
            </a:r>
            <a:endParaRPr/>
          </a:p>
        </p:txBody>
      </p:sp>
      <p:pic>
        <p:nvPicPr>
          <p:cNvPr id="444" name="Google Shape;4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9" y="770147"/>
            <a:ext cx="4918674" cy="2189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999" y="4173394"/>
            <a:ext cx="5443257" cy="1990677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6"/>
          <p:cNvSpPr txBox="1"/>
          <p:nvPr/>
        </p:nvSpPr>
        <p:spPr>
          <a:xfrm>
            <a:off x="8547417" y="3111033"/>
            <a:ext cx="97536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7200" u="none" cap="none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endParaRPr/>
          </a:p>
        </p:txBody>
      </p:sp>
      <p:sp>
        <p:nvSpPr>
          <p:cNvPr id="447" name="Google Shape;447;p6"/>
          <p:cNvSpPr txBox="1"/>
          <p:nvPr/>
        </p:nvSpPr>
        <p:spPr>
          <a:xfrm>
            <a:off x="451262" y="1781297"/>
            <a:ext cx="5094421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tr-TR" sz="2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Architectural Difference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tr-TR" sz="2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Storage and Portability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tr-TR" sz="2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Multiple Access and Scalability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tr-TR" sz="2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Security and Ease of Setup</a:t>
            </a:r>
            <a:endParaRPr b="0" i="0" sz="24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"/>
          <p:cNvSpPr txBox="1"/>
          <p:nvPr>
            <p:ph idx="12" type="sldNum"/>
          </p:nvPr>
        </p:nvSpPr>
        <p:spPr>
          <a:xfrm>
            <a:off x="11539257" y="6001467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Light"/>
              <a:buNone/>
            </a:pPr>
            <a:fld id="{00000000-1234-1234-1234-123412341234}" type="slidenum">
              <a:rPr lang="tr-TR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53" name="Google Shape;453;p7"/>
          <p:cNvSpPr txBox="1"/>
          <p:nvPr>
            <p:ph type="title"/>
          </p:nvPr>
        </p:nvSpPr>
        <p:spPr>
          <a:xfrm>
            <a:off x="575733" y="460333"/>
            <a:ext cx="993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4800"/>
              <a:buFont typeface="Arial"/>
              <a:buNone/>
            </a:pPr>
            <a:r>
              <a:rPr lang="tr-TR" sz="4000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When SQLite</a:t>
            </a:r>
            <a:endParaRPr/>
          </a:p>
        </p:txBody>
      </p:sp>
      <p:sp>
        <p:nvSpPr>
          <p:cNvPr id="454" name="Google Shape;454;p7"/>
          <p:cNvSpPr txBox="1"/>
          <p:nvPr/>
        </p:nvSpPr>
        <p:spPr>
          <a:xfrm>
            <a:off x="1231392" y="1267968"/>
            <a:ext cx="9631680" cy="4739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tr-TR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 apps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tr-TR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Smaller projects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tr-TR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and write directly from the disk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tr-TR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development and testing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8"/>
          <p:cNvSpPr txBox="1"/>
          <p:nvPr>
            <p:ph idx="12" type="sldNum"/>
          </p:nvPr>
        </p:nvSpPr>
        <p:spPr>
          <a:xfrm>
            <a:off x="11539257" y="6001467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Light"/>
              <a:buNone/>
            </a:pPr>
            <a:fld id="{00000000-1234-1234-1234-123412341234}" type="slidenum">
              <a:rPr lang="tr-TR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60" name="Google Shape;460;p8"/>
          <p:cNvSpPr txBox="1"/>
          <p:nvPr>
            <p:ph type="title"/>
          </p:nvPr>
        </p:nvSpPr>
        <p:spPr>
          <a:xfrm>
            <a:off x="575733" y="460333"/>
            <a:ext cx="993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4800"/>
              <a:buFont typeface="Arial"/>
              <a:buNone/>
            </a:pPr>
            <a:r>
              <a:rPr lang="tr-TR" sz="4000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When MySQL</a:t>
            </a:r>
            <a:endParaRPr/>
          </a:p>
        </p:txBody>
      </p:sp>
      <p:sp>
        <p:nvSpPr>
          <p:cNvPr id="461" name="Google Shape;461;p8"/>
          <p:cNvSpPr txBox="1"/>
          <p:nvPr/>
        </p:nvSpPr>
        <p:spPr>
          <a:xfrm>
            <a:off x="1231392" y="1048512"/>
            <a:ext cx="9631680" cy="5478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tr-T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user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tr-T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Strong security and authentication features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tr-T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distributed systems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tr-T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apps requiring a larger database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tr-T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projects which require more scalability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tr-T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Web-based applications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tr-T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developing customized solutions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9"/>
          <p:cNvSpPr txBox="1"/>
          <p:nvPr>
            <p:ph idx="12" type="sldNum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67" name="Google Shape;467;p9"/>
          <p:cNvSpPr/>
          <p:nvPr/>
        </p:nvSpPr>
        <p:spPr>
          <a:xfrm>
            <a:off x="575734" y="1589163"/>
            <a:ext cx="10884277" cy="3314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br>
              <a:rPr b="0" i="0" lang="tr-TR" sz="4267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tr-TR" sz="4267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Let's get our hands dirty!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t/>
            </a:r>
            <a:endParaRPr b="0" i="0" sz="4267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None/>
            </a:pPr>
            <a:r>
              <a:rPr b="0" i="0" lang="tr-TR" sz="2667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tr-TR" sz="2667" u="none" cap="none" strike="noStrike">
                <a:solidFill>
                  <a:srgbClr val="585E95"/>
                </a:solidFill>
                <a:latin typeface="Arial"/>
                <a:ea typeface="Arial"/>
                <a:cs typeface="Arial"/>
                <a:sym typeface="Arial"/>
              </a:rPr>
              <a:t>- Create an App with SQLite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67" u="none" cap="none" strike="noStrike">
              <a:solidFill>
                <a:srgbClr val="585E9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2667" u="none" cap="none" strike="noStrike">
                <a:solidFill>
                  <a:srgbClr val="585E95"/>
                </a:solidFill>
                <a:latin typeface="Arial"/>
                <a:ea typeface="Arial"/>
                <a:cs typeface="Arial"/>
                <a:sym typeface="Arial"/>
              </a:rPr>
              <a:t> - Create an App with MySQL and run this on EC2 and RDS</a:t>
            </a:r>
            <a:endParaRPr b="0" i="0" sz="2667" u="none" cap="none" strike="noStrike">
              <a:solidFill>
                <a:srgbClr val="585E9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9"/>
          <p:cNvSpPr txBox="1"/>
          <p:nvPr>
            <p:ph type="title"/>
          </p:nvPr>
        </p:nvSpPr>
        <p:spPr>
          <a:xfrm>
            <a:off x="575733" y="291108"/>
            <a:ext cx="10956300" cy="835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 sz="4400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SQLite &amp; MySQL</a:t>
            </a:r>
            <a:endParaRPr sz="4400"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