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366" r:id="rId3"/>
    <p:sldId id="368" r:id="rId4"/>
    <p:sldId id="369" r:id="rId5"/>
    <p:sldId id="367" r:id="rId6"/>
    <p:sldId id="370" r:id="rId7"/>
    <p:sldId id="371" r:id="rId8"/>
    <p:sldId id="372" r:id="rId9"/>
    <p:sldId id="373" r:id="rId10"/>
    <p:sldId id="375" r:id="rId11"/>
    <p:sldId id="374" r:id="rId12"/>
    <p:sldId id="376" r:id="rId13"/>
    <p:sldId id="377" r:id="rId14"/>
    <p:sldId id="378" r:id="rId15"/>
    <p:sldId id="379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409" r:id="rId29"/>
    <p:sldId id="410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11" r:id="rId43"/>
    <p:sldId id="412" r:id="rId44"/>
    <p:sldId id="414" r:id="rId45"/>
    <p:sldId id="405" r:id="rId46"/>
    <p:sldId id="413" r:id="rId47"/>
    <p:sldId id="406" r:id="rId48"/>
    <p:sldId id="407" r:id="rId49"/>
    <p:sldId id="408" r:id="rId50"/>
    <p:sldId id="415" r:id="rId5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31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93CF3-4ECA-BF47-85EC-8162B50047E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27C6-DD26-D744-B771-53BB4B8FD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55E3F-4278-9C4C-AE3B-90C9EF424317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19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A9F1-D942-9B4F-B7FA-C84D2EA91A7D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8E128-0F50-9F4F-8D4A-B99C96608090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9F16C-7671-3F4A-BCB7-C703DF84FABA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E578D-B7C2-234B-9FB7-BBF2D60BFF63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5489E-1E28-D142-9332-0E80D823B257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E7F6D-C3AB-8E41-9A2E-1A7910501965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078A7-7681-294C-B01D-9F2F22D431A1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FF942-3549-114B-BB9B-086F4646E2BB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35B72-3084-5447-A393-648324981F44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C510-E95C-2641-93BE-0AB08E57FB4A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05054-27C3-A14D-A71D-E1FE339D959B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821F825-0EEC-C14E-8179-B8DD7D837485}" type="datetime1">
              <a:rPr lang="en-US"/>
              <a:pPr>
                <a:defRPr/>
              </a:pPr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BDD1377-287A-A448-BBB7-05C7A3126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Evaluating Software Security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188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Secure Software Design and Implementation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February 18</a:t>
            </a:r>
            <a:r>
              <a:rPr lang="en-US" dirty="0">
                <a:ea typeface="ＭＳ Ｐゴシック" charset="-128"/>
                <a:cs typeface="ＭＳ Ｐゴシック" charset="-128"/>
              </a:rPr>
              <a:t>, 2020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79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0000-07D7-EE40-B0B2-7ED05069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External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7B9B-6F06-774C-88C6-0480B1D2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projects have significant components that they didn’t build</a:t>
            </a:r>
          </a:p>
          <a:p>
            <a:r>
              <a:rPr lang="en-US" dirty="0"/>
              <a:t>Such components may (or may not) have their own security problems</a:t>
            </a:r>
          </a:p>
          <a:p>
            <a:r>
              <a:rPr lang="en-US" dirty="0"/>
              <a:t>Or they might be used inappropriately</a:t>
            </a:r>
          </a:p>
          <a:p>
            <a:pPr lvl="1"/>
            <a:r>
              <a:rPr lang="en-US" dirty="0"/>
              <a:t>E.g., giving bad parameters to a key generation package</a:t>
            </a:r>
          </a:p>
          <a:p>
            <a:r>
              <a:rPr lang="en-US" dirty="0"/>
              <a:t>Much information is available on line</a:t>
            </a:r>
          </a:p>
          <a:p>
            <a:pPr lvl="1"/>
            <a:r>
              <a:rPr lang="en-US" dirty="0"/>
              <a:t>Use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4425E-98B4-2F40-9761-4B6E7CA1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3E09-A347-B74F-9B85-F1305FAF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 in a Security Design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F296-4A62-F140-A923-D2E05539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attack surfaces of the design?</a:t>
            </a:r>
          </a:p>
          <a:p>
            <a:r>
              <a:rPr lang="en-US" dirty="0"/>
              <a:t>What are the most important threats inherent in the design?</a:t>
            </a:r>
          </a:p>
          <a:p>
            <a:pPr lvl="1"/>
            <a:r>
              <a:rPr lang="en-US" dirty="0"/>
              <a:t>Especially consider if initial design missed important threats</a:t>
            </a:r>
          </a:p>
          <a:p>
            <a:r>
              <a:rPr lang="en-US" dirty="0"/>
              <a:t>What data has critical privacy or integrity requirements?</a:t>
            </a:r>
          </a:p>
          <a:p>
            <a:r>
              <a:rPr lang="en-US" dirty="0"/>
              <a:t>How does data flow through the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11FF-733F-5F4C-976A-2A63F18D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E7EE-9950-564F-AA14-859CE941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E1E4-7ABE-944C-81E9-83E0EF1C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525963"/>
          </a:xfrm>
        </p:spPr>
        <p:txBody>
          <a:bodyPr/>
          <a:lstStyle/>
          <a:p>
            <a:r>
              <a:rPr lang="en-US" dirty="0"/>
              <a:t>All groups build significant new code of their own</a:t>
            </a:r>
          </a:p>
          <a:p>
            <a:r>
              <a:rPr lang="en-US" dirty="0"/>
              <a:t>In various languages</a:t>
            </a:r>
          </a:p>
          <a:p>
            <a:r>
              <a:rPr lang="en-US" dirty="0"/>
              <a:t>They may have followed the design in their code </a:t>
            </a:r>
          </a:p>
          <a:p>
            <a:pPr lvl="1"/>
            <a:r>
              <a:rPr lang="en-US" dirty="0"/>
              <a:t>Or may not</a:t>
            </a:r>
          </a:p>
          <a:p>
            <a:r>
              <a:rPr lang="en-US" dirty="0"/>
              <a:t>They may have been careful in their coding</a:t>
            </a:r>
          </a:p>
          <a:p>
            <a:pPr lvl="1"/>
            <a:r>
              <a:rPr lang="en-US" dirty="0"/>
              <a:t>Or may not</a:t>
            </a:r>
          </a:p>
          <a:p>
            <a:r>
              <a:rPr lang="en-US" dirty="0"/>
              <a:t>You have the code available to check for yourselves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CCA22-8B66-2547-8DFC-A3D071F8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22F1774-5AA9-B74D-B25F-ADBE95D9E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490" y="454978"/>
            <a:ext cx="3577590" cy="78232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D33F-AF59-EE40-AAC7-C7C8E85B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and External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8650-38F3-9A4F-B10C-4DA682A0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not review the code of external packages </a:t>
            </a:r>
          </a:p>
          <a:p>
            <a:pPr lvl="1"/>
            <a:r>
              <a:rPr lang="en-US" dirty="0"/>
              <a:t>Even if it is available</a:t>
            </a:r>
          </a:p>
          <a:p>
            <a:r>
              <a:rPr lang="en-US" dirty="0"/>
              <a:t>With a couple of exceptions: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determine if the project’s code properly used the external package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determine if a known flaw in the package is present/exploitable in the version used</a:t>
            </a:r>
          </a:p>
          <a:p>
            <a:pPr marL="571500" indent="-514350"/>
            <a:r>
              <a:rPr lang="en-US" dirty="0"/>
              <a:t>Don’t spend a lot of time looking at code the team didn’t develop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AA62A-61D0-6043-B57A-67980070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The Code Review Process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3200" dirty="0">
                <a:ea typeface="ＭＳ Ｐゴシック" pitchFamily="4" charset="-128"/>
                <a:cs typeface="ＭＳ Ｐゴシック" pitchFamily="4" charset="-128"/>
              </a:rPr>
              <a:t>Reviewing a mature (possibly complete) application</a:t>
            </a:r>
          </a:p>
          <a:p>
            <a:r>
              <a:rPr lang="en-US" sz="3200" dirty="0">
                <a:ea typeface="ＭＳ Ｐゴシック" pitchFamily="4" charset="-128"/>
                <a:cs typeface="ＭＳ Ｐゴシック" pitchFamily="4" charset="-128"/>
              </a:rPr>
              <a:t>A daunting task if the system is large</a:t>
            </a:r>
          </a:p>
          <a:p>
            <a:r>
              <a:rPr lang="en-US" sz="3200" dirty="0">
                <a:ea typeface="ＭＳ Ｐゴシック" pitchFamily="4" charset="-128"/>
                <a:cs typeface="ＭＳ Ｐゴシック" pitchFamily="4" charset="-128"/>
              </a:rPr>
              <a:t>And often you know little about it</a:t>
            </a:r>
          </a:p>
          <a:p>
            <a:pPr lvl="1"/>
            <a:r>
              <a:rPr lang="en-US" sz="3200" dirty="0"/>
              <a:t>What you learned from the design review</a:t>
            </a:r>
          </a:p>
          <a:p>
            <a:pPr lvl="1"/>
            <a:r>
              <a:rPr lang="en-US" sz="3200" dirty="0"/>
              <a:t>For your own project, obviously a lot more</a:t>
            </a:r>
          </a:p>
          <a:p>
            <a:r>
              <a:rPr lang="en-US" sz="3200" dirty="0">
                <a:ea typeface="ＭＳ Ｐゴシック" pitchFamily="4" charset="-128"/>
                <a:cs typeface="ＭＳ Ｐゴシック" pitchFamily="4" charset="-128"/>
              </a:rPr>
              <a:t>How do you get started?</a:t>
            </a:r>
          </a:p>
        </p:txBody>
      </p:sp>
    </p:spTree>
    <p:extLst>
      <p:ext uri="{BB962C8B-B14F-4D97-AF65-F5344CB8AC3E}">
        <p14:creationId xmlns:p14="http://schemas.microsoft.com/office/powerpoint/2010/main" val="392388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4" charset="-128"/>
                <a:cs typeface="ＭＳ Ｐゴシック" pitchFamily="4" charset="-128"/>
              </a:rPr>
              <a:t>Need to Define a Process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Don’t just dive into the code</a:t>
            </a:r>
          </a:p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Process should be:</a:t>
            </a:r>
          </a:p>
          <a:p>
            <a:pPr lvl="1"/>
            <a:r>
              <a:rPr lang="en-US" dirty="0"/>
              <a:t>Pragmatic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Results oriented</a:t>
            </a:r>
          </a:p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Code review is a skill one must develop</a:t>
            </a:r>
          </a:p>
        </p:txBody>
      </p:sp>
    </p:spTree>
    <p:extLst>
      <p:ext uri="{BB962C8B-B14F-4D97-AF65-F5344CB8AC3E}">
        <p14:creationId xmlns:p14="http://schemas.microsoft.com/office/powerpoint/2010/main" val="409713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Reviewing the Code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3200" dirty="0">
                <a:ea typeface="ＭＳ Ｐゴシック" pitchFamily="4" charset="-128"/>
                <a:cs typeface="ＭＳ Ｐゴシック" pitchFamily="4" charset="-128"/>
              </a:rPr>
              <a:t>You start off knowing little about the code</a:t>
            </a:r>
          </a:p>
          <a:p>
            <a:r>
              <a:rPr lang="en-US" sz="3200" dirty="0">
                <a:ea typeface="ＭＳ Ｐゴシック" pitchFamily="4" charset="-128"/>
                <a:cs typeface="ＭＳ Ｐゴシック" pitchFamily="4" charset="-128"/>
              </a:rPr>
              <a:t>You end up knowing a lot more</a:t>
            </a:r>
          </a:p>
          <a:p>
            <a:r>
              <a:rPr lang="en-US" sz="3200" dirty="0">
                <a:ea typeface="ＭＳ Ｐゴシック" pitchFamily="4" charset="-128"/>
                <a:cs typeface="ＭＳ Ｐゴシック" pitchFamily="4" charset="-128"/>
              </a:rPr>
              <a:t>You’ll probably find the deepest problems related to logic after you understand things</a:t>
            </a:r>
          </a:p>
          <a:p>
            <a:r>
              <a:rPr lang="en-US" sz="3200" dirty="0">
                <a:ea typeface="ＭＳ Ｐゴシック" pitchFamily="4" charset="-128"/>
                <a:cs typeface="ＭＳ Ｐゴシック" pitchFamily="4" charset="-128"/>
              </a:rPr>
              <a:t>A design review gets you deeper quicker</a:t>
            </a:r>
          </a:p>
          <a:p>
            <a:pPr lvl="1"/>
            <a:r>
              <a:rPr lang="en-US" sz="3200" dirty="0"/>
              <a:t>So worth doing, if not already done</a:t>
            </a:r>
          </a:p>
          <a:p>
            <a:r>
              <a:rPr lang="en-US" sz="3200" dirty="0">
                <a:ea typeface="ＭＳ Ｐゴシック" pitchFamily="4" charset="-128"/>
                <a:cs typeface="ＭＳ Ｐゴシック" pitchFamily="4" charset="-128"/>
              </a:rPr>
              <a:t>The application review will be an iterative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8963503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4" charset="-128"/>
                <a:cs typeface="ＭＳ Ｐゴシック" pitchFamily="4" charset="-128"/>
              </a:rPr>
              <a:t>General Approaches To Design Reviews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3200">
                <a:ea typeface="ＭＳ Ｐゴシック" pitchFamily="4" charset="-128"/>
                <a:cs typeface="ＭＳ Ｐゴシック" pitchFamily="4" charset="-128"/>
              </a:rPr>
              <a:t>Top-down</a:t>
            </a:r>
          </a:p>
          <a:p>
            <a:pPr lvl="1"/>
            <a:r>
              <a:rPr lang="en-US" sz="3200"/>
              <a:t>Start with high level knowledge, gradually go deeper</a:t>
            </a:r>
          </a:p>
          <a:p>
            <a:r>
              <a:rPr lang="en-US" sz="3200">
                <a:ea typeface="ＭＳ Ｐゴシック" pitchFamily="4" charset="-128"/>
                <a:cs typeface="ＭＳ Ｐゴシック" pitchFamily="4" charset="-128"/>
              </a:rPr>
              <a:t>Bottom-up</a:t>
            </a:r>
          </a:p>
          <a:p>
            <a:pPr lvl="1"/>
            <a:r>
              <a:rPr lang="en-US" sz="3200"/>
              <a:t>Look at code details first, build model of overall system as you go</a:t>
            </a:r>
          </a:p>
          <a:p>
            <a:r>
              <a:rPr lang="en-US" sz="3200">
                <a:ea typeface="ＭＳ Ｐゴシック" pitchFamily="4" charset="-128"/>
                <a:cs typeface="ＭＳ Ｐゴシック" pitchFamily="4" charset="-128"/>
              </a:rPr>
              <a:t>Hybrid </a:t>
            </a:r>
          </a:p>
          <a:p>
            <a:pPr lvl="1"/>
            <a:r>
              <a:rPr lang="en-US" sz="3200"/>
              <a:t>Switch back and forth, as useful</a:t>
            </a:r>
          </a:p>
        </p:txBody>
      </p:sp>
    </p:spTree>
    <p:extLst>
      <p:ext uri="{BB962C8B-B14F-4D97-AF65-F5344CB8AC3E}">
        <p14:creationId xmlns:p14="http://schemas.microsoft.com/office/powerpoint/2010/main" val="287431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4" charset="-128"/>
                <a:cs typeface="ＭＳ Ｐゴシック" pitchFamily="4" charset="-128"/>
              </a:rPr>
              <a:t>Code Auditing Strategies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sz="2800">
                <a:ea typeface="ＭＳ Ｐゴシック" pitchFamily="4" charset="-128"/>
                <a:cs typeface="ＭＳ Ｐゴシック" pitchFamily="4" charset="-128"/>
              </a:rPr>
              <a:t>Code comprehension (CC) strategies</a:t>
            </a:r>
          </a:p>
          <a:p>
            <a:pPr lvl="1"/>
            <a:r>
              <a:rPr lang="en-US" sz="2800"/>
              <a:t>Analyze source code to find vulnerabilities and increase understanding</a:t>
            </a:r>
          </a:p>
          <a:p>
            <a:r>
              <a:rPr lang="en-US" sz="2800">
                <a:ea typeface="ＭＳ Ｐゴシック" pitchFamily="4" charset="-128"/>
                <a:cs typeface="ＭＳ Ｐゴシック" pitchFamily="4" charset="-128"/>
              </a:rPr>
              <a:t>Candidate point  (CP) strategies</a:t>
            </a:r>
          </a:p>
          <a:p>
            <a:pPr lvl="1"/>
            <a:r>
              <a:rPr lang="en-US" sz="2800"/>
              <a:t>Create list of potential issues and look for them in code</a:t>
            </a:r>
          </a:p>
          <a:p>
            <a:r>
              <a:rPr lang="en-US" sz="2800">
                <a:ea typeface="ＭＳ Ｐゴシック" pitchFamily="4" charset="-128"/>
                <a:cs typeface="ＭＳ Ｐゴシック" pitchFamily="4" charset="-128"/>
              </a:rPr>
              <a:t>Design generalization (DG) strategies</a:t>
            </a:r>
          </a:p>
          <a:p>
            <a:pPr lvl="1"/>
            <a:r>
              <a:rPr lang="en-US" sz="2800"/>
              <a:t>Flexibly build model of design to look for high and medium level flaws</a:t>
            </a:r>
          </a:p>
        </p:txBody>
      </p:sp>
    </p:spTree>
    <p:extLst>
      <p:ext uri="{BB962C8B-B14F-4D97-AF65-F5344CB8AC3E}">
        <p14:creationId xmlns:p14="http://schemas.microsoft.com/office/powerpoint/2010/main" val="340765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4" charset="-128"/>
                <a:cs typeface="ＭＳ Ｐゴシック" pitchFamily="4" charset="-128"/>
              </a:rPr>
              <a:t>Some Example Strategies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800">
                <a:ea typeface="ＭＳ Ｐゴシック" pitchFamily="4" charset="-128"/>
                <a:cs typeface="ＭＳ Ｐゴシック" pitchFamily="4" charset="-128"/>
              </a:rPr>
              <a:t>Trace malicious input (CC)</a:t>
            </a:r>
          </a:p>
          <a:p>
            <a:pPr lvl="1"/>
            <a:r>
              <a:rPr lang="en-US" sz="2800"/>
              <a:t>Trace paths of data/control from points where attackers can inject bad stuff</a:t>
            </a:r>
          </a:p>
          <a:p>
            <a:r>
              <a:rPr lang="en-US" sz="2800">
                <a:ea typeface="ＭＳ Ｐゴシック" pitchFamily="4" charset="-128"/>
                <a:cs typeface="ＭＳ Ｐゴシック" pitchFamily="4" charset="-128"/>
              </a:rPr>
              <a:t>Analyze a module (CC)</a:t>
            </a:r>
          </a:p>
          <a:p>
            <a:pPr lvl="1"/>
            <a:r>
              <a:rPr lang="en-US" sz="2800"/>
              <a:t>Choose one module and understand it</a:t>
            </a:r>
          </a:p>
          <a:p>
            <a:r>
              <a:rPr lang="en-US" sz="2800">
                <a:ea typeface="ＭＳ Ｐゴシック" pitchFamily="4" charset="-128"/>
                <a:cs typeface="ＭＳ Ｐゴシック" pitchFamily="4" charset="-128"/>
              </a:rPr>
              <a:t>Simple lexical candidate points (CP)</a:t>
            </a:r>
          </a:p>
          <a:p>
            <a:pPr lvl="1"/>
            <a:r>
              <a:rPr lang="en-US" sz="2800"/>
              <a:t>Look for text patterns (e.g., </a:t>
            </a:r>
            <a:r>
              <a:rPr lang="en-US" sz="2800">
                <a:latin typeface="Courier New" pitchFamily="4" charset="0"/>
                <a:ea typeface="Courier New" pitchFamily="4" charset="0"/>
                <a:cs typeface="Courier New" pitchFamily="4" charset="0"/>
              </a:rPr>
              <a:t>strcpy()</a:t>
            </a:r>
            <a:r>
              <a:rPr lang="en-US" sz="2800"/>
              <a:t>)</a:t>
            </a:r>
          </a:p>
          <a:p>
            <a:r>
              <a:rPr lang="en-US" sz="2800">
                <a:ea typeface="ＭＳ Ｐゴシック" pitchFamily="4" charset="-128"/>
                <a:cs typeface="ＭＳ Ｐゴシック" pitchFamily="4" charset="-128"/>
              </a:rPr>
              <a:t>Design conformity check (DG)</a:t>
            </a:r>
          </a:p>
          <a:p>
            <a:pPr lvl="1"/>
            <a:r>
              <a:rPr lang="en-US" sz="2800"/>
              <a:t>Determine how well code matches design</a:t>
            </a:r>
          </a:p>
        </p:txBody>
      </p:sp>
    </p:spTree>
    <p:extLst>
      <p:ext uri="{BB962C8B-B14F-4D97-AF65-F5344CB8AC3E}">
        <p14:creationId xmlns:p14="http://schemas.microsoft.com/office/powerpoint/2010/main" val="170818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1A14-C493-5A4E-8A51-8972359D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Your Project’s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1D89-6C3A-7F45-BF90-285A1EA1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done a design</a:t>
            </a:r>
          </a:p>
          <a:p>
            <a:r>
              <a:rPr lang="en-US" dirty="0"/>
              <a:t>And an implementation</a:t>
            </a:r>
          </a:p>
          <a:p>
            <a:r>
              <a:rPr lang="en-US" dirty="0"/>
              <a:t>Now it’s time to determine how secure your software is</a:t>
            </a:r>
          </a:p>
          <a:p>
            <a:r>
              <a:rPr lang="en-US" dirty="0"/>
              <a:t>Or how secure another team’s software is</a:t>
            </a:r>
          </a:p>
          <a:p>
            <a:r>
              <a:rPr lang="en-US" dirty="0"/>
              <a:t>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441E-AA8D-F64F-8D2F-16577AC3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D2DA1CC2-3F48-CE41-929A-52744974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474980"/>
            <a:ext cx="7874000" cy="78232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7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4" charset="-128"/>
                <a:cs typeface="ＭＳ Ｐゴシック" pitchFamily="4" charset="-128"/>
              </a:rPr>
              <a:t>Guidelines for Auditing Code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>
                <a:ea typeface="ＭＳ Ｐゴシック" pitchFamily="4" charset="-128"/>
                <a:cs typeface="ＭＳ Ｐゴシック" pitchFamily="4" charset="-128"/>
              </a:rPr>
              <a:t>Perform flow analysis carefully within functions you examine</a:t>
            </a:r>
          </a:p>
          <a:p>
            <a:r>
              <a:rPr lang="en-US">
                <a:ea typeface="ＭＳ Ｐゴシック" pitchFamily="4" charset="-128"/>
                <a:cs typeface="ＭＳ Ｐゴシック" pitchFamily="4" charset="-128"/>
              </a:rPr>
              <a:t>Re-read code you’ve examined</a:t>
            </a:r>
          </a:p>
          <a:p>
            <a:r>
              <a:rPr lang="en-US">
                <a:ea typeface="ＭＳ Ｐゴシック" pitchFamily="4" charset="-128"/>
                <a:cs typeface="ＭＳ Ｐゴシック" pitchFamily="4" charset="-128"/>
              </a:rPr>
              <a:t>Desk check important algorithms</a:t>
            </a:r>
          </a:p>
          <a:p>
            <a:r>
              <a:rPr lang="en-US">
                <a:ea typeface="ＭＳ Ｐゴシック" pitchFamily="4" charset="-128"/>
                <a:cs typeface="ＭＳ Ｐゴシック" pitchFamily="4" charset="-128"/>
              </a:rPr>
              <a:t>Use test cases for important algorithms</a:t>
            </a:r>
          </a:p>
          <a:p>
            <a:pPr lvl="1"/>
            <a:r>
              <a:rPr lang="en-US"/>
              <a:t>Using real system or desk checking</a:t>
            </a:r>
          </a:p>
          <a:p>
            <a:pPr lvl="1"/>
            <a:r>
              <a:rPr lang="en-US"/>
              <a:t>Choosing inputs carefully</a:t>
            </a:r>
          </a:p>
        </p:txBody>
      </p:sp>
    </p:spTree>
    <p:extLst>
      <p:ext uri="{BB962C8B-B14F-4D97-AF65-F5344CB8AC3E}">
        <p14:creationId xmlns:p14="http://schemas.microsoft.com/office/powerpoint/2010/main" val="224325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4" charset="-128"/>
                <a:cs typeface="ＭＳ Ｐゴシック" pitchFamily="4" charset="-128"/>
              </a:rPr>
              <a:t>Useful Auditing Tools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120140"/>
            <a:ext cx="8229600" cy="4525963"/>
          </a:xfrm>
        </p:spPr>
        <p:txBody>
          <a:bodyPr/>
          <a:lstStyle/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Source code navigators</a:t>
            </a:r>
          </a:p>
          <a:p>
            <a:pPr lvl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To help you find your way around a maze of source code</a:t>
            </a:r>
          </a:p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Debuggers</a:t>
            </a:r>
          </a:p>
          <a:p>
            <a:pPr lvl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To allow you to step through code in a controlled fashion</a:t>
            </a:r>
          </a:p>
          <a:p>
            <a:pPr lvl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E.g., to observe how sensitive data flows through the system</a:t>
            </a:r>
          </a:p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Binary navigation tools</a:t>
            </a:r>
          </a:p>
          <a:p>
            <a:pPr lvl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Not required for this class</a:t>
            </a:r>
          </a:p>
          <a:p>
            <a:pPr lvl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Since you have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7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ADB-48FE-AA47-969B-84B8E6F0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Sample Source Code Navigation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D03D-66F2-8646-A43D-30D33BB4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doxygen</a:t>
            </a:r>
            <a:endParaRPr lang="en-US" dirty="0"/>
          </a:p>
          <a:p>
            <a:pPr lvl="1"/>
            <a:r>
              <a:rPr lang="en-US" dirty="0"/>
              <a:t>Really meant for documentation creation</a:t>
            </a:r>
          </a:p>
          <a:p>
            <a:pPr lvl="1"/>
            <a:r>
              <a:rPr lang="en-US" dirty="0"/>
              <a:t>But allows you to extract code structures</a:t>
            </a:r>
          </a:p>
          <a:p>
            <a:r>
              <a:rPr lang="en-US" dirty="0"/>
              <a:t>LXR Cross </a:t>
            </a:r>
            <a:r>
              <a:rPr lang="en-US" dirty="0" err="1"/>
              <a:t>Referencer</a:t>
            </a:r>
            <a:endParaRPr lang="en-US" dirty="0"/>
          </a:p>
          <a:p>
            <a:pPr lvl="1"/>
            <a:r>
              <a:rPr lang="en-US" dirty="0"/>
              <a:t>Allows web based browsing of source code</a:t>
            </a:r>
          </a:p>
          <a:p>
            <a:r>
              <a:rPr lang="en-US" dirty="0"/>
              <a:t>GNU GLOBAL</a:t>
            </a:r>
          </a:p>
          <a:p>
            <a:pPr lvl="1"/>
            <a:r>
              <a:rPr lang="en-US" dirty="0"/>
              <a:t>Source code tagging and navigation tool</a:t>
            </a:r>
          </a:p>
          <a:p>
            <a:r>
              <a:rPr lang="en-US" dirty="0"/>
              <a:t>Grep-like tools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cgrep</a:t>
            </a:r>
            <a:r>
              <a:rPr lang="en-US" dirty="0"/>
              <a:t> – for searching large code 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5530C-4254-3B42-834E-8FFDC471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60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7CBF-FB4E-0345-9990-9465519C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7401-0B01-6E4B-81A7-DEBABD1E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designed for full code life cycle management</a:t>
            </a:r>
          </a:p>
          <a:p>
            <a:r>
              <a:rPr lang="en-US" dirty="0"/>
              <a:t>But they include debugging and navigation tools</a:t>
            </a:r>
          </a:p>
          <a:p>
            <a:r>
              <a:rPr lang="en-US" dirty="0"/>
              <a:t>Typically specific to one or more languages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Netbeans</a:t>
            </a:r>
            <a:endParaRPr lang="en-US" dirty="0"/>
          </a:p>
          <a:p>
            <a:pPr lvl="1"/>
            <a:r>
              <a:rPr lang="en-US" dirty="0" err="1"/>
              <a:t>CodeLite</a:t>
            </a:r>
            <a:endParaRPr lang="en-US" dirty="0"/>
          </a:p>
          <a:p>
            <a:pPr lvl="1"/>
            <a:r>
              <a:rPr lang="en-US" dirty="0"/>
              <a:t>Eclipse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E03C8-AB4F-1348-9190-D9B6BAD8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7AB3-1143-2E43-808F-F8C81D7B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7BEB-9F56-BC43-9004-83CC1560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to help find bugs, primarily</a:t>
            </a:r>
          </a:p>
          <a:p>
            <a:r>
              <a:rPr lang="en-US" dirty="0"/>
              <a:t>But also good for close evaluation of program behavior</a:t>
            </a:r>
          </a:p>
          <a:p>
            <a:r>
              <a:rPr lang="en-US" dirty="0"/>
              <a:t>For security testing, allows you to trace data flows dynamically</a:t>
            </a:r>
          </a:p>
          <a:p>
            <a:pPr lvl="1"/>
            <a:r>
              <a:rPr lang="en-US" dirty="0"/>
              <a:t>What really happens, rather than what you think will happen</a:t>
            </a:r>
          </a:p>
          <a:p>
            <a:r>
              <a:rPr lang="en-US" dirty="0"/>
              <a:t>Also allows examining calling sequences, parameters, return values,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9DDAC-C711-4B43-BA6E-90A10F82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FD6C-0673-344C-B896-294CA97D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a Debugger for Your Evaluations?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890A-26ED-4347-A0AF-36F97AAF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</a:t>
            </a:r>
          </a:p>
          <a:p>
            <a:r>
              <a:rPr lang="en-US" dirty="0"/>
              <a:t>Are there critical data flows?</a:t>
            </a:r>
          </a:p>
          <a:p>
            <a:r>
              <a:rPr lang="en-US" dirty="0"/>
              <a:t>How sure are you that they behave as you think?</a:t>
            </a:r>
          </a:p>
          <a:p>
            <a:r>
              <a:rPr lang="en-US" dirty="0"/>
              <a:t>Are you getting unexpected behaviors from the program?</a:t>
            </a:r>
          </a:p>
          <a:p>
            <a:r>
              <a:rPr lang="en-US" dirty="0"/>
              <a:t>If so, targeted use of a debugger can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CDE6A-7D78-5044-8518-580055C3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53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5E2B-1765-3841-B6EB-E6EB531E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35D1-27DA-6B44-ACB7-E2CF4FB5C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discover your network flows aren’t getting encrypted</a:t>
            </a:r>
          </a:p>
          <a:p>
            <a:r>
              <a:rPr lang="en-US" dirty="0"/>
              <a:t>You thought they would be</a:t>
            </a:r>
          </a:p>
          <a:p>
            <a:r>
              <a:rPr lang="en-US" dirty="0"/>
              <a:t>Why not?</a:t>
            </a:r>
          </a:p>
          <a:p>
            <a:r>
              <a:rPr lang="en-US" dirty="0"/>
              <a:t>In some cases, due to errors in passing parameters to crypto functions</a:t>
            </a:r>
          </a:p>
          <a:p>
            <a:r>
              <a:rPr lang="en-US" dirty="0"/>
              <a:t>And not checking return codes</a:t>
            </a:r>
          </a:p>
          <a:p>
            <a:r>
              <a:rPr lang="en-US" dirty="0"/>
              <a:t>Using a debugger will show you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912E2-7077-3141-B868-F9892548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3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7128-E3F8-A648-8147-E1E8E246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a Debugger?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05AA-5912-6B42-84C9-F3A5526F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is complex, lots is going on</a:t>
            </a:r>
          </a:p>
          <a:p>
            <a:r>
              <a:rPr lang="en-US" dirty="0"/>
              <a:t>You can’t afford time to look at everything</a:t>
            </a:r>
          </a:p>
          <a:p>
            <a:r>
              <a:rPr lang="en-US" dirty="0"/>
              <a:t>Unless you know where to look, using a debugger could be a waste of time</a:t>
            </a:r>
          </a:p>
          <a:p>
            <a:pPr lvl="1"/>
            <a:r>
              <a:rPr lang="en-US" dirty="0"/>
              <a:t>Maybe not precisely where to look</a:t>
            </a:r>
          </a:p>
          <a:p>
            <a:pPr lvl="1"/>
            <a:r>
              <a:rPr lang="en-US" dirty="0"/>
              <a:t>But at least the general area</a:t>
            </a:r>
          </a:p>
          <a:p>
            <a:pPr lvl="1"/>
            <a:r>
              <a:rPr lang="en-US" dirty="0"/>
              <a:t>Like the functions that set up crypto, in the previous slide’s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9635-89F6-8D48-8ECB-55B280E0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0FF2-2912-EC4D-8B35-EE3A590F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02A6-8E60-5B41-80E3-9D71B97C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lstStyle/>
          <a:p>
            <a:r>
              <a:rPr lang="en-US" dirty="0"/>
              <a:t>Automated tools that find security problems in code</a:t>
            </a:r>
          </a:p>
          <a:p>
            <a:r>
              <a:rPr lang="en-US" dirty="0"/>
              <a:t>Sometimes using simple heuristics based on known problematic coding techniques</a:t>
            </a:r>
          </a:p>
          <a:p>
            <a:r>
              <a:rPr lang="en-US" dirty="0"/>
              <a:t>Sometimes based on formal methods</a:t>
            </a:r>
          </a:p>
          <a:p>
            <a:r>
              <a:rPr lang="en-US" dirty="0"/>
              <a:t>Some are purely static</a:t>
            </a:r>
          </a:p>
          <a:p>
            <a:pPr lvl="1"/>
            <a:r>
              <a:rPr lang="en-US" dirty="0"/>
              <a:t>You just feed in the source code</a:t>
            </a:r>
          </a:p>
          <a:p>
            <a:r>
              <a:rPr lang="en-US" dirty="0"/>
              <a:t>Others are more dynamic</a:t>
            </a:r>
          </a:p>
          <a:p>
            <a:pPr lvl="1"/>
            <a:r>
              <a:rPr lang="en-US" dirty="0"/>
              <a:t>Perhaps akin to a debugger</a:t>
            </a:r>
          </a:p>
          <a:p>
            <a:pPr lvl="1"/>
            <a:r>
              <a:rPr lang="en-US" dirty="0"/>
              <a:t>But with sophisticated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6757D-491C-EF4A-9D03-CF4C22E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1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564E-2101-D74F-8FFD-CFA11E1E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Code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BD87-BFFF-B049-9E0F-B2375F83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specific to a particular language or platform</a:t>
            </a:r>
          </a:p>
          <a:p>
            <a:r>
              <a:rPr lang="en-US" dirty="0"/>
              <a:t>QARK – a static code analysis tool for Android apps</a:t>
            </a:r>
          </a:p>
          <a:p>
            <a:r>
              <a:rPr lang="en-US" dirty="0"/>
              <a:t>OWASP </a:t>
            </a:r>
            <a:r>
              <a:rPr lang="en-US" dirty="0" err="1"/>
              <a:t>Orizon</a:t>
            </a:r>
            <a:r>
              <a:rPr lang="en-US" dirty="0"/>
              <a:t> – static analysis of Java code</a:t>
            </a:r>
          </a:p>
          <a:p>
            <a:r>
              <a:rPr lang="en-US" dirty="0" err="1"/>
              <a:t>Coverity</a:t>
            </a:r>
            <a:r>
              <a:rPr lang="en-US" dirty="0"/>
              <a:t> – analyzes Java, C/C++/C#, Ruby, Python,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1FCFD-EC08-394B-B91F-557E1122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0767-66CE-AF43-A352-4B404D6B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Your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99DC-6483-9449-81A1-A95C829B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major security flaws in your software</a:t>
            </a:r>
          </a:p>
          <a:p>
            <a:pPr lvl="1"/>
            <a:r>
              <a:rPr lang="en-US" dirty="0"/>
              <a:t>If you have them</a:t>
            </a:r>
          </a:p>
          <a:p>
            <a:r>
              <a:rPr lang="en-US" dirty="0"/>
              <a:t>In both design and implementation</a:t>
            </a:r>
          </a:p>
          <a:p>
            <a:r>
              <a:rPr lang="en-US" dirty="0"/>
              <a:t>Giving you an opportunity to fix any you find</a:t>
            </a:r>
          </a:p>
          <a:p>
            <a:r>
              <a:rPr lang="en-US" dirty="0"/>
              <a:t>Providing you experience in security review of software</a:t>
            </a:r>
          </a:p>
          <a:p>
            <a:r>
              <a:rPr lang="en-US" dirty="0"/>
              <a:t>To be documented in a report from your team on your own system’s security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3D6E-3A23-714B-9B49-3C5C5AD2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6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339A-3DE8-034C-B1FF-06942AF2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AAD4-B34E-ED43-94F6-E5D85ED1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always have access to a live system for testing</a:t>
            </a:r>
          </a:p>
          <a:p>
            <a:r>
              <a:rPr lang="en-US" dirty="0"/>
              <a:t>But in your cases, you do</a:t>
            </a:r>
          </a:p>
          <a:p>
            <a:pPr lvl="1"/>
            <a:r>
              <a:rPr lang="en-US" dirty="0"/>
              <a:t>Your own system</a:t>
            </a:r>
          </a:p>
          <a:p>
            <a:pPr lvl="1"/>
            <a:r>
              <a:rPr lang="en-US" dirty="0"/>
              <a:t>The system the other team set up</a:t>
            </a:r>
          </a:p>
          <a:p>
            <a:r>
              <a:rPr lang="en-US" dirty="0"/>
              <a:t>With a few caveats, you can do whatever testing you want</a:t>
            </a:r>
          </a:p>
          <a:p>
            <a:r>
              <a:rPr lang="en-US" dirty="0"/>
              <a:t>Should you do testing?</a:t>
            </a:r>
          </a:p>
          <a:p>
            <a:r>
              <a:rPr lang="en-US" dirty="0"/>
              <a:t>If so, what testing?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76D3-6E27-8B4D-B74D-DE27721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0B9454F4-1C4A-B941-A17B-8FD54332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020" y="454978"/>
            <a:ext cx="1931670" cy="78232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7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5289-81D3-FB4C-B277-EA0F65CA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4628"/>
            <a:ext cx="8229600" cy="1143000"/>
          </a:xfrm>
        </p:spPr>
        <p:txBody>
          <a:bodyPr/>
          <a:lstStyle/>
          <a:p>
            <a:r>
              <a:rPr lang="en-US" dirty="0"/>
              <a:t>The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1013-76CC-4C43-B183-14A1A5C5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8710"/>
            <a:ext cx="8229600" cy="4525963"/>
          </a:xfrm>
        </p:spPr>
        <p:txBody>
          <a:bodyPr/>
          <a:lstStyle/>
          <a:p>
            <a:r>
              <a:rPr lang="en-US" dirty="0"/>
              <a:t>Don’t do testing that will affect things that aren’t part of the project</a:t>
            </a:r>
          </a:p>
          <a:p>
            <a:pPr lvl="1"/>
            <a:r>
              <a:rPr lang="en-US" dirty="0"/>
              <a:t>E.g., don’t run a DDoS attack on a UCLA server hosting the project</a:t>
            </a:r>
          </a:p>
          <a:p>
            <a:r>
              <a:rPr lang="en-US" dirty="0"/>
              <a:t>Avoid testing that is likely to get the attention of a system administrator</a:t>
            </a:r>
          </a:p>
          <a:p>
            <a:pPr lvl="1"/>
            <a:r>
              <a:rPr lang="en-US" dirty="0"/>
              <a:t>They may shut you down first and ask question later (if they ask at all)</a:t>
            </a:r>
          </a:p>
          <a:p>
            <a:r>
              <a:rPr lang="en-US" dirty="0"/>
              <a:t>Don’t do testing that will expose real world private information</a:t>
            </a:r>
          </a:p>
          <a:p>
            <a:pPr lvl="1"/>
            <a:r>
              <a:rPr lang="en-US" dirty="0"/>
              <a:t>Like your credit card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755D0-850D-9048-A385-8EA8F72D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6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55E6-0444-B24B-B4F3-71AB49E9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Should You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389A-ADD9-AF4E-9A03-92D2662F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guided by the design</a:t>
            </a:r>
          </a:p>
          <a:p>
            <a:r>
              <a:rPr lang="en-US" dirty="0"/>
              <a:t>It will point out sensitive points of the system</a:t>
            </a:r>
          </a:p>
          <a:p>
            <a:pPr lvl="1"/>
            <a:r>
              <a:rPr lang="en-US" dirty="0"/>
              <a:t>Trust boundaries</a:t>
            </a:r>
          </a:p>
          <a:p>
            <a:pPr lvl="1"/>
            <a:r>
              <a:rPr lang="en-US" dirty="0"/>
              <a:t>Flow of critical data</a:t>
            </a:r>
          </a:p>
          <a:p>
            <a:pPr lvl="1"/>
            <a:r>
              <a:rPr lang="en-US" dirty="0"/>
              <a:t>Assumptions about component behaviors</a:t>
            </a:r>
          </a:p>
          <a:p>
            <a:r>
              <a:rPr lang="en-US" dirty="0"/>
              <a:t>Test to see if the trust boundaries are protected</a:t>
            </a:r>
          </a:p>
          <a:p>
            <a:r>
              <a:rPr lang="en-US" dirty="0"/>
              <a:t>Test to see if critical data is properly handled</a:t>
            </a:r>
          </a:p>
          <a:p>
            <a:r>
              <a:rPr lang="en-US" dirty="0"/>
              <a:t>Test to see if components have unexpected behaviors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14726-C267-734B-9DE9-5D8EBF3F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9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7825-6A8C-0C45-A34C-5CCC2C59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5093-E52C-CF4F-8D66-64E49D3B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one element of your evaluation</a:t>
            </a:r>
          </a:p>
          <a:p>
            <a:r>
              <a:rPr lang="en-US" dirty="0"/>
              <a:t>You will have a limited time budget for testing</a:t>
            </a:r>
          </a:p>
          <a:p>
            <a:r>
              <a:rPr lang="en-US" dirty="0"/>
              <a:t>Some of it will be eaten up just getting basic things to work</a:t>
            </a:r>
          </a:p>
          <a:p>
            <a:pPr lvl="1"/>
            <a:r>
              <a:rPr lang="en-US" dirty="0"/>
              <a:t>Like your test machine talking properly to the system you’re testing</a:t>
            </a:r>
          </a:p>
          <a:p>
            <a:r>
              <a:rPr lang="en-US" dirty="0"/>
              <a:t>Make a plan of what testing you will do</a:t>
            </a:r>
          </a:p>
          <a:p>
            <a:pPr lvl="1"/>
            <a:r>
              <a:rPr lang="en-US" dirty="0"/>
              <a:t>With reasonable estimates of time required</a:t>
            </a:r>
          </a:p>
          <a:p>
            <a:r>
              <a:rPr lang="en-US" dirty="0"/>
              <a:t>Change the plan, if circumstances warrant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AD3B9-B0E2-0D44-818F-AC2A8151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10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1226-EA77-9744-82FB-E0E296AF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B139-1BAA-994C-9862-3C67A164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3020"/>
            <a:ext cx="8229600" cy="4525963"/>
          </a:xfrm>
        </p:spPr>
        <p:txBody>
          <a:bodyPr/>
          <a:lstStyle/>
          <a:p>
            <a:r>
              <a:rPr lang="en-US" dirty="0"/>
              <a:t>Network sniffers</a:t>
            </a:r>
          </a:p>
          <a:p>
            <a:r>
              <a:rPr lang="en-US" dirty="0"/>
              <a:t>Port scanners</a:t>
            </a:r>
          </a:p>
          <a:p>
            <a:r>
              <a:rPr lang="en-US" dirty="0"/>
              <a:t>Web security testing tools</a:t>
            </a:r>
          </a:p>
          <a:p>
            <a:r>
              <a:rPr lang="en-US" dirty="0"/>
              <a:t>Tools to test crypto usage</a:t>
            </a:r>
          </a:p>
          <a:p>
            <a:r>
              <a:rPr lang="en-US" dirty="0"/>
              <a:t>Fuzz testing tools</a:t>
            </a:r>
          </a:p>
          <a:p>
            <a:r>
              <a:rPr lang="en-US" dirty="0"/>
              <a:t>Password crackers</a:t>
            </a:r>
          </a:p>
          <a:p>
            <a:r>
              <a:rPr lang="en-US" dirty="0"/>
              <a:t>Database security scanners</a:t>
            </a:r>
          </a:p>
          <a:p>
            <a:r>
              <a:rPr lang="en-US" dirty="0"/>
              <a:t>Mobile app security testers (MASTs)</a:t>
            </a:r>
          </a:p>
          <a:p>
            <a:r>
              <a:rPr lang="en-US" dirty="0"/>
              <a:t>Interactive application security testing (IAST)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0D8DF-7303-FA4A-B4C3-21443338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1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864E-49CA-F44A-A295-D3F21E89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656-3EC2-554F-8E2C-ECFCFC88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Tools to capture network packets in flight</a:t>
            </a:r>
          </a:p>
          <a:p>
            <a:pPr lvl="1"/>
            <a:r>
              <a:rPr lang="en-US" sz="2400" dirty="0"/>
              <a:t>Either from a wireless network</a:t>
            </a:r>
          </a:p>
          <a:p>
            <a:pPr lvl="1"/>
            <a:r>
              <a:rPr lang="en-US" sz="2400" dirty="0"/>
              <a:t>Or, more commonly, on a machine they traverse</a:t>
            </a:r>
          </a:p>
          <a:p>
            <a:r>
              <a:rPr lang="en-US" sz="2800" dirty="0"/>
              <a:t>Useful in security testing to see what packets your apps send and receive</a:t>
            </a:r>
          </a:p>
          <a:p>
            <a:pPr lvl="1"/>
            <a:r>
              <a:rPr lang="en-US" sz="2400" dirty="0"/>
              <a:t>E.g., are my packets really encrypted?</a:t>
            </a:r>
          </a:p>
          <a:p>
            <a:pPr lvl="1"/>
            <a:r>
              <a:rPr lang="en-US" sz="2400" dirty="0"/>
              <a:t>Are there unexpected data flows to/from my application?</a:t>
            </a:r>
          </a:p>
          <a:p>
            <a:r>
              <a:rPr lang="en-US" sz="2800" dirty="0"/>
              <a:t>Wireshark is the best known one</a:t>
            </a:r>
          </a:p>
          <a:p>
            <a:pPr lvl="1"/>
            <a:r>
              <a:rPr lang="en-US" sz="2400" dirty="0"/>
              <a:t>There are many others available</a:t>
            </a:r>
          </a:p>
          <a:p>
            <a:r>
              <a:rPr lang="en-US" sz="2800" dirty="0"/>
              <a:t>Useful to you if your system is not totally contained on one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33A92-CC3B-7344-B72D-4E43F83F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69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4108-3DF6-514B-AD38-D4935A1A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45C4-66B4-3246-B4B1-A7B4A4B1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test which ports are open on a server</a:t>
            </a:r>
          </a:p>
          <a:p>
            <a:r>
              <a:rPr lang="en-US" dirty="0"/>
              <a:t>Used to find forgotten or poorly protected ports</a:t>
            </a:r>
          </a:p>
          <a:p>
            <a:r>
              <a:rPr lang="en-US" dirty="0"/>
              <a:t>Allowing attackers entry points into a server</a:t>
            </a:r>
          </a:p>
          <a:p>
            <a:pPr lvl="1"/>
            <a:r>
              <a:rPr lang="en-US" dirty="0"/>
              <a:t>Or the network the server is on</a:t>
            </a:r>
          </a:p>
          <a:p>
            <a:r>
              <a:rPr lang="en-US" dirty="0" err="1"/>
              <a:t>Nmap</a:t>
            </a:r>
            <a:r>
              <a:rPr lang="en-US" dirty="0"/>
              <a:t> is a well known example</a:t>
            </a:r>
          </a:p>
          <a:p>
            <a:r>
              <a:rPr lang="en-US" dirty="0"/>
              <a:t>Relevant to some projects</a:t>
            </a:r>
          </a:p>
          <a:p>
            <a:pPr lvl="1"/>
            <a:r>
              <a:rPr lang="en-US" dirty="0"/>
              <a:t>If you are running your own server</a:t>
            </a:r>
          </a:p>
          <a:p>
            <a:pPr lvl="1"/>
            <a:r>
              <a:rPr lang="en-US" dirty="0"/>
              <a:t>Real or virtual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B0FB8-8B9D-734E-AC3B-79B8E9D2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38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2C1F-CBEE-4743-B45D-DF646C59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100D-39A8-4E42-BF37-71A4F52B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8740"/>
            <a:ext cx="8229600" cy="4525963"/>
          </a:xfrm>
        </p:spPr>
        <p:txBody>
          <a:bodyPr/>
          <a:lstStyle/>
          <a:p>
            <a:r>
              <a:rPr lang="en-US" dirty="0"/>
              <a:t>Tools that test for a wide range of common web security problems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XSS</a:t>
            </a:r>
          </a:p>
          <a:p>
            <a:pPr lvl="1"/>
            <a:r>
              <a:rPr lang="en-US" dirty="0"/>
              <a:t>File inclusion vulnerabilities</a:t>
            </a:r>
          </a:p>
          <a:p>
            <a:pPr lvl="1"/>
            <a:r>
              <a:rPr lang="en-US" dirty="0"/>
              <a:t>Many others</a:t>
            </a:r>
          </a:p>
          <a:p>
            <a:r>
              <a:rPr lang="en-US" dirty="0"/>
              <a:t>OWASP ZAP is one example</a:t>
            </a:r>
          </a:p>
          <a:p>
            <a:r>
              <a:rPr lang="en-US" dirty="0"/>
              <a:t>Only useful if you’re testing a web application, usually</a:t>
            </a:r>
          </a:p>
          <a:p>
            <a:pPr lvl="1"/>
            <a:r>
              <a:rPr lang="en-US" dirty="0"/>
              <a:t>But that fits many of the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C13BE-55CA-8942-B657-76355890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06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104F-E5AF-8340-814E-C3FE5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Test Crypto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33BB-5511-7F44-BAD4-3C5B1C53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1590"/>
            <a:ext cx="8229600" cy="4525963"/>
          </a:xfrm>
        </p:spPr>
        <p:txBody>
          <a:bodyPr/>
          <a:lstStyle/>
          <a:p>
            <a:r>
              <a:rPr lang="en-US" dirty="0"/>
              <a:t>Tools that help you figure out if you’ve used crypto properly</a:t>
            </a:r>
          </a:p>
          <a:p>
            <a:r>
              <a:rPr lang="en-US" dirty="0"/>
              <a:t>Typically related to SSL/TLS</a:t>
            </a:r>
          </a:p>
          <a:p>
            <a:r>
              <a:rPr lang="en-US" dirty="0"/>
              <a:t>Checks on </a:t>
            </a:r>
          </a:p>
          <a:p>
            <a:pPr lvl="1"/>
            <a:r>
              <a:rPr lang="en-US" dirty="0"/>
              <a:t>Proper configurations</a:t>
            </a:r>
          </a:p>
          <a:p>
            <a:pPr lvl="1"/>
            <a:r>
              <a:rPr lang="en-US" dirty="0"/>
              <a:t>Ability of attacker to interfere with secure connection setup</a:t>
            </a:r>
          </a:p>
          <a:p>
            <a:pPr lvl="1"/>
            <a:r>
              <a:rPr lang="en-US" dirty="0"/>
              <a:t>Use of known problems in crypto software</a:t>
            </a:r>
          </a:p>
          <a:p>
            <a:r>
              <a:rPr lang="en-US" dirty="0"/>
              <a:t>Google’s </a:t>
            </a:r>
            <a:r>
              <a:rPr lang="en-US" dirty="0" err="1"/>
              <a:t>Nogotofail</a:t>
            </a:r>
            <a:r>
              <a:rPr lang="en-US" dirty="0"/>
              <a:t> is one example</a:t>
            </a:r>
          </a:p>
          <a:p>
            <a:r>
              <a:rPr lang="en-US" dirty="0"/>
              <a:t>Might be helpful if you’re using crypto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C9374-D30D-D147-921B-86EA44E9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1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6253-D7BC-BB43-A09E-2711B480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722-7BB9-C04D-B0D1-D6A63411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3070"/>
            <a:ext cx="8229600" cy="4525963"/>
          </a:xfrm>
        </p:spPr>
        <p:txBody>
          <a:bodyPr/>
          <a:lstStyle/>
          <a:p>
            <a:r>
              <a:rPr lang="en-US" sz="2800" dirty="0"/>
              <a:t>Tools that automatically generate large numbers of inputs to a program</a:t>
            </a:r>
          </a:p>
          <a:p>
            <a:r>
              <a:rPr lang="en-US" sz="2800" dirty="0"/>
              <a:t>Looking for problems in input validation and use</a:t>
            </a:r>
          </a:p>
          <a:p>
            <a:pPr lvl="1"/>
            <a:r>
              <a:rPr lang="en-US" sz="2400" dirty="0"/>
              <a:t>Such as buffer overflows</a:t>
            </a:r>
          </a:p>
          <a:p>
            <a:pPr lvl="1"/>
            <a:r>
              <a:rPr lang="en-US" sz="2400" dirty="0"/>
              <a:t>Or dangerous error conditions</a:t>
            </a:r>
          </a:p>
          <a:p>
            <a:r>
              <a:rPr lang="en-US" sz="2800" dirty="0"/>
              <a:t>Possibly useful if users can send you arbitrary inputs</a:t>
            </a:r>
          </a:p>
          <a:p>
            <a:r>
              <a:rPr lang="en-US" sz="2800" dirty="0"/>
              <a:t>But can be quite expensive, in time and processing</a:t>
            </a:r>
          </a:p>
          <a:p>
            <a:r>
              <a:rPr lang="en-US" sz="2800" dirty="0" err="1"/>
              <a:t>Clusterfuzz</a:t>
            </a:r>
            <a:r>
              <a:rPr lang="en-US" sz="2800" dirty="0"/>
              <a:t>, from Google, is one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30C75-D3F0-F642-B97B-DF4E39E3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AD40-AD89-6C4C-9F88-450C7E12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Come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00EE-C82A-6240-A4AB-58155F97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525963"/>
          </a:xfrm>
        </p:spPr>
        <p:txBody>
          <a:bodyPr/>
          <a:lstStyle/>
          <a:p>
            <a:r>
              <a:rPr lang="en-US" dirty="0"/>
              <a:t>Each group will be given another group’s project</a:t>
            </a:r>
          </a:p>
          <a:p>
            <a:r>
              <a:rPr lang="en-US" dirty="0"/>
              <a:t>And will perform a similar security review</a:t>
            </a:r>
          </a:p>
          <a:p>
            <a:r>
              <a:rPr lang="en-US" dirty="0"/>
              <a:t>Giving everyone more experience in software security review</a:t>
            </a:r>
          </a:p>
          <a:p>
            <a:r>
              <a:rPr lang="en-US" dirty="0"/>
              <a:t>And a reality check on how well you did your own project’s review</a:t>
            </a:r>
          </a:p>
          <a:p>
            <a:r>
              <a:rPr lang="en-US" dirty="0"/>
              <a:t>Again, results documented in a report</a:t>
            </a:r>
          </a:p>
          <a:p>
            <a:r>
              <a:rPr lang="en-US" dirty="0"/>
              <a:t>So this presentation applies to both reviews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08BD2-AA40-4B43-A938-D5020D6F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3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A5F6-E51C-854C-A8CA-6D9A3817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0C1F-41F0-204D-BB82-1AE934E7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attempt to crack passwords, typically using dictionary attacks</a:t>
            </a:r>
          </a:p>
          <a:p>
            <a:r>
              <a:rPr lang="en-US" dirty="0"/>
              <a:t>Generally working against a salted, encrypted password file</a:t>
            </a:r>
          </a:p>
          <a:p>
            <a:r>
              <a:rPr lang="en-US" dirty="0"/>
              <a:t>But sometimes usable for simple remote password guessing attacks</a:t>
            </a:r>
          </a:p>
          <a:p>
            <a:r>
              <a:rPr lang="en-US" dirty="0"/>
              <a:t>John the Ripper is one example</a:t>
            </a:r>
          </a:p>
          <a:p>
            <a:r>
              <a:rPr lang="en-US" dirty="0"/>
              <a:t>Should you use one?</a:t>
            </a:r>
          </a:p>
          <a:p>
            <a:r>
              <a:rPr lang="en-US" dirty="0"/>
              <a:t>Are you using passwords for authentication?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08483-3B76-4D49-8619-E26E95C8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E0C5-5ECA-6D4C-A5CB-E8246F4E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 Scanners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093B-6345-7A46-9975-484AFDE6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looks for common vulnerabilities in databases</a:t>
            </a:r>
          </a:p>
          <a:p>
            <a:pPr lvl="1"/>
            <a:r>
              <a:rPr lang="en-US" dirty="0"/>
              <a:t>Version issues</a:t>
            </a:r>
          </a:p>
          <a:p>
            <a:pPr lvl="1"/>
            <a:r>
              <a:rPr lang="en-US" dirty="0"/>
              <a:t>Weak passwords</a:t>
            </a:r>
          </a:p>
          <a:p>
            <a:pPr lvl="1"/>
            <a:r>
              <a:rPr lang="en-US" dirty="0"/>
              <a:t>ACL problems</a:t>
            </a:r>
          </a:p>
          <a:p>
            <a:pPr lvl="1"/>
            <a:r>
              <a:rPr lang="en-US" dirty="0"/>
              <a:t>Configuration errors</a:t>
            </a:r>
          </a:p>
          <a:p>
            <a:r>
              <a:rPr lang="en-US" dirty="0"/>
              <a:t>Many projects include a database</a:t>
            </a:r>
          </a:p>
          <a:p>
            <a:r>
              <a:rPr lang="en-US" dirty="0"/>
              <a:t>Might be useful for them</a:t>
            </a:r>
          </a:p>
          <a:p>
            <a:r>
              <a:rPr lang="en-US" dirty="0"/>
              <a:t>Scuba, from Imperva, is one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47D3D-F9B6-464E-8573-C773E656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0C4F-3EF4-5441-81FB-41BDBBE0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Security Testers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A155-12E3-C143-A6D0-E96321AA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525963"/>
          </a:xfrm>
        </p:spPr>
        <p:txBody>
          <a:bodyPr/>
          <a:lstStyle/>
          <a:p>
            <a:r>
              <a:rPr lang="en-US" dirty="0"/>
              <a:t>Software specifically designed to test the security of mobile apps</a:t>
            </a:r>
          </a:p>
          <a:p>
            <a:pPr lvl="1"/>
            <a:r>
              <a:rPr lang="en-US" dirty="0"/>
              <a:t>Particularly smart phone apps</a:t>
            </a:r>
          </a:p>
          <a:p>
            <a:pPr lvl="1"/>
            <a:r>
              <a:rPr lang="en-US" dirty="0"/>
              <a:t>Often tied to one mobile platform, like </a:t>
            </a:r>
            <a:r>
              <a:rPr lang="en-US" dirty="0" err="1"/>
              <a:t>IoS</a:t>
            </a:r>
            <a:r>
              <a:rPr lang="en-US" dirty="0"/>
              <a:t> or Android</a:t>
            </a:r>
          </a:p>
          <a:p>
            <a:r>
              <a:rPr lang="en-US" dirty="0"/>
              <a:t>Sometimes fairly static</a:t>
            </a:r>
          </a:p>
          <a:p>
            <a:r>
              <a:rPr lang="en-US" dirty="0"/>
              <a:t>Sometimes allow dynamic interactions with the app being tested</a:t>
            </a:r>
          </a:p>
          <a:p>
            <a:r>
              <a:rPr lang="en-US" dirty="0"/>
              <a:t>Android Debug Bridge (from Google) is one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0B1B8-F6B2-564E-9ADF-A8AD8DAA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4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0BAA-E9C8-074B-99B9-D359B4C1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Application Security 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BCF4-6589-9849-AF45-5CA7D6D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combine static analysis and dynamic analysis</a:t>
            </a:r>
          </a:p>
          <a:p>
            <a:r>
              <a:rPr lang="en-US" dirty="0"/>
              <a:t>E.g., to determine if a vulnerability static analysis suggested is exploitable</a:t>
            </a:r>
          </a:p>
          <a:p>
            <a:r>
              <a:rPr lang="en-US" dirty="0"/>
              <a:t>Generally requires source code access</a:t>
            </a:r>
          </a:p>
          <a:p>
            <a:r>
              <a:rPr lang="en-US" dirty="0"/>
              <a:t>Not many free IAST tools are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4ADA-6858-6145-8E60-BF96A1D0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5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B700-A56B-5247-9B3C-E488EE29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Aren’t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09AB-42DC-AA4D-A93F-710BAADF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wide variety of other tools available for security testing</a:t>
            </a:r>
          </a:p>
          <a:p>
            <a:r>
              <a:rPr lang="en-US" dirty="0"/>
              <a:t>Some are highly specialized</a:t>
            </a:r>
          </a:p>
          <a:p>
            <a:pPr lvl="1"/>
            <a:r>
              <a:rPr lang="en-US" dirty="0"/>
              <a:t>One type of attack, platform, OS, language, etc.</a:t>
            </a:r>
          </a:p>
          <a:p>
            <a:r>
              <a:rPr lang="en-US" dirty="0"/>
              <a:t>Others are very general</a:t>
            </a:r>
          </a:p>
          <a:p>
            <a:r>
              <a:rPr lang="en-US" dirty="0"/>
              <a:t>Look around the web for other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18FE-F11B-BF41-B074-55B2CA96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9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F679-EEBB-F945-9AE7-08294BFF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Should You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E276-7E15-B044-A779-0640D4AF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870"/>
            <a:ext cx="8229600" cy="4525963"/>
          </a:xfrm>
        </p:spPr>
        <p:txBody>
          <a:bodyPr/>
          <a:lstStyle/>
          <a:p>
            <a:r>
              <a:rPr lang="en-US" dirty="0"/>
              <a:t>Obviously depends on your project</a:t>
            </a:r>
          </a:p>
          <a:p>
            <a:pPr lvl="1"/>
            <a:r>
              <a:rPr lang="en-US" dirty="0"/>
              <a:t>No need to run a database tool if you don’t use a database</a:t>
            </a:r>
          </a:p>
          <a:p>
            <a:r>
              <a:rPr lang="en-US" dirty="0"/>
              <a:t>Also should be guided by your design document and security review</a:t>
            </a:r>
          </a:p>
          <a:p>
            <a:pPr lvl="1"/>
            <a:r>
              <a:rPr lang="en-US" dirty="0"/>
              <a:t>Which tools are suited to the most serious threats you anticipate?</a:t>
            </a:r>
          </a:p>
          <a:p>
            <a:r>
              <a:rPr lang="en-US" dirty="0"/>
              <a:t>Also consider time budget</a:t>
            </a:r>
          </a:p>
          <a:p>
            <a:pPr lvl="1"/>
            <a:r>
              <a:rPr lang="en-US" dirty="0"/>
              <a:t>Some tools take a long time to produce results</a:t>
            </a:r>
          </a:p>
          <a:p>
            <a:pPr lvl="1"/>
            <a:r>
              <a:rPr lang="en-US" dirty="0"/>
              <a:t>If you use them at all, start them early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71FD8-EFFF-834D-8A97-EB4F8BCB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6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F1C6-5210-B543-835D-A3E7B5BC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Your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0A45-A351-C64C-AD19-725DDE00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1590"/>
            <a:ext cx="8229600" cy="4525963"/>
          </a:xfrm>
        </p:spPr>
        <p:txBody>
          <a:bodyPr/>
          <a:lstStyle/>
          <a:p>
            <a:r>
              <a:rPr lang="en-US" dirty="0"/>
              <a:t>Many security testing tools are available for free</a:t>
            </a:r>
          </a:p>
          <a:p>
            <a:pPr lvl="1"/>
            <a:r>
              <a:rPr lang="en-US" dirty="0"/>
              <a:t>Including the ones I mentioned as examples</a:t>
            </a:r>
          </a:p>
          <a:p>
            <a:r>
              <a:rPr lang="en-US" dirty="0"/>
              <a:t>Many companies make money off selling their security tools</a:t>
            </a:r>
          </a:p>
          <a:p>
            <a:r>
              <a:rPr lang="en-US" dirty="0"/>
              <a:t>I do not recommend paying to get security tools</a:t>
            </a:r>
          </a:p>
          <a:p>
            <a:pPr lvl="1"/>
            <a:r>
              <a:rPr lang="en-US" dirty="0"/>
              <a:t>But that’s up to you</a:t>
            </a:r>
          </a:p>
          <a:p>
            <a:r>
              <a:rPr lang="en-US" dirty="0"/>
              <a:t>For this class’ purpose, you should be able to get by with open source and free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DC8B3-3379-4145-88E0-70244E66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8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616-BCE9-6047-BE15-AD1C1B7C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631E-1FA1-8844-99E8-2F848669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do some combination of:</a:t>
            </a:r>
          </a:p>
          <a:p>
            <a:pPr lvl="1"/>
            <a:r>
              <a:rPr lang="en-US" dirty="0"/>
              <a:t>Security design review</a:t>
            </a:r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On your project and the other team’s project</a:t>
            </a:r>
          </a:p>
          <a:p>
            <a:r>
              <a:rPr lang="en-US" dirty="0"/>
              <a:t>The final goal is a report on the security of the software you examine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C0817-6C7B-AB45-93F8-A4FAC58E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9D9DD580-F04E-6944-B7E4-35D896E1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430" y="454978"/>
            <a:ext cx="4480560" cy="78232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4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8ED2-BCFB-AD40-91C8-14045E15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80DA-5C48-8349-8D7E-F8B3C988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 isn’t to demonstrate your project is wonderfully secure</a:t>
            </a:r>
          </a:p>
          <a:p>
            <a:r>
              <a:rPr lang="en-US" dirty="0"/>
              <a:t>Or that the other team’s project is full of holes</a:t>
            </a:r>
          </a:p>
          <a:p>
            <a:r>
              <a:rPr lang="en-US" dirty="0"/>
              <a:t>The point, in both cases, is to get a true picture of the software’s security</a:t>
            </a:r>
          </a:p>
          <a:p>
            <a:r>
              <a:rPr lang="en-US" dirty="0"/>
              <a:t>You won’t be graded on finding/not finding flaws</a:t>
            </a:r>
          </a:p>
          <a:p>
            <a:r>
              <a:rPr lang="en-US" dirty="0"/>
              <a:t>You’ll be graded on the quality of your investigation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FA3FB-094B-A948-A212-5C0AB8C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6796-F02A-0E4A-8D68-7627E329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Elements of the Security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2CEA-ED33-4D48-858B-7DD4A466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identify the major threats to the software?</a:t>
            </a:r>
          </a:p>
          <a:p>
            <a:pPr lvl="1"/>
            <a:r>
              <a:rPr lang="en-US" dirty="0"/>
              <a:t>How did you identify them?</a:t>
            </a:r>
          </a:p>
          <a:p>
            <a:r>
              <a:rPr lang="en-US" dirty="0"/>
              <a:t>Did you perform suitable investigations of whether those threats are mitigated?</a:t>
            </a:r>
          </a:p>
          <a:p>
            <a:r>
              <a:rPr lang="en-US" dirty="0"/>
              <a:t>Did you clearly describe your findings?</a:t>
            </a:r>
          </a:p>
          <a:p>
            <a:pPr lvl="1"/>
            <a:r>
              <a:rPr lang="en-US" dirty="0"/>
              <a:t>Security problems found</a:t>
            </a:r>
          </a:p>
          <a:p>
            <a:pPr lvl="1"/>
            <a:r>
              <a:rPr lang="en-US" dirty="0"/>
              <a:t>Suggested further mitigations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6DE59-8E4F-0743-AEE6-868812CB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BE3A-7021-3E4F-A280-6F4B762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Security Review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8F64-2A35-4149-B245-32EC10C6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review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You should not choose just one</a:t>
            </a:r>
          </a:p>
          <a:p>
            <a:r>
              <a:rPr lang="en-US" dirty="0"/>
              <a:t>You should take a balanced approach using all three</a:t>
            </a:r>
          </a:p>
          <a:p>
            <a:pPr lvl="1"/>
            <a:r>
              <a:rPr lang="en-US" dirty="0"/>
              <a:t>Both for your own project and the other team’s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70BE9-CCAA-434C-8055-083EC2B4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B613-43DA-8B4C-B976-03F12B4B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0EB3-4D3E-054B-A8A1-36DF52F6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real point </a:t>
            </a:r>
            <a:r>
              <a:rPr lang="en-US" dirty="0"/>
              <a:t>here is not even to understand the particular security properties of the project</a:t>
            </a:r>
          </a:p>
          <a:p>
            <a:r>
              <a:rPr lang="en-US" dirty="0"/>
              <a:t>It’s to help you develop skills in security evaluation</a:t>
            </a:r>
          </a:p>
          <a:p>
            <a:r>
              <a:rPr lang="en-US" dirty="0"/>
              <a:t>That you can use in your future careers</a:t>
            </a:r>
          </a:p>
          <a:p>
            <a:r>
              <a:rPr lang="en-US" dirty="0"/>
              <a:t>It’s a learning experience, so treat it that way!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4813B-5C7F-1845-8DF3-744B7F00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F51A-5702-1D4E-A44E-18F3D7D1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62E3-B7BD-C44B-9492-E00629F8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design document for your project</a:t>
            </a:r>
          </a:p>
          <a:p>
            <a:r>
              <a:rPr lang="en-US" dirty="0"/>
              <a:t>And you’ll get the one for the other project you will be reviewing</a:t>
            </a:r>
          </a:p>
          <a:p>
            <a:r>
              <a:rPr lang="en-US" dirty="0"/>
              <a:t>That will give you a starting point on a design review</a:t>
            </a:r>
          </a:p>
          <a:p>
            <a:pPr lvl="1"/>
            <a:r>
              <a:rPr lang="en-US" dirty="0"/>
              <a:t>One oriented towards security, rather than other software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68BCD-C033-F94A-A992-B87D390B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0109CB02-79D6-5448-AE81-99ED23CC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490" y="454978"/>
            <a:ext cx="3577590" cy="78232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A86E-54C1-1643-9D4D-102FB8F3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Design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10A8-EF5E-0145-AE5E-91319E51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Clearly won’t discover coding bugs</a:t>
            </a:r>
          </a:p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But it could discover fundamental flaws</a:t>
            </a:r>
          </a:p>
          <a:p>
            <a:pPr lvl="1"/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Which you (or the other team) may have missed earlier</a:t>
            </a:r>
          </a:p>
          <a:p>
            <a:r>
              <a:rPr lang="en-US" dirty="0">
                <a:ea typeface="ＭＳ Ｐゴシック" pitchFamily="4" charset="-128"/>
                <a:cs typeface="ＭＳ Ｐゴシック" pitchFamily="4" charset="-128"/>
              </a:rPr>
              <a:t>Also useful for prioritizing attention during later code review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224E-9ACB-0D4C-8957-63A59551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749-7362-FC4A-916C-62B642F1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the Design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AC95-D09A-0E44-AACB-D6E88747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information</a:t>
            </a:r>
          </a:p>
          <a:p>
            <a:pPr lvl="1"/>
            <a:r>
              <a:rPr lang="en-US" dirty="0"/>
              <a:t>The design document</a:t>
            </a:r>
          </a:p>
          <a:p>
            <a:pPr lvl="1"/>
            <a:r>
              <a:rPr lang="en-US" dirty="0"/>
              <a:t>A high level overview of the code</a:t>
            </a:r>
          </a:p>
          <a:p>
            <a:pPr lvl="1"/>
            <a:r>
              <a:rPr lang="en-US" dirty="0"/>
              <a:t>Information about any components not developed by the team</a:t>
            </a:r>
          </a:p>
          <a:p>
            <a:r>
              <a:rPr lang="en-US" dirty="0"/>
              <a:t>Determine threats to the software</a:t>
            </a:r>
          </a:p>
          <a:p>
            <a:r>
              <a:rPr lang="en-US" dirty="0"/>
              <a:t>Assign risks or priorities to threats</a:t>
            </a:r>
          </a:p>
          <a:p>
            <a:pPr lvl="1"/>
            <a:r>
              <a:rPr lang="en-US" dirty="0"/>
              <a:t>Helping you to prioritize your later efforts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D303-1234-ED48-BC16-148F2560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4653-B4F9-1446-942B-6B0E11D8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Design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6D1A-D5A2-714D-8C8B-0DC93971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expressed design intentions at the start of the project</a:t>
            </a:r>
          </a:p>
          <a:p>
            <a:r>
              <a:rPr lang="en-US" dirty="0"/>
              <a:t>Reality might have changed what was actually done</a:t>
            </a:r>
          </a:p>
          <a:p>
            <a:r>
              <a:rPr lang="en-US" dirty="0"/>
              <a:t>Try to determine if the prototype largely matches the design</a:t>
            </a:r>
          </a:p>
          <a:p>
            <a:r>
              <a:rPr lang="en-US" dirty="0"/>
              <a:t>Pay particular attention to areas where it appears not to</a:t>
            </a:r>
          </a:p>
          <a:p>
            <a:pPr lvl="1"/>
            <a:r>
              <a:rPr lang="en-US" dirty="0"/>
              <a:t>Since security evaluation of those may be weaker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808B5-1509-0C45-9589-C4086F6A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18A7C-687B-BE4F-84FE-0A7FB4E2ED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03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12781</TotalTime>
  <Words>2498</Words>
  <Application>Microsoft Macintosh PowerPoint</Application>
  <PresentationFormat>On-screen Show (4:3)</PresentationFormat>
  <Paragraphs>402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ＭＳ Ｐゴシック</vt:lpstr>
      <vt:lpstr>Arial</vt:lpstr>
      <vt:lpstr>Calibri</vt:lpstr>
      <vt:lpstr>Courier New</vt:lpstr>
      <vt:lpstr>Times New Roman</vt:lpstr>
      <vt:lpstr>Default Theme</vt:lpstr>
      <vt:lpstr>Evaluating Software Security CS 188 Secure Software Design and Implementation Peter Reiher February 18, 2020</vt:lpstr>
      <vt:lpstr>Evaluating Your Project’s Security</vt:lpstr>
      <vt:lpstr>What’s Your Goal?</vt:lpstr>
      <vt:lpstr>What Will Come Next?</vt:lpstr>
      <vt:lpstr>Basic Security Review Approaches</vt:lpstr>
      <vt:lpstr>Design Review</vt:lpstr>
      <vt:lpstr>Purpose of Design Review</vt:lpstr>
      <vt:lpstr>Performing the Design Review</vt:lpstr>
      <vt:lpstr>Using the Design Document</vt:lpstr>
      <vt:lpstr>Investigating External Components</vt:lpstr>
      <vt:lpstr>What To Look For in a Security Design Review</vt:lpstr>
      <vt:lpstr>Code Review</vt:lpstr>
      <vt:lpstr>Code Review and External Packages</vt:lpstr>
      <vt:lpstr>The Code Review Process</vt:lpstr>
      <vt:lpstr>Need to Define a Process</vt:lpstr>
      <vt:lpstr>Reviewing the Code</vt:lpstr>
      <vt:lpstr>General Approaches To Design Reviews</vt:lpstr>
      <vt:lpstr>Code Auditing Strategies</vt:lpstr>
      <vt:lpstr>Some Example Strategies</vt:lpstr>
      <vt:lpstr>Guidelines for Auditing Code</vt:lpstr>
      <vt:lpstr>Useful Auditing Tools</vt:lpstr>
      <vt:lpstr>Some Sample Source Code Navigation Tools</vt:lpstr>
      <vt:lpstr>Integrated Development Environments</vt:lpstr>
      <vt:lpstr>Debuggers</vt:lpstr>
      <vt:lpstr>Should You Use a Debugger for Your Evaluations?</vt:lpstr>
      <vt:lpstr>For Example,</vt:lpstr>
      <vt:lpstr>Why Not Use a Debugger?</vt:lpstr>
      <vt:lpstr>Code Analysis Tools</vt:lpstr>
      <vt:lpstr>Some Example Code Analysis Tools</vt:lpstr>
      <vt:lpstr>Testing</vt:lpstr>
      <vt:lpstr>The Caveats</vt:lpstr>
      <vt:lpstr>So What Should You Test?</vt:lpstr>
      <vt:lpstr>Test Plans</vt:lpstr>
      <vt:lpstr>Testing Tools</vt:lpstr>
      <vt:lpstr>Network Sniffers</vt:lpstr>
      <vt:lpstr>Port Scanners</vt:lpstr>
      <vt:lpstr>Web Security Tools</vt:lpstr>
      <vt:lpstr>Tools To Test Crypto Usage</vt:lpstr>
      <vt:lpstr>Fuzz Testing</vt:lpstr>
      <vt:lpstr>Password Crackers</vt:lpstr>
      <vt:lpstr>Database Security Scanners</vt:lpstr>
      <vt:lpstr>Mobile App Security Testers</vt:lpstr>
      <vt:lpstr>Interactive Application Security Testing Tools</vt:lpstr>
      <vt:lpstr>These Aren’t All</vt:lpstr>
      <vt:lpstr>What Tools Should You Use?</vt:lpstr>
      <vt:lpstr>Obtaining Your Tools</vt:lpstr>
      <vt:lpstr>Putting It Together</vt:lpstr>
      <vt:lpstr>Your Goal</vt:lpstr>
      <vt:lpstr>Important Elements of the Security Reviews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Two DREADs</dc:title>
  <dc:creator>Microsoft Office User</dc:creator>
  <cp:lastModifiedBy>Microsoft Office User</cp:lastModifiedBy>
  <cp:revision>43</cp:revision>
  <cp:lastPrinted>2020-01-30T19:52:50Z</cp:lastPrinted>
  <dcterms:created xsi:type="dcterms:W3CDTF">2020-01-16T17:09:54Z</dcterms:created>
  <dcterms:modified xsi:type="dcterms:W3CDTF">2020-02-18T06:51:44Z</dcterms:modified>
</cp:coreProperties>
</file>