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76" r:id="rId3"/>
    <p:sldId id="277" r:id="rId4"/>
    <p:sldId id="278" r:id="rId5"/>
    <p:sldId id="291" r:id="rId6"/>
    <p:sldId id="292" r:id="rId7"/>
    <p:sldId id="293" r:id="rId8"/>
    <p:sldId id="294" r:id="rId9"/>
    <p:sldId id="279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BC0CA7-C658-4482-9776-CE4B7BA70689}" v="9" dt="2019-04-19T04:23:41.198"/>
    <p1510:client id="{62440B99-FC78-AF8D-5C0A-2D48A3449E00}" v="1" dt="2019-04-21T04:29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526" y="46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209673f906a014b/Documents/Wait%20time%20Priorit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209673f906a014b/Documents/SJF%20Run%20Tim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209673f906a014b/Documents/Number%20of%20Input%20outpu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FIFO Wait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Sheet1!$A$1:$A$30</c:f>
              <c:strCache>
                <c:ptCount val="30"/>
                <c:pt idx="0">
                  <c:v>Job 1</c:v>
                </c:pt>
                <c:pt idx="1">
                  <c:v>Job 2</c:v>
                </c:pt>
                <c:pt idx="2">
                  <c:v>Job 3</c:v>
                </c:pt>
                <c:pt idx="3">
                  <c:v>Job 4</c:v>
                </c:pt>
                <c:pt idx="4">
                  <c:v>Job 5</c:v>
                </c:pt>
                <c:pt idx="5">
                  <c:v>Job 6</c:v>
                </c:pt>
                <c:pt idx="6">
                  <c:v>Job 7</c:v>
                </c:pt>
                <c:pt idx="7">
                  <c:v>Job 8</c:v>
                </c:pt>
                <c:pt idx="8">
                  <c:v>Job 9</c:v>
                </c:pt>
                <c:pt idx="9">
                  <c:v>Job 10</c:v>
                </c:pt>
                <c:pt idx="10">
                  <c:v>Job 11</c:v>
                </c:pt>
                <c:pt idx="11">
                  <c:v>Job 12</c:v>
                </c:pt>
                <c:pt idx="12">
                  <c:v>Job 13</c:v>
                </c:pt>
                <c:pt idx="13">
                  <c:v>Job 14</c:v>
                </c:pt>
                <c:pt idx="14">
                  <c:v>Job 15</c:v>
                </c:pt>
                <c:pt idx="15">
                  <c:v>Job 16</c:v>
                </c:pt>
                <c:pt idx="16">
                  <c:v>Job 17</c:v>
                </c:pt>
                <c:pt idx="17">
                  <c:v>Job 18</c:v>
                </c:pt>
                <c:pt idx="18">
                  <c:v>Job 19</c:v>
                </c:pt>
                <c:pt idx="19">
                  <c:v>Job 20</c:v>
                </c:pt>
                <c:pt idx="20">
                  <c:v>Job 21</c:v>
                </c:pt>
                <c:pt idx="21">
                  <c:v>Job 22</c:v>
                </c:pt>
                <c:pt idx="22">
                  <c:v>Job 23</c:v>
                </c:pt>
                <c:pt idx="23">
                  <c:v>Job 24</c:v>
                </c:pt>
                <c:pt idx="24">
                  <c:v>Job 25</c:v>
                </c:pt>
                <c:pt idx="25">
                  <c:v>Job 26</c:v>
                </c:pt>
                <c:pt idx="26">
                  <c:v>Job 27</c:v>
                </c:pt>
                <c:pt idx="27">
                  <c:v>Job 28</c:v>
                </c:pt>
                <c:pt idx="28">
                  <c:v>Job 29</c:v>
                </c:pt>
                <c:pt idx="29">
                  <c:v>Job 30</c:v>
                </c:pt>
              </c:strCache>
            </c:strRef>
          </c:cat>
          <c:val>
            <c:numRef>
              <c:f>Sheet1!$B$1:$B$30</c:f>
              <c:numCache>
                <c:formatCode>General</c:formatCode>
                <c:ptCount val="30"/>
                <c:pt idx="0">
                  <c:v>0</c:v>
                </c:pt>
                <c:pt idx="1">
                  <c:v>2.43E-4</c:v>
                </c:pt>
                <c:pt idx="2">
                  <c:v>4.64E-4</c:v>
                </c:pt>
                <c:pt idx="3">
                  <c:v>6.8000000000000005E-4</c:v>
                </c:pt>
                <c:pt idx="4">
                  <c:v>8.3600000000000005E-4</c:v>
                </c:pt>
                <c:pt idx="5">
                  <c:v>1.0640000000000001E-3</c:v>
                </c:pt>
                <c:pt idx="6">
                  <c:v>1.271E-3</c:v>
                </c:pt>
                <c:pt idx="7">
                  <c:v>1.3990000000000001E-3</c:v>
                </c:pt>
                <c:pt idx="8">
                  <c:v>1.523E-3</c:v>
                </c:pt>
                <c:pt idx="9">
                  <c:v>1.74E-3</c:v>
                </c:pt>
                <c:pt idx="10">
                  <c:v>1.9550000000000001E-3</c:v>
                </c:pt>
                <c:pt idx="11">
                  <c:v>2.1570000000000001E-3</c:v>
                </c:pt>
                <c:pt idx="12">
                  <c:v>2.4120000000000001E-3</c:v>
                </c:pt>
                <c:pt idx="13">
                  <c:v>2.7049999999999999E-3</c:v>
                </c:pt>
                <c:pt idx="14">
                  <c:v>2.8149999999999998E-3</c:v>
                </c:pt>
                <c:pt idx="15">
                  <c:v>3.0049999999999999E-3</c:v>
                </c:pt>
                <c:pt idx="16">
                  <c:v>3.1080000000000001E-3</c:v>
                </c:pt>
                <c:pt idx="17">
                  <c:v>3.4009999999999999E-3</c:v>
                </c:pt>
                <c:pt idx="18">
                  <c:v>3.6110000000000001E-3</c:v>
                </c:pt>
                <c:pt idx="19">
                  <c:v>3.8170000000000001E-3</c:v>
                </c:pt>
                <c:pt idx="20">
                  <c:v>4.0280000000000003E-3</c:v>
                </c:pt>
                <c:pt idx="21">
                  <c:v>4.163E-3</c:v>
                </c:pt>
                <c:pt idx="22">
                  <c:v>4.3839999999999999E-3</c:v>
                </c:pt>
                <c:pt idx="23">
                  <c:v>4.5719999999999997E-3</c:v>
                </c:pt>
                <c:pt idx="24">
                  <c:v>4.7959999999999999E-3</c:v>
                </c:pt>
                <c:pt idx="25">
                  <c:v>4.9230000000000003E-3</c:v>
                </c:pt>
                <c:pt idx="26">
                  <c:v>5.006E-3</c:v>
                </c:pt>
                <c:pt idx="27">
                  <c:v>5.2459999999999998E-3</c:v>
                </c:pt>
                <c:pt idx="28">
                  <c:v>5.483E-3</c:v>
                </c:pt>
                <c:pt idx="29">
                  <c:v>5.6880000000000003E-3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AA-4C45-9E28-49AD67665A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71336440"/>
        <c:axId val="671337080"/>
      </c:barChart>
      <c:catAx>
        <c:axId val="671336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337080"/>
        <c:crosses val="autoZero"/>
        <c:auto val="1"/>
        <c:lblAlgn val="ctr"/>
        <c:lblOffset val="100"/>
        <c:noMultiLvlLbl val="0"/>
      </c:catAx>
      <c:valAx>
        <c:axId val="671337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336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Run Time FIFO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'[Run Time FIFO.xlsx]Sheet1'!$A$1:$A$30</c:f>
              <c:strCache>
                <c:ptCount val="30"/>
                <c:pt idx="0">
                  <c:v>Job 1</c:v>
                </c:pt>
                <c:pt idx="1">
                  <c:v>Job 2</c:v>
                </c:pt>
                <c:pt idx="2">
                  <c:v>Job 3</c:v>
                </c:pt>
                <c:pt idx="3">
                  <c:v>Job 4</c:v>
                </c:pt>
                <c:pt idx="4">
                  <c:v>Job 5</c:v>
                </c:pt>
                <c:pt idx="5">
                  <c:v>Job 6</c:v>
                </c:pt>
                <c:pt idx="6">
                  <c:v>Job 7</c:v>
                </c:pt>
                <c:pt idx="7">
                  <c:v>Job 8</c:v>
                </c:pt>
                <c:pt idx="8">
                  <c:v>Job 9</c:v>
                </c:pt>
                <c:pt idx="9">
                  <c:v>Job 10</c:v>
                </c:pt>
                <c:pt idx="10">
                  <c:v>Job 11</c:v>
                </c:pt>
                <c:pt idx="11">
                  <c:v>Job 12</c:v>
                </c:pt>
                <c:pt idx="12">
                  <c:v>Job 13</c:v>
                </c:pt>
                <c:pt idx="13">
                  <c:v>Job 14</c:v>
                </c:pt>
                <c:pt idx="14">
                  <c:v>Job 15</c:v>
                </c:pt>
                <c:pt idx="15">
                  <c:v>Job 16</c:v>
                </c:pt>
                <c:pt idx="16">
                  <c:v>Job 17</c:v>
                </c:pt>
                <c:pt idx="17">
                  <c:v>Job 18</c:v>
                </c:pt>
                <c:pt idx="18">
                  <c:v>Job 19</c:v>
                </c:pt>
                <c:pt idx="19">
                  <c:v>Job 20</c:v>
                </c:pt>
                <c:pt idx="20">
                  <c:v>Job 21</c:v>
                </c:pt>
                <c:pt idx="21">
                  <c:v>Job 22</c:v>
                </c:pt>
                <c:pt idx="22">
                  <c:v>Job 23</c:v>
                </c:pt>
                <c:pt idx="23">
                  <c:v>Job 24</c:v>
                </c:pt>
                <c:pt idx="24">
                  <c:v>Job 25</c:v>
                </c:pt>
                <c:pt idx="25">
                  <c:v>Job 26</c:v>
                </c:pt>
                <c:pt idx="26">
                  <c:v>Job 27</c:v>
                </c:pt>
                <c:pt idx="27">
                  <c:v>Job 28</c:v>
                </c:pt>
                <c:pt idx="28">
                  <c:v>Job 29</c:v>
                </c:pt>
                <c:pt idx="29">
                  <c:v>Job 30</c:v>
                </c:pt>
              </c:strCache>
            </c:strRef>
          </c:cat>
          <c:val>
            <c:numRef>
              <c:f>'[Run Time FIFO.xlsx]Sheet1'!$B$1:$B$30</c:f>
              <c:numCache>
                <c:formatCode>General</c:formatCode>
                <c:ptCount val="30"/>
                <c:pt idx="0">
                  <c:v>2.43E-4</c:v>
                </c:pt>
                <c:pt idx="1">
                  <c:v>2.2100000000000001E-4</c:v>
                </c:pt>
                <c:pt idx="2">
                  <c:v>2.1599999999999999E-4</c:v>
                </c:pt>
                <c:pt idx="3">
                  <c:v>1.56E-4</c:v>
                </c:pt>
                <c:pt idx="4">
                  <c:v>2.2800000000000001E-4</c:v>
                </c:pt>
                <c:pt idx="5">
                  <c:v>2.0699999999999999E-4</c:v>
                </c:pt>
                <c:pt idx="6">
                  <c:v>1.2799999999999999E-4</c:v>
                </c:pt>
                <c:pt idx="7">
                  <c:v>1.2400000000000001E-4</c:v>
                </c:pt>
                <c:pt idx="8">
                  <c:v>2.1699999999999999E-4</c:v>
                </c:pt>
                <c:pt idx="9">
                  <c:v>2.1499999999999999E-4</c:v>
                </c:pt>
                <c:pt idx="10">
                  <c:v>2.02E-4</c:v>
                </c:pt>
                <c:pt idx="11">
                  <c:v>2.5500000000000002E-4</c:v>
                </c:pt>
                <c:pt idx="12">
                  <c:v>2.9300000000000002E-4</c:v>
                </c:pt>
                <c:pt idx="13">
                  <c:v>1.1E-4</c:v>
                </c:pt>
                <c:pt idx="14">
                  <c:v>1.9000000000000001E-4</c:v>
                </c:pt>
                <c:pt idx="15">
                  <c:v>1.03E-4</c:v>
                </c:pt>
                <c:pt idx="16">
                  <c:v>2.9300000000000002E-4</c:v>
                </c:pt>
                <c:pt idx="17">
                  <c:v>2.1000000000000001E-4</c:v>
                </c:pt>
                <c:pt idx="18">
                  <c:v>2.0599999999999999E-4</c:v>
                </c:pt>
                <c:pt idx="19">
                  <c:v>2.1100000000000001E-4</c:v>
                </c:pt>
                <c:pt idx="20">
                  <c:v>1.35E-4</c:v>
                </c:pt>
                <c:pt idx="21">
                  <c:v>2.2100000000000001E-4</c:v>
                </c:pt>
                <c:pt idx="22">
                  <c:v>1.8799999999999999E-4</c:v>
                </c:pt>
                <c:pt idx="23">
                  <c:v>2.24E-4</c:v>
                </c:pt>
                <c:pt idx="24">
                  <c:v>1.27E-4</c:v>
                </c:pt>
                <c:pt idx="25">
                  <c:v>8.2999999999999998E-5</c:v>
                </c:pt>
                <c:pt idx="26">
                  <c:v>2.4000000000000001E-4</c:v>
                </c:pt>
                <c:pt idx="27">
                  <c:v>2.3699999999999999E-4</c:v>
                </c:pt>
                <c:pt idx="28">
                  <c:v>2.05E-4</c:v>
                </c:pt>
                <c:pt idx="29">
                  <c:v>1.11E-4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CF-4CC7-BD32-89009BD2EE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69267320"/>
        <c:axId val="269268280"/>
      </c:barChart>
      <c:catAx>
        <c:axId val="269267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268280"/>
        <c:crosses val="autoZero"/>
        <c:auto val="1"/>
        <c:lblAlgn val="ctr"/>
        <c:lblOffset val="100"/>
        <c:noMultiLvlLbl val="0"/>
      </c:catAx>
      <c:valAx>
        <c:axId val="269268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267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Run Time</a:t>
            </a:r>
            <a:r>
              <a:rPr lang="en-US" baseline="0"/>
              <a:t> Priority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Sheet1!$A$1:$A$30</c:f>
              <c:strCache>
                <c:ptCount val="30"/>
                <c:pt idx="0">
                  <c:v>Job 1</c:v>
                </c:pt>
                <c:pt idx="1">
                  <c:v>Job 2</c:v>
                </c:pt>
                <c:pt idx="2">
                  <c:v>Job 3</c:v>
                </c:pt>
                <c:pt idx="3">
                  <c:v>Job 4</c:v>
                </c:pt>
                <c:pt idx="4">
                  <c:v>Job 5</c:v>
                </c:pt>
                <c:pt idx="5">
                  <c:v>Job 6</c:v>
                </c:pt>
                <c:pt idx="6">
                  <c:v>Job 7</c:v>
                </c:pt>
                <c:pt idx="7">
                  <c:v>Job 8</c:v>
                </c:pt>
                <c:pt idx="8">
                  <c:v>Job 9</c:v>
                </c:pt>
                <c:pt idx="9">
                  <c:v>Job 10</c:v>
                </c:pt>
                <c:pt idx="10">
                  <c:v>Job 11</c:v>
                </c:pt>
                <c:pt idx="11">
                  <c:v>Job 12</c:v>
                </c:pt>
                <c:pt idx="12">
                  <c:v>Job 13</c:v>
                </c:pt>
                <c:pt idx="13">
                  <c:v>Job 14</c:v>
                </c:pt>
                <c:pt idx="14">
                  <c:v>Job 15</c:v>
                </c:pt>
                <c:pt idx="15">
                  <c:v>Job 16</c:v>
                </c:pt>
                <c:pt idx="16">
                  <c:v>Job 17</c:v>
                </c:pt>
                <c:pt idx="17">
                  <c:v>Job 18</c:v>
                </c:pt>
                <c:pt idx="18">
                  <c:v>Job 19</c:v>
                </c:pt>
                <c:pt idx="19">
                  <c:v>Job 20</c:v>
                </c:pt>
                <c:pt idx="20">
                  <c:v>Job 21</c:v>
                </c:pt>
                <c:pt idx="21">
                  <c:v>Job 22</c:v>
                </c:pt>
                <c:pt idx="22">
                  <c:v>Job 23</c:v>
                </c:pt>
                <c:pt idx="23">
                  <c:v>Job 24</c:v>
                </c:pt>
                <c:pt idx="24">
                  <c:v>Job 25</c:v>
                </c:pt>
                <c:pt idx="25">
                  <c:v>Job 26</c:v>
                </c:pt>
                <c:pt idx="26">
                  <c:v>Job 27</c:v>
                </c:pt>
                <c:pt idx="27">
                  <c:v>Job 28</c:v>
                </c:pt>
                <c:pt idx="28">
                  <c:v>Job 29</c:v>
                </c:pt>
                <c:pt idx="29">
                  <c:v>Job 30</c:v>
                </c:pt>
              </c:strCache>
            </c:strRef>
          </c:cat>
          <c:val>
            <c:numRef>
              <c:f>Sheet1!$B$1:$B$30</c:f>
              <c:numCache>
                <c:formatCode>General</c:formatCode>
                <c:ptCount val="30"/>
                <c:pt idx="0">
                  <c:v>1.7200000000000001E-4</c:v>
                </c:pt>
                <c:pt idx="1">
                  <c:v>1.95E-4</c:v>
                </c:pt>
                <c:pt idx="2">
                  <c:v>1.74E-4</c:v>
                </c:pt>
                <c:pt idx="3">
                  <c:v>1.15E-4</c:v>
                </c:pt>
                <c:pt idx="4">
                  <c:v>1.8200000000000001E-4</c:v>
                </c:pt>
                <c:pt idx="5">
                  <c:v>1.76E-4</c:v>
                </c:pt>
                <c:pt idx="6">
                  <c:v>1.12E-4</c:v>
                </c:pt>
                <c:pt idx="7">
                  <c:v>1.07E-4</c:v>
                </c:pt>
                <c:pt idx="8">
                  <c:v>1.74E-4</c:v>
                </c:pt>
                <c:pt idx="9">
                  <c:v>2.02E-4</c:v>
                </c:pt>
                <c:pt idx="10">
                  <c:v>1.94E-4</c:v>
                </c:pt>
                <c:pt idx="11">
                  <c:v>1.8799999999999999E-4</c:v>
                </c:pt>
                <c:pt idx="12">
                  <c:v>1.7200000000000001E-4</c:v>
                </c:pt>
                <c:pt idx="13">
                  <c:v>8.8999999999999995E-5</c:v>
                </c:pt>
                <c:pt idx="14">
                  <c:v>1.64E-4</c:v>
                </c:pt>
                <c:pt idx="15">
                  <c:v>7.2999999999999999E-5</c:v>
                </c:pt>
                <c:pt idx="16">
                  <c:v>1.8699999999999999E-4</c:v>
                </c:pt>
                <c:pt idx="17">
                  <c:v>1.8100000000000001E-4</c:v>
                </c:pt>
                <c:pt idx="18">
                  <c:v>1.8799999999999999E-4</c:v>
                </c:pt>
                <c:pt idx="19">
                  <c:v>1.84E-4</c:v>
                </c:pt>
                <c:pt idx="20">
                  <c:v>1.16E-4</c:v>
                </c:pt>
                <c:pt idx="21">
                  <c:v>1.83E-4</c:v>
                </c:pt>
                <c:pt idx="22">
                  <c:v>2.33E-4</c:v>
                </c:pt>
                <c:pt idx="23">
                  <c:v>2.23E-4</c:v>
                </c:pt>
                <c:pt idx="24">
                  <c:v>1E-4</c:v>
                </c:pt>
                <c:pt idx="25">
                  <c:v>8.5000000000000006E-5</c:v>
                </c:pt>
                <c:pt idx="26">
                  <c:v>1.73E-4</c:v>
                </c:pt>
                <c:pt idx="27">
                  <c:v>2.0900000000000001E-4</c:v>
                </c:pt>
                <c:pt idx="28">
                  <c:v>2.0799999999999999E-4</c:v>
                </c:pt>
                <c:pt idx="29">
                  <c:v>9.8999999999999994E-5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20-4115-861A-072C6FBF7C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02925112"/>
        <c:axId val="602927992"/>
      </c:barChart>
      <c:catAx>
        <c:axId val="602925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927992"/>
        <c:crosses val="autoZero"/>
        <c:auto val="1"/>
        <c:lblAlgn val="ctr"/>
        <c:lblOffset val="100"/>
        <c:noMultiLvlLbl val="0"/>
      </c:catAx>
      <c:valAx>
        <c:axId val="602927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925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Wait Time</a:t>
            </a:r>
            <a:r>
              <a:rPr lang="en-US" baseline="0"/>
              <a:t> Priority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'[Wait time Priority.xlsx]Sheet1'!$A$1:$A$30</c:f>
              <c:strCache>
                <c:ptCount val="30"/>
                <c:pt idx="0">
                  <c:v>Job 1</c:v>
                </c:pt>
                <c:pt idx="1">
                  <c:v>Job 2</c:v>
                </c:pt>
                <c:pt idx="2">
                  <c:v>Job 3</c:v>
                </c:pt>
                <c:pt idx="3">
                  <c:v>Job 4</c:v>
                </c:pt>
                <c:pt idx="4">
                  <c:v>Job 5</c:v>
                </c:pt>
                <c:pt idx="5">
                  <c:v>Job 6</c:v>
                </c:pt>
                <c:pt idx="6">
                  <c:v>Job 7</c:v>
                </c:pt>
                <c:pt idx="7">
                  <c:v>Job 8</c:v>
                </c:pt>
                <c:pt idx="8">
                  <c:v>Job 9</c:v>
                </c:pt>
                <c:pt idx="9">
                  <c:v>Job 10</c:v>
                </c:pt>
                <c:pt idx="10">
                  <c:v>Job 11</c:v>
                </c:pt>
                <c:pt idx="11">
                  <c:v>Job 12</c:v>
                </c:pt>
                <c:pt idx="12">
                  <c:v>Job 13</c:v>
                </c:pt>
                <c:pt idx="13">
                  <c:v>Job 14</c:v>
                </c:pt>
                <c:pt idx="14">
                  <c:v>Job 15</c:v>
                </c:pt>
                <c:pt idx="15">
                  <c:v>Job 16</c:v>
                </c:pt>
                <c:pt idx="16">
                  <c:v>Job 17</c:v>
                </c:pt>
                <c:pt idx="17">
                  <c:v>Job 18</c:v>
                </c:pt>
                <c:pt idx="18">
                  <c:v>Job 19</c:v>
                </c:pt>
                <c:pt idx="19">
                  <c:v>Job 20</c:v>
                </c:pt>
                <c:pt idx="20">
                  <c:v>Job 21</c:v>
                </c:pt>
                <c:pt idx="21">
                  <c:v>Job 22</c:v>
                </c:pt>
                <c:pt idx="22">
                  <c:v>Job 23</c:v>
                </c:pt>
                <c:pt idx="23">
                  <c:v>Job 24</c:v>
                </c:pt>
                <c:pt idx="24">
                  <c:v>Job 25</c:v>
                </c:pt>
                <c:pt idx="25">
                  <c:v>Job 26</c:v>
                </c:pt>
                <c:pt idx="26">
                  <c:v>Job 27</c:v>
                </c:pt>
                <c:pt idx="27">
                  <c:v>Job 28</c:v>
                </c:pt>
                <c:pt idx="28">
                  <c:v>Job 29</c:v>
                </c:pt>
                <c:pt idx="29">
                  <c:v>Job 30</c:v>
                </c:pt>
              </c:strCache>
            </c:strRef>
          </c:cat>
          <c:val>
            <c:numRef>
              <c:f>'[Wait time Priority.xlsx]Sheet1'!$B$1:$B$30</c:f>
              <c:numCache>
                <c:formatCode>General</c:formatCode>
                <c:ptCount val="30"/>
                <c:pt idx="0">
                  <c:v>4.46E-4</c:v>
                </c:pt>
                <c:pt idx="1">
                  <c:v>1.5020000000000001E-3</c:v>
                </c:pt>
                <c:pt idx="2">
                  <c:v>2.4229999999999998E-3</c:v>
                </c:pt>
                <c:pt idx="3">
                  <c:v>1.828E-3</c:v>
                </c:pt>
                <c:pt idx="4">
                  <c:v>1.072E-3</c:v>
                </c:pt>
                <c:pt idx="5">
                  <c:v>2.6440000000000001E-3</c:v>
                </c:pt>
                <c:pt idx="6">
                  <c:v>2.0270000000000002E-3</c:v>
                </c:pt>
                <c:pt idx="7">
                  <c:v>3.0959999999999998E-3</c:v>
                </c:pt>
                <c:pt idx="8">
                  <c:v>6.4400000000000004E-4</c:v>
                </c:pt>
                <c:pt idx="9">
                  <c:v>0</c:v>
                </c:pt>
                <c:pt idx="10">
                  <c:v>1.292E-3</c:v>
                </c:pt>
                <c:pt idx="11">
                  <c:v>2.875E-3</c:v>
                </c:pt>
                <c:pt idx="12">
                  <c:v>2.22E-4</c:v>
                </c:pt>
                <c:pt idx="13">
                  <c:v>9.3400000000000004E-4</c:v>
                </c:pt>
                <c:pt idx="14">
                  <c:v>2.2100000000000002E-3</c:v>
                </c:pt>
                <c:pt idx="15">
                  <c:v>5.4429999999999999E-3</c:v>
                </c:pt>
                <c:pt idx="16">
                  <c:v>4.4349999999999997E-3</c:v>
                </c:pt>
                <c:pt idx="17">
                  <c:v>3.2239999999999999E-3</c:v>
                </c:pt>
                <c:pt idx="18">
                  <c:v>3.637E-3</c:v>
                </c:pt>
                <c:pt idx="19">
                  <c:v>4.0260000000000001E-3</c:v>
                </c:pt>
                <c:pt idx="20">
                  <c:v>4.7159999999999997E-3</c:v>
                </c:pt>
                <c:pt idx="21">
                  <c:v>3.4139999999999999E-3</c:v>
                </c:pt>
                <c:pt idx="22">
                  <c:v>5.0179999999999999E-3</c:v>
                </c:pt>
                <c:pt idx="23">
                  <c:v>5.2319999999999997E-3</c:v>
                </c:pt>
                <c:pt idx="24">
                  <c:v>5.6420000000000003E-3</c:v>
                </c:pt>
                <c:pt idx="25">
                  <c:v>4.9020000000000001E-3</c:v>
                </c:pt>
                <c:pt idx="26">
                  <c:v>5.7869999999999996E-3</c:v>
                </c:pt>
                <c:pt idx="27">
                  <c:v>4.2329999999999998E-3</c:v>
                </c:pt>
                <c:pt idx="28">
                  <c:v>3.0860000000000002E-3</c:v>
                </c:pt>
                <c:pt idx="29">
                  <c:v>5.5110000000000003E-3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CE-4E0A-AD25-AEAD76E788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71346040"/>
        <c:axId val="411943600"/>
      </c:barChart>
      <c:catAx>
        <c:axId val="671346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943600"/>
        <c:crosses val="autoZero"/>
        <c:auto val="1"/>
        <c:lblAlgn val="ctr"/>
        <c:lblOffset val="100"/>
        <c:noMultiLvlLbl val="0"/>
      </c:catAx>
      <c:valAx>
        <c:axId val="41194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346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Run Time SJF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'[SJF Run Time.xlsx]Sheet1'!$A$1:$A$30</c:f>
              <c:strCache>
                <c:ptCount val="30"/>
                <c:pt idx="0">
                  <c:v>Job 1</c:v>
                </c:pt>
                <c:pt idx="1">
                  <c:v>Job 2</c:v>
                </c:pt>
                <c:pt idx="2">
                  <c:v>Job 3</c:v>
                </c:pt>
                <c:pt idx="3">
                  <c:v>Job 4</c:v>
                </c:pt>
                <c:pt idx="4">
                  <c:v>Job 5</c:v>
                </c:pt>
                <c:pt idx="5">
                  <c:v>Job 6</c:v>
                </c:pt>
                <c:pt idx="6">
                  <c:v>Job 7</c:v>
                </c:pt>
                <c:pt idx="7">
                  <c:v>Job 8</c:v>
                </c:pt>
                <c:pt idx="8">
                  <c:v>Job 9</c:v>
                </c:pt>
                <c:pt idx="9">
                  <c:v>Job 10</c:v>
                </c:pt>
                <c:pt idx="10">
                  <c:v>Job 11</c:v>
                </c:pt>
                <c:pt idx="11">
                  <c:v>Job 12</c:v>
                </c:pt>
                <c:pt idx="12">
                  <c:v>Job 13</c:v>
                </c:pt>
                <c:pt idx="13">
                  <c:v>Job 14</c:v>
                </c:pt>
                <c:pt idx="14">
                  <c:v>Job 15</c:v>
                </c:pt>
                <c:pt idx="15">
                  <c:v>Job 16</c:v>
                </c:pt>
                <c:pt idx="16">
                  <c:v>Job 17</c:v>
                </c:pt>
                <c:pt idx="17">
                  <c:v>Job 18</c:v>
                </c:pt>
                <c:pt idx="18">
                  <c:v>Job 19</c:v>
                </c:pt>
                <c:pt idx="19">
                  <c:v>Job 20</c:v>
                </c:pt>
                <c:pt idx="20">
                  <c:v>Job 21</c:v>
                </c:pt>
                <c:pt idx="21">
                  <c:v>Job 22</c:v>
                </c:pt>
                <c:pt idx="22">
                  <c:v>Job 23</c:v>
                </c:pt>
                <c:pt idx="23">
                  <c:v>Job 24</c:v>
                </c:pt>
                <c:pt idx="24">
                  <c:v>Job 25</c:v>
                </c:pt>
                <c:pt idx="25">
                  <c:v>Job 26</c:v>
                </c:pt>
                <c:pt idx="26">
                  <c:v>Job 27</c:v>
                </c:pt>
                <c:pt idx="27">
                  <c:v>Job 28</c:v>
                </c:pt>
                <c:pt idx="28">
                  <c:v>Job 29</c:v>
                </c:pt>
                <c:pt idx="29">
                  <c:v>Job 30</c:v>
                </c:pt>
              </c:strCache>
            </c:strRef>
          </c:cat>
          <c:val>
            <c:numRef>
              <c:f>'[SJF Run Time.xlsx]Sheet1'!$B$1:$B$30</c:f>
              <c:numCache>
                <c:formatCode>General</c:formatCode>
                <c:ptCount val="30"/>
                <c:pt idx="0">
                  <c:v>2.0599999999999999E-4</c:v>
                </c:pt>
                <c:pt idx="1">
                  <c:v>2.1900000000000001E-4</c:v>
                </c:pt>
                <c:pt idx="2">
                  <c:v>2.04E-4</c:v>
                </c:pt>
                <c:pt idx="3">
                  <c:v>1.55E-4</c:v>
                </c:pt>
                <c:pt idx="4">
                  <c:v>2.0100000000000001E-4</c:v>
                </c:pt>
                <c:pt idx="5">
                  <c:v>2.72E-4</c:v>
                </c:pt>
                <c:pt idx="6">
                  <c:v>1.3899999999999999E-4</c:v>
                </c:pt>
                <c:pt idx="7">
                  <c:v>1.16E-4</c:v>
                </c:pt>
                <c:pt idx="8">
                  <c:v>1.8200000000000001E-4</c:v>
                </c:pt>
                <c:pt idx="9">
                  <c:v>2.1900000000000001E-4</c:v>
                </c:pt>
                <c:pt idx="10">
                  <c:v>2.0799999999999999E-4</c:v>
                </c:pt>
                <c:pt idx="11">
                  <c:v>2.13E-4</c:v>
                </c:pt>
                <c:pt idx="12">
                  <c:v>2.03E-4</c:v>
                </c:pt>
                <c:pt idx="13">
                  <c:v>1.26E-4</c:v>
                </c:pt>
                <c:pt idx="14">
                  <c:v>1.9100000000000001E-4</c:v>
                </c:pt>
                <c:pt idx="15">
                  <c:v>1.2799999999999999E-4</c:v>
                </c:pt>
                <c:pt idx="16">
                  <c:v>2.1599999999999999E-4</c:v>
                </c:pt>
                <c:pt idx="17">
                  <c:v>2.1100000000000001E-4</c:v>
                </c:pt>
                <c:pt idx="18">
                  <c:v>2.0000000000000001E-4</c:v>
                </c:pt>
                <c:pt idx="19">
                  <c:v>2.1000000000000001E-4</c:v>
                </c:pt>
                <c:pt idx="20">
                  <c:v>1.64E-4</c:v>
                </c:pt>
                <c:pt idx="21">
                  <c:v>2.2499999999999999E-4</c:v>
                </c:pt>
                <c:pt idx="22">
                  <c:v>1.8900000000000001E-4</c:v>
                </c:pt>
                <c:pt idx="23">
                  <c:v>2.23E-4</c:v>
                </c:pt>
                <c:pt idx="24">
                  <c:v>1.3799999999999999E-4</c:v>
                </c:pt>
                <c:pt idx="25">
                  <c:v>1.12E-4</c:v>
                </c:pt>
                <c:pt idx="26">
                  <c:v>2.0000000000000001E-4</c:v>
                </c:pt>
                <c:pt idx="27">
                  <c:v>2.4000000000000001E-4</c:v>
                </c:pt>
                <c:pt idx="28">
                  <c:v>2.1499999999999999E-4</c:v>
                </c:pt>
                <c:pt idx="29">
                  <c:v>1.21E-4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86-4B1C-AF5A-5F47236DD1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00786960"/>
        <c:axId val="600790800"/>
      </c:barChart>
      <c:catAx>
        <c:axId val="60078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790800"/>
        <c:crosses val="autoZero"/>
        <c:auto val="1"/>
        <c:lblAlgn val="ctr"/>
        <c:lblOffset val="100"/>
        <c:noMultiLvlLbl val="0"/>
      </c:catAx>
      <c:valAx>
        <c:axId val="60079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786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Wait Time SJF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Sheet1!$A$1:$A$30</c:f>
              <c:strCache>
                <c:ptCount val="30"/>
                <c:pt idx="0">
                  <c:v>Job 1</c:v>
                </c:pt>
                <c:pt idx="1">
                  <c:v>Job 2</c:v>
                </c:pt>
                <c:pt idx="2">
                  <c:v>Job 3</c:v>
                </c:pt>
                <c:pt idx="3">
                  <c:v>Job 4</c:v>
                </c:pt>
                <c:pt idx="4">
                  <c:v>Job 5</c:v>
                </c:pt>
                <c:pt idx="5">
                  <c:v>Job 6</c:v>
                </c:pt>
                <c:pt idx="6">
                  <c:v>Job 7</c:v>
                </c:pt>
                <c:pt idx="7">
                  <c:v>Job 8</c:v>
                </c:pt>
                <c:pt idx="8">
                  <c:v>Job 9</c:v>
                </c:pt>
                <c:pt idx="9">
                  <c:v>Job 10</c:v>
                </c:pt>
                <c:pt idx="10">
                  <c:v>Job 11</c:v>
                </c:pt>
                <c:pt idx="11">
                  <c:v>Job 12</c:v>
                </c:pt>
                <c:pt idx="12">
                  <c:v>Job 13</c:v>
                </c:pt>
                <c:pt idx="13">
                  <c:v>Job 14</c:v>
                </c:pt>
                <c:pt idx="14">
                  <c:v>Job 15</c:v>
                </c:pt>
                <c:pt idx="15">
                  <c:v>Job 16</c:v>
                </c:pt>
                <c:pt idx="16">
                  <c:v>Job 17</c:v>
                </c:pt>
                <c:pt idx="17">
                  <c:v>Job 18</c:v>
                </c:pt>
                <c:pt idx="18">
                  <c:v>Job 19</c:v>
                </c:pt>
                <c:pt idx="19">
                  <c:v>Job 20</c:v>
                </c:pt>
                <c:pt idx="20">
                  <c:v>Job 21</c:v>
                </c:pt>
                <c:pt idx="21">
                  <c:v>Job 22</c:v>
                </c:pt>
                <c:pt idx="22">
                  <c:v>Job 23</c:v>
                </c:pt>
                <c:pt idx="23">
                  <c:v>Job 24</c:v>
                </c:pt>
                <c:pt idx="24">
                  <c:v>Job 25</c:v>
                </c:pt>
                <c:pt idx="25">
                  <c:v>Job 26</c:v>
                </c:pt>
                <c:pt idx="26">
                  <c:v>Job 27</c:v>
                </c:pt>
                <c:pt idx="27">
                  <c:v>Job 28</c:v>
                </c:pt>
                <c:pt idx="28">
                  <c:v>Job 29</c:v>
                </c:pt>
                <c:pt idx="29">
                  <c:v>Job 30</c:v>
                </c:pt>
              </c:strCache>
            </c:strRef>
          </c:cat>
          <c:val>
            <c:numRef>
              <c:f>Sheet1!$B$1:$B$30</c:f>
              <c:numCache>
                <c:formatCode>General</c:formatCode>
                <c:ptCount val="30"/>
                <c:pt idx="0">
                  <c:v>5.3600000000000002E-4</c:v>
                </c:pt>
                <c:pt idx="1">
                  <c:v>2.0019999999999999E-3</c:v>
                </c:pt>
                <c:pt idx="2">
                  <c:v>9.5E-4</c:v>
                </c:pt>
                <c:pt idx="3">
                  <c:v>0</c:v>
                </c:pt>
                <c:pt idx="4">
                  <c:v>2.2209999999999999E-3</c:v>
                </c:pt>
                <c:pt idx="5">
                  <c:v>1.1540000000000001E-3</c:v>
                </c:pt>
                <c:pt idx="6">
                  <c:v>1.15E-4</c:v>
                </c:pt>
                <c:pt idx="7">
                  <c:v>2.9399999999999999E-4</c:v>
                </c:pt>
                <c:pt idx="8">
                  <c:v>1.426E-3</c:v>
                </c:pt>
                <c:pt idx="9">
                  <c:v>2.4220000000000001E-3</c:v>
                </c:pt>
                <c:pt idx="10">
                  <c:v>7.4200000000000004E-4</c:v>
                </c:pt>
                <c:pt idx="11">
                  <c:v>2.6410000000000001E-3</c:v>
                </c:pt>
                <c:pt idx="12">
                  <c:v>1.6080000000000001E-3</c:v>
                </c:pt>
                <c:pt idx="13">
                  <c:v>4.0999999999999999E-4</c:v>
                </c:pt>
                <c:pt idx="14">
                  <c:v>1.8109999999999999E-3</c:v>
                </c:pt>
                <c:pt idx="15">
                  <c:v>2.8540000000000002E-3</c:v>
                </c:pt>
                <c:pt idx="16">
                  <c:v>4.7650000000000001E-3</c:v>
                </c:pt>
                <c:pt idx="17">
                  <c:v>3.9060000000000002E-3</c:v>
                </c:pt>
                <c:pt idx="18">
                  <c:v>4.9909999999999998E-3</c:v>
                </c:pt>
                <c:pt idx="19">
                  <c:v>4.117E-3</c:v>
                </c:pt>
                <c:pt idx="20">
                  <c:v>2.9819999999999998E-3</c:v>
                </c:pt>
                <c:pt idx="21">
                  <c:v>5.1910000000000003E-3</c:v>
                </c:pt>
                <c:pt idx="22">
                  <c:v>3.3790000000000001E-3</c:v>
                </c:pt>
                <c:pt idx="23">
                  <c:v>4.3270000000000001E-3</c:v>
                </c:pt>
                <c:pt idx="24">
                  <c:v>3.568E-3</c:v>
                </c:pt>
                <c:pt idx="25">
                  <c:v>3.1459999999999999E-3</c:v>
                </c:pt>
                <c:pt idx="26">
                  <c:v>3.7060000000000001E-3</c:v>
                </c:pt>
                <c:pt idx="27">
                  <c:v>5.4159999999999998E-3</c:v>
                </c:pt>
                <c:pt idx="28">
                  <c:v>4.5500000000000002E-3</c:v>
                </c:pt>
                <c:pt idx="29">
                  <c:v>3.258E-3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AF-4C0C-9FDE-8221D393BC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00786320"/>
        <c:axId val="600786640"/>
      </c:barChart>
      <c:catAx>
        <c:axId val="60078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786640"/>
        <c:crosses val="autoZero"/>
        <c:auto val="1"/>
        <c:lblAlgn val="ctr"/>
        <c:lblOffset val="100"/>
        <c:noMultiLvlLbl val="0"/>
      </c:catAx>
      <c:valAx>
        <c:axId val="60078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786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I/O's per Job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'[Number of Input output.xlsx]Sheet1'!$A$1:$A$30</c:f>
              <c:strCache>
                <c:ptCount val="30"/>
                <c:pt idx="0">
                  <c:v>Job 1</c:v>
                </c:pt>
                <c:pt idx="1">
                  <c:v>Job 2</c:v>
                </c:pt>
                <c:pt idx="2">
                  <c:v>Job 3</c:v>
                </c:pt>
                <c:pt idx="3">
                  <c:v>Job 4</c:v>
                </c:pt>
                <c:pt idx="4">
                  <c:v>Job 5</c:v>
                </c:pt>
                <c:pt idx="5">
                  <c:v>Job 6</c:v>
                </c:pt>
                <c:pt idx="6">
                  <c:v>Job 7</c:v>
                </c:pt>
                <c:pt idx="7">
                  <c:v>Job 8</c:v>
                </c:pt>
                <c:pt idx="8">
                  <c:v>Job 9</c:v>
                </c:pt>
                <c:pt idx="9">
                  <c:v>Job 10</c:v>
                </c:pt>
                <c:pt idx="10">
                  <c:v>Job 11</c:v>
                </c:pt>
                <c:pt idx="11">
                  <c:v>Job 12</c:v>
                </c:pt>
                <c:pt idx="12">
                  <c:v>Job 13</c:v>
                </c:pt>
                <c:pt idx="13">
                  <c:v>Job 14</c:v>
                </c:pt>
                <c:pt idx="14">
                  <c:v>Job 15</c:v>
                </c:pt>
                <c:pt idx="15">
                  <c:v>Job 16</c:v>
                </c:pt>
                <c:pt idx="16">
                  <c:v>Job 17</c:v>
                </c:pt>
                <c:pt idx="17">
                  <c:v>Job 18</c:v>
                </c:pt>
                <c:pt idx="18">
                  <c:v>Job 19</c:v>
                </c:pt>
                <c:pt idx="19">
                  <c:v>Job 20</c:v>
                </c:pt>
                <c:pt idx="20">
                  <c:v>Job 21</c:v>
                </c:pt>
                <c:pt idx="21">
                  <c:v>Job 22</c:v>
                </c:pt>
                <c:pt idx="22">
                  <c:v>Job 23</c:v>
                </c:pt>
                <c:pt idx="23">
                  <c:v>Job 24</c:v>
                </c:pt>
                <c:pt idx="24">
                  <c:v>Job 25</c:v>
                </c:pt>
                <c:pt idx="25">
                  <c:v>Job 26</c:v>
                </c:pt>
                <c:pt idx="26">
                  <c:v>Job 27</c:v>
                </c:pt>
                <c:pt idx="27">
                  <c:v>Job 28</c:v>
                </c:pt>
                <c:pt idx="28">
                  <c:v>Job 29</c:v>
                </c:pt>
                <c:pt idx="29">
                  <c:v>Job 30</c:v>
                </c:pt>
              </c:strCache>
            </c:strRef>
          </c:cat>
          <c:val>
            <c:numRef>
              <c:f>'[Number of Input output.xlsx]Sheet1'!$B$1:$B$30</c:f>
              <c:numCache>
                <c:formatCode>General</c:formatCode>
                <c:ptCount val="30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10</c:v>
                </c:pt>
                <c:pt idx="14">
                  <c:v>11</c:v>
                </c:pt>
                <c:pt idx="15">
                  <c:v>5</c:v>
                </c:pt>
                <c:pt idx="16">
                  <c:v>12</c:v>
                </c:pt>
                <c:pt idx="17">
                  <c:v>12</c:v>
                </c:pt>
                <c:pt idx="18">
                  <c:v>10</c:v>
                </c:pt>
                <c:pt idx="19">
                  <c:v>12</c:v>
                </c:pt>
                <c:pt idx="20">
                  <c:v>13</c:v>
                </c:pt>
                <c:pt idx="21">
                  <c:v>12</c:v>
                </c:pt>
                <c:pt idx="22">
                  <c:v>11</c:v>
                </c:pt>
                <c:pt idx="23">
                  <c:v>12</c:v>
                </c:pt>
                <c:pt idx="24">
                  <c:v>7</c:v>
                </c:pt>
                <c:pt idx="25">
                  <c:v>8</c:v>
                </c:pt>
                <c:pt idx="26">
                  <c:v>12</c:v>
                </c:pt>
                <c:pt idx="27">
                  <c:v>12</c:v>
                </c:pt>
                <c:pt idx="28">
                  <c:v>12</c:v>
                </c:pt>
                <c:pt idx="2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03-4893-A1D1-BD692331F8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04226384"/>
        <c:axId val="804226704"/>
      </c:barChart>
      <c:catAx>
        <c:axId val="80422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226704"/>
        <c:crosses val="autoZero"/>
        <c:auto val="1"/>
        <c:lblAlgn val="ctr"/>
        <c:lblOffset val="100"/>
        <c:noMultiLvlLbl val="0"/>
      </c:catAx>
      <c:valAx>
        <c:axId val="80422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226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Sheet1!$A$2:$A$10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9</c:v>
                </c:pt>
                <c:pt idx="6">
                  <c:v>12</c:v>
                </c:pt>
                <c:pt idx="7">
                  <c:v>15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221-4E34-B1DE-91754F1A4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086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8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938992"/>
          </a:xfrm>
        </p:spPr>
        <p:txBody>
          <a:bodyPr lIns="0" tIns="0" rIns="0" bIns="0" anchor="t">
            <a:spAutoFit/>
          </a:bodyPr>
          <a:lstStyle/>
          <a:p>
            <a:r>
              <a:rPr lang="en-US" b="1" err="1">
                <a:solidFill>
                  <a:schemeClr val="bg1"/>
                </a:solidFill>
              </a:rPr>
              <a:t>DoorsOS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4000">
                <a:solidFill>
                  <a:schemeClr val="accent4"/>
                </a:solidFill>
              </a:rPr>
              <a:t>Dennis Lin, </a:t>
            </a:r>
            <a:r>
              <a:rPr lang="en-US" sz="4000" err="1">
                <a:solidFill>
                  <a:schemeClr val="accent4"/>
                </a:solidFill>
              </a:rPr>
              <a:t>Phonepaseuth</a:t>
            </a:r>
            <a:r>
              <a:rPr lang="en-US" sz="4000">
                <a:solidFill>
                  <a:schemeClr val="accent4"/>
                </a:solidFill>
              </a:rPr>
              <a:t> Viengxay, Ricky Viengxay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>
                <a:solidFill>
                  <a:schemeClr val="bg1"/>
                </a:solidFill>
              </a:rPr>
              <a:t>Thank You</a:t>
            </a:r>
            <a:endParaRPr lang="en-US" sz="72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Project Presentation</a:t>
            </a:r>
            <a:b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latin typeface="+mj-lt"/>
              </a:rPr>
              <a:t>DoorsOS</a:t>
            </a:r>
            <a:endParaRPr lang="en-US" b="1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DESIGN APPROACH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RUN/SIMULATION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CODE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INTRODUCTION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IMPLEMENTION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DATA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3740" y="5320970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4715661" y="1817057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7788245" y="3529561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665" descr="Icon of graph. ">
            <a:extLst>
              <a:ext uri="{FF2B5EF4-FFF2-40B4-BE49-F238E27FC236}">
                <a16:creationId xmlns:a16="http://schemas.microsoft.com/office/drawing/2014/main" id="{31934A70-7AD7-481A-BA7F-E5BE3653763A}"/>
              </a:ext>
            </a:extLst>
          </p:cNvPr>
          <p:cNvSpPr>
            <a:spLocks/>
          </p:cNvSpPr>
          <p:nvPr/>
        </p:nvSpPr>
        <p:spPr bwMode="auto">
          <a:xfrm>
            <a:off x="7123858" y="1812534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C26677F6-8E32-478D-9F81-681205154847}"/>
              </a:ext>
            </a:extLst>
          </p:cNvPr>
          <p:cNvSpPr/>
          <p:nvPr/>
        </p:nvSpPr>
        <p:spPr>
          <a:xfrm>
            <a:off x="1943821" y="2080406"/>
            <a:ext cx="8439506" cy="836762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FE79D7DA-1547-492F-A393-A98AB1971794}"/>
              </a:ext>
            </a:extLst>
          </p:cNvPr>
          <p:cNvSpPr/>
          <p:nvPr/>
        </p:nvSpPr>
        <p:spPr>
          <a:xfrm>
            <a:off x="7650365" y="973347"/>
            <a:ext cx="4442603" cy="3809999"/>
          </a:xfrm>
          <a:prstGeom prst="hexag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ED0BBCC8-9DDE-4029-BF13-122CBBA288D1}"/>
              </a:ext>
            </a:extLst>
          </p:cNvPr>
          <p:cNvSpPr/>
          <p:nvPr/>
        </p:nvSpPr>
        <p:spPr>
          <a:xfrm>
            <a:off x="3869119" y="3043687"/>
            <a:ext cx="4442603" cy="3809999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4F2B96C6-160B-4BA7-B30D-166E86D219D8}"/>
              </a:ext>
            </a:extLst>
          </p:cNvPr>
          <p:cNvSpPr/>
          <p:nvPr/>
        </p:nvSpPr>
        <p:spPr>
          <a:xfrm>
            <a:off x="102251" y="915839"/>
            <a:ext cx="4442603" cy="3809999"/>
          </a:xfrm>
          <a:prstGeom prst="hexag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b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5B94BF-E42D-4AAF-A18A-5577F54D61C2}"/>
              </a:ext>
            </a:extLst>
          </p:cNvPr>
          <p:cNvSpPr txBox="1"/>
          <p:nvPr/>
        </p:nvSpPr>
        <p:spPr>
          <a:xfrm>
            <a:off x="692480" y="1298495"/>
            <a:ext cx="3432842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We decide that the IDE we would use to create our Operating System would be C++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Pointers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Flexibility with memory management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Efficient 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17BB4A-9CF2-49A6-8334-53B69473EC5B}"/>
              </a:ext>
            </a:extLst>
          </p:cNvPr>
          <p:cNvSpPr txBox="1"/>
          <p:nvPr/>
        </p:nvSpPr>
        <p:spPr>
          <a:xfrm>
            <a:off x="4376754" y="3768813"/>
            <a:ext cx="3571337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Segoe UI Light"/>
              </a:rPr>
              <a:t>We stored and managed all our codes and documents on GitHub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Segoe UI Light"/>
              </a:rPr>
              <a:t>Conflicting schedules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Segoe UI Light"/>
              </a:rPr>
              <a:t>Free and open sourced</a:t>
            </a:r>
          </a:p>
          <a:p>
            <a:pPr marL="285750" indent="-285750">
              <a:buFont typeface="Arial,Sans-Serif"/>
              <a:buChar char="•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B9E2E-622E-4113-A444-1A732B19FB9E}"/>
              </a:ext>
            </a:extLst>
          </p:cNvPr>
          <p:cNvSpPr txBox="1"/>
          <p:nvPr/>
        </p:nvSpPr>
        <p:spPr>
          <a:xfrm>
            <a:off x="8563154" y="1848928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dirty="0">
                <a:latin typeface="Times New Roman"/>
                <a:cs typeface="Arial"/>
              </a:rPr>
              <a:t>Difficulties​</a:t>
            </a:r>
          </a:p>
          <a:p>
            <a:pPr lvl="1">
              <a:buChar char="•"/>
            </a:pPr>
            <a:r>
              <a:rPr lang="en-US" sz="2400" dirty="0">
                <a:latin typeface="Times New Roman"/>
                <a:cs typeface="Arial"/>
              </a:rPr>
              <a:t>Communication​</a:t>
            </a:r>
          </a:p>
          <a:p>
            <a:pPr lvl="1">
              <a:buChar char="•"/>
            </a:pPr>
            <a:r>
              <a:rPr lang="en-US" sz="2400" dirty="0">
                <a:latin typeface="Times New Roman"/>
                <a:cs typeface="Arial"/>
              </a:rPr>
              <a:t>Interpretation of instructions​</a:t>
            </a:r>
          </a:p>
          <a:p>
            <a:pPr lvl="1">
              <a:buChar char="•"/>
            </a:pPr>
            <a:r>
              <a:rPr lang="en-US" sz="2400" dirty="0">
                <a:latin typeface="Times New Roman"/>
                <a:cs typeface="Arial"/>
              </a:rPr>
              <a:t>Design Approach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8CD190A-4725-4E56-A4CF-790A5A02DAA2}"/>
              </a:ext>
            </a:extLst>
          </p:cNvPr>
          <p:cNvCxnSpPr>
            <a:cxnSpLocks/>
          </p:cNvCxnSpPr>
          <p:nvPr/>
        </p:nvCxnSpPr>
        <p:spPr>
          <a:xfrm flipV="1">
            <a:off x="8607136" y="1963880"/>
            <a:ext cx="914400" cy="206432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E7028F0-3A13-4EE1-B493-0944D5761AC9}"/>
              </a:ext>
            </a:extLst>
          </p:cNvPr>
          <p:cNvCxnSpPr>
            <a:cxnSpLocks/>
          </p:cNvCxnSpPr>
          <p:nvPr/>
        </p:nvCxnSpPr>
        <p:spPr>
          <a:xfrm flipV="1">
            <a:off x="8648700" y="3557152"/>
            <a:ext cx="872836" cy="51261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Approach/Implementation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DCE1965-5B47-454B-927E-4E8280BE9AD6}"/>
              </a:ext>
            </a:extLst>
          </p:cNvPr>
          <p:cNvSpPr/>
          <p:nvPr/>
        </p:nvSpPr>
        <p:spPr>
          <a:xfrm>
            <a:off x="5017407" y="2287069"/>
            <a:ext cx="1387268" cy="7222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Segoe UI Light"/>
              </a:rPr>
              <a:t>Driver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55F04-6BEA-4C45-9A2A-8E3F19A6FBDB}"/>
              </a:ext>
            </a:extLst>
          </p:cNvPr>
          <p:cNvSpPr/>
          <p:nvPr/>
        </p:nvSpPr>
        <p:spPr>
          <a:xfrm>
            <a:off x="7259452" y="2204852"/>
            <a:ext cx="1387268" cy="7222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Segoe UI Light"/>
              </a:rPr>
              <a:t>Dispatcher</a:t>
            </a:r>
            <a:endParaRPr lang="en-US" b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792D9D-E128-42CC-A024-D2D1A1A64999}"/>
              </a:ext>
            </a:extLst>
          </p:cNvPr>
          <p:cNvSpPr/>
          <p:nvPr/>
        </p:nvSpPr>
        <p:spPr>
          <a:xfrm>
            <a:off x="5070433" y="1054924"/>
            <a:ext cx="1387268" cy="7222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Segoe UI Light"/>
              </a:rPr>
              <a:t>Short Term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cs typeface="Segoe UI Light"/>
              </a:rPr>
              <a:t>Scheduler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72A49E-3310-4BBD-AFA6-B7D52D7B632A}"/>
              </a:ext>
            </a:extLst>
          </p:cNvPr>
          <p:cNvSpPr/>
          <p:nvPr/>
        </p:nvSpPr>
        <p:spPr>
          <a:xfrm>
            <a:off x="7259452" y="3728851"/>
            <a:ext cx="1387268" cy="7222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Segoe UI Light"/>
              </a:rPr>
              <a:t>CPU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66D28A-5B22-4FFC-973C-B2206EB53192}"/>
              </a:ext>
            </a:extLst>
          </p:cNvPr>
          <p:cNvSpPr/>
          <p:nvPr/>
        </p:nvSpPr>
        <p:spPr>
          <a:xfrm>
            <a:off x="9573160" y="4726378"/>
            <a:ext cx="1387268" cy="7222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Segoe UI Light"/>
              </a:rPr>
              <a:t>Execute</a:t>
            </a:r>
            <a:endParaRPr lang="en-US" b="1">
              <a:cs typeface="Segoe UI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564676-B8BE-43EB-86FD-631C122381DE}"/>
              </a:ext>
            </a:extLst>
          </p:cNvPr>
          <p:cNvSpPr/>
          <p:nvPr/>
        </p:nvSpPr>
        <p:spPr>
          <a:xfrm>
            <a:off x="9573160" y="3174670"/>
            <a:ext cx="1387268" cy="7222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Segoe UI Light"/>
              </a:rPr>
              <a:t>Decode</a:t>
            </a:r>
            <a:endParaRPr lang="en-US" b="1">
              <a:cs typeface="Segoe UI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098BA0-33DD-4A93-AD2F-334427806815}"/>
              </a:ext>
            </a:extLst>
          </p:cNvPr>
          <p:cNvSpPr/>
          <p:nvPr/>
        </p:nvSpPr>
        <p:spPr>
          <a:xfrm>
            <a:off x="9573160" y="1622961"/>
            <a:ext cx="1387268" cy="7222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Segoe UI Light"/>
              </a:rPr>
              <a:t>Fetch</a:t>
            </a:r>
            <a:endParaRPr lang="en-US" b="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8DEEE5-6558-48A6-B589-898B28C22FB2}"/>
              </a:ext>
            </a:extLst>
          </p:cNvPr>
          <p:cNvSpPr/>
          <p:nvPr/>
        </p:nvSpPr>
        <p:spPr>
          <a:xfrm>
            <a:off x="5008916" y="3597107"/>
            <a:ext cx="1387268" cy="7222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Segoe UI Light"/>
              </a:rPr>
              <a:t>Loader</a:t>
            </a:r>
            <a:endParaRPr lang="en-US" b="1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07AE76D-D9C4-4482-9432-D632EF8F2F5C}"/>
              </a:ext>
            </a:extLst>
          </p:cNvPr>
          <p:cNvSpPr/>
          <p:nvPr/>
        </p:nvSpPr>
        <p:spPr>
          <a:xfrm>
            <a:off x="5070433" y="4765673"/>
            <a:ext cx="1387268" cy="7222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MMU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95EBD3-0D75-479B-97F7-2B20645ABE3F}"/>
              </a:ext>
            </a:extLst>
          </p:cNvPr>
          <p:cNvSpPr/>
          <p:nvPr/>
        </p:nvSpPr>
        <p:spPr>
          <a:xfrm>
            <a:off x="3946843" y="5768211"/>
            <a:ext cx="1387268" cy="7222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Segoe UI Light"/>
              </a:rPr>
              <a:t>RAM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06FADB-5832-4805-A45A-05E03C316DD6}"/>
              </a:ext>
            </a:extLst>
          </p:cNvPr>
          <p:cNvSpPr/>
          <p:nvPr/>
        </p:nvSpPr>
        <p:spPr>
          <a:xfrm>
            <a:off x="2825996" y="3562597"/>
            <a:ext cx="1387268" cy="7222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Segoe UI Light"/>
              </a:rPr>
              <a:t>Long Term</a:t>
            </a:r>
          </a:p>
          <a:p>
            <a:pPr algn="ctr"/>
            <a:r>
              <a:rPr lang="en-US" b="1">
                <a:solidFill>
                  <a:schemeClr val="tx1"/>
                </a:solidFill>
                <a:cs typeface="Segoe UI Light"/>
              </a:rPr>
              <a:t>Scheduler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6E0D15-B511-4449-A8A8-1C2EF9B5FCDC}"/>
              </a:ext>
            </a:extLst>
          </p:cNvPr>
          <p:cNvCxnSpPr>
            <a:cxnSpLocks/>
          </p:cNvCxnSpPr>
          <p:nvPr/>
        </p:nvCxnSpPr>
        <p:spPr>
          <a:xfrm>
            <a:off x="7975021" y="2925040"/>
            <a:ext cx="1" cy="706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EEED732-F4F3-4F51-ABCB-B6CECA7BBE9D}"/>
              </a:ext>
            </a:extLst>
          </p:cNvPr>
          <p:cNvCxnSpPr>
            <a:cxnSpLocks/>
          </p:cNvCxnSpPr>
          <p:nvPr/>
        </p:nvCxnSpPr>
        <p:spPr>
          <a:xfrm flipH="1">
            <a:off x="5764067" y="3042179"/>
            <a:ext cx="57" cy="386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AA7121-6F2E-4892-A6DD-901E5809ECD6}"/>
              </a:ext>
            </a:extLst>
          </p:cNvPr>
          <p:cNvCxnSpPr>
            <a:cxnSpLocks/>
          </p:cNvCxnSpPr>
          <p:nvPr/>
        </p:nvCxnSpPr>
        <p:spPr>
          <a:xfrm>
            <a:off x="5763631" y="4353356"/>
            <a:ext cx="0" cy="319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0FDFA73-765B-4C3C-BFC5-1298E339EED2}"/>
              </a:ext>
            </a:extLst>
          </p:cNvPr>
          <p:cNvCxnSpPr>
            <a:cxnSpLocks/>
          </p:cNvCxnSpPr>
          <p:nvPr/>
        </p:nvCxnSpPr>
        <p:spPr>
          <a:xfrm flipV="1">
            <a:off x="5694295" y="1777175"/>
            <a:ext cx="0" cy="374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3A5706D-322F-465B-B4FB-009E4453F84F}"/>
              </a:ext>
            </a:extLst>
          </p:cNvPr>
          <p:cNvCxnSpPr/>
          <p:nvPr/>
        </p:nvCxnSpPr>
        <p:spPr>
          <a:xfrm>
            <a:off x="8646720" y="4089976"/>
            <a:ext cx="872837" cy="103909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37070C4-2AC1-44E8-B65E-86640714BD2E}"/>
              </a:ext>
            </a:extLst>
          </p:cNvPr>
          <p:cNvCxnSpPr>
            <a:cxnSpLocks/>
          </p:cNvCxnSpPr>
          <p:nvPr/>
        </p:nvCxnSpPr>
        <p:spPr>
          <a:xfrm>
            <a:off x="6459681" y="1409697"/>
            <a:ext cx="748145" cy="113607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0315948-4CFC-4961-9F9C-6710A02667C8}"/>
              </a:ext>
            </a:extLst>
          </p:cNvPr>
          <p:cNvCxnSpPr>
            <a:cxnSpLocks/>
          </p:cNvCxnSpPr>
          <p:nvPr/>
        </p:nvCxnSpPr>
        <p:spPr>
          <a:xfrm flipH="1">
            <a:off x="4326080" y="1409697"/>
            <a:ext cx="762001" cy="1080656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2FCA3ED0-366E-46EF-96CF-7F56BE000E87}"/>
              </a:ext>
            </a:extLst>
          </p:cNvPr>
          <p:cNvCxnSpPr>
            <a:cxnSpLocks/>
          </p:cNvCxnSpPr>
          <p:nvPr/>
        </p:nvCxnSpPr>
        <p:spPr>
          <a:xfrm flipH="1">
            <a:off x="4326081" y="2919842"/>
            <a:ext cx="748145" cy="99752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DE38479-0A8F-453A-BBFD-F702076F8141}"/>
              </a:ext>
            </a:extLst>
          </p:cNvPr>
          <p:cNvCxnSpPr>
            <a:cxnSpLocks/>
          </p:cNvCxnSpPr>
          <p:nvPr/>
        </p:nvCxnSpPr>
        <p:spPr>
          <a:xfrm flipH="1">
            <a:off x="2095499" y="2462642"/>
            <a:ext cx="734290" cy="72043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9929046-A25D-47B3-9AB7-05233B87A0E5}"/>
              </a:ext>
            </a:extLst>
          </p:cNvPr>
          <p:cNvCxnSpPr>
            <a:cxnSpLocks/>
          </p:cNvCxnSpPr>
          <p:nvPr/>
        </p:nvCxnSpPr>
        <p:spPr>
          <a:xfrm flipV="1">
            <a:off x="3513856" y="2883475"/>
            <a:ext cx="1" cy="665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DE22C7-5A04-4DFE-B3ED-77B1BFD4048D}"/>
              </a:ext>
            </a:extLst>
          </p:cNvPr>
          <p:cNvCxnSpPr/>
          <p:nvPr/>
        </p:nvCxnSpPr>
        <p:spPr>
          <a:xfrm>
            <a:off x="3517323" y="4286249"/>
            <a:ext cx="0" cy="162098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84D4690-EB8A-4A0A-9013-4D9FA771C0ED}"/>
              </a:ext>
            </a:extLst>
          </p:cNvPr>
          <p:cNvSpPr/>
          <p:nvPr/>
        </p:nvSpPr>
        <p:spPr>
          <a:xfrm>
            <a:off x="6018530" y="5768211"/>
            <a:ext cx="1387268" cy="7222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Segoe UI Light"/>
              </a:rPr>
              <a:t>Disk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0378A10-0754-4657-94C2-F8F6F17BBD56}"/>
              </a:ext>
            </a:extLst>
          </p:cNvPr>
          <p:cNvCxnSpPr>
            <a:endCxn id="37" idx="0"/>
          </p:cNvCxnSpPr>
          <p:nvPr/>
        </p:nvCxnSpPr>
        <p:spPr>
          <a:xfrm rot="10800000" flipV="1">
            <a:off x="4640478" y="5487923"/>
            <a:ext cx="517311" cy="2802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03544A0-6060-41C3-8C29-25B4A7E18FE0}"/>
              </a:ext>
            </a:extLst>
          </p:cNvPr>
          <p:cNvCxnSpPr/>
          <p:nvPr/>
        </p:nvCxnSpPr>
        <p:spPr>
          <a:xfrm>
            <a:off x="6457701" y="5305425"/>
            <a:ext cx="400190" cy="3333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871E-2B8C-4396-858D-BDE36836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Time/ Wait Time FIFO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339267-D3E2-4E2E-8B74-0C60888DD30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735995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F3DFDFC-20B5-447F-A41D-3C47371D091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0989269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330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0BCE-0479-4E02-9F93-D2A15751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Time/ Wait Time Priority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2D6612-4FCB-4127-9DF3-3C7BA29F81E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5242702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C803999-F542-49A4-868F-D9346A1458B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097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2DF4-11BB-4AA5-840A-4B587D5A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Time/ Wait Time SJF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3F354F1-2308-4E54-98F0-6BD0B6CFB31B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8FD12FD-23B6-4AF5-A653-0C69FAD34D6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4461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2619-4C3F-451C-A5F5-08D60FE8A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I/O’s per Job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B86FA7-54C2-47F0-8278-24AAD47FC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8899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115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 descr="Chart.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9649997"/>
              </p:ext>
            </p:extLst>
          </p:nvPr>
        </p:nvGraphicFramePr>
        <p:xfrm>
          <a:off x="654050" y="1075266"/>
          <a:ext cx="10883900" cy="33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Anaylsis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#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WAIT TIME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654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400" dirty="0"/>
              <a:t>FIFO Avg Run Time- .0019</a:t>
            </a:r>
          </a:p>
          <a:p>
            <a:endParaRPr lang="en-US" sz="1400" dirty="0"/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#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RUN TIME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534400" y="5521007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Priority- </a:t>
            </a:r>
            <a:r>
              <a:rPr lang="en-US" dirty="0"/>
              <a:t>0.010951</a:t>
            </a:r>
            <a:r>
              <a:rPr lang="en-US" sz="1400" dirty="0"/>
              <a:t> 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SJF- </a:t>
            </a:r>
            <a:r>
              <a:rPr lang="en-US" dirty="0"/>
              <a:t>0.011009</a:t>
            </a:r>
            <a:r>
              <a:rPr lang="en-US" sz="1400" dirty="0"/>
              <a:t> </a:t>
            </a:r>
          </a:p>
          <a:p>
            <a:pPr>
              <a:lnSpc>
                <a:spcPts val="1900"/>
              </a:lnSpc>
            </a:pPr>
            <a:r>
              <a:rPr lang="en-US" sz="1400" dirty="0"/>
              <a:t>FIFO - </a:t>
            </a:r>
            <a:r>
              <a:rPr lang="en-US" dirty="0"/>
              <a:t>0.010919</a:t>
            </a:r>
            <a:r>
              <a:rPr lang="en-US" sz="1400" dirty="0"/>
              <a:t> </a:t>
            </a: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#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Total Time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176</Words>
  <Application>Microsoft Office PowerPoint</Application>
  <PresentationFormat>Widescreen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Arial,Sans-Serif</vt:lpstr>
      <vt:lpstr>Calibri</vt:lpstr>
      <vt:lpstr>Century Gothic</vt:lpstr>
      <vt:lpstr>Segoe UI Light</vt:lpstr>
      <vt:lpstr>Times New Roman</vt:lpstr>
      <vt:lpstr>Office Theme</vt:lpstr>
      <vt:lpstr>DoorsOS Dennis Lin, Phonepaseuth Viengxay, Ricky Viengxay</vt:lpstr>
      <vt:lpstr>Project analysis slide 2</vt:lpstr>
      <vt:lpstr>Project analysis slide 3</vt:lpstr>
      <vt:lpstr>Project analysis slide 4</vt:lpstr>
      <vt:lpstr>Run Time/ Wait Time FIFO</vt:lpstr>
      <vt:lpstr>Run Time/ Wait Time Priority </vt:lpstr>
      <vt:lpstr>Run Time/ Wait Time SJF</vt:lpstr>
      <vt:lpstr>I/O’s per Job</vt:lpstr>
      <vt:lpstr>Project analysis slide 5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DoorsOS Dennis Lin, Phonepasueth Viengxay, Ricky Viengxay</dc:title>
  <dc:creator/>
  <cp:revision>79</cp:revision>
  <dcterms:created xsi:type="dcterms:W3CDTF">2019-04-18T18:05:59Z</dcterms:created>
  <dcterms:modified xsi:type="dcterms:W3CDTF">2019-04-23T07:08:36Z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