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7" r:id="rId4"/>
    <p:sldId id="278" r:id="rId5"/>
    <p:sldId id="279" r:id="rId6"/>
    <p:sldId id="259" r:id="rId7"/>
    <p:sldId id="262" r:id="rId8"/>
    <p:sldId id="263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48E65-0584-62D4-DBD7-AE1A859D10D8}" v="2" dt="2019-04-23T09:21:20.277"/>
    <p1510:client id="{04BB304C-41E0-A3F7-1D38-6AD11D73C6F8}" v="3" dt="2019-04-23T07:41:44.749"/>
    <p1510:client id="{C9FC0C3A-E6BF-19C8-4D4C-9006D40070DC}" v="95" dt="2019-04-23T09:41:25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s\Downloads\Run%20Time%20FI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s\Downloads\Wait%20Time%20FIF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s\Downloads\Wait%20time%20Prior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s\Downloads\Run%20Time%20Priori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s\Downloads\SJF%20Run%20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s\Downloads\Wait%20Time%20SJF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nis\Downloads\Number%20of%20Input%20outpu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 Time FIFO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01744580878439"/>
          <c:y val="0.18457777777777779"/>
          <c:w val="0.77570143454360829"/>
          <c:h val="0.672385301837270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'[Run Time FIFO.xlsx]Sheet1'!$A$1:$A$30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'[Run Time FIFO.xlsx]Sheet1'!$B$1:$B$30</c:f>
              <c:numCache>
                <c:formatCode>General</c:formatCode>
                <c:ptCount val="30"/>
                <c:pt idx="0">
                  <c:v>2.43E-4</c:v>
                </c:pt>
                <c:pt idx="1">
                  <c:v>2.2100000000000001E-4</c:v>
                </c:pt>
                <c:pt idx="2">
                  <c:v>2.1599999999999999E-4</c:v>
                </c:pt>
                <c:pt idx="3">
                  <c:v>1.56E-4</c:v>
                </c:pt>
                <c:pt idx="4">
                  <c:v>2.2800000000000001E-4</c:v>
                </c:pt>
                <c:pt idx="5">
                  <c:v>2.0699999999999999E-4</c:v>
                </c:pt>
                <c:pt idx="6">
                  <c:v>1.2799999999999999E-4</c:v>
                </c:pt>
                <c:pt idx="7">
                  <c:v>1.2400000000000001E-4</c:v>
                </c:pt>
                <c:pt idx="8">
                  <c:v>2.1699999999999999E-4</c:v>
                </c:pt>
                <c:pt idx="9">
                  <c:v>2.1499999999999999E-4</c:v>
                </c:pt>
                <c:pt idx="10">
                  <c:v>2.02E-4</c:v>
                </c:pt>
                <c:pt idx="11">
                  <c:v>2.5500000000000002E-4</c:v>
                </c:pt>
                <c:pt idx="12">
                  <c:v>2.9300000000000002E-4</c:v>
                </c:pt>
                <c:pt idx="13">
                  <c:v>1.1E-4</c:v>
                </c:pt>
                <c:pt idx="14">
                  <c:v>1.9000000000000001E-4</c:v>
                </c:pt>
                <c:pt idx="15">
                  <c:v>1.03E-4</c:v>
                </c:pt>
                <c:pt idx="16">
                  <c:v>2.9300000000000002E-4</c:v>
                </c:pt>
                <c:pt idx="17">
                  <c:v>2.1000000000000001E-4</c:v>
                </c:pt>
                <c:pt idx="18">
                  <c:v>2.0599999999999999E-4</c:v>
                </c:pt>
                <c:pt idx="19">
                  <c:v>2.1100000000000001E-4</c:v>
                </c:pt>
                <c:pt idx="20">
                  <c:v>1.35E-4</c:v>
                </c:pt>
                <c:pt idx="21">
                  <c:v>2.2100000000000001E-4</c:v>
                </c:pt>
                <c:pt idx="22">
                  <c:v>1.8799999999999999E-4</c:v>
                </c:pt>
                <c:pt idx="23">
                  <c:v>2.24E-4</c:v>
                </c:pt>
                <c:pt idx="24">
                  <c:v>1.27E-4</c:v>
                </c:pt>
                <c:pt idx="25">
                  <c:v>8.2999999999999998E-5</c:v>
                </c:pt>
                <c:pt idx="26">
                  <c:v>2.4000000000000001E-4</c:v>
                </c:pt>
                <c:pt idx="27">
                  <c:v>2.3699999999999999E-4</c:v>
                </c:pt>
                <c:pt idx="28">
                  <c:v>2.05E-4</c:v>
                </c:pt>
                <c:pt idx="29">
                  <c:v>1.11E-4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4-42DF-A2A3-7D0F8D971C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9267320"/>
        <c:axId val="269268280"/>
      </c:barChart>
      <c:catAx>
        <c:axId val="2692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68280"/>
        <c:crosses val="autoZero"/>
        <c:auto val="1"/>
        <c:lblAlgn val="ctr"/>
        <c:lblOffset val="100"/>
        <c:noMultiLvlLbl val="0"/>
      </c:catAx>
      <c:valAx>
        <c:axId val="269268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6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FIFO Wait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'[Wait Time FIFO.xlsx]Sheet1'!$A$1:$A$30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'[Wait Time FIFO.xlsx]Sheet1'!$B$1:$B$30</c:f>
              <c:numCache>
                <c:formatCode>General</c:formatCode>
                <c:ptCount val="30"/>
                <c:pt idx="0">
                  <c:v>0</c:v>
                </c:pt>
                <c:pt idx="1">
                  <c:v>2.43E-4</c:v>
                </c:pt>
                <c:pt idx="2">
                  <c:v>4.64E-4</c:v>
                </c:pt>
                <c:pt idx="3">
                  <c:v>6.8000000000000005E-4</c:v>
                </c:pt>
                <c:pt idx="4">
                  <c:v>8.3600000000000005E-4</c:v>
                </c:pt>
                <c:pt idx="5">
                  <c:v>1.0640000000000001E-3</c:v>
                </c:pt>
                <c:pt idx="6">
                  <c:v>1.271E-3</c:v>
                </c:pt>
                <c:pt idx="7">
                  <c:v>1.3990000000000001E-3</c:v>
                </c:pt>
                <c:pt idx="8">
                  <c:v>1.523E-3</c:v>
                </c:pt>
                <c:pt idx="9">
                  <c:v>1.74E-3</c:v>
                </c:pt>
                <c:pt idx="10">
                  <c:v>1.9550000000000001E-3</c:v>
                </c:pt>
                <c:pt idx="11">
                  <c:v>2.1570000000000001E-3</c:v>
                </c:pt>
                <c:pt idx="12">
                  <c:v>2.4120000000000001E-3</c:v>
                </c:pt>
                <c:pt idx="13">
                  <c:v>2.7049999999999999E-3</c:v>
                </c:pt>
                <c:pt idx="14">
                  <c:v>2.8149999999999998E-3</c:v>
                </c:pt>
                <c:pt idx="15">
                  <c:v>3.0049999999999999E-3</c:v>
                </c:pt>
                <c:pt idx="16">
                  <c:v>3.1080000000000001E-3</c:v>
                </c:pt>
                <c:pt idx="17">
                  <c:v>3.4009999999999999E-3</c:v>
                </c:pt>
                <c:pt idx="18">
                  <c:v>3.6110000000000001E-3</c:v>
                </c:pt>
                <c:pt idx="19">
                  <c:v>3.8170000000000001E-3</c:v>
                </c:pt>
                <c:pt idx="20">
                  <c:v>4.0280000000000003E-3</c:v>
                </c:pt>
                <c:pt idx="21">
                  <c:v>4.163E-3</c:v>
                </c:pt>
                <c:pt idx="22">
                  <c:v>4.3839999999999999E-3</c:v>
                </c:pt>
                <c:pt idx="23">
                  <c:v>4.5719999999999997E-3</c:v>
                </c:pt>
                <c:pt idx="24">
                  <c:v>4.7959999999999999E-3</c:v>
                </c:pt>
                <c:pt idx="25">
                  <c:v>4.9230000000000003E-3</c:v>
                </c:pt>
                <c:pt idx="26">
                  <c:v>5.006E-3</c:v>
                </c:pt>
                <c:pt idx="27">
                  <c:v>5.2459999999999998E-3</c:v>
                </c:pt>
                <c:pt idx="28">
                  <c:v>5.483E-3</c:v>
                </c:pt>
                <c:pt idx="29">
                  <c:v>5.6880000000000003E-3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3-4949-93C6-7F920C929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1336440"/>
        <c:axId val="671337080"/>
      </c:barChart>
      <c:catAx>
        <c:axId val="67133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37080"/>
        <c:crosses val="autoZero"/>
        <c:auto val="1"/>
        <c:lblAlgn val="ctr"/>
        <c:lblOffset val="100"/>
        <c:noMultiLvlLbl val="0"/>
      </c:catAx>
      <c:valAx>
        <c:axId val="6713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36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Wait Time Priority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'[Wait time Priority.xlsx]Sheet1'!$A$1:$A$30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'[Wait time Priority.xlsx]Sheet1'!$B$1:$B$30</c:f>
              <c:numCache>
                <c:formatCode>General</c:formatCode>
                <c:ptCount val="30"/>
                <c:pt idx="0">
                  <c:v>4.46E-4</c:v>
                </c:pt>
                <c:pt idx="1">
                  <c:v>1.5020000000000001E-3</c:v>
                </c:pt>
                <c:pt idx="2">
                  <c:v>2.4229999999999998E-3</c:v>
                </c:pt>
                <c:pt idx="3">
                  <c:v>1.828E-3</c:v>
                </c:pt>
                <c:pt idx="4">
                  <c:v>1.072E-3</c:v>
                </c:pt>
                <c:pt idx="5">
                  <c:v>2.6440000000000001E-3</c:v>
                </c:pt>
                <c:pt idx="6">
                  <c:v>2.0270000000000002E-3</c:v>
                </c:pt>
                <c:pt idx="7">
                  <c:v>3.0959999999999998E-3</c:v>
                </c:pt>
                <c:pt idx="8">
                  <c:v>6.4400000000000004E-4</c:v>
                </c:pt>
                <c:pt idx="9">
                  <c:v>0</c:v>
                </c:pt>
                <c:pt idx="10">
                  <c:v>1.292E-3</c:v>
                </c:pt>
                <c:pt idx="11">
                  <c:v>2.875E-3</c:v>
                </c:pt>
                <c:pt idx="12">
                  <c:v>2.22E-4</c:v>
                </c:pt>
                <c:pt idx="13">
                  <c:v>9.3400000000000004E-4</c:v>
                </c:pt>
                <c:pt idx="14">
                  <c:v>2.2100000000000002E-3</c:v>
                </c:pt>
                <c:pt idx="15">
                  <c:v>5.4429999999999999E-3</c:v>
                </c:pt>
                <c:pt idx="16">
                  <c:v>4.4349999999999997E-3</c:v>
                </c:pt>
                <c:pt idx="17">
                  <c:v>3.2239999999999999E-3</c:v>
                </c:pt>
                <c:pt idx="18">
                  <c:v>3.637E-3</c:v>
                </c:pt>
                <c:pt idx="19">
                  <c:v>4.0260000000000001E-3</c:v>
                </c:pt>
                <c:pt idx="20">
                  <c:v>4.7159999999999997E-3</c:v>
                </c:pt>
                <c:pt idx="21">
                  <c:v>3.4139999999999999E-3</c:v>
                </c:pt>
                <c:pt idx="22">
                  <c:v>5.0179999999999999E-3</c:v>
                </c:pt>
                <c:pt idx="23">
                  <c:v>5.2319999999999997E-3</c:v>
                </c:pt>
                <c:pt idx="24">
                  <c:v>5.6420000000000003E-3</c:v>
                </c:pt>
                <c:pt idx="25">
                  <c:v>4.9020000000000001E-3</c:v>
                </c:pt>
                <c:pt idx="26">
                  <c:v>5.7869999999999996E-3</c:v>
                </c:pt>
                <c:pt idx="27">
                  <c:v>4.2329999999999998E-3</c:v>
                </c:pt>
                <c:pt idx="28">
                  <c:v>3.0860000000000002E-3</c:v>
                </c:pt>
                <c:pt idx="29">
                  <c:v>5.5110000000000003E-3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D-42ED-AC48-41BD0BE6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1346040"/>
        <c:axId val="411943600"/>
      </c:barChart>
      <c:catAx>
        <c:axId val="67134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943600"/>
        <c:crosses val="autoZero"/>
        <c:auto val="1"/>
        <c:lblAlgn val="ctr"/>
        <c:lblOffset val="100"/>
        <c:noMultiLvlLbl val="0"/>
      </c:catAx>
      <c:valAx>
        <c:axId val="41194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4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 Time Priority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'[Run Time Priority.xlsx]Sheet1'!$A$1:$A$30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'[Run Time Priority.xlsx]Sheet1'!$B$1:$B$30</c:f>
              <c:numCache>
                <c:formatCode>General</c:formatCode>
                <c:ptCount val="30"/>
                <c:pt idx="0">
                  <c:v>1.7200000000000001E-4</c:v>
                </c:pt>
                <c:pt idx="1">
                  <c:v>1.95E-4</c:v>
                </c:pt>
                <c:pt idx="2">
                  <c:v>1.74E-4</c:v>
                </c:pt>
                <c:pt idx="3">
                  <c:v>1.15E-4</c:v>
                </c:pt>
                <c:pt idx="4">
                  <c:v>1.8200000000000001E-4</c:v>
                </c:pt>
                <c:pt idx="5">
                  <c:v>1.76E-4</c:v>
                </c:pt>
                <c:pt idx="6">
                  <c:v>1.12E-4</c:v>
                </c:pt>
                <c:pt idx="7">
                  <c:v>1.07E-4</c:v>
                </c:pt>
                <c:pt idx="8">
                  <c:v>1.74E-4</c:v>
                </c:pt>
                <c:pt idx="9">
                  <c:v>2.02E-4</c:v>
                </c:pt>
                <c:pt idx="10">
                  <c:v>1.94E-4</c:v>
                </c:pt>
                <c:pt idx="11">
                  <c:v>1.8799999999999999E-4</c:v>
                </c:pt>
                <c:pt idx="12">
                  <c:v>1.7200000000000001E-4</c:v>
                </c:pt>
                <c:pt idx="13">
                  <c:v>8.8999999999999995E-5</c:v>
                </c:pt>
                <c:pt idx="14">
                  <c:v>1.64E-4</c:v>
                </c:pt>
                <c:pt idx="15">
                  <c:v>7.2999999999999999E-5</c:v>
                </c:pt>
                <c:pt idx="16">
                  <c:v>1.8699999999999999E-4</c:v>
                </c:pt>
                <c:pt idx="17">
                  <c:v>1.8100000000000001E-4</c:v>
                </c:pt>
                <c:pt idx="18">
                  <c:v>1.8799999999999999E-4</c:v>
                </c:pt>
                <c:pt idx="19">
                  <c:v>1.84E-4</c:v>
                </c:pt>
                <c:pt idx="20">
                  <c:v>1.16E-4</c:v>
                </c:pt>
                <c:pt idx="21">
                  <c:v>1.83E-4</c:v>
                </c:pt>
                <c:pt idx="22">
                  <c:v>2.33E-4</c:v>
                </c:pt>
                <c:pt idx="23">
                  <c:v>2.23E-4</c:v>
                </c:pt>
                <c:pt idx="24">
                  <c:v>1E-4</c:v>
                </c:pt>
                <c:pt idx="25">
                  <c:v>8.5000000000000006E-5</c:v>
                </c:pt>
                <c:pt idx="26">
                  <c:v>1.73E-4</c:v>
                </c:pt>
                <c:pt idx="27">
                  <c:v>2.0900000000000001E-4</c:v>
                </c:pt>
                <c:pt idx="28">
                  <c:v>2.0799999999999999E-4</c:v>
                </c:pt>
                <c:pt idx="29">
                  <c:v>9.8999999999999994E-5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2-4868-B193-0C3B3EE7E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2925112"/>
        <c:axId val="602927992"/>
      </c:barChart>
      <c:catAx>
        <c:axId val="60292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27992"/>
        <c:crosses val="autoZero"/>
        <c:auto val="1"/>
        <c:lblAlgn val="ctr"/>
        <c:lblOffset val="100"/>
        <c:noMultiLvlLbl val="0"/>
      </c:catAx>
      <c:valAx>
        <c:axId val="60292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25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 Time SJF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'[SJF Run Time.xlsx]Sheet1'!$A$1:$A$30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'[SJF Run Time.xlsx]Sheet1'!$B$1:$B$30</c:f>
              <c:numCache>
                <c:formatCode>General</c:formatCode>
                <c:ptCount val="30"/>
                <c:pt idx="0">
                  <c:v>2.0599999999999999E-4</c:v>
                </c:pt>
                <c:pt idx="1">
                  <c:v>2.1900000000000001E-4</c:v>
                </c:pt>
                <c:pt idx="2">
                  <c:v>2.04E-4</c:v>
                </c:pt>
                <c:pt idx="3">
                  <c:v>1.55E-4</c:v>
                </c:pt>
                <c:pt idx="4">
                  <c:v>2.0100000000000001E-4</c:v>
                </c:pt>
                <c:pt idx="5">
                  <c:v>2.72E-4</c:v>
                </c:pt>
                <c:pt idx="6">
                  <c:v>1.3899999999999999E-4</c:v>
                </c:pt>
                <c:pt idx="7">
                  <c:v>1.16E-4</c:v>
                </c:pt>
                <c:pt idx="8">
                  <c:v>1.8200000000000001E-4</c:v>
                </c:pt>
                <c:pt idx="9">
                  <c:v>2.1900000000000001E-4</c:v>
                </c:pt>
                <c:pt idx="10">
                  <c:v>2.0799999999999999E-4</c:v>
                </c:pt>
                <c:pt idx="11">
                  <c:v>2.13E-4</c:v>
                </c:pt>
                <c:pt idx="12">
                  <c:v>2.03E-4</c:v>
                </c:pt>
                <c:pt idx="13">
                  <c:v>1.26E-4</c:v>
                </c:pt>
                <c:pt idx="14">
                  <c:v>1.9100000000000001E-4</c:v>
                </c:pt>
                <c:pt idx="15">
                  <c:v>1.2799999999999999E-4</c:v>
                </c:pt>
                <c:pt idx="16">
                  <c:v>2.1599999999999999E-4</c:v>
                </c:pt>
                <c:pt idx="17">
                  <c:v>2.1100000000000001E-4</c:v>
                </c:pt>
                <c:pt idx="18">
                  <c:v>2.0000000000000001E-4</c:v>
                </c:pt>
                <c:pt idx="19">
                  <c:v>2.1000000000000001E-4</c:v>
                </c:pt>
                <c:pt idx="20">
                  <c:v>1.64E-4</c:v>
                </c:pt>
                <c:pt idx="21">
                  <c:v>2.2499999999999999E-4</c:v>
                </c:pt>
                <c:pt idx="22">
                  <c:v>1.8900000000000001E-4</c:v>
                </c:pt>
                <c:pt idx="23">
                  <c:v>2.23E-4</c:v>
                </c:pt>
                <c:pt idx="24">
                  <c:v>1.3799999999999999E-4</c:v>
                </c:pt>
                <c:pt idx="25">
                  <c:v>1.12E-4</c:v>
                </c:pt>
                <c:pt idx="26">
                  <c:v>2.0000000000000001E-4</c:v>
                </c:pt>
                <c:pt idx="27">
                  <c:v>2.4000000000000001E-4</c:v>
                </c:pt>
                <c:pt idx="28">
                  <c:v>2.1499999999999999E-4</c:v>
                </c:pt>
                <c:pt idx="29">
                  <c:v>1.21E-4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6-4279-955A-9121B175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0786960"/>
        <c:axId val="600790800"/>
      </c:barChart>
      <c:catAx>
        <c:axId val="60078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90800"/>
        <c:crosses val="autoZero"/>
        <c:auto val="1"/>
        <c:lblAlgn val="ctr"/>
        <c:lblOffset val="100"/>
        <c:noMultiLvlLbl val="0"/>
      </c:catAx>
      <c:valAx>
        <c:axId val="6007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8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Wait Time SJF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'[Wait Time SJF.xlsx]Sheet1'!$A$1:$A$30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'[Wait Time SJF.xlsx]Sheet1'!$B$1:$B$30</c:f>
              <c:numCache>
                <c:formatCode>General</c:formatCode>
                <c:ptCount val="30"/>
                <c:pt idx="0">
                  <c:v>5.3600000000000002E-4</c:v>
                </c:pt>
                <c:pt idx="1">
                  <c:v>2.0019999999999999E-3</c:v>
                </c:pt>
                <c:pt idx="2">
                  <c:v>9.5E-4</c:v>
                </c:pt>
                <c:pt idx="3">
                  <c:v>0</c:v>
                </c:pt>
                <c:pt idx="4">
                  <c:v>2.2209999999999999E-3</c:v>
                </c:pt>
                <c:pt idx="5">
                  <c:v>1.1540000000000001E-3</c:v>
                </c:pt>
                <c:pt idx="6">
                  <c:v>1.15E-4</c:v>
                </c:pt>
                <c:pt idx="7">
                  <c:v>2.9399999999999999E-4</c:v>
                </c:pt>
                <c:pt idx="8">
                  <c:v>1.426E-3</c:v>
                </c:pt>
                <c:pt idx="9">
                  <c:v>2.4220000000000001E-3</c:v>
                </c:pt>
                <c:pt idx="10">
                  <c:v>7.4200000000000004E-4</c:v>
                </c:pt>
                <c:pt idx="11">
                  <c:v>2.6410000000000001E-3</c:v>
                </c:pt>
                <c:pt idx="12">
                  <c:v>1.6080000000000001E-3</c:v>
                </c:pt>
                <c:pt idx="13">
                  <c:v>4.0999999999999999E-4</c:v>
                </c:pt>
                <c:pt idx="14">
                  <c:v>1.8109999999999999E-3</c:v>
                </c:pt>
                <c:pt idx="15">
                  <c:v>2.8540000000000002E-3</c:v>
                </c:pt>
                <c:pt idx="16">
                  <c:v>4.7650000000000001E-3</c:v>
                </c:pt>
                <c:pt idx="17">
                  <c:v>3.9060000000000002E-3</c:v>
                </c:pt>
                <c:pt idx="18">
                  <c:v>4.9909999999999998E-3</c:v>
                </c:pt>
                <c:pt idx="19">
                  <c:v>4.117E-3</c:v>
                </c:pt>
                <c:pt idx="20">
                  <c:v>2.9819999999999998E-3</c:v>
                </c:pt>
                <c:pt idx="21">
                  <c:v>5.1910000000000003E-3</c:v>
                </c:pt>
                <c:pt idx="22">
                  <c:v>3.3790000000000001E-3</c:v>
                </c:pt>
                <c:pt idx="23">
                  <c:v>4.3270000000000001E-3</c:v>
                </c:pt>
                <c:pt idx="24">
                  <c:v>3.568E-3</c:v>
                </c:pt>
                <c:pt idx="25">
                  <c:v>3.1459999999999999E-3</c:v>
                </c:pt>
                <c:pt idx="26">
                  <c:v>3.7060000000000001E-3</c:v>
                </c:pt>
                <c:pt idx="27">
                  <c:v>5.4159999999999998E-3</c:v>
                </c:pt>
                <c:pt idx="28">
                  <c:v>4.5500000000000002E-3</c:v>
                </c:pt>
                <c:pt idx="29">
                  <c:v>3.258E-3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0-4D47-BABF-DE473ED8B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0786320"/>
        <c:axId val="600786640"/>
      </c:barChart>
      <c:catAx>
        <c:axId val="60078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86640"/>
        <c:crosses val="autoZero"/>
        <c:auto val="1"/>
        <c:lblAlgn val="ctr"/>
        <c:lblOffset val="100"/>
        <c:noMultiLvlLbl val="0"/>
      </c:catAx>
      <c:valAx>
        <c:axId val="60078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78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I/O's 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'[Number of Input output.xlsx]Sheet1'!$A$1:$A$30</c:f>
              <c:strCache>
                <c:ptCount val="30"/>
                <c:pt idx="0">
                  <c:v>Job 1</c:v>
                </c:pt>
                <c:pt idx="1">
                  <c:v>Job 2</c:v>
                </c:pt>
                <c:pt idx="2">
                  <c:v>Job 3</c:v>
                </c:pt>
                <c:pt idx="3">
                  <c:v>Job 4</c:v>
                </c:pt>
                <c:pt idx="4">
                  <c:v>Job 5</c:v>
                </c:pt>
                <c:pt idx="5">
                  <c:v>Job 6</c:v>
                </c:pt>
                <c:pt idx="6">
                  <c:v>Job 7</c:v>
                </c:pt>
                <c:pt idx="7">
                  <c:v>Job 8</c:v>
                </c:pt>
                <c:pt idx="8">
                  <c:v>Job 9</c:v>
                </c:pt>
                <c:pt idx="9">
                  <c:v>Job 10</c:v>
                </c:pt>
                <c:pt idx="10">
                  <c:v>Job 11</c:v>
                </c:pt>
                <c:pt idx="11">
                  <c:v>Job 12</c:v>
                </c:pt>
                <c:pt idx="12">
                  <c:v>Job 13</c:v>
                </c:pt>
                <c:pt idx="13">
                  <c:v>Job 14</c:v>
                </c:pt>
                <c:pt idx="14">
                  <c:v>Job 15</c:v>
                </c:pt>
                <c:pt idx="15">
                  <c:v>Job 16</c:v>
                </c:pt>
                <c:pt idx="16">
                  <c:v>Job 17</c:v>
                </c:pt>
                <c:pt idx="17">
                  <c:v>Job 18</c:v>
                </c:pt>
                <c:pt idx="18">
                  <c:v>Job 19</c:v>
                </c:pt>
                <c:pt idx="19">
                  <c:v>Job 20</c:v>
                </c:pt>
                <c:pt idx="20">
                  <c:v>Job 21</c:v>
                </c:pt>
                <c:pt idx="21">
                  <c:v>Job 22</c:v>
                </c:pt>
                <c:pt idx="22">
                  <c:v>Job 23</c:v>
                </c:pt>
                <c:pt idx="23">
                  <c:v>Job 24</c:v>
                </c:pt>
                <c:pt idx="24">
                  <c:v>Job 25</c:v>
                </c:pt>
                <c:pt idx="25">
                  <c:v>Job 26</c:v>
                </c:pt>
                <c:pt idx="26">
                  <c:v>Job 27</c:v>
                </c:pt>
                <c:pt idx="27">
                  <c:v>Job 28</c:v>
                </c:pt>
                <c:pt idx="28">
                  <c:v>Job 29</c:v>
                </c:pt>
                <c:pt idx="29">
                  <c:v>Job 30</c:v>
                </c:pt>
              </c:strCache>
            </c:strRef>
          </c:cat>
          <c:val>
            <c:numRef>
              <c:f>'[Number of Input output.xlsx]Sheet1'!$B$1:$B$30</c:f>
              <c:numCache>
                <c:formatCode>General</c:formatCode>
                <c:ptCount val="3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10</c:v>
                </c:pt>
                <c:pt idx="14">
                  <c:v>11</c:v>
                </c:pt>
                <c:pt idx="15">
                  <c:v>5</c:v>
                </c:pt>
                <c:pt idx="16">
                  <c:v>12</c:v>
                </c:pt>
                <c:pt idx="17">
                  <c:v>12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7</c:v>
                </c:pt>
                <c:pt idx="25">
                  <c:v>8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E-47ED-9D3B-7E514C28B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04226384"/>
        <c:axId val="804226704"/>
      </c:barChart>
      <c:catAx>
        <c:axId val="80422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226704"/>
        <c:crosses val="autoZero"/>
        <c:auto val="1"/>
        <c:lblAlgn val="ctr"/>
        <c:lblOffset val="100"/>
        <c:noMultiLvlLbl val="0"/>
      </c:catAx>
      <c:valAx>
        <c:axId val="80422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22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DoorsOS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Dennis Lin, </a:t>
            </a:r>
            <a:r>
              <a:rPr lang="en-US" sz="4000" err="1">
                <a:solidFill>
                  <a:schemeClr val="accent4"/>
                </a:solidFill>
              </a:rPr>
              <a:t>Phonepaseuth</a:t>
            </a:r>
            <a:r>
              <a:rPr lang="en-US" sz="4000">
                <a:solidFill>
                  <a:schemeClr val="accent4"/>
                </a:solidFill>
              </a:rPr>
              <a:t> Viengxay, Ricky Viengxay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Presentation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latin typeface="+mj-lt"/>
              </a:rPr>
              <a:t>DoorsOS</a:t>
            </a:r>
            <a:endParaRPr lang="en-US" b="1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DESIGN APPROACH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RUN/SIMULATION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INTRODUCTION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IMPLEMENTION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3740" y="532097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5661" y="181705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88245" y="352956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65" descr="Icon of graph. ">
            <a:extLst>
              <a:ext uri="{FF2B5EF4-FFF2-40B4-BE49-F238E27FC236}">
                <a16:creationId xmlns:a16="http://schemas.microsoft.com/office/drawing/2014/main" id="{31934A70-7AD7-481A-BA7F-E5BE3653763A}"/>
              </a:ext>
            </a:extLst>
          </p:cNvPr>
          <p:cNvSpPr>
            <a:spLocks/>
          </p:cNvSpPr>
          <p:nvPr/>
        </p:nvSpPr>
        <p:spPr bwMode="auto">
          <a:xfrm>
            <a:off x="7123858" y="181253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26677F6-8E32-478D-9F81-681205154847}"/>
              </a:ext>
            </a:extLst>
          </p:cNvPr>
          <p:cNvSpPr/>
          <p:nvPr/>
        </p:nvSpPr>
        <p:spPr>
          <a:xfrm>
            <a:off x="3139871" y="913290"/>
            <a:ext cx="5922013" cy="56572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FE79D7DA-1547-492F-A393-A98AB1971794}"/>
              </a:ext>
            </a:extLst>
          </p:cNvPr>
          <p:cNvSpPr/>
          <p:nvPr/>
        </p:nvSpPr>
        <p:spPr>
          <a:xfrm>
            <a:off x="7795049" y="954057"/>
            <a:ext cx="3728831" cy="3260201"/>
          </a:xfrm>
          <a:prstGeom prst="hexagon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D0BBCC8-9DDE-4029-BF13-122CBBA288D1}"/>
              </a:ext>
            </a:extLst>
          </p:cNvPr>
          <p:cNvSpPr/>
          <p:nvPr/>
        </p:nvSpPr>
        <p:spPr>
          <a:xfrm>
            <a:off x="4206714" y="3352345"/>
            <a:ext cx="3902452" cy="3250556"/>
          </a:xfrm>
          <a:prstGeom prst="hexagon">
            <a:avLst/>
          </a:prstGeom>
          <a:solidFill>
            <a:schemeClr val="accent3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F2B96C6-160B-4BA7-B30D-166E86D219D8}"/>
              </a:ext>
            </a:extLst>
          </p:cNvPr>
          <p:cNvSpPr/>
          <p:nvPr/>
        </p:nvSpPr>
        <p:spPr>
          <a:xfrm>
            <a:off x="690630" y="915839"/>
            <a:ext cx="3854224" cy="3250556"/>
          </a:xfrm>
          <a:prstGeom prst="hexagon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B94BF-E42D-4AAF-A18A-5577F54D61C2}"/>
              </a:ext>
            </a:extLst>
          </p:cNvPr>
          <p:cNvSpPr txBox="1"/>
          <p:nvPr/>
        </p:nvSpPr>
        <p:spPr>
          <a:xfrm>
            <a:off x="1107240" y="1423887"/>
            <a:ext cx="3432842" cy="258532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We decide that the IDE we would use to create our Operating System would be C++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Pointers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Flexibility with memory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Efficient </a:t>
            </a:r>
          </a:p>
          <a:p>
            <a:pPr marL="742950" lvl="1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7BB4A-9CF2-49A6-8334-53B69473EC5B}"/>
              </a:ext>
            </a:extLst>
          </p:cNvPr>
          <p:cNvSpPr txBox="1"/>
          <p:nvPr/>
        </p:nvSpPr>
        <p:spPr>
          <a:xfrm>
            <a:off x="4405691" y="4366838"/>
            <a:ext cx="35713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Segoe UI Light"/>
              </a:rPr>
              <a:t>We stored and managed all our codes and documents on GitHub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Segoe UI Light"/>
              </a:rPr>
              <a:t>Conflicting schedules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cs typeface="Segoe UI Light"/>
              </a:rPr>
              <a:t>Free and open sourced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B9E2E-622E-4113-A444-1A732B19FB9E}"/>
              </a:ext>
            </a:extLst>
          </p:cNvPr>
          <p:cNvSpPr txBox="1"/>
          <p:nvPr/>
        </p:nvSpPr>
        <p:spPr>
          <a:xfrm>
            <a:off x="8447407" y="157539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latin typeface="Times New Roman"/>
                <a:cs typeface="Arial"/>
              </a:rPr>
              <a:t>Difficulties​</a:t>
            </a:r>
          </a:p>
          <a:p>
            <a:pPr lvl="1">
              <a:buChar char="•"/>
            </a:pPr>
            <a:r>
              <a:rPr lang="en-US">
                <a:latin typeface="Times New Roman"/>
                <a:cs typeface="Arial"/>
              </a:rPr>
              <a:t>Communication​</a:t>
            </a:r>
          </a:p>
          <a:p>
            <a:pPr lvl="1">
              <a:buChar char="•"/>
            </a:pPr>
            <a:r>
              <a:rPr lang="en-US">
                <a:latin typeface="Times New Roman"/>
                <a:cs typeface="Arial"/>
              </a:rPr>
              <a:t>Interpretation of instructions​</a:t>
            </a:r>
          </a:p>
          <a:p>
            <a:pPr lvl="1">
              <a:buChar char="•"/>
            </a:pPr>
            <a:r>
              <a:rPr lang="en-US">
                <a:latin typeface="Times New Roman"/>
                <a:cs typeface="Arial"/>
              </a:rPr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47496" y="522898"/>
            <a:ext cx="3044504" cy="964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 Approach/Implementation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22898"/>
            <a:ext cx="2967339" cy="964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AB204D-6E28-43DD-8F83-E5C26FB21A0C}"/>
              </a:ext>
            </a:extLst>
          </p:cNvPr>
          <p:cNvSpPr/>
          <p:nvPr/>
        </p:nvSpPr>
        <p:spPr>
          <a:xfrm>
            <a:off x="324814" y="3081721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Driver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D3F43-2ECD-4544-B410-61A8D240AA3E}"/>
              </a:ext>
            </a:extLst>
          </p:cNvPr>
          <p:cNvSpPr/>
          <p:nvPr/>
        </p:nvSpPr>
        <p:spPr>
          <a:xfrm>
            <a:off x="7817810" y="3217637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Dispatcher</a:t>
            </a:r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87169A-2900-4663-BF4C-C57B3EB0BCA7}"/>
              </a:ext>
            </a:extLst>
          </p:cNvPr>
          <p:cNvSpPr/>
          <p:nvPr/>
        </p:nvSpPr>
        <p:spPr>
          <a:xfrm>
            <a:off x="5938533" y="3948594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Short Term</a:t>
            </a:r>
          </a:p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Scheduler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24F109-BA2C-4AF6-8163-E9F639768EF5}"/>
              </a:ext>
            </a:extLst>
          </p:cNvPr>
          <p:cNvSpPr/>
          <p:nvPr/>
        </p:nvSpPr>
        <p:spPr>
          <a:xfrm>
            <a:off x="9680490" y="1790093"/>
            <a:ext cx="1773089" cy="3770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solidFill>
                <a:schemeClr val="tx1"/>
              </a:solidFill>
              <a:cs typeface="Segoe UI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BAA0D9-6EF9-49F4-BB89-F88B40D19EE5}"/>
              </a:ext>
            </a:extLst>
          </p:cNvPr>
          <p:cNvSpPr/>
          <p:nvPr/>
        </p:nvSpPr>
        <p:spPr>
          <a:xfrm>
            <a:off x="10007211" y="4774605"/>
            <a:ext cx="1136484" cy="519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Execute</a:t>
            </a:r>
            <a:endParaRPr lang="en-US" b="1">
              <a:cs typeface="Segoe UI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D79C8-6938-4E80-A3D6-0ABD90665F93}"/>
              </a:ext>
            </a:extLst>
          </p:cNvPr>
          <p:cNvSpPr/>
          <p:nvPr/>
        </p:nvSpPr>
        <p:spPr>
          <a:xfrm>
            <a:off x="10007211" y="4023480"/>
            <a:ext cx="1136484" cy="519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Decode</a:t>
            </a:r>
            <a:endParaRPr lang="en-US" b="1">
              <a:cs typeface="Segoe UI Ligh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A8930A-98FB-476C-A6D8-1BDDDE515F66}"/>
              </a:ext>
            </a:extLst>
          </p:cNvPr>
          <p:cNvSpPr/>
          <p:nvPr/>
        </p:nvSpPr>
        <p:spPr>
          <a:xfrm>
            <a:off x="10007211" y="3272352"/>
            <a:ext cx="1136484" cy="519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Fetch</a:t>
            </a:r>
            <a:endParaRPr lang="en-US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46DE58-1D52-47C9-A4BE-EAFC0C1A3F22}"/>
              </a:ext>
            </a:extLst>
          </p:cNvPr>
          <p:cNvSpPr/>
          <p:nvPr/>
        </p:nvSpPr>
        <p:spPr>
          <a:xfrm>
            <a:off x="2154489" y="3082951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Loader</a:t>
            </a:r>
            <a:endParaRPr lang="en-US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4EF7B-FDCE-4D05-8F0F-BB5AECEEC873}"/>
              </a:ext>
            </a:extLst>
          </p:cNvPr>
          <p:cNvSpPr/>
          <p:nvPr/>
        </p:nvSpPr>
        <p:spPr>
          <a:xfrm>
            <a:off x="3906301" y="2322665"/>
            <a:ext cx="1705569" cy="22848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solidFill>
                <a:schemeClr val="tx1"/>
              </a:solidFill>
              <a:cs typeface="Segoe UI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F053AD-E23D-4417-9D42-2D63D77F14F7}"/>
              </a:ext>
            </a:extLst>
          </p:cNvPr>
          <p:cNvSpPr/>
          <p:nvPr/>
        </p:nvSpPr>
        <p:spPr>
          <a:xfrm>
            <a:off x="4183039" y="3035949"/>
            <a:ext cx="1165420" cy="519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Disk</a:t>
            </a:r>
            <a:endParaRPr lang="en-US" b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8E3ECB-2F03-4EC1-9ECD-FFB30003D20A}"/>
              </a:ext>
            </a:extLst>
          </p:cNvPr>
          <p:cNvSpPr/>
          <p:nvPr/>
        </p:nvSpPr>
        <p:spPr>
          <a:xfrm>
            <a:off x="4175673" y="3763926"/>
            <a:ext cx="1165420" cy="519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RAM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7CC18F-86EC-4FF8-8D30-AC0B038E1B1A}"/>
              </a:ext>
            </a:extLst>
          </p:cNvPr>
          <p:cNvSpPr/>
          <p:nvPr/>
        </p:nvSpPr>
        <p:spPr>
          <a:xfrm>
            <a:off x="5941515" y="2935634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Long Term</a:t>
            </a:r>
          </a:p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Scheduler</a:t>
            </a:r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A22F00E0-511E-4E36-96AC-C4417ED97EF8}"/>
              </a:ext>
            </a:extLst>
          </p:cNvPr>
          <p:cNvSpPr txBox="1"/>
          <p:nvPr/>
        </p:nvSpPr>
        <p:spPr>
          <a:xfrm>
            <a:off x="4058854" y="2476981"/>
            <a:ext cx="144104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>
                <a:latin typeface="Arial Black"/>
                <a:cs typeface="Aharoni"/>
              </a:rPr>
              <a:t>MMU</a:t>
            </a:r>
          </a:p>
        </p:txBody>
      </p:sp>
      <p:sp>
        <p:nvSpPr>
          <p:cNvPr id="63" name="TextBox 14">
            <a:extLst>
              <a:ext uri="{FF2B5EF4-FFF2-40B4-BE49-F238E27FC236}">
                <a16:creationId xmlns:a16="http://schemas.microsoft.com/office/drawing/2014/main" id="{9ADB31DB-14B3-4A8D-BA94-6F1AF872C045}"/>
              </a:ext>
            </a:extLst>
          </p:cNvPr>
          <p:cNvSpPr txBox="1"/>
          <p:nvPr/>
        </p:nvSpPr>
        <p:spPr>
          <a:xfrm>
            <a:off x="9846196" y="1907893"/>
            <a:ext cx="144104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>
                <a:latin typeface="Arial Black"/>
                <a:cs typeface="Aharoni"/>
              </a:rPr>
              <a:t>CPU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64E6B6-8DA7-4425-A107-7A82B09E2494}"/>
              </a:ext>
            </a:extLst>
          </p:cNvPr>
          <p:cNvCxnSpPr/>
          <p:nvPr/>
        </p:nvCxnSpPr>
        <p:spPr>
          <a:xfrm flipV="1">
            <a:off x="1701599" y="3488922"/>
            <a:ext cx="412830" cy="11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6A5C69-9D7D-43CA-9BE8-8C79607813A2}"/>
              </a:ext>
            </a:extLst>
          </p:cNvPr>
          <p:cNvCxnSpPr>
            <a:cxnSpLocks/>
          </p:cNvCxnSpPr>
          <p:nvPr/>
        </p:nvCxnSpPr>
        <p:spPr>
          <a:xfrm flipV="1">
            <a:off x="3553547" y="3324947"/>
            <a:ext cx="576805" cy="11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EAB22B-2C8E-4AB1-B8C9-8E58FEF3D0CB}"/>
              </a:ext>
            </a:extLst>
          </p:cNvPr>
          <p:cNvCxnSpPr>
            <a:cxnSpLocks/>
          </p:cNvCxnSpPr>
          <p:nvPr/>
        </p:nvCxnSpPr>
        <p:spPr>
          <a:xfrm flipV="1">
            <a:off x="5357269" y="3141682"/>
            <a:ext cx="576805" cy="185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AB077E-D6EB-4129-9242-4A535FF27C57}"/>
              </a:ext>
            </a:extLst>
          </p:cNvPr>
          <p:cNvCxnSpPr>
            <a:cxnSpLocks/>
          </p:cNvCxnSpPr>
          <p:nvPr/>
        </p:nvCxnSpPr>
        <p:spPr>
          <a:xfrm flipH="1">
            <a:off x="5374631" y="3404040"/>
            <a:ext cx="571018" cy="586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05CB93-2C72-4D54-AAD2-8D45D796C5A7}"/>
              </a:ext>
            </a:extLst>
          </p:cNvPr>
          <p:cNvCxnSpPr>
            <a:cxnSpLocks/>
          </p:cNvCxnSpPr>
          <p:nvPr/>
        </p:nvCxnSpPr>
        <p:spPr>
          <a:xfrm>
            <a:off x="5357270" y="4069586"/>
            <a:ext cx="567158" cy="190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85341F-BBCF-4A51-A8AC-10F17A58EDA1}"/>
              </a:ext>
            </a:extLst>
          </p:cNvPr>
          <p:cNvCxnSpPr>
            <a:cxnSpLocks/>
          </p:cNvCxnSpPr>
          <p:nvPr/>
        </p:nvCxnSpPr>
        <p:spPr>
          <a:xfrm flipV="1">
            <a:off x="7306036" y="3595386"/>
            <a:ext cx="478782" cy="57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8A193B-322E-4473-B609-3969591966EF}"/>
              </a:ext>
            </a:extLst>
          </p:cNvPr>
          <p:cNvCxnSpPr>
            <a:cxnSpLocks/>
          </p:cNvCxnSpPr>
          <p:nvPr/>
        </p:nvCxnSpPr>
        <p:spPr>
          <a:xfrm flipV="1">
            <a:off x="9185596" y="2842188"/>
            <a:ext cx="789972" cy="7735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5499C9B-751D-459E-9616-718372797D77}"/>
              </a:ext>
            </a:extLst>
          </p:cNvPr>
          <p:cNvSpPr/>
          <p:nvPr/>
        </p:nvSpPr>
        <p:spPr>
          <a:xfrm>
            <a:off x="10007210" y="2548934"/>
            <a:ext cx="1136484" cy="519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Cache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CF6AC8-AFE4-43C7-A8A5-7F0B40D72491}"/>
              </a:ext>
            </a:extLst>
          </p:cNvPr>
          <p:cNvCxnSpPr>
            <a:cxnSpLocks/>
          </p:cNvCxnSpPr>
          <p:nvPr/>
        </p:nvCxnSpPr>
        <p:spPr>
          <a:xfrm>
            <a:off x="10517650" y="3076091"/>
            <a:ext cx="7716" cy="1909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7804E6D-B2A3-4DD4-BC43-2EBB26285C5F}"/>
              </a:ext>
            </a:extLst>
          </p:cNvPr>
          <p:cNvCxnSpPr>
            <a:cxnSpLocks/>
          </p:cNvCxnSpPr>
          <p:nvPr/>
        </p:nvCxnSpPr>
        <p:spPr>
          <a:xfrm>
            <a:off x="10517649" y="3799509"/>
            <a:ext cx="7716" cy="2199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83D7647-5B42-47D2-AFC9-ED397F7E14BE}"/>
              </a:ext>
            </a:extLst>
          </p:cNvPr>
          <p:cNvCxnSpPr>
            <a:cxnSpLocks/>
          </p:cNvCxnSpPr>
          <p:nvPr/>
        </p:nvCxnSpPr>
        <p:spPr>
          <a:xfrm>
            <a:off x="10517648" y="4551863"/>
            <a:ext cx="7716" cy="2199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F08D62F-463B-489B-8237-995FEA485E1B}"/>
              </a:ext>
            </a:extLst>
          </p:cNvPr>
          <p:cNvSpPr/>
          <p:nvPr/>
        </p:nvSpPr>
        <p:spPr>
          <a:xfrm>
            <a:off x="4973979" y="5502759"/>
            <a:ext cx="1387268" cy="7222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cs typeface="Segoe UI Light"/>
              </a:rPr>
              <a:t>PCB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7530B2A-D2A9-4475-9C03-5E5261FBB149}"/>
              </a:ext>
            </a:extLst>
          </p:cNvPr>
          <p:cNvCxnSpPr/>
          <p:nvPr/>
        </p:nvCxnSpPr>
        <p:spPr>
          <a:xfrm>
            <a:off x="2831939" y="3830254"/>
            <a:ext cx="2081513" cy="20718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A3468-25F9-4E18-A7C5-605934800B3A}"/>
              </a:ext>
            </a:extLst>
          </p:cNvPr>
          <p:cNvCxnSpPr/>
          <p:nvPr/>
        </p:nvCxnSpPr>
        <p:spPr>
          <a:xfrm>
            <a:off x="7344256" y="3278650"/>
            <a:ext cx="163974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B27FE4-09D3-4F8D-BA26-A0C352345D81}"/>
              </a:ext>
            </a:extLst>
          </p:cNvPr>
          <p:cNvCxnSpPr>
            <a:cxnSpLocks/>
          </p:cNvCxnSpPr>
          <p:nvPr/>
        </p:nvCxnSpPr>
        <p:spPr>
          <a:xfrm flipH="1">
            <a:off x="7508230" y="3269003"/>
            <a:ext cx="1" cy="25946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329C42-68E1-4D14-BCFD-A6EFBD519273}"/>
              </a:ext>
            </a:extLst>
          </p:cNvPr>
          <p:cNvCxnSpPr>
            <a:cxnSpLocks/>
          </p:cNvCxnSpPr>
          <p:nvPr/>
        </p:nvCxnSpPr>
        <p:spPr>
          <a:xfrm>
            <a:off x="7315319" y="4445764"/>
            <a:ext cx="41475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CE9847-967D-4EBB-8DFA-3FE72755A044}"/>
              </a:ext>
            </a:extLst>
          </p:cNvPr>
          <p:cNvCxnSpPr>
            <a:cxnSpLocks/>
          </p:cNvCxnSpPr>
          <p:nvPr/>
        </p:nvCxnSpPr>
        <p:spPr>
          <a:xfrm flipH="1">
            <a:off x="7711027" y="4448936"/>
            <a:ext cx="9646" cy="14223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02F110-AF74-4D0F-9EEE-97BEC742C1E1}"/>
              </a:ext>
            </a:extLst>
          </p:cNvPr>
          <p:cNvCxnSpPr>
            <a:cxnSpLocks/>
          </p:cNvCxnSpPr>
          <p:nvPr/>
        </p:nvCxnSpPr>
        <p:spPr>
          <a:xfrm flipH="1">
            <a:off x="8425401" y="3944111"/>
            <a:ext cx="121" cy="192718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0A101-9053-4993-A0E9-ED6FCE416420}"/>
              </a:ext>
            </a:extLst>
          </p:cNvPr>
          <p:cNvCxnSpPr/>
          <p:nvPr/>
        </p:nvCxnSpPr>
        <p:spPr>
          <a:xfrm flipH="1" flipV="1">
            <a:off x="6410325" y="5857875"/>
            <a:ext cx="2019300" cy="95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FIFO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18914" y="5337861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accent3">
                    <a:lumMod val="75000"/>
                  </a:schemeClr>
                </a:solidFill>
                <a:cs typeface="Segoe UI"/>
              </a:rPr>
              <a:t>.002883</a:t>
            </a:r>
            <a:endParaRPr lang="en-US">
              <a:solidFill>
                <a:schemeClr val="accent3">
                  <a:lumMod val="75000"/>
                </a:schemeClr>
              </a:solidFill>
              <a:cs typeface="Segoe U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18914" y="508616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accent3">
                    <a:lumMod val="75000"/>
                  </a:schemeClr>
                </a:solidFill>
                <a:latin typeface="+mj-lt"/>
                <a:cs typeface="Segoe UI"/>
              </a:rPr>
              <a:t>AVERAGE WAIT TIME</a:t>
            </a:r>
            <a:endParaRPr lang="en-US">
              <a:solidFill>
                <a:schemeClr val="accent3">
                  <a:lumMod val="75000"/>
                </a:schemeClr>
              </a:solidFill>
              <a:cs typeface="Segoe U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654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1400">
              <a:cs typeface="Segoe UI Light"/>
            </a:endParaRPr>
          </a:p>
          <a:p>
            <a:endParaRPr lang="en-US" sz="1400"/>
          </a:p>
          <a:p>
            <a:pPr>
              <a:lnSpc>
                <a:spcPts val="19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32821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accent4">
                    <a:lumMod val="75000"/>
                  </a:schemeClr>
                </a:solidFill>
                <a:cs typeface="Segoe UI"/>
              </a:rPr>
              <a:t>.000190</a:t>
            </a:r>
            <a:endParaRPr lang="en-US" sz="320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507652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accent4">
                    <a:lumMod val="75000"/>
                  </a:schemeClr>
                </a:solidFill>
                <a:latin typeface="+mj-lt"/>
                <a:cs typeface="Segoe UI"/>
              </a:rPr>
              <a:t>AVERAGE RUN TIME</a:t>
            </a: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534400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/>
          </a:p>
          <a:p>
            <a:pPr>
              <a:lnSpc>
                <a:spcPts val="19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244068" y="531857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.010444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244068" y="506687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/>
              </a:rPr>
              <a:t>TOTAL TIME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85488AAB-887E-46DA-9942-AC1FD58CD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50424"/>
              </p:ext>
            </p:extLst>
          </p:nvPr>
        </p:nvGraphicFramePr>
        <p:xfrm>
          <a:off x="5955424" y="938393"/>
          <a:ext cx="6388355" cy="355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3D84E5F6-6228-4C4E-B0E5-F05115F31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53464"/>
              </p:ext>
            </p:extLst>
          </p:nvPr>
        </p:nvGraphicFramePr>
        <p:xfrm>
          <a:off x="151779" y="986768"/>
          <a:ext cx="5882733" cy="345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94DECF-7539-4507-B0F5-E44A69B29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803999-F542-49A4-868F-D9346A145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68618"/>
              </p:ext>
            </p:extLst>
          </p:nvPr>
        </p:nvGraphicFramePr>
        <p:xfrm>
          <a:off x="47263" y="1025043"/>
          <a:ext cx="6011119" cy="3473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CFC051-B3C4-4F64-B741-5C9050368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9F0E257-3311-4E39-9582-483707E8D70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Priority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AF75B-3FAA-4C9E-B296-F6BD33480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BFE39F-E6AA-4459-BFAD-267044A5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422BE-4BD4-4015-BA3C-DE63443D2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4FB2F-1039-44EE-ACF0-F5C4BC09D78F}"/>
              </a:ext>
            </a:extLst>
          </p:cNvPr>
          <p:cNvSpPr/>
          <p:nvPr/>
        </p:nvSpPr>
        <p:spPr>
          <a:xfrm>
            <a:off x="838205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9C09A-8B37-429B-B48D-1DD11E04A2AF}"/>
              </a:ext>
            </a:extLst>
          </p:cNvPr>
          <p:cNvSpPr/>
          <p:nvPr/>
        </p:nvSpPr>
        <p:spPr>
          <a:xfrm>
            <a:off x="818914" y="5337861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accent3">
                    <a:lumMod val="75000"/>
                  </a:schemeClr>
                </a:solidFill>
                <a:cs typeface="Segoe UI"/>
              </a:rPr>
              <a:t>.006225</a:t>
            </a:r>
            <a:endParaRPr lang="en-US">
              <a:solidFill>
                <a:schemeClr val="accent3">
                  <a:lumMod val="75000"/>
                </a:schemeClr>
              </a:solidFill>
              <a:cs typeface="Segoe U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6B2CCB-C497-4BCB-929F-5FA2CA3C033B}"/>
              </a:ext>
            </a:extLst>
          </p:cNvPr>
          <p:cNvSpPr/>
          <p:nvPr/>
        </p:nvSpPr>
        <p:spPr>
          <a:xfrm>
            <a:off x="818914" y="508616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accent3">
                    <a:lumMod val="75000"/>
                  </a:schemeClr>
                </a:solidFill>
                <a:latin typeface="+mj-lt"/>
                <a:cs typeface="Segoe UI"/>
              </a:rPr>
              <a:t>AVERAGE WAIT TIME</a:t>
            </a:r>
            <a:endParaRPr lang="en-US">
              <a:solidFill>
                <a:schemeClr val="accent3">
                  <a:lumMod val="75000"/>
                </a:schemeClr>
              </a:solidFill>
              <a:cs typeface="Segoe U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7D992-3148-4664-BFA1-3BDC80747794}"/>
              </a:ext>
            </a:extLst>
          </p:cNvPr>
          <p:cNvSpPr/>
          <p:nvPr/>
        </p:nvSpPr>
        <p:spPr>
          <a:xfrm>
            <a:off x="4724403" y="5521007"/>
            <a:ext cx="2743195" cy="654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1400">
              <a:cs typeface="Segoe UI Light"/>
            </a:endParaRPr>
          </a:p>
          <a:p>
            <a:endParaRPr lang="en-US" sz="1400"/>
          </a:p>
          <a:p>
            <a:pPr>
              <a:lnSpc>
                <a:spcPts val="19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99DD3F-A6E2-4A17-B421-2CE0C3DFEEEC}"/>
              </a:ext>
            </a:extLst>
          </p:cNvPr>
          <p:cNvSpPr/>
          <p:nvPr/>
        </p:nvSpPr>
        <p:spPr>
          <a:xfrm>
            <a:off x="4724403" y="532821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accent4">
                    <a:lumMod val="75000"/>
                  </a:schemeClr>
                </a:solidFill>
                <a:cs typeface="Segoe UI"/>
              </a:rPr>
              <a:t>.000162</a:t>
            </a:r>
            <a:endParaRPr lang="en-US" sz="320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4FCDDA-C4AB-4B1F-B2E7-7447F5D27EA2}"/>
              </a:ext>
            </a:extLst>
          </p:cNvPr>
          <p:cNvSpPr/>
          <p:nvPr/>
        </p:nvSpPr>
        <p:spPr>
          <a:xfrm>
            <a:off x="4724403" y="507652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accent4">
                    <a:lumMod val="75000"/>
                  </a:schemeClr>
                </a:solidFill>
                <a:latin typeface="+mj-lt"/>
                <a:cs typeface="Segoe UI"/>
              </a:rPr>
              <a:t>AVERAGE RUN TIME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ED5232-C4AB-4CB8-B61E-D807D10357A4}"/>
              </a:ext>
            </a:extLst>
          </p:cNvPr>
          <p:cNvSpPr/>
          <p:nvPr/>
        </p:nvSpPr>
        <p:spPr>
          <a:xfrm>
            <a:off x="8534400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/>
          </a:p>
          <a:p>
            <a:pPr>
              <a:lnSpc>
                <a:spcPts val="19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C1F540-2FF8-45E2-9887-0AECB87E7037}"/>
              </a:ext>
            </a:extLst>
          </p:cNvPr>
          <p:cNvSpPr/>
          <p:nvPr/>
        </p:nvSpPr>
        <p:spPr>
          <a:xfrm>
            <a:off x="8244068" y="531857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.010503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6897C0-2D4F-45CE-86C6-85B38050D16F}"/>
              </a:ext>
            </a:extLst>
          </p:cNvPr>
          <p:cNvSpPr/>
          <p:nvPr/>
        </p:nvSpPr>
        <p:spPr>
          <a:xfrm>
            <a:off x="8244068" y="506687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/>
              </a:rPr>
              <a:t>TOTAL TIME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B688E0DA-A893-41D4-8F05-704FCBDC5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013526"/>
              </p:ext>
            </p:extLst>
          </p:nvPr>
        </p:nvGraphicFramePr>
        <p:xfrm>
          <a:off x="6008225" y="986460"/>
          <a:ext cx="6126867" cy="355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021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8A5F6D-7216-425A-9CD8-26F086E51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CF318B-A0D7-4ACC-A372-9E4046390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87F3FDE-CA04-492F-9554-2A155B5C653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SJF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128E24-5015-444E-9FAC-3FBB2753D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16AE5-74F4-4643-B32C-F220F399A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AED08C-0AA5-4742-A882-482E4E17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A3AEE02-63CE-4848-B3C2-46FC09F385E4}"/>
              </a:ext>
            </a:extLst>
          </p:cNvPr>
          <p:cNvSpPr/>
          <p:nvPr/>
        </p:nvSpPr>
        <p:spPr>
          <a:xfrm>
            <a:off x="838205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88C0EC-8BC0-4937-8A1B-F63823763471}"/>
              </a:ext>
            </a:extLst>
          </p:cNvPr>
          <p:cNvSpPr/>
          <p:nvPr/>
        </p:nvSpPr>
        <p:spPr>
          <a:xfrm>
            <a:off x="818914" y="5337861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accent3">
                    <a:lumMod val="75000"/>
                  </a:schemeClr>
                </a:solidFill>
                <a:cs typeface="Segoe UI"/>
              </a:rPr>
              <a:t>.002616</a:t>
            </a:r>
            <a:endParaRPr lang="en-US">
              <a:solidFill>
                <a:schemeClr val="accent3">
                  <a:lumMod val="75000"/>
                </a:schemeClr>
              </a:solidFill>
              <a:cs typeface="Segoe U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FE9E3-39D2-45FF-86A8-7FB1BFF78313}"/>
              </a:ext>
            </a:extLst>
          </p:cNvPr>
          <p:cNvSpPr/>
          <p:nvPr/>
        </p:nvSpPr>
        <p:spPr>
          <a:xfrm>
            <a:off x="818914" y="508616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accent3">
                    <a:lumMod val="75000"/>
                  </a:schemeClr>
                </a:solidFill>
                <a:latin typeface="+mj-lt"/>
                <a:cs typeface="Segoe UI"/>
              </a:rPr>
              <a:t>AVERAGE WAIT TIME</a:t>
            </a:r>
            <a:endParaRPr lang="en-US">
              <a:solidFill>
                <a:schemeClr val="accent3">
                  <a:lumMod val="75000"/>
                </a:schemeClr>
              </a:solidFill>
              <a:cs typeface="Segoe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F7218D-34EB-46DC-868D-97FEBA9C4876}"/>
              </a:ext>
            </a:extLst>
          </p:cNvPr>
          <p:cNvSpPr/>
          <p:nvPr/>
        </p:nvSpPr>
        <p:spPr>
          <a:xfrm>
            <a:off x="4724403" y="5521007"/>
            <a:ext cx="2743195" cy="654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1400">
              <a:cs typeface="Segoe UI Light"/>
            </a:endParaRPr>
          </a:p>
          <a:p>
            <a:endParaRPr lang="en-US" sz="1400"/>
          </a:p>
          <a:p>
            <a:pPr>
              <a:lnSpc>
                <a:spcPts val="19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3B54B8-0BF5-4CFC-A20F-908B6839FF9E}"/>
              </a:ext>
            </a:extLst>
          </p:cNvPr>
          <p:cNvSpPr/>
          <p:nvPr/>
        </p:nvSpPr>
        <p:spPr>
          <a:xfrm>
            <a:off x="4724403" y="532821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accent4">
                    <a:lumMod val="75000"/>
                  </a:schemeClr>
                </a:solidFill>
                <a:cs typeface="Segoe UI"/>
              </a:rPr>
              <a:t>.000186</a:t>
            </a:r>
            <a:endParaRPr lang="en-US" sz="320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D5963-1535-4723-81FB-DD532E57EEFD}"/>
              </a:ext>
            </a:extLst>
          </p:cNvPr>
          <p:cNvSpPr/>
          <p:nvPr/>
        </p:nvSpPr>
        <p:spPr>
          <a:xfrm>
            <a:off x="4724403" y="507652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accent4">
                    <a:lumMod val="75000"/>
                  </a:schemeClr>
                </a:solidFill>
                <a:latin typeface="+mj-lt"/>
                <a:cs typeface="Segoe UI"/>
              </a:rPr>
              <a:t>AVERAGE RUN TIME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211D12-3204-4505-A13A-4E7C3B95A8DA}"/>
              </a:ext>
            </a:extLst>
          </p:cNvPr>
          <p:cNvSpPr/>
          <p:nvPr/>
        </p:nvSpPr>
        <p:spPr>
          <a:xfrm>
            <a:off x="8534400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/>
          </a:p>
          <a:p>
            <a:pPr>
              <a:lnSpc>
                <a:spcPts val="19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B1DF63-F8CF-464B-9A54-185608C01DE1}"/>
              </a:ext>
            </a:extLst>
          </p:cNvPr>
          <p:cNvSpPr/>
          <p:nvPr/>
        </p:nvSpPr>
        <p:spPr>
          <a:xfrm>
            <a:off x="8244068" y="531857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.010919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C73524-11EF-473C-9E7D-E7C9862330B9}"/>
              </a:ext>
            </a:extLst>
          </p:cNvPr>
          <p:cNvSpPr/>
          <p:nvPr/>
        </p:nvSpPr>
        <p:spPr>
          <a:xfrm>
            <a:off x="8244068" y="506687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/>
              </a:rPr>
              <a:t>TOTAL TIME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8DEE7C7D-CE96-4DAE-B602-02F20C4549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910314"/>
              </p:ext>
            </p:extLst>
          </p:nvPr>
        </p:nvGraphicFramePr>
        <p:xfrm>
          <a:off x="6056453" y="1053979"/>
          <a:ext cx="6136512" cy="339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ontent Placeholder 3">
            <a:extLst>
              <a:ext uri="{FF2B5EF4-FFF2-40B4-BE49-F238E27FC236}">
                <a16:creationId xmlns:a16="http://schemas.microsoft.com/office/drawing/2014/main" id="{677293FB-07C4-40DE-9C98-C5ABB6C20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527546"/>
              </p:ext>
            </p:extLst>
          </p:nvPr>
        </p:nvGraphicFramePr>
        <p:xfrm>
          <a:off x="-965" y="986459"/>
          <a:ext cx="6136512" cy="34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550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6A9DCE-D128-4636-978F-852264DE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64223"/>
            <a:ext cx="12192000" cy="4314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BF60E7E-822A-491E-BD44-D74049301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35116"/>
              </p:ext>
            </p:extLst>
          </p:nvPr>
        </p:nvGraphicFramePr>
        <p:xfrm>
          <a:off x="712807" y="116008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E93E61-D9FF-4A68-9E37-5F7DA8648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2BC6D3C-6A09-49A0-AC18-D9D18EFCC92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1804A6-B987-49CC-AFCF-6C80A90E1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7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DoorsOS Dennis Lin, Phonepaseuth Viengxay, Ricky Viengxay</vt:lpstr>
      <vt:lpstr>Project analysis slide 2</vt:lpstr>
      <vt:lpstr>Project analysis slide 3</vt:lpstr>
      <vt:lpstr>Project analysis slide 4</vt:lpstr>
      <vt:lpstr>Project analysis slide 5</vt:lpstr>
      <vt:lpstr>PowerPoint Presentation</vt:lpstr>
      <vt:lpstr>PowerPoint Presentation</vt:lpstr>
      <vt:lpstr>PowerPoint Presentation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DoorsOS Dennis Lin, Phonepasueth Viengxay, Ricky Viengxay</dc:title>
  <dc:creator/>
  <cp:revision>1</cp:revision>
  <dcterms:created xsi:type="dcterms:W3CDTF">2019-04-18T18:05:59Z</dcterms:created>
  <dcterms:modified xsi:type="dcterms:W3CDTF">2019-04-23T09:41:41Z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