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76" r:id="rId3"/>
    <p:sldId id="277" r:id="rId4"/>
    <p:sldId id="278" r:id="rId5"/>
    <p:sldId id="279" r:id="rId6"/>
    <p:sldId id="280" r:id="rId7"/>
    <p:sldId id="281" r:id="rId8"/>
    <p:sldId id="282" r:id="rId9"/>
    <p:sldId id="285"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C0CA7-C658-4482-9776-CE4B7BA70689}" v="9" dt="2019-04-19T04:23:41.198"/>
    <p1510:client id="{62440B99-FC78-AF8D-5C0A-2D48A3449E00}" v="1" dt="2019-04-21T04:29: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28"/>
        <p:guide pos="3864"/>
        <p:guide pos="7512"/>
        <p:guide pos="144"/>
        <p:guide orient="horz" pos="624"/>
        <p:guide orient="horz" pos="405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7_483FCD80.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_11A_3F48770A.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Project</a:t>
            </a:r>
            <a:r>
              <a:rPr lang="en-US" sz="1600" b="1" baseline="0"/>
              <a:t> Risk Analysis</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4/20/2019</a:t>
            </a:fld>
            <a:endParaRPr lang="en-US"/>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4/20/2019</a:t>
            </a:fld>
            <a:endParaRPr lang="en-US"/>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938992"/>
          </a:xfrm>
        </p:spPr>
        <p:txBody>
          <a:bodyPr lIns="0" tIns="0" rIns="0" bIns="0" anchor="t">
            <a:spAutoFit/>
          </a:bodyPr>
          <a:lstStyle/>
          <a:p>
            <a:r>
              <a:rPr lang="en-US" b="1" err="1">
                <a:solidFill>
                  <a:schemeClr val="bg1"/>
                </a:solidFill>
              </a:rPr>
              <a:t>DoorsOS</a:t>
            </a:r>
            <a:br>
              <a:rPr lang="en-US">
                <a:solidFill>
                  <a:schemeClr val="bg1"/>
                </a:solidFill>
              </a:rPr>
            </a:br>
            <a:r>
              <a:rPr lang="en-US" sz="4000">
                <a:solidFill>
                  <a:schemeClr val="accent4"/>
                </a:solidFill>
              </a:rPr>
              <a:t>Dennis Lin, </a:t>
            </a:r>
            <a:r>
              <a:rPr lang="en-US" sz="4000" err="1">
                <a:solidFill>
                  <a:schemeClr val="accent4"/>
                </a:solidFill>
              </a:rPr>
              <a:t>Phonepaseuth</a:t>
            </a:r>
            <a:r>
              <a:rPr lang="en-US" sz="4000">
                <a:solidFill>
                  <a:schemeClr val="accent4"/>
                </a:solidFill>
              </a:rPr>
              <a:t> Viengxay, Ricky Viengxay</a:t>
            </a:r>
            <a:endParaRPr lang="en-US">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Presentation</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latin typeface="+mj-lt"/>
              </a:rPr>
              <a:t>DoorsOS</a:t>
            </a:r>
            <a:endParaRPr lang="en-US" b="1">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DESIGN APPROACH</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RUN/SIMULATION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CODE</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INTRODUCTION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DATA</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3740" y="5320970"/>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4715661" y="1817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788245" y="3529561"/>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665" descr="Icon of graph. ">
            <a:extLst>
              <a:ext uri="{FF2B5EF4-FFF2-40B4-BE49-F238E27FC236}">
                <a16:creationId xmlns:a16="http://schemas.microsoft.com/office/drawing/2014/main" id="{31934A70-7AD7-481A-BA7F-E5BE3653763A}"/>
              </a:ext>
            </a:extLst>
          </p:cNvPr>
          <p:cNvSpPr>
            <a:spLocks/>
          </p:cNvSpPr>
          <p:nvPr/>
        </p:nvSpPr>
        <p:spPr bwMode="auto">
          <a:xfrm>
            <a:off x="7123858" y="181253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26677F6-8E32-478D-9F81-681205154847}"/>
              </a:ext>
            </a:extLst>
          </p:cNvPr>
          <p:cNvSpPr/>
          <p:nvPr/>
        </p:nvSpPr>
        <p:spPr>
          <a:xfrm>
            <a:off x="1943821" y="2080406"/>
            <a:ext cx="8439506" cy="8367620"/>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FE79D7DA-1547-492F-A393-A98AB1971794}"/>
              </a:ext>
            </a:extLst>
          </p:cNvPr>
          <p:cNvSpPr/>
          <p:nvPr/>
        </p:nvSpPr>
        <p:spPr>
          <a:xfrm>
            <a:off x="7650365" y="973347"/>
            <a:ext cx="4442603" cy="3809999"/>
          </a:xfrm>
          <a:prstGeom prst="hexag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Hexagon 11">
            <a:extLst>
              <a:ext uri="{FF2B5EF4-FFF2-40B4-BE49-F238E27FC236}">
                <a16:creationId xmlns:a16="http://schemas.microsoft.com/office/drawing/2014/main" id="{ED0BBCC8-9DDE-4029-BF13-122CBBA288D1}"/>
              </a:ext>
            </a:extLst>
          </p:cNvPr>
          <p:cNvSpPr/>
          <p:nvPr/>
        </p:nvSpPr>
        <p:spPr>
          <a:xfrm>
            <a:off x="3869119" y="3043687"/>
            <a:ext cx="4442603" cy="3809999"/>
          </a:xfrm>
          <a:prstGeom prst="hexag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Hexagon 12">
            <a:extLst>
              <a:ext uri="{FF2B5EF4-FFF2-40B4-BE49-F238E27FC236}">
                <a16:creationId xmlns:a16="http://schemas.microsoft.com/office/drawing/2014/main" id="{4F2B96C6-160B-4BA7-B30D-166E86D219D8}"/>
              </a:ext>
            </a:extLst>
          </p:cNvPr>
          <p:cNvSpPr/>
          <p:nvPr/>
        </p:nvSpPr>
        <p:spPr>
          <a:xfrm>
            <a:off x="102251" y="915839"/>
            <a:ext cx="4442603" cy="3809999"/>
          </a:xfrm>
          <a:prstGeom prst="hexag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Introduction</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22339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 </a:t>
            </a:r>
          </a:p>
        </p:txBody>
      </p:sp>
      <p:sp>
        <p:nvSpPr>
          <p:cNvPr id="2" name="TextBox 1">
            <a:extLst>
              <a:ext uri="{FF2B5EF4-FFF2-40B4-BE49-F238E27FC236}">
                <a16:creationId xmlns:a16="http://schemas.microsoft.com/office/drawing/2014/main" id="{AF5B94BF-E42D-4AAF-A18A-5577F54D61C2}"/>
              </a:ext>
            </a:extLst>
          </p:cNvPr>
          <p:cNvSpPr txBox="1"/>
          <p:nvPr/>
        </p:nvSpPr>
        <p:spPr>
          <a:xfrm>
            <a:off x="653383" y="1549914"/>
            <a:ext cx="352180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imes New Roman"/>
                <a:cs typeface="Times New Roman"/>
              </a:rPr>
              <a:t>We decide that the IDE we would use to create our Operating System would be C++</a:t>
            </a:r>
          </a:p>
          <a:p>
            <a:pPr marL="742950" lvl="1" indent="-285750">
              <a:buFont typeface="Arial"/>
              <a:buChar char="•"/>
            </a:pPr>
            <a:r>
              <a:rPr lang="en-US" sz="2400" dirty="0">
                <a:latin typeface="Times New Roman"/>
                <a:cs typeface="Times New Roman"/>
              </a:rPr>
              <a:t>Strong pointer functionality</a:t>
            </a:r>
          </a:p>
          <a:p>
            <a:pPr marL="742950" lvl="1" indent="-285750">
              <a:buFont typeface="Arial"/>
              <a:buChar char="•"/>
            </a:pPr>
            <a:r>
              <a:rPr lang="en-US" sz="2400" dirty="0">
                <a:latin typeface="Times New Roman"/>
                <a:cs typeface="Times New Roman"/>
              </a:rPr>
              <a:t>Flexibility</a:t>
            </a:r>
          </a:p>
          <a:p>
            <a:pPr marL="742950" lvl="1" indent="-285750">
              <a:buFont typeface="Arial"/>
              <a:buChar char="•"/>
            </a:pPr>
            <a:endParaRPr lang="en-US">
              <a:latin typeface="Times New Roman"/>
              <a:cs typeface="Times New Roman"/>
            </a:endParaRPr>
          </a:p>
        </p:txBody>
      </p:sp>
      <p:sp>
        <p:nvSpPr>
          <p:cNvPr id="3" name="TextBox 2">
            <a:extLst>
              <a:ext uri="{FF2B5EF4-FFF2-40B4-BE49-F238E27FC236}">
                <a16:creationId xmlns:a16="http://schemas.microsoft.com/office/drawing/2014/main" id="{5217BB4A-9CF2-49A6-8334-53B69473EC5B}"/>
              </a:ext>
            </a:extLst>
          </p:cNvPr>
          <p:cNvSpPr txBox="1"/>
          <p:nvPr/>
        </p:nvSpPr>
        <p:spPr>
          <a:xfrm>
            <a:off x="4376754" y="3768813"/>
            <a:ext cx="3571337"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imes New Roman"/>
                <a:cs typeface="Segoe UI Light"/>
              </a:rPr>
              <a:t>We stored and managed all our codes and documents on GitHub</a:t>
            </a:r>
          </a:p>
          <a:p>
            <a:pPr marL="742950" lvl="1" indent="-285750">
              <a:buFont typeface="Arial"/>
              <a:buChar char="•"/>
            </a:pPr>
            <a:r>
              <a:rPr lang="en-US" sz="2400" dirty="0">
                <a:latin typeface="Times New Roman"/>
                <a:cs typeface="Segoe UI Light"/>
              </a:rPr>
              <a:t>Conflicting schedules</a:t>
            </a:r>
          </a:p>
          <a:p>
            <a:pPr marL="742950" lvl="1" indent="-285750">
              <a:buFont typeface="Arial"/>
              <a:buChar char="•"/>
            </a:pPr>
            <a:r>
              <a:rPr lang="en-US" sz="2400" dirty="0">
                <a:latin typeface="Times New Roman"/>
                <a:cs typeface="Segoe UI Light"/>
              </a:rPr>
              <a:t>Free and open sourced</a:t>
            </a:r>
          </a:p>
          <a:p>
            <a:pPr marL="285750" indent="-285750">
              <a:buFont typeface="Arial,Sans-Serif"/>
              <a:buChar char="•"/>
            </a:pPr>
            <a:endParaRPr lang="en-US" dirty="0">
              <a:latin typeface="Times New Roman"/>
              <a:cs typeface="Times New Roman"/>
            </a:endParaRPr>
          </a:p>
        </p:txBody>
      </p:sp>
      <p:sp>
        <p:nvSpPr>
          <p:cNvPr id="6" name="TextBox 5">
            <a:extLst>
              <a:ext uri="{FF2B5EF4-FFF2-40B4-BE49-F238E27FC236}">
                <a16:creationId xmlns:a16="http://schemas.microsoft.com/office/drawing/2014/main" id="{DEAB9E2E-622E-4113-A444-1A732B19FB9E}"/>
              </a:ext>
            </a:extLst>
          </p:cNvPr>
          <p:cNvSpPr txBox="1"/>
          <p:nvPr/>
        </p:nvSpPr>
        <p:spPr>
          <a:xfrm>
            <a:off x="8563154" y="1848928"/>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dirty="0">
                <a:latin typeface="Times New Roman"/>
                <a:cs typeface="Arial"/>
              </a:rPr>
              <a:t>Difficulties​</a:t>
            </a:r>
          </a:p>
          <a:p>
            <a:pPr lvl="1">
              <a:buChar char="•"/>
            </a:pPr>
            <a:r>
              <a:rPr lang="en-US" sz="2400" dirty="0">
                <a:latin typeface="Times New Roman"/>
                <a:cs typeface="Arial"/>
              </a:rPr>
              <a:t>Communication​</a:t>
            </a:r>
          </a:p>
          <a:p>
            <a:pPr lvl="1">
              <a:buChar char="•"/>
            </a:pPr>
            <a:r>
              <a:rPr lang="en-US" sz="2400" dirty="0">
                <a:latin typeface="Times New Roman"/>
                <a:cs typeface="Arial"/>
              </a:rPr>
              <a:t>Interpretation​</a:t>
            </a:r>
          </a:p>
          <a:p>
            <a:pPr lvl="1">
              <a:buChar char="•"/>
            </a:pPr>
            <a:r>
              <a:rPr lang="en-US" sz="2400" dirty="0">
                <a:latin typeface="Times New Roman"/>
                <a:cs typeface="Arial"/>
              </a:rPr>
              <a:t>Design Approach</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Connector: Elbow 55">
            <a:extLst>
              <a:ext uri="{FF2B5EF4-FFF2-40B4-BE49-F238E27FC236}">
                <a16:creationId xmlns:a16="http://schemas.microsoft.com/office/drawing/2014/main" id="{D8CD190A-4725-4E56-A4CF-790A5A02DAA2}"/>
              </a:ext>
            </a:extLst>
          </p:cNvPr>
          <p:cNvCxnSpPr>
            <a:cxnSpLocks/>
          </p:cNvCxnSpPr>
          <p:nvPr/>
        </p:nvCxnSpPr>
        <p:spPr>
          <a:xfrm flipV="1">
            <a:off x="8607136" y="1963880"/>
            <a:ext cx="914400" cy="2064327"/>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0E7028F0-3A13-4EE1-B493-0944D5761AC9}"/>
              </a:ext>
            </a:extLst>
          </p:cNvPr>
          <p:cNvCxnSpPr>
            <a:cxnSpLocks/>
          </p:cNvCxnSpPr>
          <p:nvPr/>
        </p:nvCxnSpPr>
        <p:spPr>
          <a:xfrm flipV="1">
            <a:off x="8648700" y="3557152"/>
            <a:ext cx="872836" cy="51261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Design Approach</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DCE1965-5B47-454B-927E-4E8280BE9AD6}"/>
              </a:ext>
            </a:extLst>
          </p:cNvPr>
          <p:cNvSpPr/>
          <p:nvPr/>
        </p:nvSpPr>
        <p:spPr>
          <a:xfrm>
            <a:off x="5070434" y="2551215"/>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Driver</a:t>
            </a:r>
            <a:endParaRPr lang="en-US" b="1">
              <a:solidFill>
                <a:srgbClr val="000000"/>
              </a:solidFill>
            </a:endParaRPr>
          </a:p>
        </p:txBody>
      </p:sp>
      <p:sp>
        <p:nvSpPr>
          <p:cNvPr id="29" name="Rectangle 28">
            <a:extLst>
              <a:ext uri="{FF2B5EF4-FFF2-40B4-BE49-F238E27FC236}">
                <a16:creationId xmlns:a16="http://schemas.microsoft.com/office/drawing/2014/main" id="{6FB55F04-6BEA-4C45-9A2A-8E3F19A6FBDB}"/>
              </a:ext>
            </a:extLst>
          </p:cNvPr>
          <p:cNvSpPr/>
          <p:nvPr/>
        </p:nvSpPr>
        <p:spPr>
          <a:xfrm>
            <a:off x="7259452" y="2204852"/>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Dispatcher</a:t>
            </a:r>
            <a:endParaRPr lang="en-US" b="1"/>
          </a:p>
        </p:txBody>
      </p:sp>
      <p:sp>
        <p:nvSpPr>
          <p:cNvPr id="30" name="Rectangle 29">
            <a:extLst>
              <a:ext uri="{FF2B5EF4-FFF2-40B4-BE49-F238E27FC236}">
                <a16:creationId xmlns:a16="http://schemas.microsoft.com/office/drawing/2014/main" id="{6E792D9D-E128-42CC-A024-D2D1A1A64999}"/>
              </a:ext>
            </a:extLst>
          </p:cNvPr>
          <p:cNvSpPr/>
          <p:nvPr/>
        </p:nvSpPr>
        <p:spPr>
          <a:xfrm>
            <a:off x="5070433" y="1054924"/>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Short Term</a:t>
            </a:r>
          </a:p>
          <a:p>
            <a:pPr algn="ctr"/>
            <a:r>
              <a:rPr lang="en-US" b="1">
                <a:solidFill>
                  <a:schemeClr val="tx1"/>
                </a:solidFill>
                <a:cs typeface="Segoe UI Light"/>
              </a:rPr>
              <a:t>Scheduler</a:t>
            </a:r>
          </a:p>
        </p:txBody>
      </p:sp>
      <p:sp>
        <p:nvSpPr>
          <p:cNvPr id="31" name="Rectangle 30">
            <a:extLst>
              <a:ext uri="{FF2B5EF4-FFF2-40B4-BE49-F238E27FC236}">
                <a16:creationId xmlns:a16="http://schemas.microsoft.com/office/drawing/2014/main" id="{EE72A49E-3310-4BBD-AFA6-B7D52D7B632A}"/>
              </a:ext>
            </a:extLst>
          </p:cNvPr>
          <p:cNvSpPr/>
          <p:nvPr/>
        </p:nvSpPr>
        <p:spPr>
          <a:xfrm>
            <a:off x="7259452" y="3728851"/>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CPU</a:t>
            </a:r>
          </a:p>
        </p:txBody>
      </p:sp>
      <p:sp>
        <p:nvSpPr>
          <p:cNvPr id="32" name="Rectangle 31">
            <a:extLst>
              <a:ext uri="{FF2B5EF4-FFF2-40B4-BE49-F238E27FC236}">
                <a16:creationId xmlns:a16="http://schemas.microsoft.com/office/drawing/2014/main" id="{EE66D28A-5B22-4FFC-973C-B2206EB53192}"/>
              </a:ext>
            </a:extLst>
          </p:cNvPr>
          <p:cNvSpPr/>
          <p:nvPr/>
        </p:nvSpPr>
        <p:spPr>
          <a:xfrm>
            <a:off x="9573160" y="4726378"/>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Execute</a:t>
            </a:r>
            <a:endParaRPr lang="en-US" b="1">
              <a:cs typeface="Segoe UI Light"/>
            </a:endParaRPr>
          </a:p>
        </p:txBody>
      </p:sp>
      <p:sp>
        <p:nvSpPr>
          <p:cNvPr id="33" name="Rectangle 32">
            <a:extLst>
              <a:ext uri="{FF2B5EF4-FFF2-40B4-BE49-F238E27FC236}">
                <a16:creationId xmlns:a16="http://schemas.microsoft.com/office/drawing/2014/main" id="{76564676-B8BE-43EB-86FD-631C122381DE}"/>
              </a:ext>
            </a:extLst>
          </p:cNvPr>
          <p:cNvSpPr/>
          <p:nvPr/>
        </p:nvSpPr>
        <p:spPr>
          <a:xfrm>
            <a:off x="9573160" y="3174670"/>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Decode</a:t>
            </a:r>
            <a:endParaRPr lang="en-US" b="1">
              <a:cs typeface="Segoe UI Light"/>
            </a:endParaRPr>
          </a:p>
        </p:txBody>
      </p:sp>
      <p:sp>
        <p:nvSpPr>
          <p:cNvPr id="34" name="Rectangle 33">
            <a:extLst>
              <a:ext uri="{FF2B5EF4-FFF2-40B4-BE49-F238E27FC236}">
                <a16:creationId xmlns:a16="http://schemas.microsoft.com/office/drawing/2014/main" id="{82098BA0-33DD-4A93-AD2F-334427806815}"/>
              </a:ext>
            </a:extLst>
          </p:cNvPr>
          <p:cNvSpPr/>
          <p:nvPr/>
        </p:nvSpPr>
        <p:spPr>
          <a:xfrm>
            <a:off x="9573160" y="1622961"/>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Fetch</a:t>
            </a:r>
            <a:endParaRPr lang="en-US" b="1"/>
          </a:p>
        </p:txBody>
      </p:sp>
      <p:sp>
        <p:nvSpPr>
          <p:cNvPr id="35" name="Rectangle 34">
            <a:extLst>
              <a:ext uri="{FF2B5EF4-FFF2-40B4-BE49-F238E27FC236}">
                <a16:creationId xmlns:a16="http://schemas.microsoft.com/office/drawing/2014/main" id="{8A8DEEE5-6558-48A6-B589-898B28C22FB2}"/>
              </a:ext>
            </a:extLst>
          </p:cNvPr>
          <p:cNvSpPr/>
          <p:nvPr/>
        </p:nvSpPr>
        <p:spPr>
          <a:xfrm>
            <a:off x="5028869" y="4047507"/>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Loader</a:t>
            </a:r>
            <a:endParaRPr lang="en-US" b="1"/>
          </a:p>
        </p:txBody>
      </p:sp>
      <p:sp>
        <p:nvSpPr>
          <p:cNvPr id="36" name="Rectangle 35">
            <a:extLst>
              <a:ext uri="{FF2B5EF4-FFF2-40B4-BE49-F238E27FC236}">
                <a16:creationId xmlns:a16="http://schemas.microsoft.com/office/drawing/2014/main" id="{A07AE76D-D9C4-4482-9432-D632EF8F2F5C}"/>
              </a:ext>
            </a:extLst>
          </p:cNvPr>
          <p:cNvSpPr/>
          <p:nvPr/>
        </p:nvSpPr>
        <p:spPr>
          <a:xfrm>
            <a:off x="5070433" y="5543797"/>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Disk</a:t>
            </a:r>
            <a:endParaRPr lang="en-US" b="1"/>
          </a:p>
        </p:txBody>
      </p:sp>
      <p:sp>
        <p:nvSpPr>
          <p:cNvPr id="37" name="Rectangle 36">
            <a:extLst>
              <a:ext uri="{FF2B5EF4-FFF2-40B4-BE49-F238E27FC236}">
                <a16:creationId xmlns:a16="http://schemas.microsoft.com/office/drawing/2014/main" id="{4695EBD3-0D75-479B-97F7-2B20645ABE3F}"/>
              </a:ext>
            </a:extLst>
          </p:cNvPr>
          <p:cNvSpPr/>
          <p:nvPr/>
        </p:nvSpPr>
        <p:spPr>
          <a:xfrm>
            <a:off x="664687" y="2828306"/>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RAM</a:t>
            </a:r>
            <a:endParaRPr lang="en-US" b="1">
              <a:solidFill>
                <a:schemeClr val="tx1"/>
              </a:solidFill>
            </a:endParaRPr>
          </a:p>
        </p:txBody>
      </p:sp>
      <p:sp>
        <p:nvSpPr>
          <p:cNvPr id="38" name="Rectangle 37">
            <a:extLst>
              <a:ext uri="{FF2B5EF4-FFF2-40B4-BE49-F238E27FC236}">
                <a16:creationId xmlns:a16="http://schemas.microsoft.com/office/drawing/2014/main" id="{4906FADB-5832-4805-A45A-05E03C316DD6}"/>
              </a:ext>
            </a:extLst>
          </p:cNvPr>
          <p:cNvSpPr/>
          <p:nvPr/>
        </p:nvSpPr>
        <p:spPr>
          <a:xfrm>
            <a:off x="2825996" y="3562597"/>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Long Term</a:t>
            </a:r>
          </a:p>
          <a:p>
            <a:pPr algn="ctr"/>
            <a:r>
              <a:rPr lang="en-US" b="1">
                <a:solidFill>
                  <a:schemeClr val="tx1"/>
                </a:solidFill>
                <a:cs typeface="Segoe UI Light"/>
              </a:rPr>
              <a:t>Scheduler</a:t>
            </a:r>
          </a:p>
        </p:txBody>
      </p:sp>
      <p:sp>
        <p:nvSpPr>
          <p:cNvPr id="39" name="Rectangle 38">
            <a:extLst>
              <a:ext uri="{FF2B5EF4-FFF2-40B4-BE49-F238E27FC236}">
                <a16:creationId xmlns:a16="http://schemas.microsoft.com/office/drawing/2014/main" id="{E5318FD6-35E4-4635-AE4A-8DC36622DF4C}"/>
              </a:ext>
            </a:extLst>
          </p:cNvPr>
          <p:cNvSpPr/>
          <p:nvPr/>
        </p:nvSpPr>
        <p:spPr>
          <a:xfrm>
            <a:off x="2825996" y="2107869"/>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MMU</a:t>
            </a:r>
            <a:endParaRPr lang="en-US" b="1"/>
          </a:p>
        </p:txBody>
      </p:sp>
      <p:cxnSp>
        <p:nvCxnSpPr>
          <p:cNvPr id="47" name="Straight Arrow Connector 46">
            <a:extLst>
              <a:ext uri="{FF2B5EF4-FFF2-40B4-BE49-F238E27FC236}">
                <a16:creationId xmlns:a16="http://schemas.microsoft.com/office/drawing/2014/main" id="{D36E0D15-B511-4449-A8A8-1C2EF9B5FCDC}"/>
              </a:ext>
            </a:extLst>
          </p:cNvPr>
          <p:cNvCxnSpPr>
            <a:cxnSpLocks/>
          </p:cNvCxnSpPr>
          <p:nvPr/>
        </p:nvCxnSpPr>
        <p:spPr>
          <a:xfrm>
            <a:off x="7975021" y="2925040"/>
            <a:ext cx="1" cy="7065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EEED732-F4F3-4F51-ABCB-B6CECA7BBE9D}"/>
              </a:ext>
            </a:extLst>
          </p:cNvPr>
          <p:cNvCxnSpPr>
            <a:cxnSpLocks/>
          </p:cNvCxnSpPr>
          <p:nvPr/>
        </p:nvCxnSpPr>
        <p:spPr>
          <a:xfrm>
            <a:off x="5786002" y="3271403"/>
            <a:ext cx="1" cy="7065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8AA7121-6F2E-4892-A6DD-901E5809ECD6}"/>
              </a:ext>
            </a:extLst>
          </p:cNvPr>
          <p:cNvCxnSpPr>
            <a:cxnSpLocks/>
          </p:cNvCxnSpPr>
          <p:nvPr/>
        </p:nvCxnSpPr>
        <p:spPr>
          <a:xfrm>
            <a:off x="5786002" y="4767694"/>
            <a:ext cx="1" cy="678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0FDFA73-765B-4C3C-BFC5-1298E339EED2}"/>
              </a:ext>
            </a:extLst>
          </p:cNvPr>
          <p:cNvCxnSpPr>
            <a:cxnSpLocks/>
          </p:cNvCxnSpPr>
          <p:nvPr/>
        </p:nvCxnSpPr>
        <p:spPr>
          <a:xfrm flipV="1">
            <a:off x="5786002" y="1816677"/>
            <a:ext cx="1" cy="73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63A5706D-322F-465B-B4FB-009E4453F84F}"/>
              </a:ext>
            </a:extLst>
          </p:cNvPr>
          <p:cNvCxnSpPr/>
          <p:nvPr/>
        </p:nvCxnSpPr>
        <p:spPr>
          <a:xfrm>
            <a:off x="8648700" y="4042061"/>
            <a:ext cx="872837" cy="103909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537070C4-2AC1-44E8-B65E-86640714BD2E}"/>
              </a:ext>
            </a:extLst>
          </p:cNvPr>
          <p:cNvCxnSpPr>
            <a:cxnSpLocks/>
          </p:cNvCxnSpPr>
          <p:nvPr/>
        </p:nvCxnSpPr>
        <p:spPr>
          <a:xfrm>
            <a:off x="6459681" y="1409697"/>
            <a:ext cx="748145" cy="113607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40315948-4CFC-4961-9F9C-6710A02667C8}"/>
              </a:ext>
            </a:extLst>
          </p:cNvPr>
          <p:cNvCxnSpPr>
            <a:cxnSpLocks/>
          </p:cNvCxnSpPr>
          <p:nvPr/>
        </p:nvCxnSpPr>
        <p:spPr>
          <a:xfrm flipH="1">
            <a:off x="4326080" y="1409697"/>
            <a:ext cx="762001" cy="108065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FCA3ED0-366E-46EF-96CF-7F56BE000E87}"/>
              </a:ext>
            </a:extLst>
          </p:cNvPr>
          <p:cNvCxnSpPr>
            <a:cxnSpLocks/>
          </p:cNvCxnSpPr>
          <p:nvPr/>
        </p:nvCxnSpPr>
        <p:spPr>
          <a:xfrm flipH="1">
            <a:off x="4326081" y="2919842"/>
            <a:ext cx="748145" cy="99752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FDE38479-0A8F-453A-BBFD-F702076F8141}"/>
              </a:ext>
            </a:extLst>
          </p:cNvPr>
          <p:cNvCxnSpPr>
            <a:cxnSpLocks/>
          </p:cNvCxnSpPr>
          <p:nvPr/>
        </p:nvCxnSpPr>
        <p:spPr>
          <a:xfrm flipH="1">
            <a:off x="2095499" y="2462642"/>
            <a:ext cx="734290" cy="72043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9929046-A25D-47B3-9AB7-05233B87A0E5}"/>
              </a:ext>
            </a:extLst>
          </p:cNvPr>
          <p:cNvCxnSpPr>
            <a:cxnSpLocks/>
          </p:cNvCxnSpPr>
          <p:nvPr/>
        </p:nvCxnSpPr>
        <p:spPr>
          <a:xfrm flipV="1">
            <a:off x="3513856" y="2883475"/>
            <a:ext cx="1" cy="665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DE22C7-5A04-4DFE-B3ED-77B1BFD4048D}"/>
              </a:ext>
            </a:extLst>
          </p:cNvPr>
          <p:cNvCxnSpPr/>
          <p:nvPr/>
        </p:nvCxnSpPr>
        <p:spPr>
          <a:xfrm>
            <a:off x="3517323" y="4286249"/>
            <a:ext cx="0" cy="162098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CF682AE-6B55-42C8-A087-836217834F86}"/>
              </a:ext>
            </a:extLst>
          </p:cNvPr>
          <p:cNvCxnSpPr>
            <a:cxnSpLocks/>
          </p:cNvCxnSpPr>
          <p:nvPr/>
        </p:nvCxnSpPr>
        <p:spPr>
          <a:xfrm>
            <a:off x="3513855" y="5889911"/>
            <a:ext cx="1551710" cy="13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Data</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r>
              <a:rPr lang="en-US" sz="1400" err="1">
                <a:solidFill>
                  <a:schemeClr val="tx1">
                    <a:lumMod val="75000"/>
                    <a:lumOff val="25000"/>
                  </a:schemeClr>
                </a:solidFill>
                <a:cs typeface="Segoe UI" panose="020B0502040204020203" pitchFamily="34" charset="0"/>
              </a:rPr>
              <a:t>Anaylsis</a:t>
            </a:r>
            <a:r>
              <a:rPr lang="en-US" sz="1400">
                <a:solidFill>
                  <a:schemeClr val="tx1">
                    <a:lumMod val="75000"/>
                    <a:lumOff val="25000"/>
                  </a:schemeClr>
                </a:solidFill>
                <a:cs typeface="Segoe UI" panose="020B0502040204020203" pitchFamily="34" charset="0"/>
              </a:rPr>
              <a:t>. </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a:solidFill>
                  <a:schemeClr val="accent3">
                    <a:lumMod val="75000"/>
                  </a:schemeClr>
                </a:solidFill>
                <a:cs typeface="Segoe UI" panose="020B0502040204020203" pitchFamily="34" charset="0"/>
              </a:rPr>
              <a:t>#</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a:solidFill>
                  <a:schemeClr val="accent3">
                    <a:lumMod val="75000"/>
                  </a:schemeClr>
                </a:solidFill>
                <a:latin typeface="+mj-lt"/>
                <a:cs typeface="Segoe UI" panose="020B0502040204020203" pitchFamily="34" charset="0"/>
              </a:rPr>
              <a:t>WAIT TIME</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223394"/>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panose="020B0502040204020203" pitchFamily="34" charset="0"/>
              </a:rPr>
              <a:t>ANALYSIS </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a:solidFill>
                  <a:schemeClr val="accent4">
                    <a:lumMod val="75000"/>
                  </a:schemeClr>
                </a:solidFill>
                <a:cs typeface="Segoe UI" panose="020B0502040204020203" pitchFamily="34" charset="0"/>
              </a:rPr>
              <a:t>#</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a:solidFill>
                  <a:schemeClr val="accent4">
                    <a:lumMod val="75000"/>
                  </a:schemeClr>
                </a:solidFill>
                <a:latin typeface="+mj-lt"/>
                <a:cs typeface="Segoe UI" panose="020B0502040204020203" pitchFamily="34" charset="0"/>
              </a:rPr>
              <a:t>RUN TIME</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223394"/>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panose="020B0502040204020203" pitchFamily="34" charset="0"/>
              </a:rPr>
              <a:t>ANALYSIS</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a:solidFill>
                  <a:schemeClr val="tx1">
                    <a:lumMod val="75000"/>
                    <a:lumOff val="25000"/>
                  </a:schemeClr>
                </a:solidFill>
                <a:cs typeface="Segoe UI" panose="020B0502040204020203" pitchFamily="34" charset="0"/>
              </a:rPr>
              <a:t>#</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a:solidFill>
                  <a:schemeClr val="tx1">
                    <a:lumMod val="75000"/>
                    <a:lumOff val="25000"/>
                  </a:schemeClr>
                </a:solidFill>
                <a:latin typeface="+mj-lt"/>
                <a:cs typeface="Segoe UI" panose="020B0502040204020203" pitchFamily="34" charset="0"/>
              </a:rPr>
              <a:t>ANYTHING</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r>
              <a:rPr lang="en-US" sz="2000">
                <a:solidFill>
                  <a:schemeClr val="tx1">
                    <a:lumMod val="75000"/>
                    <a:lumOff val="25000"/>
                  </a:schemeClr>
                </a:solidFill>
              </a:rPr>
              <a:t> </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17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a:solidFill>
                  <a:schemeClr val="bg1"/>
                </a:solidFill>
              </a:rPr>
              <a:t>Thank You</a:t>
            </a:r>
            <a:endParaRPr lang="en-US" sz="720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DoorsOS Dennis Lin, Phonepaseuth Viengxay, Ricky Viengxay</vt:lpstr>
      <vt:lpstr>Project analysis slide 2</vt:lpstr>
      <vt:lpstr>Project analysis slide 3</vt:lpstr>
      <vt:lpstr>Project analysis slide 4</vt:lpstr>
      <vt:lpstr>Project analysis slide 5</vt:lpstr>
      <vt:lpstr>Project analysis slide 6</vt:lpstr>
      <vt:lpstr>Project analysis slide 7</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DoorsOS Dennis Lin, Phonepasueth Viengxay, Ricky Viengxay</dc:title>
  <dc:creator/>
  <cp:revision>79</cp:revision>
  <dcterms:created xsi:type="dcterms:W3CDTF">2019-04-18T18:05:59Z</dcterms:created>
  <dcterms:modified xsi:type="dcterms:W3CDTF">2019-04-21T04:37:22Z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