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afd36ada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afd36ada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afd36ada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afd36ada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afd36ada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afd36ada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Flutter is een cross platform mobile development Software development Kit. Dit wilt zeggen dat je door middel van Flutter apps kan maken voor meerdere platformen met maar 1 codebase. In deze deep dive heb ik me beperkt tot IOS en Android, maar flutter kan tegenwoordig ook gebruikt worden voor andere platformen zoals web en desktop. Flutter is ontwikkeld door engineers van Google en is uitgebracht in 2015, met als doel om developers een goed performende, moderne en probleemgerichte oplossing te bieden voor crossplatform mobile development.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afd36ada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afd36ada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Flutter is in staat om native apps op te leveren voor zowel IOS als Android. Dit is mogelijk door de flutter engine. De flutter engine kan je beschouwen als een soort Game engine. De flutter engine vertaald de UI code naar tekenopdrachten die hij door de Native teken methodes van IOS en Android kan laten uitvoeren. Dit wordt gedaan met 60FPS waardoor apps in flutter er vaak vloeiend uit zien. Dit is van belang omdat dit een nieuwe aanpak is in de mobile development wereld. Bij react-native een ander popular mobile framework wordt de code letterlijk vertaald naar native UI element van Android en IOS. Hierdoor behoud react-native het thema van de gerespecteerde platformen, maar door de bridge die nodig is voor het vertalen van deze code is er wel perfomance verlies.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afd36ada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afd36ada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Om apps in flutter te maken gebruik je de programmeertaal Dart.In tegenstelling tot veel andere Frameworks hoef je daarom ook maar 1 taal te kunnen om met Flutter aan de slag te gaan. Laat de nieuwe taal geen afschrikking zijn want is Dart relatief makkelijk te leren als je al eens met Java, C#, typescript of andere OOP talen hebt gewerkt.</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Widgets zijn de bouwstenen van een flutter app. Widgets zijn stukken code die iets zeggen over de UI. Je kunt bijvoorbeeld stellen dat een vierkant een widget is en dat het vierkant tekst kan hebben, deze 2 widgets zou je dan samen kunnen voegen en een nieuwe widget van maken genaamd: Button. Dit is hoe het eigenlijk in een notendop de hele app is opgebouwd.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afd36ada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afd36ada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nl"/>
              <a:t>Flutter is een gereedschaps kist en in mijn geval zorgde het ervoor dat het werk een stuk lichter was dan andere mobile frameworks waar ik me wel eens in heb verdiept.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afd36ada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afd36ada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Helaas was er niet genoeg tijd of ruimte voor een diepgaander onderzoek waarin ik de verschillende frameworks kon uitpluizen om feitelijk in te gaan op de voor en nadelen van flutter ten opzichte van andere frameworks. Wel kan ik persoonlijke antwoorden op de vraag Waarom zou je flutter gebruiken? met: Flutter zorgt er voor dat ik maar 1 taal hoef te begrijpen, een taal die ontwikkeld wordt met UI en Flutter in gedachte. Doordat Flutter gebruik maakt van de GPU kan ik apps maken die snel en vloeiend zijn in gebruik met weinig code. De documentatie is goed. Weinig wachttijd tijdens programmeren door Hot reloading.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afd36ada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afd36ada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flutter.dev/docs/get-started/codelab" TargetMode="External"/><Relationship Id="rId4" Type="http://schemas.openxmlformats.org/officeDocument/2006/relationships/hyperlink" Target="https://github.com/RickyvdBerg/Bioscopify"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3075" y="1782300"/>
            <a:ext cx="58950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
                <a:solidFill>
                  <a:schemeClr val="lt2"/>
                </a:solidFill>
                <a:latin typeface="Roboto"/>
                <a:ea typeface="Roboto"/>
                <a:cs typeface="Roboto"/>
                <a:sym typeface="Roboto"/>
              </a:rPr>
              <a:t>Flutter Deep Dive</a:t>
            </a:r>
            <a:endParaRPr b="1">
              <a:solidFill>
                <a:schemeClr val="lt2"/>
              </a:solidFill>
              <a:latin typeface="Roboto"/>
              <a:ea typeface="Roboto"/>
              <a:cs typeface="Roboto"/>
              <a:sym typeface="Roboto"/>
            </a:endParaRPr>
          </a:p>
          <a:p>
            <a:pPr indent="0" lvl="0" marL="0" rtl="0" algn="l">
              <a:spcBef>
                <a:spcPts val="0"/>
              </a:spcBef>
              <a:spcAft>
                <a:spcPts val="0"/>
              </a:spcAft>
              <a:buNone/>
            </a:pPr>
            <a:r>
              <a:rPr lang="nl" sz="3000">
                <a:latin typeface="Roboto"/>
                <a:ea typeface="Roboto"/>
                <a:cs typeface="Roboto"/>
                <a:sym typeface="Roboto"/>
              </a:rPr>
              <a:t>Waarom zou je </a:t>
            </a:r>
            <a:r>
              <a:rPr b="1" lang="nl" sz="3000">
                <a:solidFill>
                  <a:schemeClr val="accent1"/>
                </a:solidFill>
                <a:latin typeface="Roboto"/>
                <a:ea typeface="Roboto"/>
                <a:cs typeface="Roboto"/>
                <a:sym typeface="Roboto"/>
              </a:rPr>
              <a:t>Flutter</a:t>
            </a:r>
            <a:r>
              <a:rPr lang="nl" sz="3000">
                <a:solidFill>
                  <a:schemeClr val="accent1"/>
                </a:solidFill>
                <a:latin typeface="Roboto"/>
                <a:ea typeface="Roboto"/>
                <a:cs typeface="Roboto"/>
                <a:sym typeface="Roboto"/>
              </a:rPr>
              <a:t> </a:t>
            </a:r>
            <a:r>
              <a:rPr lang="nl" sz="3000">
                <a:latin typeface="Roboto"/>
                <a:ea typeface="Roboto"/>
                <a:cs typeface="Roboto"/>
                <a:sym typeface="Roboto"/>
              </a:rPr>
              <a:t>gebruiken?</a:t>
            </a:r>
            <a:endParaRPr sz="3000">
              <a:latin typeface="Roboto"/>
              <a:ea typeface="Roboto"/>
              <a:cs typeface="Roboto"/>
              <a:sym typeface="Roboto"/>
            </a:endParaRPr>
          </a:p>
        </p:txBody>
      </p:sp>
      <p:sp>
        <p:nvSpPr>
          <p:cNvPr id="135" name="Google Shape;135;p13"/>
          <p:cNvSpPr txBox="1"/>
          <p:nvPr>
            <p:ph idx="1" type="subTitle"/>
          </p:nvPr>
        </p:nvSpPr>
        <p:spPr>
          <a:xfrm>
            <a:off x="128775" y="4637400"/>
            <a:ext cx="18291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Ricky van den Berg</a:t>
            </a:r>
            <a:endParaRPr/>
          </a:p>
        </p:txBody>
      </p:sp>
      <p:pic>
        <p:nvPicPr>
          <p:cNvPr id="136" name="Google Shape;136;p13"/>
          <p:cNvPicPr preferRelativeResize="0"/>
          <p:nvPr/>
        </p:nvPicPr>
        <p:blipFill>
          <a:blip r:embed="rId3">
            <a:alphaModFix/>
          </a:blip>
          <a:stretch>
            <a:fillRect/>
          </a:stretch>
        </p:blipFill>
        <p:spPr>
          <a:xfrm>
            <a:off x="7240825" y="3063450"/>
            <a:ext cx="2249850" cy="224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512550" y="871475"/>
            <a:ext cx="4587000" cy="80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nl">
                <a:latin typeface="Roboto"/>
                <a:ea typeface="Roboto"/>
                <a:cs typeface="Roboto"/>
                <a:sym typeface="Roboto"/>
              </a:rPr>
              <a:t>Aanleiding</a:t>
            </a:r>
            <a:endParaRPr b="1">
              <a:latin typeface="Roboto"/>
              <a:ea typeface="Roboto"/>
              <a:cs typeface="Roboto"/>
              <a:sym typeface="Roboto"/>
            </a:endParaRPr>
          </a:p>
        </p:txBody>
      </p:sp>
      <p:sp>
        <p:nvSpPr>
          <p:cNvPr id="142" name="Google Shape;142;p14"/>
          <p:cNvSpPr txBox="1"/>
          <p:nvPr/>
        </p:nvSpPr>
        <p:spPr>
          <a:xfrm>
            <a:off x="512550" y="1853650"/>
            <a:ext cx="4587000" cy="1655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Font typeface="Roboto"/>
              <a:buChar char="●"/>
            </a:pPr>
            <a:r>
              <a:rPr lang="nl">
                <a:latin typeface="Roboto"/>
                <a:ea typeface="Roboto"/>
                <a:cs typeface="Roboto"/>
                <a:sym typeface="Roboto"/>
              </a:rPr>
              <a:t>Interesse</a:t>
            </a:r>
            <a:r>
              <a:rPr lang="nl">
                <a:latin typeface="Roboto"/>
                <a:ea typeface="Roboto"/>
                <a:cs typeface="Roboto"/>
                <a:sym typeface="Roboto"/>
              </a:rPr>
              <a:t> in mobile development.</a:t>
            </a:r>
            <a:endParaRPr>
              <a:latin typeface="Roboto"/>
              <a:ea typeface="Roboto"/>
              <a:cs typeface="Roboto"/>
              <a:sym typeface="Roboto"/>
            </a:endParaRPr>
          </a:p>
          <a:p>
            <a:pPr indent="-317500" lvl="0" marL="457200" rtl="0" algn="l">
              <a:lnSpc>
                <a:spcPct val="115000"/>
              </a:lnSpc>
              <a:spcBef>
                <a:spcPts val="0"/>
              </a:spcBef>
              <a:spcAft>
                <a:spcPts val="0"/>
              </a:spcAft>
              <a:buClr>
                <a:schemeClr val="accent1"/>
              </a:buClr>
              <a:buSzPts val="1400"/>
              <a:buFont typeface="Roboto"/>
              <a:buChar char="●"/>
            </a:pPr>
            <a:r>
              <a:rPr lang="nl">
                <a:latin typeface="Roboto"/>
                <a:ea typeface="Roboto"/>
                <a:cs typeface="Roboto"/>
                <a:sym typeface="Roboto"/>
              </a:rPr>
              <a:t>Groot aanbod SDK’s</a:t>
            </a:r>
            <a:endParaRPr>
              <a:latin typeface="Roboto"/>
              <a:ea typeface="Roboto"/>
              <a:cs typeface="Roboto"/>
              <a:sym typeface="Roboto"/>
            </a:endParaRPr>
          </a:p>
          <a:p>
            <a:pPr indent="-317500" lvl="0" marL="457200" rtl="0" algn="l">
              <a:lnSpc>
                <a:spcPct val="115000"/>
              </a:lnSpc>
              <a:spcBef>
                <a:spcPts val="0"/>
              </a:spcBef>
              <a:spcAft>
                <a:spcPts val="0"/>
              </a:spcAft>
              <a:buClr>
                <a:schemeClr val="accent1"/>
              </a:buClr>
              <a:buSzPts val="1400"/>
              <a:buFont typeface="Roboto"/>
              <a:buChar char="●"/>
            </a:pPr>
            <a:r>
              <a:rPr lang="nl">
                <a:latin typeface="Roboto"/>
                <a:ea typeface="Roboto"/>
                <a:cs typeface="Roboto"/>
                <a:sym typeface="Roboto"/>
              </a:rPr>
              <a:t>Nieuwe aanpak</a:t>
            </a:r>
            <a:endParaRPr>
              <a:latin typeface="Roboto"/>
              <a:ea typeface="Roboto"/>
              <a:cs typeface="Roboto"/>
              <a:sym typeface="Roboto"/>
            </a:endParaRPr>
          </a:p>
        </p:txBody>
      </p:sp>
      <p:pic>
        <p:nvPicPr>
          <p:cNvPr id="143" name="Google Shape;143;p14"/>
          <p:cNvPicPr preferRelativeResize="0"/>
          <p:nvPr/>
        </p:nvPicPr>
        <p:blipFill>
          <a:blip r:embed="rId3">
            <a:alphaModFix/>
          </a:blip>
          <a:stretch>
            <a:fillRect/>
          </a:stretch>
        </p:blipFill>
        <p:spPr>
          <a:xfrm>
            <a:off x="7247925" y="-113200"/>
            <a:ext cx="2249850" cy="224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512550" y="871475"/>
            <a:ext cx="4587000" cy="80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nl">
                <a:latin typeface="Roboto"/>
                <a:ea typeface="Roboto"/>
                <a:cs typeface="Roboto"/>
                <a:sym typeface="Roboto"/>
              </a:rPr>
              <a:t>Inhoud</a:t>
            </a:r>
            <a:endParaRPr b="1">
              <a:latin typeface="Roboto"/>
              <a:ea typeface="Roboto"/>
              <a:cs typeface="Roboto"/>
              <a:sym typeface="Roboto"/>
            </a:endParaRPr>
          </a:p>
        </p:txBody>
      </p:sp>
      <p:sp>
        <p:nvSpPr>
          <p:cNvPr id="149" name="Google Shape;149;p15"/>
          <p:cNvSpPr txBox="1"/>
          <p:nvPr/>
        </p:nvSpPr>
        <p:spPr>
          <a:xfrm>
            <a:off x="512550" y="1860725"/>
            <a:ext cx="5366700" cy="1655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Font typeface="Roboto"/>
              <a:buChar char="●"/>
            </a:pPr>
            <a:r>
              <a:rPr lang="nl">
                <a:latin typeface="Roboto"/>
                <a:ea typeface="Roboto"/>
                <a:cs typeface="Roboto"/>
                <a:sym typeface="Roboto"/>
              </a:rPr>
              <a:t>Wat is flutter?</a:t>
            </a:r>
            <a:endParaRPr>
              <a:latin typeface="Roboto"/>
              <a:ea typeface="Roboto"/>
              <a:cs typeface="Roboto"/>
              <a:sym typeface="Roboto"/>
            </a:endParaRPr>
          </a:p>
          <a:p>
            <a:pPr indent="-317500" lvl="0" marL="457200" rtl="0" algn="l">
              <a:lnSpc>
                <a:spcPct val="115000"/>
              </a:lnSpc>
              <a:spcBef>
                <a:spcPts val="0"/>
              </a:spcBef>
              <a:spcAft>
                <a:spcPts val="0"/>
              </a:spcAft>
              <a:buClr>
                <a:schemeClr val="accent1"/>
              </a:buClr>
              <a:buSzPts val="1400"/>
              <a:buFont typeface="Roboto"/>
              <a:buChar char="●"/>
            </a:pPr>
            <a:r>
              <a:rPr lang="nl">
                <a:latin typeface="Roboto"/>
                <a:ea typeface="Roboto"/>
                <a:cs typeface="Roboto"/>
                <a:sym typeface="Roboto"/>
              </a:rPr>
              <a:t>Hoe werkt flutter?</a:t>
            </a:r>
            <a:endParaRPr>
              <a:latin typeface="Roboto"/>
              <a:ea typeface="Roboto"/>
              <a:cs typeface="Roboto"/>
              <a:sym typeface="Roboto"/>
            </a:endParaRPr>
          </a:p>
          <a:p>
            <a:pPr indent="-317500" lvl="0" marL="457200" rtl="0" algn="l">
              <a:lnSpc>
                <a:spcPct val="115000"/>
              </a:lnSpc>
              <a:spcBef>
                <a:spcPts val="0"/>
              </a:spcBef>
              <a:spcAft>
                <a:spcPts val="0"/>
              </a:spcAft>
              <a:buClr>
                <a:schemeClr val="accent1"/>
              </a:buClr>
              <a:buSzPts val="1400"/>
              <a:buFont typeface="Roboto"/>
              <a:buChar char="●"/>
            </a:pPr>
            <a:r>
              <a:rPr lang="nl">
                <a:latin typeface="Roboto"/>
                <a:ea typeface="Roboto"/>
                <a:cs typeface="Roboto"/>
                <a:sym typeface="Roboto"/>
              </a:rPr>
              <a:t>Hoe werk je met flutter?</a:t>
            </a:r>
            <a:endParaRPr>
              <a:latin typeface="Roboto"/>
              <a:ea typeface="Roboto"/>
              <a:cs typeface="Roboto"/>
              <a:sym typeface="Roboto"/>
            </a:endParaRPr>
          </a:p>
          <a:p>
            <a:pPr indent="-317500" lvl="0" marL="457200" rtl="0" algn="l">
              <a:lnSpc>
                <a:spcPct val="115000"/>
              </a:lnSpc>
              <a:spcBef>
                <a:spcPts val="0"/>
              </a:spcBef>
              <a:spcAft>
                <a:spcPts val="0"/>
              </a:spcAft>
              <a:buClr>
                <a:schemeClr val="accent1"/>
              </a:buClr>
              <a:buSzPts val="1400"/>
              <a:buFont typeface="Roboto"/>
              <a:buChar char="●"/>
            </a:pPr>
            <a:r>
              <a:rPr lang="nl">
                <a:latin typeface="Roboto"/>
                <a:ea typeface="Roboto"/>
                <a:cs typeface="Roboto"/>
                <a:sym typeface="Roboto"/>
              </a:rPr>
              <a:t>Welk resultaat kan je verwachten na een dag flutter?</a:t>
            </a:r>
            <a:endParaRPr>
              <a:latin typeface="Lato"/>
              <a:ea typeface="Lato"/>
              <a:cs typeface="Lato"/>
              <a:sym typeface="Lato"/>
            </a:endParaRPr>
          </a:p>
        </p:txBody>
      </p:sp>
      <p:pic>
        <p:nvPicPr>
          <p:cNvPr id="150" name="Google Shape;150;p15"/>
          <p:cNvPicPr preferRelativeResize="0"/>
          <p:nvPr/>
        </p:nvPicPr>
        <p:blipFill>
          <a:blip r:embed="rId3">
            <a:alphaModFix/>
          </a:blip>
          <a:stretch>
            <a:fillRect/>
          </a:stretch>
        </p:blipFill>
        <p:spPr>
          <a:xfrm>
            <a:off x="7247925" y="-113200"/>
            <a:ext cx="2249850" cy="224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563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 sz="3600">
                <a:latin typeface="Roboto"/>
                <a:ea typeface="Roboto"/>
                <a:cs typeface="Roboto"/>
                <a:sym typeface="Roboto"/>
              </a:rPr>
              <a:t>Wat is Flutter?</a:t>
            </a:r>
            <a:endParaRPr b="1" sz="3600">
              <a:latin typeface="Roboto"/>
              <a:ea typeface="Roboto"/>
              <a:cs typeface="Roboto"/>
              <a:sym typeface="Roboto"/>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chemeClr val="accent1"/>
              </a:buClr>
              <a:buSzPts val="1300"/>
              <a:buFont typeface="Roboto"/>
              <a:buChar char="●"/>
            </a:pPr>
            <a:r>
              <a:rPr lang="nl">
                <a:solidFill>
                  <a:srgbClr val="000000"/>
                </a:solidFill>
                <a:latin typeface="Roboto"/>
                <a:ea typeface="Roboto"/>
                <a:cs typeface="Roboto"/>
                <a:sym typeface="Roboto"/>
              </a:rPr>
              <a:t>Flutter is een cross platform Mobile SDK.</a:t>
            </a:r>
            <a:endParaRPr>
              <a:solidFill>
                <a:srgbClr val="000000"/>
              </a:solidFill>
              <a:latin typeface="Roboto"/>
              <a:ea typeface="Roboto"/>
              <a:cs typeface="Roboto"/>
              <a:sym typeface="Roboto"/>
            </a:endParaRPr>
          </a:p>
          <a:p>
            <a:pPr indent="-311150" lvl="0" marL="457200" rtl="0" algn="l">
              <a:lnSpc>
                <a:spcPct val="200000"/>
              </a:lnSpc>
              <a:spcBef>
                <a:spcPts val="0"/>
              </a:spcBef>
              <a:spcAft>
                <a:spcPts val="0"/>
              </a:spcAft>
              <a:buClr>
                <a:schemeClr val="accent1"/>
              </a:buClr>
              <a:buSzPts val="1300"/>
              <a:buFont typeface="Roboto"/>
              <a:buChar char="●"/>
            </a:pPr>
            <a:r>
              <a:rPr lang="nl">
                <a:solidFill>
                  <a:srgbClr val="000000"/>
                </a:solidFill>
                <a:latin typeface="Roboto"/>
                <a:ea typeface="Roboto"/>
                <a:cs typeface="Roboto"/>
                <a:sym typeface="Roboto"/>
              </a:rPr>
              <a:t>Het is ontwikkeld door Google Engineers, en uitgebracht in 2015.</a:t>
            </a:r>
            <a:endParaRPr>
              <a:solidFill>
                <a:srgbClr val="000000"/>
              </a:solidFill>
              <a:latin typeface="Roboto"/>
              <a:ea typeface="Roboto"/>
              <a:cs typeface="Roboto"/>
              <a:sym typeface="Roboto"/>
            </a:endParaRPr>
          </a:p>
          <a:p>
            <a:pPr indent="-311150" lvl="0" marL="457200" rtl="0" algn="l">
              <a:lnSpc>
                <a:spcPct val="200000"/>
              </a:lnSpc>
              <a:spcBef>
                <a:spcPts val="0"/>
              </a:spcBef>
              <a:spcAft>
                <a:spcPts val="0"/>
              </a:spcAft>
              <a:buClr>
                <a:schemeClr val="accent1"/>
              </a:buClr>
              <a:buSzPts val="1300"/>
              <a:buFont typeface="Roboto"/>
              <a:buChar char="●"/>
            </a:pPr>
            <a:r>
              <a:rPr lang="nl">
                <a:solidFill>
                  <a:srgbClr val="000000"/>
                </a:solidFill>
                <a:latin typeface="Roboto"/>
                <a:ea typeface="Roboto"/>
                <a:cs typeface="Roboto"/>
                <a:sym typeface="Roboto"/>
              </a:rPr>
              <a:t>High performance met een natuurlijk gevoel.</a:t>
            </a:r>
            <a:endParaRPr>
              <a:solidFill>
                <a:srgbClr val="000000"/>
              </a:solidFill>
              <a:latin typeface="Roboto"/>
              <a:ea typeface="Roboto"/>
              <a:cs typeface="Roboto"/>
              <a:sym typeface="Roboto"/>
            </a:endParaRPr>
          </a:p>
        </p:txBody>
      </p:sp>
      <p:pic>
        <p:nvPicPr>
          <p:cNvPr id="157" name="Google Shape;157;p16"/>
          <p:cNvPicPr preferRelativeResize="0"/>
          <p:nvPr/>
        </p:nvPicPr>
        <p:blipFill>
          <a:blip r:embed="rId3">
            <a:alphaModFix/>
          </a:blip>
          <a:stretch>
            <a:fillRect/>
          </a:stretch>
        </p:blipFill>
        <p:spPr>
          <a:xfrm>
            <a:off x="7269150" y="2985625"/>
            <a:ext cx="2249850" cy="224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563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 sz="3600">
                <a:latin typeface="Roboto"/>
                <a:ea typeface="Roboto"/>
                <a:cs typeface="Roboto"/>
                <a:sym typeface="Roboto"/>
              </a:rPr>
              <a:t>Hoe werkt Flutter?</a:t>
            </a:r>
            <a:endParaRPr b="1" sz="3600">
              <a:latin typeface="Roboto"/>
              <a:ea typeface="Roboto"/>
              <a:cs typeface="Roboto"/>
              <a:sym typeface="Roboto"/>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chemeClr val="accent1"/>
              </a:buClr>
              <a:buSzPts val="1300"/>
              <a:buFont typeface="Roboto"/>
              <a:buChar char="●"/>
            </a:pPr>
            <a:r>
              <a:rPr lang="nl">
                <a:solidFill>
                  <a:srgbClr val="000000"/>
                </a:solidFill>
                <a:latin typeface="Roboto"/>
                <a:ea typeface="Roboto"/>
                <a:cs typeface="Roboto"/>
                <a:sym typeface="Roboto"/>
              </a:rPr>
              <a:t>Native IOS en Android Apps.</a:t>
            </a:r>
            <a:endParaRPr>
              <a:solidFill>
                <a:srgbClr val="000000"/>
              </a:solidFill>
              <a:latin typeface="Roboto"/>
              <a:ea typeface="Roboto"/>
              <a:cs typeface="Roboto"/>
              <a:sym typeface="Roboto"/>
            </a:endParaRPr>
          </a:p>
          <a:p>
            <a:pPr indent="-311150" lvl="0" marL="457200" rtl="0" algn="l">
              <a:lnSpc>
                <a:spcPct val="200000"/>
              </a:lnSpc>
              <a:spcBef>
                <a:spcPts val="0"/>
              </a:spcBef>
              <a:spcAft>
                <a:spcPts val="0"/>
              </a:spcAft>
              <a:buClr>
                <a:schemeClr val="accent1"/>
              </a:buClr>
              <a:buSzPts val="1300"/>
              <a:buFont typeface="Roboto"/>
              <a:buChar char="●"/>
            </a:pPr>
            <a:r>
              <a:rPr lang="nl">
                <a:solidFill>
                  <a:srgbClr val="000000"/>
                </a:solidFill>
                <a:latin typeface="Roboto"/>
                <a:ea typeface="Roboto"/>
                <a:cs typeface="Roboto"/>
                <a:sym typeface="Roboto"/>
              </a:rPr>
              <a:t>Engine te vergelijken met een Game Engine.</a:t>
            </a:r>
            <a:endParaRPr>
              <a:solidFill>
                <a:srgbClr val="000000"/>
              </a:solidFill>
              <a:latin typeface="Roboto"/>
              <a:ea typeface="Roboto"/>
              <a:cs typeface="Roboto"/>
              <a:sym typeface="Roboto"/>
            </a:endParaRPr>
          </a:p>
          <a:p>
            <a:pPr indent="-311150" lvl="0" marL="457200" rtl="0" algn="l">
              <a:lnSpc>
                <a:spcPct val="200000"/>
              </a:lnSpc>
              <a:spcBef>
                <a:spcPts val="0"/>
              </a:spcBef>
              <a:spcAft>
                <a:spcPts val="0"/>
              </a:spcAft>
              <a:buClr>
                <a:schemeClr val="accent1"/>
              </a:buClr>
              <a:buSzPts val="1300"/>
              <a:buFont typeface="Roboto"/>
              <a:buChar char="●"/>
            </a:pPr>
            <a:r>
              <a:rPr lang="nl">
                <a:solidFill>
                  <a:srgbClr val="000000"/>
                </a:solidFill>
                <a:latin typeface="Roboto"/>
                <a:ea typeface="Roboto"/>
                <a:cs typeface="Roboto"/>
                <a:sym typeface="Roboto"/>
              </a:rPr>
              <a:t>Nieuwe aanpak, zonder bridge.</a:t>
            </a:r>
            <a:endParaRPr>
              <a:solidFill>
                <a:srgbClr val="000000"/>
              </a:solidFill>
              <a:latin typeface="Roboto"/>
              <a:ea typeface="Roboto"/>
              <a:cs typeface="Roboto"/>
              <a:sym typeface="Roboto"/>
            </a:endParaRPr>
          </a:p>
        </p:txBody>
      </p:sp>
      <p:pic>
        <p:nvPicPr>
          <p:cNvPr id="164" name="Google Shape;164;p17"/>
          <p:cNvPicPr preferRelativeResize="0"/>
          <p:nvPr/>
        </p:nvPicPr>
        <p:blipFill>
          <a:blip r:embed="rId3">
            <a:alphaModFix/>
          </a:blip>
          <a:stretch>
            <a:fillRect/>
          </a:stretch>
        </p:blipFill>
        <p:spPr>
          <a:xfrm>
            <a:off x="7269150" y="2985625"/>
            <a:ext cx="2249850" cy="224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563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 sz="3600">
                <a:latin typeface="Roboto"/>
                <a:ea typeface="Roboto"/>
                <a:cs typeface="Roboto"/>
                <a:sym typeface="Roboto"/>
              </a:rPr>
              <a:t>Hoe werk je met Flutter?</a:t>
            </a:r>
            <a:endParaRPr b="1" sz="3600">
              <a:latin typeface="Roboto"/>
              <a:ea typeface="Roboto"/>
              <a:cs typeface="Roboto"/>
              <a:sym typeface="Roboto"/>
            </a:endParaRPr>
          </a:p>
        </p:txBody>
      </p:sp>
      <p:sp>
        <p:nvSpPr>
          <p:cNvPr id="170" name="Google Shape;170;p18"/>
          <p:cNvSpPr txBox="1"/>
          <p:nvPr>
            <p:ph idx="1" type="body"/>
          </p:nvPr>
        </p:nvSpPr>
        <p:spPr>
          <a:xfrm>
            <a:off x="1297500" y="1567550"/>
            <a:ext cx="7038900" cy="10383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chemeClr val="accent1"/>
              </a:buClr>
              <a:buSzPts val="1300"/>
              <a:buFont typeface="Roboto"/>
              <a:buChar char="●"/>
            </a:pPr>
            <a:r>
              <a:rPr lang="nl">
                <a:solidFill>
                  <a:srgbClr val="000000"/>
                </a:solidFill>
                <a:latin typeface="Roboto"/>
                <a:ea typeface="Roboto"/>
                <a:cs typeface="Roboto"/>
                <a:sym typeface="Roboto"/>
              </a:rPr>
              <a:t>Dart programming language</a:t>
            </a:r>
            <a:endParaRPr>
              <a:solidFill>
                <a:srgbClr val="000000"/>
              </a:solidFill>
              <a:latin typeface="Roboto"/>
              <a:ea typeface="Roboto"/>
              <a:cs typeface="Roboto"/>
              <a:sym typeface="Roboto"/>
            </a:endParaRPr>
          </a:p>
          <a:p>
            <a:pPr indent="-311150" lvl="0" marL="457200" rtl="0" algn="l">
              <a:lnSpc>
                <a:spcPct val="200000"/>
              </a:lnSpc>
              <a:spcBef>
                <a:spcPts val="0"/>
              </a:spcBef>
              <a:spcAft>
                <a:spcPts val="0"/>
              </a:spcAft>
              <a:buClr>
                <a:schemeClr val="accent1"/>
              </a:buClr>
              <a:buSzPts val="1300"/>
              <a:buFont typeface="Roboto"/>
              <a:buChar char="●"/>
            </a:pPr>
            <a:r>
              <a:rPr lang="nl">
                <a:solidFill>
                  <a:srgbClr val="000000"/>
                </a:solidFill>
                <a:latin typeface="Roboto"/>
                <a:ea typeface="Roboto"/>
                <a:cs typeface="Roboto"/>
                <a:sym typeface="Roboto"/>
              </a:rPr>
              <a:t>Widgets, widgets en nog meer Widgets.</a:t>
            </a:r>
            <a:endParaRPr>
              <a:solidFill>
                <a:srgbClr val="000000"/>
              </a:solidFill>
              <a:latin typeface="Roboto"/>
              <a:ea typeface="Roboto"/>
              <a:cs typeface="Roboto"/>
              <a:sym typeface="Roboto"/>
            </a:endParaRPr>
          </a:p>
        </p:txBody>
      </p:sp>
      <p:pic>
        <p:nvPicPr>
          <p:cNvPr id="171" name="Google Shape;171;p18"/>
          <p:cNvPicPr preferRelativeResize="0"/>
          <p:nvPr/>
        </p:nvPicPr>
        <p:blipFill>
          <a:blip r:embed="rId3">
            <a:alphaModFix/>
          </a:blip>
          <a:stretch>
            <a:fillRect/>
          </a:stretch>
        </p:blipFill>
        <p:spPr>
          <a:xfrm>
            <a:off x="7269150" y="2985625"/>
            <a:ext cx="2249850" cy="224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318075" y="563525"/>
            <a:ext cx="76206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nl" sz="2200">
                <a:latin typeface="Roboto"/>
                <a:ea typeface="Roboto"/>
                <a:cs typeface="Roboto"/>
                <a:sym typeface="Roboto"/>
              </a:rPr>
              <a:t>Welk resultaat kan je verwachten na een dag flutter?</a:t>
            </a:r>
            <a:endParaRPr b="1" sz="2200">
              <a:latin typeface="Roboto"/>
              <a:ea typeface="Roboto"/>
              <a:cs typeface="Roboto"/>
              <a:sym typeface="Roboto"/>
            </a:endParaRPr>
          </a:p>
        </p:txBody>
      </p:sp>
      <p:pic>
        <p:nvPicPr>
          <p:cNvPr id="177" name="Google Shape;177;p19"/>
          <p:cNvPicPr preferRelativeResize="0"/>
          <p:nvPr/>
        </p:nvPicPr>
        <p:blipFill>
          <a:blip r:embed="rId3">
            <a:alphaModFix/>
          </a:blip>
          <a:stretch>
            <a:fillRect/>
          </a:stretch>
        </p:blipFill>
        <p:spPr>
          <a:xfrm>
            <a:off x="7269150" y="2985625"/>
            <a:ext cx="2249850" cy="2249850"/>
          </a:xfrm>
          <a:prstGeom prst="rect">
            <a:avLst/>
          </a:prstGeom>
          <a:noFill/>
          <a:ln>
            <a:noFill/>
          </a:ln>
        </p:spPr>
      </p:pic>
      <p:pic>
        <p:nvPicPr>
          <p:cNvPr id="178" name="Google Shape;178;p19"/>
          <p:cNvPicPr preferRelativeResize="0"/>
          <p:nvPr/>
        </p:nvPicPr>
        <p:blipFill>
          <a:blip r:embed="rId4">
            <a:alphaModFix/>
          </a:blip>
          <a:stretch>
            <a:fillRect/>
          </a:stretch>
        </p:blipFill>
        <p:spPr>
          <a:xfrm>
            <a:off x="1520550" y="1068100"/>
            <a:ext cx="1918550" cy="3943652"/>
          </a:xfrm>
          <a:prstGeom prst="rect">
            <a:avLst/>
          </a:prstGeom>
          <a:noFill/>
          <a:ln>
            <a:noFill/>
          </a:ln>
        </p:spPr>
      </p:pic>
      <p:pic>
        <p:nvPicPr>
          <p:cNvPr id="179" name="Google Shape;179;p19"/>
          <p:cNvPicPr preferRelativeResize="0"/>
          <p:nvPr/>
        </p:nvPicPr>
        <p:blipFill>
          <a:blip r:embed="rId5">
            <a:alphaModFix/>
          </a:blip>
          <a:stretch>
            <a:fillRect/>
          </a:stretch>
        </p:blipFill>
        <p:spPr>
          <a:xfrm>
            <a:off x="3612725" y="1068088"/>
            <a:ext cx="1918550" cy="3943664"/>
          </a:xfrm>
          <a:prstGeom prst="rect">
            <a:avLst/>
          </a:prstGeom>
          <a:noFill/>
          <a:ln>
            <a:noFill/>
          </a:ln>
        </p:spPr>
      </p:pic>
      <p:sp>
        <p:nvSpPr>
          <p:cNvPr id="180" name="Google Shape;180;p19"/>
          <p:cNvSpPr txBox="1"/>
          <p:nvPr/>
        </p:nvSpPr>
        <p:spPr>
          <a:xfrm>
            <a:off x="5635900" y="1105975"/>
            <a:ext cx="2817900" cy="1966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nl" sz="1200">
                <a:latin typeface="Lato"/>
                <a:ea typeface="Lato"/>
                <a:cs typeface="Lato"/>
                <a:sym typeface="Lato"/>
              </a:rPr>
              <a:t>Opzet is simpel </a:t>
            </a:r>
            <a:r>
              <a:rPr lang="nl" sz="1200">
                <a:latin typeface="Lato"/>
                <a:ea typeface="Lato"/>
                <a:cs typeface="Lato"/>
                <a:sym typeface="Lato"/>
              </a:rPr>
              <a:t>door middel</a:t>
            </a:r>
            <a:r>
              <a:rPr lang="nl" sz="1200">
                <a:latin typeface="Lato"/>
                <a:ea typeface="Lato"/>
                <a:cs typeface="Lato"/>
                <a:sym typeface="Lato"/>
              </a:rPr>
              <a:t> van de uitgebreide documentatie.</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nl" sz="1200">
                <a:latin typeface="Lato"/>
                <a:ea typeface="Lato"/>
                <a:cs typeface="Lato"/>
                <a:sym typeface="Lato"/>
              </a:rPr>
              <a:t>Snelle ontwikkeling door Hot reloading</a:t>
            </a:r>
            <a:endParaRPr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512550" y="871475"/>
            <a:ext cx="4587000" cy="80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nl">
                <a:latin typeface="Roboto"/>
                <a:ea typeface="Roboto"/>
                <a:cs typeface="Roboto"/>
                <a:sym typeface="Roboto"/>
              </a:rPr>
              <a:t>Conclusie</a:t>
            </a:r>
            <a:endParaRPr b="1">
              <a:latin typeface="Roboto"/>
              <a:ea typeface="Roboto"/>
              <a:cs typeface="Roboto"/>
              <a:sym typeface="Roboto"/>
            </a:endParaRPr>
          </a:p>
        </p:txBody>
      </p:sp>
      <p:sp>
        <p:nvSpPr>
          <p:cNvPr id="186" name="Google Shape;186;p20"/>
          <p:cNvSpPr txBox="1"/>
          <p:nvPr/>
        </p:nvSpPr>
        <p:spPr>
          <a:xfrm>
            <a:off x="512550" y="1853650"/>
            <a:ext cx="4587000" cy="1655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Font typeface="Roboto"/>
              <a:buChar char="●"/>
            </a:pPr>
            <a:r>
              <a:rPr lang="nl">
                <a:latin typeface="Roboto"/>
                <a:ea typeface="Roboto"/>
                <a:cs typeface="Roboto"/>
                <a:sym typeface="Roboto"/>
              </a:rPr>
              <a:t>Snelle apps door de Flutter Engine.</a:t>
            </a:r>
            <a:endParaRPr>
              <a:latin typeface="Roboto"/>
              <a:ea typeface="Roboto"/>
              <a:cs typeface="Roboto"/>
              <a:sym typeface="Roboto"/>
            </a:endParaRPr>
          </a:p>
          <a:p>
            <a:pPr indent="-317500" lvl="0" marL="457200" rtl="0" algn="l">
              <a:lnSpc>
                <a:spcPct val="115000"/>
              </a:lnSpc>
              <a:spcBef>
                <a:spcPts val="0"/>
              </a:spcBef>
              <a:spcAft>
                <a:spcPts val="0"/>
              </a:spcAft>
              <a:buClr>
                <a:schemeClr val="accent1"/>
              </a:buClr>
              <a:buSzPts val="1400"/>
              <a:buFont typeface="Roboto"/>
              <a:buChar char="●"/>
            </a:pPr>
            <a:r>
              <a:rPr lang="nl">
                <a:latin typeface="Roboto"/>
                <a:ea typeface="Roboto"/>
                <a:cs typeface="Roboto"/>
                <a:sym typeface="Roboto"/>
              </a:rPr>
              <a:t>Alles in 1 programmeertaal</a:t>
            </a:r>
            <a:endParaRPr>
              <a:latin typeface="Roboto"/>
              <a:ea typeface="Roboto"/>
              <a:cs typeface="Roboto"/>
              <a:sym typeface="Roboto"/>
            </a:endParaRPr>
          </a:p>
          <a:p>
            <a:pPr indent="-317500" lvl="0" marL="457200" rtl="0" algn="l">
              <a:lnSpc>
                <a:spcPct val="115000"/>
              </a:lnSpc>
              <a:spcBef>
                <a:spcPts val="0"/>
              </a:spcBef>
              <a:spcAft>
                <a:spcPts val="0"/>
              </a:spcAft>
              <a:buClr>
                <a:schemeClr val="accent1"/>
              </a:buClr>
              <a:buSzPts val="1400"/>
              <a:buFont typeface="Roboto"/>
              <a:buChar char="●"/>
            </a:pPr>
            <a:r>
              <a:rPr lang="nl">
                <a:latin typeface="Roboto"/>
                <a:ea typeface="Roboto"/>
                <a:cs typeface="Roboto"/>
                <a:sym typeface="Roboto"/>
              </a:rPr>
              <a:t>Documentatie is goed</a:t>
            </a:r>
            <a:endParaRPr>
              <a:latin typeface="Roboto"/>
              <a:ea typeface="Roboto"/>
              <a:cs typeface="Roboto"/>
              <a:sym typeface="Roboto"/>
            </a:endParaRPr>
          </a:p>
          <a:p>
            <a:pPr indent="-317500" lvl="0" marL="457200" rtl="0" algn="l">
              <a:lnSpc>
                <a:spcPct val="115000"/>
              </a:lnSpc>
              <a:spcBef>
                <a:spcPts val="0"/>
              </a:spcBef>
              <a:spcAft>
                <a:spcPts val="0"/>
              </a:spcAft>
              <a:buClr>
                <a:schemeClr val="accent1"/>
              </a:buClr>
              <a:buSzPts val="1400"/>
              <a:buFont typeface="Roboto"/>
              <a:buChar char="●"/>
            </a:pPr>
            <a:r>
              <a:rPr lang="nl">
                <a:latin typeface="Roboto"/>
                <a:ea typeface="Roboto"/>
                <a:cs typeface="Roboto"/>
                <a:sym typeface="Roboto"/>
              </a:rPr>
              <a:t>Geen compilatie tijd doormiddel van ‘Hot Reloading’</a:t>
            </a:r>
            <a:endParaRPr>
              <a:latin typeface="Roboto"/>
              <a:ea typeface="Roboto"/>
              <a:cs typeface="Roboto"/>
              <a:sym typeface="Roboto"/>
            </a:endParaRPr>
          </a:p>
        </p:txBody>
      </p:sp>
      <p:pic>
        <p:nvPicPr>
          <p:cNvPr id="187" name="Google Shape;187;p20"/>
          <p:cNvPicPr preferRelativeResize="0"/>
          <p:nvPr/>
        </p:nvPicPr>
        <p:blipFill>
          <a:blip r:embed="rId3">
            <a:alphaModFix/>
          </a:blip>
          <a:stretch>
            <a:fillRect/>
          </a:stretch>
        </p:blipFill>
        <p:spPr>
          <a:xfrm>
            <a:off x="7247925" y="-113200"/>
            <a:ext cx="2249850" cy="224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512550" y="871475"/>
            <a:ext cx="4587000" cy="80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nl">
                <a:latin typeface="Roboto"/>
                <a:ea typeface="Roboto"/>
                <a:cs typeface="Roboto"/>
                <a:sym typeface="Roboto"/>
              </a:rPr>
              <a:t>Vragen?</a:t>
            </a:r>
            <a:endParaRPr b="1">
              <a:latin typeface="Roboto"/>
              <a:ea typeface="Roboto"/>
              <a:cs typeface="Roboto"/>
              <a:sym typeface="Roboto"/>
            </a:endParaRPr>
          </a:p>
        </p:txBody>
      </p:sp>
      <p:sp>
        <p:nvSpPr>
          <p:cNvPr id="193" name="Google Shape;193;p21"/>
          <p:cNvSpPr txBox="1"/>
          <p:nvPr/>
        </p:nvSpPr>
        <p:spPr>
          <a:xfrm>
            <a:off x="451950" y="3224750"/>
            <a:ext cx="5540100" cy="16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b="1">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b="1">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b="1" lang="nl">
                <a:solidFill>
                  <a:schemeClr val="lt1"/>
                </a:solidFill>
                <a:latin typeface="Roboto"/>
                <a:ea typeface="Roboto"/>
                <a:cs typeface="Roboto"/>
                <a:sym typeface="Roboto"/>
              </a:rPr>
              <a:t>Wil je meer weten?</a:t>
            </a:r>
            <a:endParaRPr b="1">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nl" sz="1200">
                <a:latin typeface="Roboto"/>
                <a:ea typeface="Roboto"/>
                <a:cs typeface="Roboto"/>
                <a:sym typeface="Roboto"/>
              </a:rPr>
              <a:t>Maak je eigen app: </a:t>
            </a:r>
            <a:r>
              <a:rPr lang="nl" sz="1100" u="sng">
                <a:solidFill>
                  <a:schemeClr val="accent1"/>
                </a:solidFill>
                <a:hlinkClick r:id="rId3"/>
              </a:rPr>
              <a:t>https://flutter.dev/docs/get-started/codelab</a:t>
            </a:r>
            <a:endParaRPr sz="1200">
              <a:solidFill>
                <a:schemeClr val="accent1"/>
              </a:solidFill>
              <a:latin typeface="Roboto"/>
              <a:ea typeface="Roboto"/>
              <a:cs typeface="Roboto"/>
              <a:sym typeface="Roboto"/>
            </a:endParaRPr>
          </a:p>
          <a:p>
            <a:pPr indent="0" lvl="0" marL="0" rtl="0" algn="l">
              <a:lnSpc>
                <a:spcPct val="115000"/>
              </a:lnSpc>
              <a:spcBef>
                <a:spcPts val="0"/>
              </a:spcBef>
              <a:spcAft>
                <a:spcPts val="0"/>
              </a:spcAft>
              <a:buNone/>
            </a:pPr>
            <a:r>
              <a:rPr lang="nl" sz="1200">
                <a:latin typeface="Roboto"/>
                <a:ea typeface="Roboto"/>
                <a:cs typeface="Roboto"/>
                <a:sym typeface="Roboto"/>
              </a:rPr>
              <a:t>Clone bioscopify op github: </a:t>
            </a:r>
            <a:r>
              <a:rPr lang="nl" sz="1100" u="sng">
                <a:solidFill>
                  <a:schemeClr val="accent1"/>
                </a:solidFill>
                <a:hlinkClick r:id="rId4"/>
              </a:rPr>
              <a:t>https://github.com/RickyvdBerg/Bioscopify</a:t>
            </a:r>
            <a:endParaRPr sz="1200">
              <a:solidFill>
                <a:schemeClr val="accent1"/>
              </a:solidFill>
              <a:latin typeface="Roboto"/>
              <a:ea typeface="Roboto"/>
              <a:cs typeface="Roboto"/>
              <a:sym typeface="Roboto"/>
            </a:endParaRPr>
          </a:p>
        </p:txBody>
      </p:sp>
      <p:pic>
        <p:nvPicPr>
          <p:cNvPr id="194" name="Google Shape;194;p21"/>
          <p:cNvPicPr preferRelativeResize="0"/>
          <p:nvPr/>
        </p:nvPicPr>
        <p:blipFill>
          <a:blip r:embed="rId5">
            <a:alphaModFix/>
          </a:blip>
          <a:stretch>
            <a:fillRect/>
          </a:stretch>
        </p:blipFill>
        <p:spPr>
          <a:xfrm>
            <a:off x="7247925" y="-113200"/>
            <a:ext cx="2249850" cy="224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FFFFFF"/>
      </a:dk1>
      <a:lt1>
        <a:srgbClr val="05599D"/>
      </a:lt1>
      <a:dk2>
        <a:srgbClr val="D9D9D9"/>
      </a:dk2>
      <a:lt2>
        <a:srgbClr val="05599D"/>
      </a:lt2>
      <a:accent1>
        <a:srgbClr val="53C5F8"/>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