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17"/>
  </p:notesMasterIdLst>
  <p:sldIdLst>
    <p:sldId id="256" r:id="rId2"/>
    <p:sldId id="262" r:id="rId3"/>
    <p:sldId id="340" r:id="rId4"/>
    <p:sldId id="348" r:id="rId5"/>
    <p:sldId id="341" r:id="rId6"/>
    <p:sldId id="349" r:id="rId7"/>
    <p:sldId id="342" r:id="rId8"/>
    <p:sldId id="350" r:id="rId9"/>
    <p:sldId id="343" r:id="rId10"/>
    <p:sldId id="351" r:id="rId11"/>
    <p:sldId id="344" r:id="rId12"/>
    <p:sldId id="352" r:id="rId13"/>
    <p:sldId id="345" r:id="rId14"/>
    <p:sldId id="353" r:id="rId15"/>
    <p:sldId id="347" r:id="rId16"/>
  </p:sldIdLst>
  <p:sldSz cx="9144000" cy="5143500" type="screen16x9"/>
  <p:notesSz cx="6858000" cy="9144000"/>
  <p:embeddedFontLst>
    <p:embeddedFont>
      <p:font typeface="Aldrich" panose="020B0604020202020204" charset="0"/>
      <p:regular r:id="rId18"/>
    </p:embeddedFont>
    <p:embeddedFont>
      <p:font typeface="Bai Jamjuree" panose="020B0604020202020204" charset="-34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3B0855-7AA9-49FD-ADB6-C587FC5DB948}">
  <a:tblStyle styleId="{863B0855-7AA9-49FD-ADB6-C587FC5DB9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9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244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0869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7619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420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7273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588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" name="Google Shape;14;p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7" name="Google Shape;17;p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2" name="Google Shape;22;p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27" name="Google Shape;27;p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76" name="Google Shape;76;p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2181900" y="3792111"/>
            <a:ext cx="47802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1227634" y="39462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3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101" name="Google Shape;101;p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3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104" name="Google Shape;104;p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2" name="Google Shape;15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3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154" name="Google Shape;154;p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4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8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4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74" name="Google Shape;174;p4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175" name="Google Shape;175;p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4"/>
          <p:cNvGrpSpPr/>
          <p:nvPr/>
        </p:nvGrpSpPr>
        <p:grpSpPr>
          <a:xfrm>
            <a:off x="357713" y="1439175"/>
            <a:ext cx="357454" cy="956304"/>
            <a:chOff x="357713" y="600975"/>
            <a:chExt cx="357454" cy="956304"/>
          </a:xfrm>
        </p:grpSpPr>
        <p:sp>
          <p:nvSpPr>
            <p:cNvPr id="178" name="Google Shape;178;p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0" name="Google Shape;2470;p5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1" name="Google Shape;2471;p51"/>
          <p:cNvPicPr preferRelativeResize="0"/>
          <p:nvPr/>
        </p:nvPicPr>
        <p:blipFill rotWithShape="1">
          <a:blip r:embed="rId3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2" name="Google Shape;247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3" name="Google Shape;2473;p51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474" name="Google Shape;2474;p5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6" name="Google Shape;2476;p51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2477" name="Google Shape;2477;p5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1" name="Google Shape;2481;p51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482" name="Google Shape;2482;p51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1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1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1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6" name="Google Shape;2486;p51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487" name="Google Shape;2487;p5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03" name="Google Shape;250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5" name="Google Shape;2505;p5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6" name="Google Shape;2506;p52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9" y="40160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7" name="Google Shape;2507;p52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2508" name="Google Shape;2508;p5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2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52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2511" name="Google Shape;2511;p5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9" name="Google Shape;2559;p52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2560" name="Google Shape;2560;p5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76" name="Google Shape;257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97" r:id="rId5"/>
    <p:sldLayoutId id="2147483698" r:id="rId6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58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5800" dirty="0"/>
              <a:t>Homework SQL </a:t>
            </a:r>
            <a:r>
              <a:rPr lang="en" sz="5050" dirty="0">
                <a:solidFill>
                  <a:schemeClr val="dk2"/>
                </a:solidFill>
              </a:rPr>
              <a:t>Rifqi Mufiddin</a:t>
            </a:r>
            <a:endParaRPr sz="5050" dirty="0">
              <a:solidFill>
                <a:schemeClr val="dk2"/>
              </a:solidFill>
            </a:endParaRPr>
          </a:p>
        </p:txBody>
      </p:sp>
      <p:sp>
        <p:nvSpPr>
          <p:cNvPr id="2593" name="Google Shape;2593;p58"/>
          <p:cNvSpPr/>
          <p:nvPr/>
        </p:nvSpPr>
        <p:spPr>
          <a:xfrm>
            <a:off x="7155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94" name="Google Shape;2594;p58"/>
          <p:cNvCxnSpPr/>
          <p:nvPr/>
        </p:nvCxnSpPr>
        <p:spPr>
          <a:xfrm>
            <a:off x="1863750" y="3162850"/>
            <a:ext cx="5416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" name="Google Shape;2765;p64"/>
          <p:cNvSpPr txBox="1">
            <a:spLocks noGrp="1"/>
          </p:cNvSpPr>
          <p:nvPr>
            <p:ph type="title" idx="2"/>
          </p:nvPr>
        </p:nvSpPr>
        <p:spPr>
          <a:xfrm>
            <a:off x="2748300" y="1879900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2767" name="Google Shape;2767;p64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68" name="Google Shape;2768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2" name="Google Shape;2772;p64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64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4" name="Google Shape;2774;p64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5" name="Google Shape;2775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7" name="Google Shape;2777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247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E0C604-6EA1-B978-0ED5-3DD95E76E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600" dirty="0" err="1"/>
              <a:t>Buatlah</a:t>
            </a:r>
            <a:r>
              <a:rPr lang="en-US" sz="1600" dirty="0"/>
              <a:t> </a:t>
            </a:r>
            <a:r>
              <a:rPr lang="en-US" sz="1600" dirty="0" err="1"/>
              <a:t>kueri</a:t>
            </a:r>
            <a:r>
              <a:rPr lang="en-US" sz="1600" dirty="0"/>
              <a:t> SQL yang </a:t>
            </a:r>
            <a:r>
              <a:rPr lang="en-US" sz="1600" dirty="0" err="1"/>
              <a:t>mencari</a:t>
            </a:r>
            <a:r>
              <a:rPr lang="en-US" sz="1600" dirty="0"/>
              <a:t> employee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max_salary</a:t>
            </a:r>
            <a:r>
              <a:rPr lang="en-US" sz="1600" dirty="0"/>
              <a:t> </a:t>
            </a:r>
            <a:r>
              <a:rPr lang="en-US" sz="1600" dirty="0" err="1"/>
              <a:t>terbesar</a:t>
            </a:r>
            <a:r>
              <a:rPr lang="en-US" sz="1600" dirty="0"/>
              <a:t>.</a:t>
            </a:r>
            <a:endParaRPr lang="en-ID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62E620-A896-856B-BA73-D977D7B1A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562" y="958850"/>
            <a:ext cx="2429071" cy="561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800822-3242-F764-7482-1C20D7B7D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5" y="1657848"/>
            <a:ext cx="7483409" cy="4983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E06FEC-9544-0E47-7EED-10D9565F9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294" y="2242048"/>
            <a:ext cx="7483409" cy="46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83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" name="Google Shape;2765;p64"/>
          <p:cNvSpPr txBox="1">
            <a:spLocks noGrp="1"/>
          </p:cNvSpPr>
          <p:nvPr>
            <p:ph type="title" idx="2"/>
          </p:nvPr>
        </p:nvSpPr>
        <p:spPr>
          <a:xfrm>
            <a:off x="2748300" y="1879900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2767" name="Google Shape;2767;p64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68" name="Google Shape;2768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2" name="Google Shape;2772;p64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64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4" name="Google Shape;2774;p64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5" name="Google Shape;2775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7" name="Google Shape;2777;p64">
            <a:hlinkClick r:id="" action="ppaction://noaction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50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E0C604-6EA1-B978-0ED5-3DD95E76E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600" dirty="0" err="1"/>
              <a:t>Berapakah</a:t>
            </a:r>
            <a:r>
              <a:rPr lang="en-US" sz="1600" dirty="0"/>
              <a:t> </a:t>
            </a:r>
            <a:r>
              <a:rPr lang="en-US" sz="1600" dirty="0" err="1"/>
              <a:t>min_salary</a:t>
            </a:r>
            <a:r>
              <a:rPr lang="en-US" sz="1600" dirty="0"/>
              <a:t> </a:t>
            </a:r>
            <a:r>
              <a:rPr lang="en-US" sz="1600" dirty="0" err="1"/>
              <a:t>terkecil</a:t>
            </a:r>
            <a:r>
              <a:rPr lang="en-US" sz="1600" dirty="0"/>
              <a:t> yang </a:t>
            </a:r>
            <a:r>
              <a:rPr lang="en-US" sz="1600" dirty="0" err="1"/>
              <a:t>dimiliki</a:t>
            </a:r>
            <a:r>
              <a:rPr lang="en-US" sz="1600" dirty="0"/>
              <a:t> oleh employee? </a:t>
            </a:r>
            <a:r>
              <a:rPr lang="en-US" sz="1600" dirty="0" err="1"/>
              <a:t>Tuliskan</a:t>
            </a:r>
            <a:r>
              <a:rPr lang="en-US" sz="1600" dirty="0"/>
              <a:t> juga ‘</a:t>
            </a:r>
            <a:r>
              <a:rPr lang="en-US" sz="1600" dirty="0" err="1"/>
              <a:t>first_name</a:t>
            </a:r>
            <a:r>
              <a:rPr lang="en-US" sz="1600" dirty="0"/>
              <a:t>’, ‘</a:t>
            </a:r>
            <a:r>
              <a:rPr lang="en-US" sz="1600" dirty="0" err="1"/>
              <a:t>last_name</a:t>
            </a:r>
            <a:r>
              <a:rPr lang="en-US" sz="1600" dirty="0"/>
              <a:t>’, dan ‘</a:t>
            </a:r>
            <a:r>
              <a:rPr lang="en-US" sz="1600" dirty="0" err="1"/>
              <a:t>phone_number</a:t>
            </a:r>
            <a:r>
              <a:rPr lang="en-US" sz="1600" dirty="0"/>
              <a:t>’ </a:t>
            </a:r>
            <a:r>
              <a:rPr lang="en-US" sz="1600" dirty="0" err="1"/>
              <a:t>dari</a:t>
            </a:r>
            <a:r>
              <a:rPr lang="en-US" sz="1600" dirty="0"/>
              <a:t> employee </a:t>
            </a:r>
            <a:r>
              <a:rPr lang="en-US" sz="1600" dirty="0" err="1"/>
              <a:t>tersebut</a:t>
            </a:r>
            <a:r>
              <a:rPr lang="en-US" sz="1600" dirty="0"/>
              <a:t>.</a:t>
            </a:r>
            <a:endParaRPr lang="en-ID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6F779E-6CE4-EC96-BAFC-9B27C7D0E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538" y="1174612"/>
            <a:ext cx="3120924" cy="5123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F028C8-310F-BE2E-7B76-9C758E9E6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198" y="1831375"/>
            <a:ext cx="4115603" cy="314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4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" name="Google Shape;2765;p64"/>
          <p:cNvSpPr txBox="1">
            <a:spLocks noGrp="1"/>
          </p:cNvSpPr>
          <p:nvPr>
            <p:ph type="title" idx="2"/>
          </p:nvPr>
        </p:nvSpPr>
        <p:spPr>
          <a:xfrm>
            <a:off x="2748300" y="1879900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grpSp>
        <p:nvGrpSpPr>
          <p:cNvPr id="2767" name="Google Shape;2767;p64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68" name="Google Shape;2768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2" name="Google Shape;2772;p64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64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4" name="Google Shape;2774;p64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5" name="Google Shape;2775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7" name="Google Shape;2777;p64">
            <a:hlinkClick r:id="" action="ppaction://noaction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31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E0C604-6EA1-B978-0ED5-3DD95E76E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600" dirty="0" err="1"/>
              <a:t>Tampilkan</a:t>
            </a:r>
            <a:r>
              <a:rPr lang="en-US" sz="1600" dirty="0"/>
              <a:t> </a:t>
            </a:r>
            <a:r>
              <a:rPr lang="en-US" sz="1600" dirty="0" err="1"/>
              <a:t>first_name</a:t>
            </a:r>
            <a:r>
              <a:rPr lang="en-US" sz="1600" dirty="0"/>
              <a:t>, </a:t>
            </a:r>
            <a:r>
              <a:rPr lang="en-US" sz="1600" dirty="0" err="1"/>
              <a:t>last_name</a:t>
            </a:r>
            <a:r>
              <a:rPr lang="en-US" sz="1600" dirty="0"/>
              <a:t> dan </a:t>
            </a:r>
            <a:r>
              <a:rPr lang="en-US" sz="1600" dirty="0" err="1"/>
              <a:t>department_name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hasil</a:t>
            </a:r>
            <a:r>
              <a:rPr lang="en-US" sz="1600" dirty="0"/>
              <a:t> join table </a:t>
            </a:r>
            <a:r>
              <a:rPr lang="en-US" sz="1600" dirty="0" err="1"/>
              <a:t>job_employee</a:t>
            </a:r>
            <a:r>
              <a:rPr lang="en-US" sz="1600" dirty="0"/>
              <a:t> dan </a:t>
            </a:r>
            <a:r>
              <a:rPr lang="en-US" sz="1600" dirty="0" err="1"/>
              <a:t>tabel</a:t>
            </a:r>
            <a:r>
              <a:rPr lang="en-US" sz="1600" dirty="0"/>
              <a:t> department </a:t>
            </a:r>
            <a:r>
              <a:rPr lang="en-US" sz="1600" dirty="0" err="1"/>
              <a:t>untuk</a:t>
            </a:r>
            <a:r>
              <a:rPr lang="en-US" sz="1600" dirty="0"/>
              <a:t> employee yang </a:t>
            </a:r>
            <a:r>
              <a:rPr lang="en-US" sz="1600" dirty="0" err="1"/>
              <a:t>nama</a:t>
            </a:r>
            <a:r>
              <a:rPr lang="en-US" sz="1600" dirty="0"/>
              <a:t> </a:t>
            </a:r>
            <a:r>
              <a:rPr lang="en-US" sz="1600" dirty="0" err="1"/>
              <a:t>depannya</a:t>
            </a:r>
            <a:r>
              <a:rPr lang="en-US" sz="1600" dirty="0"/>
              <a:t> </a:t>
            </a:r>
            <a:r>
              <a:rPr lang="en-US" sz="1600" dirty="0" err="1"/>
              <a:t>berawalan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‘D’.</a:t>
            </a:r>
            <a:endParaRPr lang="en-ID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465790-F72D-E411-5EE1-722AA8CBB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760" y="1514431"/>
            <a:ext cx="4334480" cy="628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AF300B-A75A-EC56-9C13-AAC9C9025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760" y="2334396"/>
            <a:ext cx="4334480" cy="203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2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" name="Google Shape;2765;p64"/>
          <p:cNvSpPr txBox="1">
            <a:spLocks noGrp="1"/>
          </p:cNvSpPr>
          <p:nvPr>
            <p:ph type="title" idx="2"/>
          </p:nvPr>
        </p:nvSpPr>
        <p:spPr>
          <a:xfrm>
            <a:off x="2748300" y="1879900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2767" name="Google Shape;2767;p64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68" name="Google Shape;2768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2" name="Google Shape;2772;p64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64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4" name="Google Shape;2774;p64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5" name="Google Shape;2775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7" name="Google Shape;2777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E0C604-6EA1-B978-0ED5-3DD95E76E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600" dirty="0" err="1"/>
              <a:t>Buatlah</a:t>
            </a:r>
            <a:r>
              <a:rPr lang="en-US" sz="1600" dirty="0"/>
              <a:t> </a:t>
            </a:r>
            <a:r>
              <a:rPr lang="en-US" sz="1600" dirty="0" err="1"/>
              <a:t>kueri</a:t>
            </a:r>
            <a:r>
              <a:rPr lang="en-US" sz="1600" dirty="0"/>
              <a:t> SQL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menampilkan</a:t>
            </a:r>
            <a:r>
              <a:rPr lang="en-US" sz="1600" dirty="0"/>
              <a:t> </a:t>
            </a:r>
            <a:r>
              <a:rPr lang="en-US" sz="1600" dirty="0" err="1"/>
              <a:t>semua</a:t>
            </a:r>
            <a:r>
              <a:rPr lang="en-US" sz="1600" dirty="0"/>
              <a:t> data employee yang </a:t>
            </a:r>
            <a:r>
              <a:rPr lang="en-US" sz="1600" dirty="0" err="1"/>
              <a:t>direkrut</a:t>
            </a:r>
            <a:r>
              <a:rPr lang="en-US" sz="1600" dirty="0"/>
              <a:t> pada </a:t>
            </a:r>
            <a:r>
              <a:rPr lang="en-US" sz="1600" dirty="0" err="1"/>
              <a:t>bulanJuni</a:t>
            </a:r>
            <a:r>
              <a:rPr lang="en-US" sz="1600" dirty="0"/>
              <a:t> </a:t>
            </a:r>
            <a:r>
              <a:rPr lang="en-US" sz="1600" dirty="0" err="1"/>
              <a:t>tahun</a:t>
            </a:r>
            <a:r>
              <a:rPr lang="en-US" sz="1600" dirty="0"/>
              <a:t> 1987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tabel</a:t>
            </a:r>
            <a:r>
              <a:rPr lang="en-US" sz="1600" dirty="0"/>
              <a:t> </a:t>
            </a:r>
            <a:r>
              <a:rPr lang="en-US" sz="1600" dirty="0" err="1"/>
              <a:t>job_employee</a:t>
            </a:r>
            <a:r>
              <a:rPr lang="en-US" sz="3200" dirty="0"/>
              <a:t>.</a:t>
            </a:r>
            <a:endParaRPr lang="en-ID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B9A9D7-71F3-2EB4-BF08-0A079BEC3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418" y="1495375"/>
            <a:ext cx="4401164" cy="80021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3274243-487C-2E68-5D08-B242B9C1A6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319"/>
          <a:stretch/>
        </p:blipFill>
        <p:spPr>
          <a:xfrm>
            <a:off x="1500280" y="2571750"/>
            <a:ext cx="6143439" cy="231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45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" name="Google Shape;2765;p64"/>
          <p:cNvSpPr txBox="1">
            <a:spLocks noGrp="1"/>
          </p:cNvSpPr>
          <p:nvPr>
            <p:ph type="title" idx="2"/>
          </p:nvPr>
        </p:nvSpPr>
        <p:spPr>
          <a:xfrm>
            <a:off x="2748300" y="1879900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767" name="Google Shape;2767;p64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68" name="Google Shape;2768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2" name="Google Shape;2772;p64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64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4" name="Google Shape;2774;p64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5" name="Google Shape;2775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7" name="Google Shape;2777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28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E0C604-6EA1-B978-0ED5-3DD95E76E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600" dirty="0" err="1"/>
              <a:t>Buatlah</a:t>
            </a:r>
            <a:r>
              <a:rPr lang="en-US" sz="1600" dirty="0"/>
              <a:t> </a:t>
            </a:r>
            <a:r>
              <a:rPr lang="en-US" sz="1600" dirty="0" err="1"/>
              <a:t>kueri</a:t>
            </a:r>
            <a:r>
              <a:rPr lang="en-US" sz="1600" dirty="0"/>
              <a:t> SQL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menampilkan</a:t>
            </a:r>
            <a:r>
              <a:rPr lang="en-US" sz="1600" dirty="0"/>
              <a:t> </a:t>
            </a:r>
            <a:r>
              <a:rPr lang="en-US" sz="1600" dirty="0" err="1"/>
              <a:t>jenis-jenis</a:t>
            </a:r>
            <a:r>
              <a:rPr lang="en-US" sz="1600" dirty="0"/>
              <a:t> ‘job title’ </a:t>
            </a:r>
            <a:r>
              <a:rPr lang="en-US" sz="1600" dirty="0" err="1"/>
              <a:t>dari</a:t>
            </a:r>
            <a:r>
              <a:rPr lang="en-US" sz="1600" dirty="0"/>
              <a:t> table </a:t>
            </a:r>
            <a:r>
              <a:rPr lang="en-US" sz="1600" dirty="0" err="1"/>
              <a:t>job_employee</a:t>
            </a:r>
            <a:r>
              <a:rPr lang="en-US" sz="1600" dirty="0"/>
              <a:t>.</a:t>
            </a:r>
            <a:endParaRPr lang="en-ID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1C0375-A3AA-E365-6B36-D7273981A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453" y="2774628"/>
            <a:ext cx="3600953" cy="428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3F3976-E2EA-7BEF-FB27-3E4E135E0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222" y="1237266"/>
            <a:ext cx="3192325" cy="350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9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" name="Google Shape;2765;p64"/>
          <p:cNvSpPr txBox="1">
            <a:spLocks noGrp="1"/>
          </p:cNvSpPr>
          <p:nvPr>
            <p:ph type="title" idx="2"/>
          </p:nvPr>
        </p:nvSpPr>
        <p:spPr>
          <a:xfrm>
            <a:off x="2748300" y="1879900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767" name="Google Shape;2767;p64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68" name="Google Shape;2768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2" name="Google Shape;2772;p64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64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4" name="Google Shape;2774;p64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5" name="Google Shape;2775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7" name="Google Shape;2777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64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E0C604-6EA1-B978-0ED5-3DD95E76E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600" dirty="0" err="1"/>
              <a:t>Hitunglah</a:t>
            </a:r>
            <a:r>
              <a:rPr lang="en-US" sz="1600" dirty="0"/>
              <a:t> rata-rata (average)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gaji</a:t>
            </a:r>
            <a:r>
              <a:rPr lang="en-US" sz="1600" dirty="0"/>
              <a:t> minimal (</a:t>
            </a:r>
            <a:r>
              <a:rPr lang="en-US" sz="1600" dirty="0" err="1"/>
              <a:t>min_salary</a:t>
            </a:r>
            <a:r>
              <a:rPr lang="en-US" sz="1600" dirty="0"/>
              <a:t>)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department_id</a:t>
            </a:r>
            <a:r>
              <a:rPr lang="en-US" sz="1600" dirty="0"/>
              <a:t>.</a:t>
            </a:r>
            <a:endParaRPr lang="en-ID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A1B773-6CF8-60E3-39BD-BFD3CACCD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580" y="1196295"/>
            <a:ext cx="3653920" cy="647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B4E29E-F6A0-485A-086B-A35D77747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580" y="2081530"/>
            <a:ext cx="3653920" cy="2861616"/>
          </a:xfrm>
          <a:prstGeom prst="rect">
            <a:avLst/>
          </a:prstGeom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5D994666-903A-1ED7-ED93-A30814A0DEF3}"/>
              </a:ext>
            </a:extLst>
          </p:cNvPr>
          <p:cNvSpPr txBox="1">
            <a:spLocks/>
          </p:cNvSpPr>
          <p:nvPr/>
        </p:nvSpPr>
        <p:spPr>
          <a:xfrm>
            <a:off x="1317611" y="2081530"/>
            <a:ext cx="2971800" cy="1484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-US" sz="1600" dirty="0"/>
              <a:t>Saya </a:t>
            </a:r>
            <a:r>
              <a:rPr lang="en-US" sz="1600" dirty="0" err="1"/>
              <a:t>menambahkan</a:t>
            </a:r>
            <a:r>
              <a:rPr lang="en-US" sz="1600" dirty="0"/>
              <a:t> order by agar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rapi</a:t>
            </a:r>
            <a:r>
              <a:rPr lang="en-US" sz="1600" dirty="0"/>
              <a:t>. Dan </a:t>
            </a:r>
            <a:r>
              <a:rPr lang="en-US" sz="1600" dirty="0" err="1"/>
              <a:t>secara</a:t>
            </a:r>
            <a:r>
              <a:rPr lang="en-US" sz="1600" dirty="0"/>
              <a:t> ascending </a:t>
            </a:r>
            <a:r>
              <a:rPr lang="en-US" sz="1600" dirty="0" err="1"/>
              <a:t>dikarenakan</a:t>
            </a:r>
            <a:r>
              <a:rPr lang="en-US" sz="1600" dirty="0"/>
              <a:t> </a:t>
            </a:r>
            <a:r>
              <a:rPr lang="en-US" sz="1600" dirty="0" err="1"/>
              <a:t>cocok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instruksi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mencari</a:t>
            </a:r>
            <a:r>
              <a:rPr lang="en-US" sz="1600" dirty="0"/>
              <a:t> rata-rata </a:t>
            </a:r>
            <a:r>
              <a:rPr lang="en-US" sz="1600" dirty="0" err="1"/>
              <a:t>gaji</a:t>
            </a:r>
            <a:r>
              <a:rPr lang="en-US" sz="1600" dirty="0"/>
              <a:t> minimal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3844929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" name="Google Shape;2765;p64"/>
          <p:cNvSpPr txBox="1">
            <a:spLocks noGrp="1"/>
          </p:cNvSpPr>
          <p:nvPr>
            <p:ph type="title" idx="2"/>
          </p:nvPr>
        </p:nvSpPr>
        <p:spPr>
          <a:xfrm>
            <a:off x="2748300" y="1879900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2767" name="Google Shape;2767;p64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68" name="Google Shape;2768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2" name="Google Shape;2772;p64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64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4" name="Google Shape;2774;p64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5" name="Google Shape;2775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7" name="Google Shape;2777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406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E0C604-6EA1-B978-0ED5-3DD95E76E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600" dirty="0" err="1"/>
              <a:t>Buatlah</a:t>
            </a:r>
            <a:r>
              <a:rPr lang="en-US" sz="1600" dirty="0"/>
              <a:t> </a:t>
            </a:r>
            <a:r>
              <a:rPr lang="en-US" sz="1600" dirty="0" err="1"/>
              <a:t>kueri</a:t>
            </a:r>
            <a:r>
              <a:rPr lang="en-US" sz="1600" dirty="0"/>
              <a:t> SQL yang </a:t>
            </a:r>
            <a:r>
              <a:rPr lang="en-US" sz="1600" dirty="0" err="1"/>
              <a:t>menghitung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employee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setiap</a:t>
            </a:r>
            <a:r>
              <a:rPr lang="en-US" sz="1600" dirty="0"/>
              <a:t> ‘</a:t>
            </a:r>
            <a:r>
              <a:rPr lang="en-US" sz="1600" dirty="0" err="1"/>
              <a:t>job_title</a:t>
            </a:r>
            <a:r>
              <a:rPr lang="en-US" sz="1600" dirty="0"/>
              <a:t>’ dan </a:t>
            </a:r>
            <a:r>
              <a:rPr lang="en-US" sz="1600" dirty="0" err="1"/>
              <a:t>hitung</a:t>
            </a:r>
            <a:r>
              <a:rPr lang="en-US" sz="1600" dirty="0"/>
              <a:t> rata-rata (average)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max_salary-nya</a:t>
            </a:r>
            <a:r>
              <a:rPr lang="en-US" sz="1600" dirty="0"/>
              <a:t>.</a:t>
            </a:r>
            <a:endParaRPr lang="en-ID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E1737D-16DF-E28D-0A07-96152CD30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18" y="1238528"/>
            <a:ext cx="4055282" cy="840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289CE8-11A6-A495-8F4B-2A1ABA7842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56" t="5675"/>
          <a:stretch/>
        </p:blipFill>
        <p:spPr>
          <a:xfrm>
            <a:off x="4373218" y="2153667"/>
            <a:ext cx="4055282" cy="2930297"/>
          </a:xfrm>
          <a:prstGeom prst="rect">
            <a:avLst/>
          </a:prstGeom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0E5E5BBF-940C-9B8C-3649-5054499A4AC5}"/>
              </a:ext>
            </a:extLst>
          </p:cNvPr>
          <p:cNvSpPr txBox="1">
            <a:spLocks/>
          </p:cNvSpPr>
          <p:nvPr/>
        </p:nvSpPr>
        <p:spPr>
          <a:xfrm>
            <a:off x="1180451" y="2078653"/>
            <a:ext cx="2971800" cy="1484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-US" sz="1600" dirty="0"/>
              <a:t>Saya </a:t>
            </a:r>
            <a:r>
              <a:rPr lang="en-US" sz="1600" dirty="0" err="1"/>
              <a:t>menambahkan</a:t>
            </a:r>
            <a:r>
              <a:rPr lang="en-US" sz="1600" dirty="0"/>
              <a:t> order by agar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rapi</a:t>
            </a:r>
            <a:r>
              <a:rPr lang="en-US" sz="1600" dirty="0"/>
              <a:t>. Dan </a:t>
            </a:r>
            <a:r>
              <a:rPr lang="en-US" sz="1600" dirty="0" err="1"/>
              <a:t>secara</a:t>
            </a:r>
            <a:r>
              <a:rPr lang="en-US" sz="1600" dirty="0"/>
              <a:t> descending </a:t>
            </a:r>
            <a:r>
              <a:rPr lang="en-US" sz="1600" dirty="0" err="1"/>
              <a:t>dikarenakan</a:t>
            </a:r>
            <a:r>
              <a:rPr lang="en-US" sz="1600" dirty="0"/>
              <a:t> </a:t>
            </a:r>
            <a:r>
              <a:rPr lang="en-US" sz="1600" dirty="0" err="1"/>
              <a:t>cocok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instruksi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mencari</a:t>
            </a:r>
            <a:r>
              <a:rPr lang="en-US" sz="1600" dirty="0"/>
              <a:t> rata-rata </a:t>
            </a:r>
            <a:r>
              <a:rPr lang="en-US" sz="1600" dirty="0" err="1"/>
              <a:t>gaji</a:t>
            </a:r>
            <a:r>
              <a:rPr lang="en-US" sz="1600" dirty="0"/>
              <a:t> maximal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718465933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Project Proposal XL by Slidesgo">
  <a:themeElements>
    <a:clrScheme name="Simple Light">
      <a:dk1>
        <a:srgbClr val="0E0E0E"/>
      </a:dk1>
      <a:lt1>
        <a:srgbClr val="FFFFFF"/>
      </a:lt1>
      <a:dk2>
        <a:srgbClr val="72F49A"/>
      </a:dk2>
      <a:lt2>
        <a:srgbClr val="47A5F3"/>
      </a:lt2>
      <a:accent1>
        <a:srgbClr val="F341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207</Words>
  <Application>Microsoft Office PowerPoint</Application>
  <PresentationFormat>On-screen Show (16:9)</PresentationFormat>
  <Paragraphs>17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Aldrich</vt:lpstr>
      <vt:lpstr>Bai Jamjuree</vt:lpstr>
      <vt:lpstr>Data Science Project Proposal XL by Slidesgo</vt:lpstr>
      <vt:lpstr>Homework SQL Rifqi Mufiddin</vt:lpstr>
      <vt:lpstr>01</vt:lpstr>
      <vt:lpstr>Buatlah kueri SQL untuk menampilkan semua data employee yang direkrut pada bulanJuni tahun 1987 dari tabel job_employee.</vt:lpstr>
      <vt:lpstr>02</vt:lpstr>
      <vt:lpstr>Buatlah kueri SQL untuk menampilkan jenis-jenis ‘job title’ dari table job_employee.</vt:lpstr>
      <vt:lpstr>03</vt:lpstr>
      <vt:lpstr>Hitunglah rata-rata (average) dari gaji minimal (min_salary) untuk setiap department_id.</vt:lpstr>
      <vt:lpstr>04</vt:lpstr>
      <vt:lpstr>Buatlah kueri SQL yang menghitung jumlah employee untuk setiap ‘job_title’ dan hitung rata-rata (average) dari max_salary-nya.</vt:lpstr>
      <vt:lpstr>05</vt:lpstr>
      <vt:lpstr>Buatlah kueri SQL yang mencari employee dengan max_salary terbesar.</vt:lpstr>
      <vt:lpstr>06</vt:lpstr>
      <vt:lpstr>Berapakah min_salary terkecil yang dimiliki oleh employee? Tuliskan juga ‘first_name’, ‘last_name’, dan ‘phone_number’ dari employee tersebut.</vt:lpstr>
      <vt:lpstr>07</vt:lpstr>
      <vt:lpstr>Tampilkan first_name, last_name dan department_name dari hasil join table job_employee dan tabel department untuk employee yang nama depannya berawalan huruf ‘D’.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Project Proposal</dc:title>
  <dc:creator>Riruna~</dc:creator>
  <cp:lastModifiedBy>Riruna~</cp:lastModifiedBy>
  <cp:revision>15</cp:revision>
  <dcterms:modified xsi:type="dcterms:W3CDTF">2023-09-16T13:47:22Z</dcterms:modified>
</cp:coreProperties>
</file>