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57" r:id="rId4"/>
    <p:sldId id="261" r:id="rId5"/>
    <p:sldId id="262" r:id="rId6"/>
    <p:sldId id="263" r:id="rId7"/>
    <p:sldId id="277" r:id="rId8"/>
    <p:sldId id="264" r:id="rId9"/>
    <p:sldId id="265" r:id="rId10"/>
    <p:sldId id="266" r:id="rId11"/>
    <p:sldId id="267" r:id="rId12"/>
    <p:sldId id="268" r:id="rId13"/>
    <p:sldId id="269" r:id="rId14"/>
    <p:sldId id="278" r:id="rId15"/>
    <p:sldId id="279" r:id="rId16"/>
    <p:sldId id="270" r:id="rId17"/>
    <p:sldId id="271" r:id="rId18"/>
    <p:sldId id="272" r:id="rId19"/>
    <p:sldId id="273" r:id="rId20"/>
    <p:sldId id="280" r:id="rId21"/>
    <p:sldId id="281" r:id="rId22"/>
    <p:sldId id="274"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57D95-CC97-430D-8DC8-BB0C9073A8B7}" v="672" dt="2023-12-13T08:12:11.704"/>
    <p1510:client id="{FC450B4C-C1F9-4125-BF1D-FDA5DCA4951A}" v="258" dt="2023-12-12T14:06: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626B2-DE48-4290-BDDA-9A5EE49DBE04}"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20326-450E-456B-94FE-BD76C3A6FAC6}" type="slidenum">
              <a:rPr lang="en-US" smtClean="0"/>
              <a:t>‹#›</a:t>
            </a:fld>
            <a:endParaRPr lang="en-US"/>
          </a:p>
        </p:txBody>
      </p:sp>
    </p:spTree>
    <p:extLst>
      <p:ext uri="{BB962C8B-B14F-4D97-AF65-F5344CB8AC3E}">
        <p14:creationId xmlns:p14="http://schemas.microsoft.com/office/powerpoint/2010/main" val="141129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520326-450E-456B-94FE-BD76C3A6FAC6}" type="slidenum">
              <a:rPr lang="en-US" smtClean="0"/>
              <a:t>1</a:t>
            </a:fld>
            <a:endParaRPr lang="en-US"/>
          </a:p>
        </p:txBody>
      </p:sp>
    </p:spTree>
    <p:extLst>
      <p:ext uri="{BB962C8B-B14F-4D97-AF65-F5344CB8AC3E}">
        <p14:creationId xmlns:p14="http://schemas.microsoft.com/office/powerpoint/2010/main" val="310827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Hazard is defined as the slope of the survival curve — a measure of how rapidly subjects are dying. The hazard ratio compares two treatments. If the hazard ratio is 2.0, then the rate of deaths in one treatment group is twice the rate in the other group.</a:t>
            </a:r>
          </a:p>
        </p:txBody>
      </p:sp>
      <p:sp>
        <p:nvSpPr>
          <p:cNvPr id="4" name="Slide Number Placeholder 3"/>
          <p:cNvSpPr>
            <a:spLocks noGrp="1"/>
          </p:cNvSpPr>
          <p:nvPr>
            <p:ph type="sldNum" sz="quarter" idx="10"/>
          </p:nvPr>
        </p:nvSpPr>
        <p:spPr/>
        <p:txBody>
          <a:bodyPr/>
          <a:lstStyle/>
          <a:p>
            <a:fld id="{4D520326-450E-456B-94FE-BD76C3A6FAC6}" type="slidenum">
              <a:rPr lang="en-US" smtClean="0"/>
              <a:t>19</a:t>
            </a:fld>
            <a:endParaRPr lang="en-US"/>
          </a:p>
        </p:txBody>
      </p:sp>
    </p:spTree>
    <p:extLst>
      <p:ext uri="{BB962C8B-B14F-4D97-AF65-F5344CB8AC3E}">
        <p14:creationId xmlns:p14="http://schemas.microsoft.com/office/powerpoint/2010/main" val="422212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Hazard is defined as the slope of the survival curve — a measure of how rapidly subjects are dying. The hazard ratio compares two treatments. If the hazard ratio is 2.0, then the rate of deaths in one treatment group is twice the rate in the other group.</a:t>
            </a:r>
          </a:p>
        </p:txBody>
      </p:sp>
      <p:sp>
        <p:nvSpPr>
          <p:cNvPr id="4" name="Slide Number Placeholder 3"/>
          <p:cNvSpPr>
            <a:spLocks noGrp="1"/>
          </p:cNvSpPr>
          <p:nvPr>
            <p:ph type="sldNum" sz="quarter" idx="10"/>
          </p:nvPr>
        </p:nvSpPr>
        <p:spPr/>
        <p:txBody>
          <a:bodyPr/>
          <a:lstStyle/>
          <a:p>
            <a:fld id="{4D520326-450E-456B-94FE-BD76C3A6FAC6}" type="slidenum">
              <a:rPr lang="en-US" smtClean="0"/>
              <a:t>20</a:t>
            </a:fld>
            <a:endParaRPr lang="en-US"/>
          </a:p>
        </p:txBody>
      </p:sp>
    </p:spTree>
    <p:extLst>
      <p:ext uri="{BB962C8B-B14F-4D97-AF65-F5344CB8AC3E}">
        <p14:creationId xmlns:p14="http://schemas.microsoft.com/office/powerpoint/2010/main" val="2899242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Hazard is defined as the slope of the survival curve — a measure of how rapidly subjects are dying. The hazard ratio compares two treatments. If the hazard ratio is 2.0, then the rate of deaths in one treatment group is twice the rate in the other group.</a:t>
            </a:r>
          </a:p>
        </p:txBody>
      </p:sp>
      <p:sp>
        <p:nvSpPr>
          <p:cNvPr id="4" name="Slide Number Placeholder 3"/>
          <p:cNvSpPr>
            <a:spLocks noGrp="1"/>
          </p:cNvSpPr>
          <p:nvPr>
            <p:ph type="sldNum" sz="quarter" idx="10"/>
          </p:nvPr>
        </p:nvSpPr>
        <p:spPr/>
        <p:txBody>
          <a:bodyPr/>
          <a:lstStyle/>
          <a:p>
            <a:fld id="{4D520326-450E-456B-94FE-BD76C3A6FAC6}" type="slidenum">
              <a:rPr lang="en-US" smtClean="0"/>
              <a:t>21</a:t>
            </a:fld>
            <a:endParaRPr lang="en-US"/>
          </a:p>
        </p:txBody>
      </p:sp>
    </p:spTree>
    <p:extLst>
      <p:ext uri="{BB962C8B-B14F-4D97-AF65-F5344CB8AC3E}">
        <p14:creationId xmlns:p14="http://schemas.microsoft.com/office/powerpoint/2010/main" val="3223302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Hazard is defined as the slope of the survival curve — a measure of how rapidly subjects are dying. The hazard ratio compares two treatments. If the hazard ratio is 2.0, then the rate of deaths in one treatment group is twice the rate in the other group.</a:t>
            </a:r>
          </a:p>
        </p:txBody>
      </p:sp>
      <p:sp>
        <p:nvSpPr>
          <p:cNvPr id="4" name="Slide Number Placeholder 3"/>
          <p:cNvSpPr>
            <a:spLocks noGrp="1"/>
          </p:cNvSpPr>
          <p:nvPr>
            <p:ph type="sldNum" sz="quarter" idx="10"/>
          </p:nvPr>
        </p:nvSpPr>
        <p:spPr/>
        <p:txBody>
          <a:bodyPr/>
          <a:lstStyle/>
          <a:p>
            <a:fld id="{4D520326-450E-456B-94FE-BD76C3A6FAC6}" type="slidenum">
              <a:rPr lang="en-US" smtClean="0"/>
              <a:t>22</a:t>
            </a:fld>
            <a:endParaRPr lang="en-US"/>
          </a:p>
        </p:txBody>
      </p:sp>
    </p:spTree>
    <p:extLst>
      <p:ext uri="{BB962C8B-B14F-4D97-AF65-F5344CB8AC3E}">
        <p14:creationId xmlns:p14="http://schemas.microsoft.com/office/powerpoint/2010/main" val="2370066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Hazard is defined as the slope of the survival curve — a measure of how rapidly subjects are dying. The hazard ratio compares two treatments. If the hazard ratio is 2.0, then the rate of deaths in one treatment group is twice the rate in the other group.</a:t>
            </a:r>
          </a:p>
        </p:txBody>
      </p:sp>
      <p:sp>
        <p:nvSpPr>
          <p:cNvPr id="4" name="Slide Number Placeholder 3"/>
          <p:cNvSpPr>
            <a:spLocks noGrp="1"/>
          </p:cNvSpPr>
          <p:nvPr>
            <p:ph type="sldNum" sz="quarter" idx="10"/>
          </p:nvPr>
        </p:nvSpPr>
        <p:spPr/>
        <p:txBody>
          <a:bodyPr/>
          <a:lstStyle/>
          <a:p>
            <a:fld id="{4D520326-450E-456B-94FE-BD76C3A6FAC6}" type="slidenum">
              <a:rPr lang="en-US" smtClean="0"/>
              <a:t>23</a:t>
            </a:fld>
            <a:endParaRPr lang="en-US"/>
          </a:p>
        </p:txBody>
      </p:sp>
    </p:spTree>
    <p:extLst>
      <p:ext uri="{BB962C8B-B14F-4D97-AF65-F5344CB8AC3E}">
        <p14:creationId xmlns:p14="http://schemas.microsoft.com/office/powerpoint/2010/main" val="3527417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Hazard is defined as the slope of the survival curve — a measure of how rapidly subjects are dying. The hazard ratio compares two treatments. If the hazard ratio is 2.0, then the rate of deaths in one treatment group is twice the rate in the other group.</a:t>
            </a:r>
          </a:p>
        </p:txBody>
      </p:sp>
      <p:sp>
        <p:nvSpPr>
          <p:cNvPr id="4" name="Slide Number Placeholder 3"/>
          <p:cNvSpPr>
            <a:spLocks noGrp="1"/>
          </p:cNvSpPr>
          <p:nvPr>
            <p:ph type="sldNum" sz="quarter" idx="10"/>
          </p:nvPr>
        </p:nvSpPr>
        <p:spPr/>
        <p:txBody>
          <a:bodyPr/>
          <a:lstStyle/>
          <a:p>
            <a:fld id="{4D520326-450E-456B-94FE-BD76C3A6FAC6}" type="slidenum">
              <a:rPr lang="en-US" smtClean="0"/>
              <a:t>24</a:t>
            </a:fld>
            <a:endParaRPr lang="en-US"/>
          </a:p>
        </p:txBody>
      </p:sp>
    </p:spTree>
    <p:extLst>
      <p:ext uri="{BB962C8B-B14F-4D97-AF65-F5344CB8AC3E}">
        <p14:creationId xmlns:p14="http://schemas.microsoft.com/office/powerpoint/2010/main" val="295305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83975D0-4AE9-404D-A53C-179E1ED90624}" type="datetime1">
              <a:rPr lang="en-US" smtClean="0"/>
              <a:t>12/13/2023</a:t>
            </a:fld>
            <a:endParaRPr lang="en-US"/>
          </a:p>
        </p:txBody>
      </p:sp>
      <p:sp>
        <p:nvSpPr>
          <p:cNvPr id="5" name="Footer Placeholder 4"/>
          <p:cNvSpPr>
            <a:spLocks noGrp="1"/>
          </p:cNvSpPr>
          <p:nvPr>
            <p:ph type="ftr" sz="quarter" idx="11"/>
          </p:nvPr>
        </p:nvSpPr>
        <p:spPr/>
        <p:txBody>
          <a:bodyPr/>
          <a:lstStyle/>
          <a:p>
            <a:r>
              <a:rPr lang="en-US"/>
              <a:t>Palladium</a:t>
            </a:r>
          </a:p>
        </p:txBody>
      </p:sp>
      <p:sp>
        <p:nvSpPr>
          <p:cNvPr id="6" name="Slide Number Placeholder 5"/>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339065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0B13C-5A91-486A-9CDA-E6129E7D8D14}" type="datetime1">
              <a:rPr lang="en-US" smtClean="0"/>
              <a:t>12/13/2023</a:t>
            </a:fld>
            <a:endParaRPr lang="en-US"/>
          </a:p>
        </p:txBody>
      </p:sp>
      <p:sp>
        <p:nvSpPr>
          <p:cNvPr id="5" name="Footer Placeholder 4"/>
          <p:cNvSpPr>
            <a:spLocks noGrp="1"/>
          </p:cNvSpPr>
          <p:nvPr>
            <p:ph type="ftr" sz="quarter" idx="11"/>
          </p:nvPr>
        </p:nvSpPr>
        <p:spPr/>
        <p:txBody>
          <a:bodyPr/>
          <a:lstStyle/>
          <a:p>
            <a:r>
              <a:rPr lang="en-US"/>
              <a:t>Palladium</a:t>
            </a:r>
          </a:p>
        </p:txBody>
      </p:sp>
      <p:sp>
        <p:nvSpPr>
          <p:cNvPr id="6" name="Slide Number Placeholder 5"/>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5922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182E8-2EB7-4798-BA00-B187790DEFAF}" type="datetime1">
              <a:rPr lang="en-US" smtClean="0"/>
              <a:t>12/13/2023</a:t>
            </a:fld>
            <a:endParaRPr lang="en-US"/>
          </a:p>
        </p:txBody>
      </p:sp>
      <p:sp>
        <p:nvSpPr>
          <p:cNvPr id="5" name="Footer Placeholder 4"/>
          <p:cNvSpPr>
            <a:spLocks noGrp="1"/>
          </p:cNvSpPr>
          <p:nvPr>
            <p:ph type="ftr" sz="quarter" idx="11"/>
          </p:nvPr>
        </p:nvSpPr>
        <p:spPr/>
        <p:txBody>
          <a:bodyPr/>
          <a:lstStyle/>
          <a:p>
            <a:r>
              <a:rPr lang="en-US"/>
              <a:t>Palladium</a:t>
            </a:r>
          </a:p>
        </p:txBody>
      </p:sp>
      <p:sp>
        <p:nvSpPr>
          <p:cNvPr id="6" name="Slide Number Placeholder 5"/>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100605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C04E4-4FCE-4834-AF53-9044832373E8}" type="datetime1">
              <a:rPr lang="en-US" smtClean="0"/>
              <a:t>12/13/2023</a:t>
            </a:fld>
            <a:endParaRPr lang="en-US"/>
          </a:p>
        </p:txBody>
      </p:sp>
      <p:sp>
        <p:nvSpPr>
          <p:cNvPr id="5" name="Footer Placeholder 4"/>
          <p:cNvSpPr>
            <a:spLocks noGrp="1"/>
          </p:cNvSpPr>
          <p:nvPr>
            <p:ph type="ftr" sz="quarter" idx="11"/>
          </p:nvPr>
        </p:nvSpPr>
        <p:spPr/>
        <p:txBody>
          <a:bodyPr/>
          <a:lstStyle/>
          <a:p>
            <a:r>
              <a:rPr lang="en-US"/>
              <a:t>Palladium</a:t>
            </a:r>
          </a:p>
        </p:txBody>
      </p:sp>
      <p:sp>
        <p:nvSpPr>
          <p:cNvPr id="6" name="Slide Number Placeholder 5"/>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162834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9D041E-5ECF-45E1-8C02-CF14E80ADECD}" type="datetime1">
              <a:rPr lang="en-US" smtClean="0"/>
              <a:t>12/13/2023</a:t>
            </a:fld>
            <a:endParaRPr lang="en-US"/>
          </a:p>
        </p:txBody>
      </p:sp>
      <p:sp>
        <p:nvSpPr>
          <p:cNvPr id="5" name="Footer Placeholder 4"/>
          <p:cNvSpPr>
            <a:spLocks noGrp="1"/>
          </p:cNvSpPr>
          <p:nvPr>
            <p:ph type="ftr" sz="quarter" idx="11"/>
          </p:nvPr>
        </p:nvSpPr>
        <p:spPr/>
        <p:txBody>
          <a:bodyPr/>
          <a:lstStyle/>
          <a:p>
            <a:r>
              <a:rPr lang="en-US"/>
              <a:t>Palladium</a:t>
            </a:r>
          </a:p>
        </p:txBody>
      </p:sp>
      <p:sp>
        <p:nvSpPr>
          <p:cNvPr id="6" name="Slide Number Placeholder 5"/>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368988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DBC134-6E0A-4ED2-955A-79802B58C274}" type="datetime1">
              <a:rPr lang="en-US" smtClean="0"/>
              <a:t>12/13/2023</a:t>
            </a:fld>
            <a:endParaRPr lang="en-US"/>
          </a:p>
        </p:txBody>
      </p:sp>
      <p:sp>
        <p:nvSpPr>
          <p:cNvPr id="6" name="Footer Placeholder 5"/>
          <p:cNvSpPr>
            <a:spLocks noGrp="1"/>
          </p:cNvSpPr>
          <p:nvPr>
            <p:ph type="ftr" sz="quarter" idx="11"/>
          </p:nvPr>
        </p:nvSpPr>
        <p:spPr/>
        <p:txBody>
          <a:bodyPr/>
          <a:lstStyle/>
          <a:p>
            <a:r>
              <a:rPr lang="en-US"/>
              <a:t>Palladium</a:t>
            </a:r>
          </a:p>
        </p:txBody>
      </p:sp>
      <p:sp>
        <p:nvSpPr>
          <p:cNvPr id="7" name="Slide Number Placeholder 6"/>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408316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D436EF-FBAB-4BFA-8A97-8D5D5FEEED70}" type="datetime1">
              <a:rPr lang="en-US" smtClean="0"/>
              <a:t>12/13/2023</a:t>
            </a:fld>
            <a:endParaRPr lang="en-US"/>
          </a:p>
        </p:txBody>
      </p:sp>
      <p:sp>
        <p:nvSpPr>
          <p:cNvPr id="8" name="Footer Placeholder 7"/>
          <p:cNvSpPr>
            <a:spLocks noGrp="1"/>
          </p:cNvSpPr>
          <p:nvPr>
            <p:ph type="ftr" sz="quarter" idx="11"/>
          </p:nvPr>
        </p:nvSpPr>
        <p:spPr/>
        <p:txBody>
          <a:bodyPr/>
          <a:lstStyle/>
          <a:p>
            <a:r>
              <a:rPr lang="en-US"/>
              <a:t>Palladium</a:t>
            </a:r>
          </a:p>
        </p:txBody>
      </p:sp>
      <p:sp>
        <p:nvSpPr>
          <p:cNvPr id="9" name="Slide Number Placeholder 8"/>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4258579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2FD871-0FDB-49F5-A4F8-98A095DBCF98}" type="datetime1">
              <a:rPr lang="en-US" smtClean="0"/>
              <a:t>12/13/2023</a:t>
            </a:fld>
            <a:endParaRPr lang="en-US"/>
          </a:p>
        </p:txBody>
      </p:sp>
      <p:sp>
        <p:nvSpPr>
          <p:cNvPr id="4" name="Footer Placeholder 3"/>
          <p:cNvSpPr>
            <a:spLocks noGrp="1"/>
          </p:cNvSpPr>
          <p:nvPr>
            <p:ph type="ftr" sz="quarter" idx="11"/>
          </p:nvPr>
        </p:nvSpPr>
        <p:spPr/>
        <p:txBody>
          <a:bodyPr/>
          <a:lstStyle/>
          <a:p>
            <a:r>
              <a:rPr lang="en-US"/>
              <a:t>Palladium</a:t>
            </a:r>
          </a:p>
        </p:txBody>
      </p:sp>
      <p:sp>
        <p:nvSpPr>
          <p:cNvPr id="5" name="Slide Number Placeholder 4"/>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50953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19559-7DF5-4C1A-A7DA-44ED585A0B7F}" type="datetime1">
              <a:rPr lang="en-US" smtClean="0"/>
              <a:t>12/13/2023</a:t>
            </a:fld>
            <a:endParaRPr lang="en-US"/>
          </a:p>
        </p:txBody>
      </p:sp>
      <p:sp>
        <p:nvSpPr>
          <p:cNvPr id="3" name="Footer Placeholder 2"/>
          <p:cNvSpPr>
            <a:spLocks noGrp="1"/>
          </p:cNvSpPr>
          <p:nvPr>
            <p:ph type="ftr" sz="quarter" idx="11"/>
          </p:nvPr>
        </p:nvSpPr>
        <p:spPr/>
        <p:txBody>
          <a:bodyPr/>
          <a:lstStyle/>
          <a:p>
            <a:r>
              <a:rPr lang="en-US"/>
              <a:t>Palladium</a:t>
            </a:r>
          </a:p>
        </p:txBody>
      </p:sp>
      <p:sp>
        <p:nvSpPr>
          <p:cNvPr id="4" name="Slide Number Placeholder 3"/>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306919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C82096-0F37-4C8B-9E92-76BC61CC9D48}" type="datetime1">
              <a:rPr lang="en-US" smtClean="0"/>
              <a:t>12/13/2023</a:t>
            </a:fld>
            <a:endParaRPr lang="en-US"/>
          </a:p>
        </p:txBody>
      </p:sp>
      <p:sp>
        <p:nvSpPr>
          <p:cNvPr id="6" name="Footer Placeholder 5"/>
          <p:cNvSpPr>
            <a:spLocks noGrp="1"/>
          </p:cNvSpPr>
          <p:nvPr>
            <p:ph type="ftr" sz="quarter" idx="11"/>
          </p:nvPr>
        </p:nvSpPr>
        <p:spPr/>
        <p:txBody>
          <a:bodyPr/>
          <a:lstStyle/>
          <a:p>
            <a:r>
              <a:rPr lang="en-US"/>
              <a:t>Palladium</a:t>
            </a:r>
          </a:p>
        </p:txBody>
      </p:sp>
      <p:sp>
        <p:nvSpPr>
          <p:cNvPr id="7" name="Slide Number Placeholder 6"/>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235407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2B3EA4-C37F-4557-A7E7-A1DEFC530875}" type="datetime1">
              <a:rPr lang="en-US" smtClean="0"/>
              <a:t>12/13/2023</a:t>
            </a:fld>
            <a:endParaRPr lang="en-US"/>
          </a:p>
        </p:txBody>
      </p:sp>
      <p:sp>
        <p:nvSpPr>
          <p:cNvPr id="6" name="Footer Placeholder 5"/>
          <p:cNvSpPr>
            <a:spLocks noGrp="1"/>
          </p:cNvSpPr>
          <p:nvPr>
            <p:ph type="ftr" sz="quarter" idx="11"/>
          </p:nvPr>
        </p:nvSpPr>
        <p:spPr/>
        <p:txBody>
          <a:bodyPr/>
          <a:lstStyle/>
          <a:p>
            <a:r>
              <a:rPr lang="en-US"/>
              <a:t>Palladium</a:t>
            </a:r>
          </a:p>
        </p:txBody>
      </p:sp>
      <p:sp>
        <p:nvSpPr>
          <p:cNvPr id="7" name="Slide Number Placeholder 6"/>
          <p:cNvSpPr>
            <a:spLocks noGrp="1"/>
          </p:cNvSpPr>
          <p:nvPr>
            <p:ph type="sldNum" sz="quarter" idx="12"/>
          </p:nvPr>
        </p:nvSpPr>
        <p:spPr/>
        <p:txBody>
          <a:bodyPr/>
          <a:lstStyle/>
          <a:p>
            <a:fld id="{E3DD76B2-E6F0-42AD-B46C-A9F180E4773E}" type="slidenum">
              <a:rPr lang="en-US" smtClean="0"/>
              <a:t>‹#›</a:t>
            </a:fld>
            <a:endParaRPr lang="en-US"/>
          </a:p>
        </p:txBody>
      </p:sp>
    </p:spTree>
    <p:extLst>
      <p:ext uri="{BB962C8B-B14F-4D97-AF65-F5344CB8AC3E}">
        <p14:creationId xmlns:p14="http://schemas.microsoft.com/office/powerpoint/2010/main" val="63552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07445-AD31-4B19-A3C5-0B21A5A253DD}" type="datetime1">
              <a:rPr lang="en-US" smtClean="0"/>
              <a:t>12/13/2023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Palladium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D76B2-E6F0-42AD-B46C-A9F180E4773E}" type="slidenum">
              <a:rPr lang="en-US" smtClean="0"/>
              <a:t>‹#›</a:t>
            </a:fld>
            <a:endParaRPr lang="en-US"/>
          </a:p>
        </p:txBody>
      </p:sp>
    </p:spTree>
    <p:extLst>
      <p:ext uri="{BB962C8B-B14F-4D97-AF65-F5344CB8AC3E}">
        <p14:creationId xmlns:p14="http://schemas.microsoft.com/office/powerpoint/2010/main" val="247795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xaktly.com/ProbStat_Correlation.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Palladium</a:t>
            </a:r>
          </a:p>
        </p:txBody>
      </p:sp>
      <p:sp>
        <p:nvSpPr>
          <p:cNvPr id="5" name="Slide Number Placeholder 4"/>
          <p:cNvSpPr>
            <a:spLocks noGrp="1"/>
          </p:cNvSpPr>
          <p:nvPr>
            <p:ph type="sldNum" sz="quarter" idx="12"/>
          </p:nvPr>
        </p:nvSpPr>
        <p:spPr/>
        <p:txBody>
          <a:bodyPr/>
          <a:lstStyle/>
          <a:p>
            <a:fld id="{E3DD76B2-E6F0-42AD-B46C-A9F180E4773E}" type="slidenum">
              <a:rPr lang="en-US" smtClean="0"/>
              <a:t>1</a:t>
            </a:fld>
            <a:endParaRPr lang="en-US"/>
          </a:p>
        </p:txBody>
      </p:sp>
      <p:sp>
        <p:nvSpPr>
          <p:cNvPr id="6" name="TextBox 5"/>
          <p:cNvSpPr txBox="1"/>
          <p:nvPr/>
        </p:nvSpPr>
        <p:spPr>
          <a:xfrm>
            <a:off x="1080655" y="1759529"/>
            <a:ext cx="9809017" cy="1323439"/>
          </a:xfrm>
          <a:prstGeom prst="rect">
            <a:avLst/>
          </a:prstGeom>
          <a:noFill/>
          <a:ln>
            <a:noFill/>
          </a:ln>
          <a:effectLst>
            <a:glow rad="1397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4000">
                <a:latin typeface="Times New Roman" panose="02020603050405020304" pitchFamily="18" charset="0"/>
                <a:cs typeface="Times New Roman" panose="02020603050405020304" pitchFamily="18" charset="0"/>
              </a:rPr>
              <a:t>Impact of Pre-existing Health Conditions and Demographic on COVID-19 Outcome</a:t>
            </a:r>
            <a:endParaRPr lang="en-US" sz="4000"/>
          </a:p>
        </p:txBody>
      </p:sp>
      <p:pic>
        <p:nvPicPr>
          <p:cNvPr id="3" name="Picture 2" descr="A blue and grey logo&#10;&#10;Description automatically generated">
            <a:extLst>
              <a:ext uri="{FF2B5EF4-FFF2-40B4-BE49-F238E27FC236}">
                <a16:creationId xmlns:a16="http://schemas.microsoft.com/office/drawing/2014/main" id="{CB465DD6-2725-08EB-5263-7AD5BDEBFBC6}"/>
              </a:ext>
            </a:extLst>
          </p:cNvPr>
          <p:cNvPicPr>
            <a:picLocks noChangeAspect="1"/>
          </p:cNvPicPr>
          <p:nvPr/>
        </p:nvPicPr>
        <p:blipFill>
          <a:blip r:embed="rId3"/>
          <a:stretch>
            <a:fillRect/>
          </a:stretch>
        </p:blipFill>
        <p:spPr>
          <a:xfrm>
            <a:off x="4525273" y="4703642"/>
            <a:ext cx="1905000" cy="1476375"/>
          </a:xfrm>
          <a:prstGeom prst="rect">
            <a:avLst/>
          </a:prstGeom>
        </p:spPr>
      </p:pic>
      <p:sp>
        <p:nvSpPr>
          <p:cNvPr id="7" name="TextBox 6"/>
          <p:cNvSpPr txBox="1"/>
          <p:nvPr/>
        </p:nvSpPr>
        <p:spPr>
          <a:xfrm>
            <a:off x="2867891" y="3435927"/>
            <a:ext cx="5285509" cy="369332"/>
          </a:xfrm>
          <a:prstGeom prst="rect">
            <a:avLst/>
          </a:prstGeom>
          <a:noFill/>
        </p:spPr>
        <p:txBody>
          <a:bodyPr wrap="square" rtlCol="0">
            <a:spAutoFit/>
          </a:bodyPr>
          <a:lstStyle/>
          <a:p>
            <a:r>
              <a:rPr lang="en-US" altLang="en-US">
                <a:latin typeface="Times New Roman" panose="02020603050405020304" pitchFamily="18" charset="0"/>
                <a:cs typeface="Times New Roman" panose="02020603050405020304" pitchFamily="18" charset="0"/>
              </a:rPr>
              <a:t>PRESENTED BY: ERIC MWANGI GITHINJI</a:t>
            </a:r>
            <a:endParaRPr lang="en-US"/>
          </a:p>
        </p:txBody>
      </p:sp>
    </p:spTree>
    <p:extLst>
      <p:ext uri="{BB962C8B-B14F-4D97-AF65-F5344CB8AC3E}">
        <p14:creationId xmlns:p14="http://schemas.microsoft.com/office/powerpoint/2010/main" val="154192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Descriptive statistics</a:t>
            </a:r>
            <a:br>
              <a:rPr lang="en-US" sz="4000" b="1">
                <a:solidFill>
                  <a:srgbClr val="FFFFFF"/>
                </a:solidFill>
              </a:rPr>
            </a:br>
            <a:r>
              <a:rPr lang="en-US" sz="4000" b="1">
                <a:solidFill>
                  <a:srgbClr val="FFFFFF"/>
                </a:solidFill>
              </a:rPr>
              <a:t>AGE*</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10</a:t>
            </a:fld>
            <a:endParaRPr lang="en-US"/>
          </a:p>
        </p:txBody>
      </p:sp>
      <p:sp>
        <p:nvSpPr>
          <p:cNvPr id="9" name="TextBox 8"/>
          <p:cNvSpPr txBox="1"/>
          <p:nvPr/>
        </p:nvSpPr>
        <p:spPr>
          <a:xfrm>
            <a:off x="7220764" y="1992951"/>
            <a:ext cx="4184073" cy="2554545"/>
          </a:xfrm>
          <a:prstGeom prst="rect">
            <a:avLst/>
          </a:prstGeom>
          <a:solidFill>
            <a:schemeClr val="accent1">
              <a:lumMod val="40000"/>
              <a:lumOff val="60000"/>
            </a:schemeClr>
          </a:solidFill>
        </p:spPr>
        <p:txBody>
          <a:bodyPr wrap="square" rtlCol="0">
            <a:spAutoFit/>
          </a:bodyPr>
          <a:lstStyle/>
          <a:p>
            <a:r>
              <a:rPr lang="en-US" sz="3200"/>
              <a:t>Mean=42.62</a:t>
            </a:r>
          </a:p>
          <a:p>
            <a:r>
              <a:rPr lang="en-US" sz="3200" err="1"/>
              <a:t>Sd</a:t>
            </a:r>
            <a:r>
              <a:rPr lang="en-US" sz="3200"/>
              <a:t> = 16.82</a:t>
            </a:r>
          </a:p>
          <a:p>
            <a:r>
              <a:rPr lang="en-US" sz="3200"/>
              <a:t>Min= 0</a:t>
            </a:r>
            <a:br>
              <a:rPr lang="en-US" sz="3200"/>
            </a:br>
            <a:r>
              <a:rPr lang="en-US" sz="3200"/>
              <a:t>Max= 107</a:t>
            </a:r>
          </a:p>
          <a:p>
            <a:r>
              <a:rPr lang="en-US" sz="3200"/>
              <a:t>N= 10000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54" y="1842736"/>
            <a:ext cx="5849166" cy="4382112"/>
          </a:xfrm>
          <a:prstGeom prst="rect">
            <a:avLst/>
          </a:prstGeom>
        </p:spPr>
      </p:pic>
    </p:spTree>
    <p:extLst>
      <p:ext uri="{BB962C8B-B14F-4D97-AF65-F5344CB8AC3E}">
        <p14:creationId xmlns:p14="http://schemas.microsoft.com/office/powerpoint/2010/main" val="167684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Descriptive statistics </a:t>
            </a:r>
            <a:br>
              <a:rPr lang="en-US" sz="4000" b="1">
                <a:solidFill>
                  <a:srgbClr val="FFFFFF"/>
                </a:solidFill>
              </a:rPr>
            </a:br>
            <a:r>
              <a:rPr lang="en-US" sz="4000" b="1">
                <a:solidFill>
                  <a:srgbClr val="FFFFFF"/>
                </a:solidFill>
              </a:rPr>
              <a:t>Symptoms Period</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11</a:t>
            </a:fld>
            <a:endParaRPr lang="en-US"/>
          </a:p>
        </p:txBody>
      </p:sp>
      <p:sp>
        <p:nvSpPr>
          <p:cNvPr id="9" name="TextBox 8"/>
          <p:cNvSpPr txBox="1"/>
          <p:nvPr/>
        </p:nvSpPr>
        <p:spPr>
          <a:xfrm>
            <a:off x="7220764" y="1992951"/>
            <a:ext cx="4184073" cy="2554545"/>
          </a:xfrm>
          <a:prstGeom prst="rect">
            <a:avLst/>
          </a:prstGeom>
          <a:solidFill>
            <a:schemeClr val="accent1">
              <a:lumMod val="40000"/>
              <a:lumOff val="60000"/>
            </a:schemeClr>
          </a:solidFill>
        </p:spPr>
        <p:txBody>
          <a:bodyPr wrap="square" rtlCol="0">
            <a:spAutoFit/>
          </a:bodyPr>
          <a:lstStyle/>
          <a:p>
            <a:r>
              <a:rPr lang="en-US" sz="3200"/>
              <a:t>Mean=3.64</a:t>
            </a:r>
          </a:p>
          <a:p>
            <a:r>
              <a:rPr lang="en-US" sz="3200" err="1"/>
              <a:t>Sd</a:t>
            </a:r>
            <a:r>
              <a:rPr lang="en-US" sz="3200"/>
              <a:t> = 3.24</a:t>
            </a:r>
          </a:p>
          <a:p>
            <a:r>
              <a:rPr lang="en-US" sz="3200"/>
              <a:t>Min= 0</a:t>
            </a:r>
            <a:br>
              <a:rPr lang="en-US" sz="3200"/>
            </a:br>
            <a:r>
              <a:rPr lang="en-US" sz="3200"/>
              <a:t>Max= 38</a:t>
            </a:r>
          </a:p>
          <a:p>
            <a:r>
              <a:rPr lang="en-US" sz="3200"/>
              <a:t>N= 10000</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67" y="1761942"/>
            <a:ext cx="6668431" cy="4382112"/>
          </a:xfrm>
          <a:prstGeom prst="rect">
            <a:avLst/>
          </a:prstGeom>
        </p:spPr>
      </p:pic>
      <p:sp>
        <p:nvSpPr>
          <p:cNvPr id="12" name="TextBox 11"/>
          <p:cNvSpPr txBox="1"/>
          <p:nvPr/>
        </p:nvSpPr>
        <p:spPr>
          <a:xfrm>
            <a:off x="7467600" y="4710545"/>
            <a:ext cx="3951092" cy="646331"/>
          </a:xfrm>
          <a:prstGeom prst="rect">
            <a:avLst/>
          </a:prstGeom>
          <a:noFill/>
        </p:spPr>
        <p:txBody>
          <a:bodyPr wrap="square" rtlCol="0">
            <a:spAutoFit/>
          </a:bodyPr>
          <a:lstStyle/>
          <a:p>
            <a:r>
              <a:rPr lang="en-US"/>
              <a:t>Days between symptoms and entry date. </a:t>
            </a:r>
          </a:p>
        </p:txBody>
      </p:sp>
    </p:spTree>
    <p:extLst>
      <p:ext uri="{BB962C8B-B14F-4D97-AF65-F5344CB8AC3E}">
        <p14:creationId xmlns:p14="http://schemas.microsoft.com/office/powerpoint/2010/main" val="12273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Descriptive statistics </a:t>
            </a:r>
            <a:br>
              <a:rPr lang="en-US" sz="4000" b="1">
                <a:solidFill>
                  <a:srgbClr val="FFFFFF"/>
                </a:solidFill>
              </a:rPr>
            </a:br>
            <a:r>
              <a:rPr lang="en-US" sz="4000" b="1">
                <a:solidFill>
                  <a:srgbClr val="FFFFFF"/>
                </a:solidFill>
              </a:rPr>
              <a:t>Survival Period</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12</a:t>
            </a:fld>
            <a:endParaRPr lang="en-US"/>
          </a:p>
        </p:txBody>
      </p:sp>
      <p:sp>
        <p:nvSpPr>
          <p:cNvPr id="9" name="TextBox 8"/>
          <p:cNvSpPr txBox="1"/>
          <p:nvPr/>
        </p:nvSpPr>
        <p:spPr>
          <a:xfrm>
            <a:off x="7220764" y="1992951"/>
            <a:ext cx="4184073" cy="2554545"/>
          </a:xfrm>
          <a:prstGeom prst="rect">
            <a:avLst/>
          </a:prstGeom>
          <a:solidFill>
            <a:schemeClr val="accent1">
              <a:lumMod val="40000"/>
              <a:lumOff val="60000"/>
            </a:schemeClr>
          </a:solidFill>
        </p:spPr>
        <p:txBody>
          <a:bodyPr wrap="square" rtlCol="0">
            <a:spAutoFit/>
          </a:bodyPr>
          <a:lstStyle/>
          <a:p>
            <a:r>
              <a:rPr lang="en-US" sz="3200"/>
              <a:t>Mean=12.06</a:t>
            </a:r>
          </a:p>
          <a:p>
            <a:r>
              <a:rPr lang="en-US" sz="3200" err="1"/>
              <a:t>Sd</a:t>
            </a:r>
            <a:r>
              <a:rPr lang="en-US" sz="3200"/>
              <a:t> = 7.89</a:t>
            </a:r>
          </a:p>
          <a:p>
            <a:r>
              <a:rPr lang="en-US" sz="3200"/>
              <a:t>Min= 0</a:t>
            </a:r>
            <a:br>
              <a:rPr lang="en-US" sz="3200"/>
            </a:br>
            <a:r>
              <a:rPr lang="en-US" sz="3200"/>
              <a:t>Max= 44</a:t>
            </a:r>
          </a:p>
          <a:p>
            <a:r>
              <a:rPr lang="en-US" sz="3200"/>
              <a:t>N= 463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08" y="1821475"/>
            <a:ext cx="5849166" cy="4382112"/>
          </a:xfrm>
          <a:prstGeom prst="rect">
            <a:avLst/>
          </a:prstGeom>
        </p:spPr>
      </p:pic>
      <p:sp>
        <p:nvSpPr>
          <p:cNvPr id="7" name="TextBox 6"/>
          <p:cNvSpPr txBox="1"/>
          <p:nvPr/>
        </p:nvSpPr>
        <p:spPr>
          <a:xfrm>
            <a:off x="7220764" y="5001491"/>
            <a:ext cx="4046786" cy="646331"/>
          </a:xfrm>
          <a:prstGeom prst="rect">
            <a:avLst/>
          </a:prstGeom>
          <a:noFill/>
        </p:spPr>
        <p:txBody>
          <a:bodyPr wrap="square" rtlCol="0">
            <a:spAutoFit/>
          </a:bodyPr>
          <a:lstStyle/>
          <a:p>
            <a:r>
              <a:rPr lang="en-US"/>
              <a:t>Days between symptoms and death of a patient. </a:t>
            </a:r>
          </a:p>
        </p:txBody>
      </p:sp>
    </p:spTree>
    <p:extLst>
      <p:ext uri="{BB962C8B-B14F-4D97-AF65-F5344CB8AC3E}">
        <p14:creationId xmlns:p14="http://schemas.microsoft.com/office/powerpoint/2010/main" val="298172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Descriptive statistics</a:t>
            </a:r>
            <a:br>
              <a:rPr lang="en-US" sz="4000" b="1">
                <a:solidFill>
                  <a:srgbClr val="FFFFFF"/>
                </a:solidFill>
              </a:rPr>
            </a:br>
            <a:r>
              <a:rPr lang="en-US" sz="4000" b="1">
                <a:solidFill>
                  <a:srgbClr val="FFFFFF"/>
                </a:solidFill>
              </a:rPr>
              <a:t>COVID-19 Results</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13</a:t>
            </a:fld>
            <a:endParaRPr lang="en-US"/>
          </a:p>
        </p:txBody>
      </p:sp>
      <p:sp>
        <p:nvSpPr>
          <p:cNvPr id="9" name="TextBox 8"/>
          <p:cNvSpPr txBox="1"/>
          <p:nvPr/>
        </p:nvSpPr>
        <p:spPr>
          <a:xfrm>
            <a:off x="7220764" y="1992951"/>
            <a:ext cx="4184073" cy="1938992"/>
          </a:xfrm>
          <a:prstGeom prst="rect">
            <a:avLst/>
          </a:prstGeom>
          <a:solidFill>
            <a:schemeClr val="accent1">
              <a:lumMod val="40000"/>
              <a:lumOff val="60000"/>
            </a:schemeClr>
          </a:solidFill>
        </p:spPr>
        <p:txBody>
          <a:bodyPr wrap="square" rtlCol="0">
            <a:spAutoFit/>
          </a:bodyPr>
          <a:lstStyle/>
          <a:p>
            <a:r>
              <a:rPr lang="en-US" sz="2400"/>
              <a:t>Awaiting Results=1122 (11.22%)</a:t>
            </a:r>
          </a:p>
          <a:p>
            <a:r>
              <a:rPr lang="en-US" sz="2400"/>
              <a:t>Negative = 5013 (50.13%)</a:t>
            </a:r>
          </a:p>
          <a:p>
            <a:r>
              <a:rPr lang="en-US" sz="2400"/>
              <a:t>Positive= 3865 (38.65%)</a:t>
            </a:r>
          </a:p>
          <a:p>
            <a:r>
              <a:rPr lang="en-US" sz="2400"/>
              <a:t>N= 10000</a:t>
            </a:r>
            <a:br>
              <a:rPr lang="en-US" sz="2400"/>
            </a:br>
            <a:endParaRPr lang="en-US" sz="240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781" y="1842736"/>
            <a:ext cx="5849166" cy="4382112"/>
          </a:xfrm>
          <a:prstGeom prst="rect">
            <a:avLst/>
          </a:prstGeom>
        </p:spPr>
      </p:pic>
    </p:spTree>
    <p:extLst>
      <p:ext uri="{BB962C8B-B14F-4D97-AF65-F5344CB8AC3E}">
        <p14:creationId xmlns:p14="http://schemas.microsoft.com/office/powerpoint/2010/main" val="402464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ea typeface="Calibri Light"/>
                <a:cs typeface="Calibri Light"/>
              </a:rPr>
              <a:t>Correlation Analysis</a:t>
            </a: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14</a:t>
            </a:fld>
            <a:endParaRPr lang="en-US"/>
          </a:p>
        </p:txBody>
      </p:sp>
      <p:pic>
        <p:nvPicPr>
          <p:cNvPr id="2" name="Picture 1" descr="A graph with blue dots&#10;&#10;Description automatically generated">
            <a:extLst>
              <a:ext uri="{FF2B5EF4-FFF2-40B4-BE49-F238E27FC236}">
                <a16:creationId xmlns:a16="http://schemas.microsoft.com/office/drawing/2014/main" id="{3A6D0CF2-700F-07B1-41F0-2EF2327BCB59}"/>
              </a:ext>
            </a:extLst>
          </p:cNvPr>
          <p:cNvPicPr>
            <a:picLocks noChangeAspect="1"/>
          </p:cNvPicPr>
          <p:nvPr/>
        </p:nvPicPr>
        <p:blipFill>
          <a:blip r:embed="rId2"/>
          <a:stretch>
            <a:fillRect/>
          </a:stretch>
        </p:blipFill>
        <p:spPr>
          <a:xfrm>
            <a:off x="1370371" y="2107791"/>
            <a:ext cx="5715000" cy="3723967"/>
          </a:xfrm>
          <a:prstGeom prst="rect">
            <a:avLst/>
          </a:prstGeom>
        </p:spPr>
      </p:pic>
      <p:sp>
        <p:nvSpPr>
          <p:cNvPr id="3" name="TextBox 2">
            <a:extLst>
              <a:ext uri="{FF2B5EF4-FFF2-40B4-BE49-F238E27FC236}">
                <a16:creationId xmlns:a16="http://schemas.microsoft.com/office/drawing/2014/main" id="{89FEA334-5801-0604-4ADD-8D31E4923DB6}"/>
              </a:ext>
            </a:extLst>
          </p:cNvPr>
          <p:cNvSpPr txBox="1"/>
          <p:nvPr/>
        </p:nvSpPr>
        <p:spPr>
          <a:xfrm>
            <a:off x="7521677" y="3429000"/>
            <a:ext cx="296196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Correlation coefficient(r)= </a:t>
            </a:r>
            <a:r>
              <a:rPr lang="en-US">
                <a:latin typeface="Calibri"/>
                <a:ea typeface="Calibri"/>
                <a:cs typeface="Calibri"/>
              </a:rPr>
              <a:t>0.071</a:t>
            </a:r>
          </a:p>
          <a:p>
            <a:endParaRPr lang="en-US">
              <a:latin typeface="Calibri"/>
              <a:ea typeface="Calibri"/>
              <a:cs typeface="Calibri"/>
            </a:endParaRPr>
          </a:p>
          <a:p>
            <a:r>
              <a:rPr lang="en-US">
                <a:latin typeface="Calibri"/>
                <a:ea typeface="Calibri"/>
                <a:cs typeface="Calibri"/>
              </a:rPr>
              <a:t>Weak positive correlation </a:t>
            </a:r>
          </a:p>
        </p:txBody>
      </p:sp>
      <p:pic>
        <p:nvPicPr>
          <p:cNvPr id="7" name="Picture 6" descr="A white and black bar with white text&#10;&#10;Description automatically generated">
            <a:extLst>
              <a:ext uri="{FF2B5EF4-FFF2-40B4-BE49-F238E27FC236}">
                <a16:creationId xmlns:a16="http://schemas.microsoft.com/office/drawing/2014/main" id="{E30901A4-CC9E-DEB0-04F4-59CA90C97E7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00418" y="1705128"/>
            <a:ext cx="5421261" cy="1001969"/>
          </a:xfrm>
          <a:prstGeom prst="rect">
            <a:avLst/>
          </a:prstGeom>
        </p:spPr>
      </p:pic>
    </p:spTree>
    <p:extLst>
      <p:ext uri="{BB962C8B-B14F-4D97-AF65-F5344CB8AC3E}">
        <p14:creationId xmlns:p14="http://schemas.microsoft.com/office/powerpoint/2010/main" val="185017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3600" b="1">
                <a:solidFill>
                  <a:srgbClr val="FFFFFF"/>
                </a:solidFill>
                <a:ea typeface="+mj-lt"/>
                <a:cs typeface="+mj-lt"/>
              </a:rPr>
              <a:t>Comparative Analysis</a:t>
            </a:r>
            <a:br>
              <a:rPr lang="en-US" sz="3600" b="1">
                <a:solidFill>
                  <a:srgbClr val="FFFFFF"/>
                </a:solidFill>
                <a:ea typeface="+mj-lt"/>
                <a:cs typeface="+mj-lt"/>
              </a:rPr>
            </a:br>
            <a:r>
              <a:rPr lang="en-US" sz="3600" b="1">
                <a:solidFill>
                  <a:srgbClr val="FFFFFF"/>
                </a:solidFill>
                <a:ea typeface="+mj-lt"/>
                <a:cs typeface="+mj-lt"/>
              </a:rPr>
              <a:t>Group Means</a:t>
            </a: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15</a:t>
            </a:fld>
            <a:endParaRPr lang="en-US"/>
          </a:p>
        </p:txBody>
      </p:sp>
      <p:pic>
        <p:nvPicPr>
          <p:cNvPr id="4" name="Picture 3" descr="A screenshot of a computer&#10;&#10;Description automatically generated">
            <a:extLst>
              <a:ext uri="{FF2B5EF4-FFF2-40B4-BE49-F238E27FC236}">
                <a16:creationId xmlns:a16="http://schemas.microsoft.com/office/drawing/2014/main" id="{A97FCC16-F3DD-8BCA-0BE5-3A24E65C7A50}"/>
              </a:ext>
            </a:extLst>
          </p:cNvPr>
          <p:cNvPicPr>
            <a:picLocks noChangeAspect="1"/>
          </p:cNvPicPr>
          <p:nvPr/>
        </p:nvPicPr>
        <p:blipFill rotWithShape="1">
          <a:blip r:embed="rId2"/>
          <a:srcRect r="252" b="39496"/>
          <a:stretch/>
        </p:blipFill>
        <p:spPr>
          <a:xfrm>
            <a:off x="458817" y="2155346"/>
            <a:ext cx="5681608" cy="206316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D1AC535-C0E5-791F-E885-6EC5AEF3F21F}"/>
              </a:ext>
            </a:extLst>
          </p:cNvPr>
          <p:cNvPicPr>
            <a:picLocks noChangeAspect="1"/>
          </p:cNvPicPr>
          <p:nvPr/>
        </p:nvPicPr>
        <p:blipFill rotWithShape="1">
          <a:blip r:embed="rId3"/>
          <a:srcRect r="252" b="34866"/>
          <a:stretch/>
        </p:blipFill>
        <p:spPr>
          <a:xfrm>
            <a:off x="6094742" y="2155345"/>
            <a:ext cx="5681608" cy="2221037"/>
          </a:xfrm>
          <a:prstGeom prst="rect">
            <a:avLst/>
          </a:prstGeom>
        </p:spPr>
      </p:pic>
      <p:sp>
        <p:nvSpPr>
          <p:cNvPr id="9" name="TextBox 8">
            <a:extLst>
              <a:ext uri="{FF2B5EF4-FFF2-40B4-BE49-F238E27FC236}">
                <a16:creationId xmlns:a16="http://schemas.microsoft.com/office/drawing/2014/main" id="{E8AC822B-2028-7D7F-8DD2-AE4CDB973296}"/>
              </a:ext>
            </a:extLst>
          </p:cNvPr>
          <p:cNvSpPr txBox="1"/>
          <p:nvPr/>
        </p:nvSpPr>
        <p:spPr>
          <a:xfrm>
            <a:off x="2937681" y="4644162"/>
            <a:ext cx="5796840" cy="584775"/>
          </a:xfrm>
          <a:prstGeom prst="rect">
            <a:avLst/>
          </a:prstGeom>
          <a:solidFill>
            <a:schemeClr val="accent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Is the difference significant?</a:t>
            </a:r>
            <a:endParaRPr lang="en-US" sz="3200"/>
          </a:p>
        </p:txBody>
      </p:sp>
    </p:spTree>
    <p:extLst>
      <p:ext uri="{BB962C8B-B14F-4D97-AF65-F5344CB8AC3E}">
        <p14:creationId xmlns:p14="http://schemas.microsoft.com/office/powerpoint/2010/main" val="323972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Comparative Analysis</a:t>
            </a:r>
            <a:br>
              <a:rPr lang="en-US" sz="4000" b="1">
                <a:solidFill>
                  <a:srgbClr val="FFFFFF"/>
                </a:solidFill>
              </a:rPr>
            </a:br>
            <a:r>
              <a:rPr lang="en-US" sz="4000" b="1">
                <a:solidFill>
                  <a:srgbClr val="FFFFFF"/>
                </a:solidFill>
              </a:rPr>
              <a:t>One-Way ANOVA</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16</a:t>
            </a:fld>
            <a:endParaRPr lang="en-US"/>
          </a:p>
        </p:txBody>
      </p:sp>
      <p:grpSp>
        <p:nvGrpSpPr>
          <p:cNvPr id="12" name="Group 11"/>
          <p:cNvGrpSpPr/>
          <p:nvPr/>
        </p:nvGrpSpPr>
        <p:grpSpPr>
          <a:xfrm>
            <a:off x="289671" y="1855501"/>
            <a:ext cx="11375860" cy="4459864"/>
            <a:chOff x="289671" y="1855501"/>
            <a:chExt cx="11375860" cy="4459864"/>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71" y="1914482"/>
              <a:ext cx="5543091" cy="4382112"/>
            </a:xfrm>
            <a:prstGeom prst="rect">
              <a:avLst/>
            </a:prstGeom>
          </p:spPr>
        </p:pic>
        <p:sp>
          <p:nvSpPr>
            <p:cNvPr id="7" name="TextBox 6"/>
            <p:cNvSpPr txBox="1"/>
            <p:nvPr/>
          </p:nvSpPr>
          <p:spPr>
            <a:xfrm>
              <a:off x="5832765" y="1855501"/>
              <a:ext cx="5832766" cy="1169551"/>
            </a:xfrm>
            <a:prstGeom prst="rect">
              <a:avLst/>
            </a:prstGeom>
            <a:noFill/>
          </p:spPr>
          <p:txBody>
            <a:bodyPr wrap="square" lIns="91440" tIns="45720" rIns="91440" bIns="45720" rtlCol="0" anchor="t">
              <a:spAutoFit/>
            </a:bodyPr>
            <a:lstStyle/>
            <a:p>
              <a:r>
                <a:rPr lang="en-US" sz="1400" err="1">
                  <a:solidFill>
                    <a:srgbClr val="000000"/>
                  </a:solidFill>
                  <a:highlight>
                    <a:srgbClr val="00FF00"/>
                  </a:highlight>
                </a:rPr>
                <a:t>Anova</a:t>
              </a:r>
              <a:r>
                <a:rPr lang="en-US" sz="1400">
                  <a:solidFill>
                    <a:srgbClr val="000000"/>
                  </a:solidFill>
                  <a:highlight>
                    <a:srgbClr val="00FF00"/>
                  </a:highlight>
                </a:rPr>
                <a:t> assumptions:</a:t>
              </a:r>
              <a:r>
                <a:rPr lang="en-US" sz="1400"/>
                <a:t> Homogeneity of Variance (Equal variance between groups)</a:t>
              </a:r>
            </a:p>
            <a:p>
              <a:r>
                <a:rPr lang="en-US" sz="1400"/>
                <a:t>Bartlett’s test: H0&gt; All groups have equal variance</a:t>
              </a:r>
              <a:br>
                <a:rPr lang="en-US" sz="1400"/>
              </a:br>
              <a:r>
                <a:rPr lang="en-US" sz="1400"/>
                <a:t>	         H1&gt; Not all groups have equal variance</a:t>
              </a:r>
            </a:p>
            <a:p>
              <a:r>
                <a:rPr lang="en-US" sz="1400"/>
                <a:t>P-value =0.4418 &gt; 0.05. Fail to reject null hypothesis.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4863" b="54102"/>
            <a:stretch/>
          </p:blipFill>
          <p:spPr>
            <a:xfrm>
              <a:off x="5832764" y="3102851"/>
              <a:ext cx="4876800" cy="1399309"/>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b="46121"/>
            <a:stretch/>
          </p:blipFill>
          <p:spPr>
            <a:xfrm>
              <a:off x="5969581" y="4728446"/>
              <a:ext cx="5695950" cy="1586919"/>
            </a:xfrm>
            <a:prstGeom prst="rect">
              <a:avLst/>
            </a:prstGeom>
          </p:spPr>
        </p:pic>
      </p:grpSp>
    </p:spTree>
    <p:extLst>
      <p:ext uri="{BB962C8B-B14F-4D97-AF65-F5344CB8AC3E}">
        <p14:creationId xmlns:p14="http://schemas.microsoft.com/office/powerpoint/2010/main" val="398654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Comparative Analysis</a:t>
            </a:r>
            <a:br>
              <a:rPr lang="en-US" sz="4000" b="1">
                <a:solidFill>
                  <a:srgbClr val="FFFFFF"/>
                </a:solidFill>
              </a:rPr>
            </a:br>
            <a:r>
              <a:rPr lang="en-US" sz="4000" b="1">
                <a:solidFill>
                  <a:srgbClr val="FFFFFF"/>
                </a:solidFill>
              </a:rPr>
              <a:t>Welch’s ANOVA</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17</a:t>
            </a:fld>
            <a:endParaRPr lang="en-US"/>
          </a:p>
        </p:txBody>
      </p:sp>
      <p:grpSp>
        <p:nvGrpSpPr>
          <p:cNvPr id="12" name="Group 11"/>
          <p:cNvGrpSpPr/>
          <p:nvPr/>
        </p:nvGrpSpPr>
        <p:grpSpPr>
          <a:xfrm>
            <a:off x="253782" y="1855501"/>
            <a:ext cx="11411749" cy="4496646"/>
            <a:chOff x="253782" y="1855501"/>
            <a:chExt cx="11411749" cy="4496646"/>
          </a:xfrm>
        </p:grpSpPr>
        <p:sp>
          <p:nvSpPr>
            <p:cNvPr id="7" name="TextBox 6"/>
            <p:cNvSpPr txBox="1"/>
            <p:nvPr/>
          </p:nvSpPr>
          <p:spPr>
            <a:xfrm>
              <a:off x="5832765" y="1855501"/>
              <a:ext cx="5832766" cy="1169551"/>
            </a:xfrm>
            <a:prstGeom prst="rect">
              <a:avLst/>
            </a:prstGeom>
            <a:noFill/>
            <a:ln>
              <a:solidFill>
                <a:srgbClr val="4472C4"/>
              </a:solidFill>
            </a:ln>
          </p:spPr>
          <p:txBody>
            <a:bodyPr wrap="square" lIns="91440" tIns="45720" rIns="91440" bIns="45720" rtlCol="0" anchor="t">
              <a:spAutoFit/>
            </a:bodyPr>
            <a:lstStyle/>
            <a:p>
              <a:r>
                <a:rPr lang="en-US" sz="1400">
                  <a:highlight>
                    <a:srgbClr val="00FF00"/>
                  </a:highlight>
                </a:rPr>
                <a:t>Anova assumptions: </a:t>
              </a:r>
              <a:r>
                <a:rPr lang="en-US" sz="1400"/>
                <a:t>Homogeneity of Variance (Equal variance between groups)</a:t>
              </a:r>
            </a:p>
            <a:p>
              <a:r>
                <a:rPr lang="en-US" sz="1400"/>
                <a:t>Bartlett’s test: H0&gt; All groups have equal variance </a:t>
              </a:r>
              <a:br>
                <a:rPr lang="en-US" sz="1400"/>
              </a:br>
              <a:r>
                <a:rPr lang="en-US" sz="1400"/>
                <a:t>	         H1&gt; Not all groups have equal variance</a:t>
              </a:r>
              <a:endParaRPr lang="en-US" sz="1400">
                <a:ea typeface="Calibri"/>
                <a:cs typeface="Calibri"/>
              </a:endParaRPr>
            </a:p>
            <a:p>
              <a:r>
                <a:rPr lang="en-US" sz="1400"/>
                <a:t>P-value =0.00 &gt; 0.05. Reject null hypothesis.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82" y="1855501"/>
              <a:ext cx="5578981" cy="436432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63470"/>
            <a:stretch/>
          </p:blipFill>
          <p:spPr>
            <a:xfrm>
              <a:off x="5969581" y="3038961"/>
              <a:ext cx="5695950" cy="1245656"/>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33951"/>
            <a:stretch/>
          </p:blipFill>
          <p:spPr>
            <a:xfrm>
              <a:off x="5969580" y="4099917"/>
              <a:ext cx="5695950" cy="2252230"/>
            </a:xfrm>
            <a:prstGeom prst="rect">
              <a:avLst/>
            </a:prstGeom>
          </p:spPr>
        </p:pic>
      </p:grpSp>
    </p:spTree>
    <p:extLst>
      <p:ext uri="{BB962C8B-B14F-4D97-AF65-F5344CB8AC3E}">
        <p14:creationId xmlns:p14="http://schemas.microsoft.com/office/powerpoint/2010/main" val="220307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Comparative Analysis</a:t>
            </a:r>
            <a:br>
              <a:rPr lang="en-US" sz="4000" b="1">
                <a:solidFill>
                  <a:srgbClr val="FFFFFF"/>
                </a:solidFill>
              </a:rPr>
            </a:br>
            <a:r>
              <a:rPr lang="en-US" sz="4000" b="1">
                <a:solidFill>
                  <a:srgbClr val="FFFFFF"/>
                </a:solidFill>
              </a:rPr>
              <a:t>Proportion Tables</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18</a:t>
            </a:fld>
            <a:endParaRPr lang="en-US"/>
          </a:p>
        </p:txBody>
      </p:sp>
      <p:sp>
        <p:nvSpPr>
          <p:cNvPr id="12" name="TextBox 11"/>
          <p:cNvSpPr txBox="1"/>
          <p:nvPr/>
        </p:nvSpPr>
        <p:spPr>
          <a:xfrm>
            <a:off x="263236" y="2022764"/>
            <a:ext cx="5569528" cy="369332"/>
          </a:xfrm>
          <a:prstGeom prst="rect">
            <a:avLst/>
          </a:prstGeom>
          <a:solidFill>
            <a:schemeClr val="accent5">
              <a:lumMod val="60000"/>
              <a:lumOff val="40000"/>
            </a:schemeClr>
          </a:solidFill>
        </p:spPr>
        <p:txBody>
          <a:bodyPr wrap="square" rtlCol="0">
            <a:spAutoFit/>
          </a:bodyPr>
          <a:lstStyle/>
          <a:p>
            <a:r>
              <a:rPr lang="en-US"/>
              <a:t>Diabetic Patients</a:t>
            </a:r>
          </a:p>
        </p:txBody>
      </p:sp>
      <p:grpSp>
        <p:nvGrpSpPr>
          <p:cNvPr id="15" name="Group 14"/>
          <p:cNvGrpSpPr/>
          <p:nvPr/>
        </p:nvGrpSpPr>
        <p:grpSpPr>
          <a:xfrm>
            <a:off x="400050" y="2444751"/>
            <a:ext cx="5432714" cy="2238085"/>
            <a:chOff x="400050" y="2444751"/>
            <a:chExt cx="5432714" cy="2238085"/>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4366"/>
            <a:stretch/>
          </p:blipFill>
          <p:spPr>
            <a:xfrm>
              <a:off x="400050" y="2444751"/>
              <a:ext cx="5432714" cy="2238085"/>
            </a:xfrm>
            <a:prstGeom prst="rect">
              <a:avLst/>
            </a:prstGeom>
          </p:spPr>
        </p:pic>
        <p:sp>
          <p:nvSpPr>
            <p:cNvPr id="8" name="TextBox 7"/>
            <p:cNvSpPr txBox="1"/>
            <p:nvPr/>
          </p:nvSpPr>
          <p:spPr>
            <a:xfrm>
              <a:off x="400050" y="4284617"/>
              <a:ext cx="3340677" cy="369332"/>
            </a:xfrm>
            <a:prstGeom prst="rect">
              <a:avLst/>
            </a:prstGeom>
            <a:noFill/>
          </p:spPr>
          <p:txBody>
            <a:bodyPr wrap="square" rtlCol="0">
              <a:spAutoFit/>
            </a:bodyPr>
            <a:lstStyle/>
            <a:p>
              <a:r>
                <a:rPr lang="en-US">
                  <a:solidFill>
                    <a:schemeClr val="bg2">
                      <a:lumMod val="50000"/>
                    </a:schemeClr>
                  </a:solidFill>
                </a:rPr>
                <a:t>Total</a:t>
              </a:r>
            </a:p>
          </p:txBody>
        </p:sp>
        <p:sp>
          <p:nvSpPr>
            <p:cNvPr id="13" name="TextBox 12"/>
            <p:cNvSpPr txBox="1"/>
            <p:nvPr/>
          </p:nvSpPr>
          <p:spPr>
            <a:xfrm>
              <a:off x="400050" y="2798615"/>
              <a:ext cx="3340677" cy="369332"/>
            </a:xfrm>
            <a:prstGeom prst="rect">
              <a:avLst/>
            </a:prstGeom>
            <a:solidFill>
              <a:schemeClr val="bg1">
                <a:lumMod val="95000"/>
              </a:schemeClr>
            </a:solidFill>
          </p:spPr>
          <p:txBody>
            <a:bodyPr wrap="square" rtlCol="0">
              <a:spAutoFit/>
            </a:bodyPr>
            <a:lstStyle/>
            <a:p>
              <a:r>
                <a:rPr lang="en-US"/>
                <a:t>COVID-19 Results</a:t>
              </a:r>
            </a:p>
          </p:txBody>
        </p:sp>
        <p:sp>
          <p:nvSpPr>
            <p:cNvPr id="14" name="TextBox 13"/>
            <p:cNvSpPr txBox="1"/>
            <p:nvPr/>
          </p:nvSpPr>
          <p:spPr>
            <a:xfrm>
              <a:off x="4197927" y="2466109"/>
              <a:ext cx="1593270" cy="369332"/>
            </a:xfrm>
            <a:prstGeom prst="rect">
              <a:avLst/>
            </a:prstGeom>
            <a:solidFill>
              <a:schemeClr val="bg1">
                <a:lumMod val="95000"/>
              </a:schemeClr>
            </a:solidFill>
          </p:spPr>
          <p:txBody>
            <a:bodyPr wrap="square" rtlCol="0">
              <a:spAutoFit/>
            </a:bodyPr>
            <a:lstStyle/>
            <a:p>
              <a:r>
                <a:rPr lang="en-US"/>
                <a:t>Condition</a:t>
              </a:r>
            </a:p>
          </p:txBody>
        </p:sp>
      </p:grpSp>
      <p:grpSp>
        <p:nvGrpSpPr>
          <p:cNvPr id="23" name="Group 22"/>
          <p:cNvGrpSpPr/>
          <p:nvPr/>
        </p:nvGrpSpPr>
        <p:grpSpPr>
          <a:xfrm>
            <a:off x="6095999" y="1993882"/>
            <a:ext cx="5895976" cy="2831624"/>
            <a:chOff x="6095999" y="1993882"/>
            <a:chExt cx="5895976" cy="2831624"/>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30182"/>
            <a:stretch/>
          </p:blipFill>
          <p:spPr>
            <a:xfrm>
              <a:off x="6096000" y="2444751"/>
              <a:ext cx="5695950" cy="2380755"/>
            </a:xfrm>
            <a:prstGeom prst="rect">
              <a:avLst/>
            </a:prstGeom>
          </p:spPr>
        </p:pic>
        <p:sp>
          <p:nvSpPr>
            <p:cNvPr id="18" name="TextBox 17"/>
            <p:cNvSpPr txBox="1"/>
            <p:nvPr/>
          </p:nvSpPr>
          <p:spPr>
            <a:xfrm>
              <a:off x="6319574" y="1993882"/>
              <a:ext cx="5569528" cy="369332"/>
            </a:xfrm>
            <a:prstGeom prst="rect">
              <a:avLst/>
            </a:prstGeom>
            <a:solidFill>
              <a:schemeClr val="accent5">
                <a:lumMod val="60000"/>
                <a:lumOff val="40000"/>
              </a:schemeClr>
            </a:solidFill>
          </p:spPr>
          <p:txBody>
            <a:bodyPr wrap="square" rtlCol="0">
              <a:spAutoFit/>
            </a:bodyPr>
            <a:lstStyle/>
            <a:p>
              <a:r>
                <a:rPr lang="en-US"/>
                <a:t>Pneumonia Patients</a:t>
              </a:r>
            </a:p>
          </p:txBody>
        </p:sp>
        <p:sp>
          <p:nvSpPr>
            <p:cNvPr id="19" name="TextBox 18"/>
            <p:cNvSpPr txBox="1"/>
            <p:nvPr/>
          </p:nvSpPr>
          <p:spPr>
            <a:xfrm>
              <a:off x="6095999" y="2793875"/>
              <a:ext cx="3340677" cy="369332"/>
            </a:xfrm>
            <a:prstGeom prst="rect">
              <a:avLst/>
            </a:prstGeom>
            <a:solidFill>
              <a:schemeClr val="bg1">
                <a:lumMod val="95000"/>
              </a:schemeClr>
            </a:solidFill>
          </p:spPr>
          <p:txBody>
            <a:bodyPr wrap="square" rtlCol="0">
              <a:spAutoFit/>
            </a:bodyPr>
            <a:lstStyle/>
            <a:p>
              <a:r>
                <a:rPr lang="en-US"/>
                <a:t>COVID-19 Results</a:t>
              </a:r>
            </a:p>
          </p:txBody>
        </p:sp>
        <p:sp>
          <p:nvSpPr>
            <p:cNvPr id="21" name="TextBox 20"/>
            <p:cNvSpPr txBox="1"/>
            <p:nvPr/>
          </p:nvSpPr>
          <p:spPr>
            <a:xfrm>
              <a:off x="10398705" y="2429283"/>
              <a:ext cx="1593270" cy="369332"/>
            </a:xfrm>
            <a:prstGeom prst="rect">
              <a:avLst/>
            </a:prstGeom>
            <a:solidFill>
              <a:schemeClr val="bg1">
                <a:lumMod val="95000"/>
              </a:schemeClr>
            </a:solidFill>
          </p:spPr>
          <p:txBody>
            <a:bodyPr wrap="square" rtlCol="0">
              <a:spAutoFit/>
            </a:bodyPr>
            <a:lstStyle/>
            <a:p>
              <a:r>
                <a:rPr lang="en-US"/>
                <a:t>Condition</a:t>
              </a:r>
            </a:p>
          </p:txBody>
        </p:sp>
        <p:sp>
          <p:nvSpPr>
            <p:cNvPr id="22" name="TextBox 21"/>
            <p:cNvSpPr txBox="1"/>
            <p:nvPr/>
          </p:nvSpPr>
          <p:spPr>
            <a:xfrm>
              <a:off x="6095999" y="4271509"/>
              <a:ext cx="3340677" cy="369332"/>
            </a:xfrm>
            <a:prstGeom prst="rect">
              <a:avLst/>
            </a:prstGeom>
            <a:noFill/>
          </p:spPr>
          <p:txBody>
            <a:bodyPr wrap="square" rtlCol="0">
              <a:spAutoFit/>
            </a:bodyPr>
            <a:lstStyle/>
            <a:p>
              <a:r>
                <a:rPr lang="en-US">
                  <a:solidFill>
                    <a:schemeClr val="bg2">
                      <a:lumMod val="50000"/>
                    </a:schemeClr>
                  </a:solidFill>
                </a:rPr>
                <a:t>Total</a:t>
              </a:r>
            </a:p>
          </p:txBody>
        </p:sp>
      </p:grpSp>
      <p:sp>
        <p:nvSpPr>
          <p:cNvPr id="26" name="TextBox 25"/>
          <p:cNvSpPr txBox="1"/>
          <p:nvPr/>
        </p:nvSpPr>
        <p:spPr>
          <a:xfrm>
            <a:off x="609600" y="5292461"/>
            <a:ext cx="4641273" cy="784830"/>
          </a:xfrm>
          <a:prstGeom prst="rect">
            <a:avLst/>
          </a:prstGeom>
          <a:noFill/>
        </p:spPr>
        <p:txBody>
          <a:bodyPr wrap="square" rtlCol="0">
            <a:spAutoFit/>
          </a:bodyPr>
          <a:lstStyle/>
          <a:p>
            <a:pPr marL="285750" indent="-285750">
              <a:buFont typeface="Wingdings" panose="05000000000000000000" pitchFamily="2" charset="2"/>
              <a:buChar char="Ø"/>
            </a:pPr>
            <a:r>
              <a:rPr lang="en-US" sz="1500"/>
              <a:t>Approximately 11.64% are still awaiting results.</a:t>
            </a:r>
          </a:p>
          <a:p>
            <a:pPr marL="285750" indent="-285750">
              <a:buFont typeface="Wingdings" panose="05000000000000000000" pitchFamily="2" charset="2"/>
              <a:buChar char="Ø"/>
            </a:pPr>
            <a:r>
              <a:rPr lang="en-US" sz="1500"/>
              <a:t>About 37.62% have tested negative for Covid-19.</a:t>
            </a:r>
          </a:p>
          <a:p>
            <a:pPr marL="285750" indent="-285750">
              <a:buFont typeface="Wingdings" panose="05000000000000000000" pitchFamily="2" charset="2"/>
              <a:buChar char="Ø"/>
            </a:pPr>
            <a:r>
              <a:rPr lang="en-US" sz="1500"/>
              <a:t>Around 50.74% have tested positive for Covid-19</a:t>
            </a:r>
          </a:p>
        </p:txBody>
      </p:sp>
      <p:sp>
        <p:nvSpPr>
          <p:cNvPr id="27" name="TextBox 26"/>
          <p:cNvSpPr txBox="1"/>
          <p:nvPr/>
        </p:nvSpPr>
        <p:spPr>
          <a:xfrm>
            <a:off x="6400800" y="5313223"/>
            <a:ext cx="4641273" cy="784830"/>
          </a:xfrm>
          <a:prstGeom prst="rect">
            <a:avLst/>
          </a:prstGeom>
          <a:noFill/>
        </p:spPr>
        <p:txBody>
          <a:bodyPr wrap="square" rtlCol="0">
            <a:spAutoFit/>
          </a:bodyPr>
          <a:lstStyle/>
          <a:p>
            <a:pPr marL="285750" indent="-285750">
              <a:buFont typeface="Wingdings" panose="05000000000000000000" pitchFamily="2" charset="2"/>
              <a:buChar char="Ø"/>
            </a:pPr>
            <a:r>
              <a:rPr lang="en-US" sz="1500"/>
              <a:t>Approximately 9.17% are still awaiting results.</a:t>
            </a:r>
          </a:p>
          <a:p>
            <a:pPr marL="285750" indent="-285750">
              <a:buFont typeface="Wingdings" panose="05000000000000000000" pitchFamily="2" charset="2"/>
              <a:buChar char="Ø"/>
            </a:pPr>
            <a:r>
              <a:rPr lang="en-US" sz="1500"/>
              <a:t>About 31.35% have tested negative for Covid-19.</a:t>
            </a:r>
          </a:p>
          <a:p>
            <a:pPr marL="285750" indent="-285750">
              <a:buFont typeface="Wingdings" panose="05000000000000000000" pitchFamily="2" charset="2"/>
              <a:buChar char="Ø"/>
            </a:pPr>
            <a:r>
              <a:rPr lang="en-US" sz="1500"/>
              <a:t>Around 59.46% have tested positive for Covid-19</a:t>
            </a:r>
          </a:p>
        </p:txBody>
      </p:sp>
      <p:sp>
        <p:nvSpPr>
          <p:cNvPr id="28" name="TextBox 27"/>
          <p:cNvSpPr txBox="1"/>
          <p:nvPr/>
        </p:nvSpPr>
        <p:spPr>
          <a:xfrm>
            <a:off x="2070388" y="4943891"/>
            <a:ext cx="720436" cy="369332"/>
          </a:xfrm>
          <a:prstGeom prst="rect">
            <a:avLst/>
          </a:prstGeom>
          <a:solidFill>
            <a:schemeClr val="tx2">
              <a:lumMod val="20000"/>
              <a:lumOff val="80000"/>
            </a:schemeClr>
          </a:solidFill>
        </p:spPr>
        <p:txBody>
          <a:bodyPr wrap="square" rtlCol="0">
            <a:spAutoFit/>
          </a:bodyPr>
          <a:lstStyle/>
          <a:p>
            <a:r>
              <a:rPr lang="en-US"/>
              <a:t>YES</a:t>
            </a:r>
          </a:p>
        </p:txBody>
      </p:sp>
      <p:sp>
        <p:nvSpPr>
          <p:cNvPr id="29" name="TextBox 28"/>
          <p:cNvSpPr txBox="1"/>
          <p:nvPr/>
        </p:nvSpPr>
        <p:spPr>
          <a:xfrm>
            <a:off x="7432964" y="4870260"/>
            <a:ext cx="720436" cy="369332"/>
          </a:xfrm>
          <a:prstGeom prst="rect">
            <a:avLst/>
          </a:prstGeom>
          <a:solidFill>
            <a:schemeClr val="bg2">
              <a:lumMod val="90000"/>
            </a:schemeClr>
          </a:solidFill>
        </p:spPr>
        <p:txBody>
          <a:bodyPr wrap="square" rtlCol="0">
            <a:spAutoFit/>
          </a:bodyPr>
          <a:lstStyle/>
          <a:p>
            <a:r>
              <a:rPr lang="en-US"/>
              <a:t>YES</a:t>
            </a:r>
          </a:p>
        </p:txBody>
      </p:sp>
    </p:spTree>
    <p:extLst>
      <p:ext uri="{BB962C8B-B14F-4D97-AF65-F5344CB8AC3E}">
        <p14:creationId xmlns:p14="http://schemas.microsoft.com/office/powerpoint/2010/main" val="135025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097183" cy="19224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097183" cy="5694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600" y="252974"/>
            <a:ext cx="9818990" cy="1143764"/>
          </a:xfrm>
        </p:spPr>
        <p:txBody>
          <a:bodyPr>
            <a:normAutofit fontScale="90000"/>
          </a:bodyPr>
          <a:lstStyle/>
          <a:p>
            <a:r>
              <a:rPr lang="en-US" sz="4000" b="1">
                <a:solidFill>
                  <a:srgbClr val="FFFFFF"/>
                </a:solidFill>
              </a:rPr>
              <a:t>Time-to-Event Analysis</a:t>
            </a:r>
            <a:br>
              <a:rPr lang="en-US" sz="4000" b="1">
                <a:solidFill>
                  <a:srgbClr val="FFFFFF"/>
                </a:solidFill>
              </a:rPr>
            </a:br>
            <a:r>
              <a:rPr lang="en-US" sz="4000" b="1">
                <a:solidFill>
                  <a:srgbClr val="FFFFFF"/>
                </a:solidFill>
              </a:rPr>
              <a:t>(Survival Analysis)</a:t>
            </a:r>
            <a:endParaRPr lang="en-KE" sz="4000" b="1">
              <a:solidFill>
                <a:srgbClr val="FFFFFF"/>
              </a:solidFill>
            </a:endParaRPr>
          </a:p>
        </p:txBody>
      </p:sp>
      <p:sp>
        <p:nvSpPr>
          <p:cNvPr id="16" name="Footer Placeholder 15"/>
          <p:cNvSpPr>
            <a:spLocks noGrp="1"/>
          </p:cNvSpPr>
          <p:nvPr>
            <p:ph type="ftr" sz="quarter" idx="11"/>
          </p:nvPr>
        </p:nvSpPr>
        <p:spPr>
          <a:xfrm>
            <a:off x="4038600" y="6356350"/>
            <a:ext cx="4082799" cy="404014"/>
          </a:xfrm>
        </p:spPr>
        <p:txBody>
          <a:bodyPr/>
          <a:lstStyle/>
          <a:p>
            <a:r>
              <a:rPr lang="en-US"/>
              <a:t>Palladium</a:t>
            </a:r>
          </a:p>
        </p:txBody>
      </p:sp>
      <p:cxnSp>
        <p:nvCxnSpPr>
          <p:cNvPr id="24" name="Straight Connector 23"/>
          <p:cNvCxnSpPr/>
          <p:nvPr/>
        </p:nvCxnSpPr>
        <p:spPr>
          <a:xfrm>
            <a:off x="609600" y="6356350"/>
            <a:ext cx="10296353"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8610600" y="6356350"/>
            <a:ext cx="2721866" cy="404014"/>
          </a:xfrm>
        </p:spPr>
        <p:txBody>
          <a:bodyPr/>
          <a:lstStyle/>
          <a:p>
            <a:fld id="{E3DD76B2-E6F0-42AD-B46C-A9F180E4773E}" type="slidenum">
              <a:rPr lang="en-US" smtClean="0"/>
              <a:t>19</a:t>
            </a:fld>
            <a:endParaRPr lang="en-US"/>
          </a:p>
        </p:txBody>
      </p:sp>
      <p:sp>
        <p:nvSpPr>
          <p:cNvPr id="11" name="TextBox 10">
            <a:extLst>
              <a:ext uri="{FF2B5EF4-FFF2-40B4-BE49-F238E27FC236}">
                <a16:creationId xmlns:a16="http://schemas.microsoft.com/office/drawing/2014/main" id="{2B3FC3F5-9E01-48D3-BEFD-C45C6C91D47A}"/>
              </a:ext>
            </a:extLst>
          </p:cNvPr>
          <p:cNvSpPr txBox="1"/>
          <p:nvPr/>
        </p:nvSpPr>
        <p:spPr>
          <a:xfrm>
            <a:off x="7021128" y="1986010"/>
            <a:ext cx="4953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ea typeface="+mn-lt"/>
                <a:cs typeface="+mn-lt"/>
              </a:rPr>
              <a:t> A positive coefficient indicates an increase in the hazard rate, and a negative coefficient indicates a decrease in the hazard rate.</a:t>
            </a:r>
          </a:p>
          <a:p>
            <a:endParaRPr lang="en-US" dirty="0">
              <a:cs typeface="Calibri"/>
            </a:endParaRPr>
          </a:p>
        </p:txBody>
      </p:sp>
      <p:pic>
        <p:nvPicPr>
          <p:cNvPr id="2" name="Picture 1" descr="A screenshot of a graph&#10;&#10;Description automatically generated">
            <a:extLst>
              <a:ext uri="{FF2B5EF4-FFF2-40B4-BE49-F238E27FC236}">
                <a16:creationId xmlns:a16="http://schemas.microsoft.com/office/drawing/2014/main" id="{B59948DB-0072-B26D-321F-E7DCF3D14FB5}"/>
              </a:ext>
            </a:extLst>
          </p:cNvPr>
          <p:cNvPicPr>
            <a:picLocks noChangeAspect="1"/>
          </p:cNvPicPr>
          <p:nvPr/>
        </p:nvPicPr>
        <p:blipFill>
          <a:blip r:embed="rId3"/>
          <a:stretch>
            <a:fillRect/>
          </a:stretch>
        </p:blipFill>
        <p:spPr>
          <a:xfrm>
            <a:off x="856891" y="2076091"/>
            <a:ext cx="5891841" cy="4114800"/>
          </a:xfrm>
          <a:prstGeom prst="rect">
            <a:avLst/>
          </a:prstGeom>
        </p:spPr>
      </p:pic>
      <p:sp>
        <p:nvSpPr>
          <p:cNvPr id="3" name="TextBox 2">
            <a:extLst>
              <a:ext uri="{FF2B5EF4-FFF2-40B4-BE49-F238E27FC236}">
                <a16:creationId xmlns:a16="http://schemas.microsoft.com/office/drawing/2014/main" id="{154C0686-4174-480B-EF60-6BC5179A44A2}"/>
              </a:ext>
            </a:extLst>
          </p:cNvPr>
          <p:cNvSpPr txBox="1"/>
          <p:nvPr/>
        </p:nvSpPr>
        <p:spPr>
          <a:xfrm>
            <a:off x="7153012" y="2942657"/>
            <a:ext cx="468923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ighlight>
                  <a:srgbClr val="00FFFF"/>
                </a:highlight>
                <a:cs typeface="Calibri"/>
              </a:rPr>
              <a:t>At a given point in time someone who is male is 1.2652 times likely to die as someone who is female adjusting for other variable. </a:t>
            </a:r>
          </a:p>
          <a:p>
            <a:endParaRPr lang="en-US" dirty="0">
              <a:highlight>
                <a:srgbClr val="00FFFF"/>
              </a:highlight>
              <a:cs typeface="Calibri"/>
            </a:endParaRPr>
          </a:p>
          <a:p>
            <a:r>
              <a:rPr lang="en-US" dirty="0">
                <a:highlight>
                  <a:srgbClr val="00FF00"/>
                </a:highlight>
                <a:ea typeface="+mn-lt"/>
                <a:cs typeface="+mn-lt"/>
              </a:rPr>
              <a:t>At a given point in time someone who is male is 26.52% more times likely to die as someone who is female adjusting for other variable. </a:t>
            </a:r>
            <a:endParaRPr lang="en-US" dirty="0">
              <a:highlight>
                <a:srgbClr val="00FF00"/>
              </a:highlight>
            </a:endParaRPr>
          </a:p>
          <a:p>
            <a:endParaRPr lang="en-US" dirty="0">
              <a:cs typeface="Calibri"/>
            </a:endParaRPr>
          </a:p>
          <a:p>
            <a:r>
              <a:rPr lang="en-US" dirty="0">
                <a:highlight>
                  <a:srgbClr val="FF0000"/>
                </a:highlight>
                <a:cs typeface="Calibri"/>
              </a:rPr>
              <a:t>At a given point in time the probability of dying for someone who is 1 year 0ld is 1.0313 times higher than someone who is 1 year young. </a:t>
            </a:r>
          </a:p>
        </p:txBody>
      </p:sp>
    </p:spTree>
    <p:extLst>
      <p:ext uri="{BB962C8B-B14F-4D97-AF65-F5344CB8AC3E}">
        <p14:creationId xmlns:p14="http://schemas.microsoft.com/office/powerpoint/2010/main" val="236244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rPr>
              <a:t>Background</a:t>
            </a:r>
            <a:endParaRPr lang="en-KE" sz="4000" b="1">
              <a:solidFill>
                <a:srgbClr val="FFFFFF"/>
              </a:solidFill>
            </a:endParaRPr>
          </a:p>
        </p:txBody>
      </p:sp>
      <p:sp>
        <p:nvSpPr>
          <p:cNvPr id="11" name="Content Placeholder 2">
            <a:extLst>
              <a:ext uri="{FF2B5EF4-FFF2-40B4-BE49-F238E27FC236}">
                <a16:creationId xmlns:a16="http://schemas.microsoft.com/office/drawing/2014/main" id="{76099669-810D-746A-7C92-68230A9C7CA4}"/>
              </a:ext>
            </a:extLst>
          </p:cNvPr>
          <p:cNvSpPr>
            <a:spLocks noGrp="1"/>
          </p:cNvSpPr>
          <p:nvPr>
            <p:ph idx="1"/>
          </p:nvPr>
        </p:nvSpPr>
        <p:spPr>
          <a:xfrm>
            <a:off x="1371599" y="1990334"/>
            <a:ext cx="9724031" cy="4011221"/>
          </a:xfrm>
        </p:spPr>
        <p:txBody>
          <a:bodyPr anchor="ctr">
            <a:normAutofit/>
          </a:bodyPr>
          <a:lstStyle/>
          <a:p>
            <a:pPr lvl="1"/>
            <a:r>
              <a:rPr lang="en-US" sz="1900">
                <a:latin typeface="Times New Roman" panose="02020603050405020304" pitchFamily="18" charset="0"/>
                <a:cs typeface="Times New Roman" panose="02020603050405020304" pitchFamily="18" charset="0"/>
              </a:rPr>
              <a:t>Studies shows that pre-existing medical  conditions can influence the severity of </a:t>
            </a:r>
            <a:r>
              <a:rPr lang="en-US" sz="2000">
                <a:latin typeface="Times New Roman" panose="02020603050405020304" pitchFamily="18" charset="0"/>
                <a:cs typeface="Times New Roman" panose="02020603050405020304" pitchFamily="18" charset="0"/>
              </a:rPr>
              <a:t>COVID-19</a:t>
            </a:r>
            <a:r>
              <a:rPr lang="en-US" sz="1900">
                <a:latin typeface="Times New Roman" panose="02020603050405020304" pitchFamily="18" charset="0"/>
                <a:cs typeface="Times New Roman" panose="02020603050405020304" pitchFamily="18" charset="0"/>
              </a:rPr>
              <a:t>. The study on “Impact of Pre-</a:t>
            </a:r>
            <a:r>
              <a:rPr lang="en-US" sz="1900" err="1">
                <a:latin typeface="Times New Roman" panose="02020603050405020304" pitchFamily="18" charset="0"/>
                <a:cs typeface="Times New Roman" panose="02020603050405020304" pitchFamily="18" charset="0"/>
              </a:rPr>
              <a:t>exisiting</a:t>
            </a:r>
            <a:r>
              <a:rPr lang="en-US" sz="1900">
                <a:latin typeface="Times New Roman" panose="02020603050405020304" pitchFamily="18" charset="0"/>
                <a:cs typeface="Times New Roman" panose="02020603050405020304" pitchFamily="18" charset="0"/>
              </a:rPr>
              <a:t> Health Conditions in Adults” found that, among COVID-19 cases, the three most common underlying health conditions are cardiovascular disease (32%), diabetes (30%), and chronic lung disease (18%). Among COVID-19 hospitalizations, the three most common underlying conditions are hypertension (57.7%), obesity (47.8%), and metabolic disease (42.9%). </a:t>
            </a:r>
          </a:p>
          <a:p>
            <a:pPr marL="457200" lvl="1" indent="0">
              <a:buNone/>
            </a:pPr>
            <a:r>
              <a:rPr lang="en-US">
                <a:latin typeface="Times New Roman" panose="02020603050405020304" pitchFamily="18" charset="0"/>
                <a:cs typeface="Times New Roman" panose="02020603050405020304" pitchFamily="18" charset="0"/>
              </a:rPr>
              <a:t>	&gt; Ref: </a:t>
            </a:r>
            <a:r>
              <a:rPr lang="en-US" sz="1000">
                <a:latin typeface="Times New Roman" panose="02020603050405020304" pitchFamily="18" charset="0"/>
                <a:cs typeface="Times New Roman" panose="02020603050405020304" pitchFamily="18" charset="0"/>
              </a:rPr>
              <a:t>https://sph.uth.edu/research/centers/dell/legislative-initiatives/COVID-19%20Impact%20on%20pre-existing%20conditions_Adults_8_27_2021.pdf</a:t>
            </a:r>
          </a:p>
          <a:p>
            <a:pPr lvl="1"/>
            <a:r>
              <a:rPr lang="en-US" sz="2000"/>
              <a:t>Demographic factors e.g. age and sex can as well influence the severity of COVID-19. For example, Adults are at a high risk of contracting the disease compared to younger people. Although adults aged older than 65 years represent only about 16% of the US population, they account for 31% of reported cases, 45% of hospitalizations, 53% of intensive care unit (ICU) admissions, and 80% of COVID-19–associated deaths.</a:t>
            </a:r>
          </a:p>
          <a:p>
            <a:pPr marL="457200" lvl="1" indent="0">
              <a:buNone/>
            </a:pPr>
            <a:r>
              <a:rPr lang="en-US" sz="2000"/>
              <a:t>       &gt; Ref: </a:t>
            </a:r>
            <a:r>
              <a:rPr lang="en-US" sz="900"/>
              <a:t>https://www.ncbi.nlm.nih.gov/pmc/articles/PMC9633621/#:~:text=Early%20and%20late%20reports%20showed,also%20differ%20in%20older%20adults.</a:t>
            </a:r>
            <a:endParaRPr lang="en-KE" sz="900"/>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2</a:t>
            </a:fld>
            <a:endParaRPr lang="en-US"/>
          </a:p>
        </p:txBody>
      </p:sp>
    </p:spTree>
    <p:extLst>
      <p:ext uri="{BB962C8B-B14F-4D97-AF65-F5344CB8AC3E}">
        <p14:creationId xmlns:p14="http://schemas.microsoft.com/office/powerpoint/2010/main" val="3113864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097183" cy="19224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097183" cy="5694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600" y="252974"/>
            <a:ext cx="9818990" cy="1143764"/>
          </a:xfrm>
        </p:spPr>
        <p:txBody>
          <a:bodyPr>
            <a:normAutofit fontScale="90000"/>
          </a:bodyPr>
          <a:lstStyle/>
          <a:p>
            <a:r>
              <a:rPr lang="en-US" sz="4000" b="1">
                <a:solidFill>
                  <a:srgbClr val="FFFFFF"/>
                </a:solidFill>
              </a:rPr>
              <a:t>Time-to-Event Analysis</a:t>
            </a:r>
            <a:br>
              <a:rPr lang="en-US" sz="4000" b="1">
                <a:solidFill>
                  <a:srgbClr val="FFFFFF"/>
                </a:solidFill>
              </a:rPr>
            </a:br>
            <a:r>
              <a:rPr lang="en-US" sz="4000" b="1">
                <a:solidFill>
                  <a:srgbClr val="FFFFFF"/>
                </a:solidFill>
              </a:rPr>
              <a:t>(Survival Analysis)</a:t>
            </a:r>
            <a:endParaRPr lang="en-KE" sz="4000" b="1">
              <a:solidFill>
                <a:srgbClr val="FFFFFF"/>
              </a:solidFill>
            </a:endParaRPr>
          </a:p>
        </p:txBody>
      </p:sp>
      <p:sp>
        <p:nvSpPr>
          <p:cNvPr id="16" name="Footer Placeholder 15"/>
          <p:cNvSpPr>
            <a:spLocks noGrp="1"/>
          </p:cNvSpPr>
          <p:nvPr>
            <p:ph type="ftr" sz="quarter" idx="11"/>
          </p:nvPr>
        </p:nvSpPr>
        <p:spPr>
          <a:xfrm>
            <a:off x="4038600" y="6356350"/>
            <a:ext cx="4082799" cy="404014"/>
          </a:xfrm>
        </p:spPr>
        <p:txBody>
          <a:bodyPr/>
          <a:lstStyle/>
          <a:p>
            <a:r>
              <a:rPr lang="en-US"/>
              <a:t>Palladium</a:t>
            </a:r>
          </a:p>
        </p:txBody>
      </p:sp>
      <p:cxnSp>
        <p:nvCxnSpPr>
          <p:cNvPr id="24" name="Straight Connector 23"/>
          <p:cNvCxnSpPr/>
          <p:nvPr/>
        </p:nvCxnSpPr>
        <p:spPr>
          <a:xfrm>
            <a:off x="609600" y="6356350"/>
            <a:ext cx="10296353"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8610600" y="6356350"/>
            <a:ext cx="2721866" cy="404014"/>
          </a:xfrm>
        </p:spPr>
        <p:txBody>
          <a:bodyPr/>
          <a:lstStyle/>
          <a:p>
            <a:fld id="{E3DD76B2-E6F0-42AD-B46C-A9F180E4773E}" type="slidenum">
              <a:rPr lang="en-US" smtClean="0"/>
              <a:t>20</a:t>
            </a:fld>
            <a:endParaRPr lang="en-US"/>
          </a:p>
        </p:txBody>
      </p:sp>
      <p:pic>
        <p:nvPicPr>
          <p:cNvPr id="4" name="Picture 3" descr="A graph of a number of days&#10;&#10;Description automatically generated">
            <a:extLst>
              <a:ext uri="{FF2B5EF4-FFF2-40B4-BE49-F238E27FC236}">
                <a16:creationId xmlns:a16="http://schemas.microsoft.com/office/drawing/2014/main" id="{E0EBD835-BB2B-F30B-4A80-34E18CA16A4E}"/>
              </a:ext>
            </a:extLst>
          </p:cNvPr>
          <p:cNvPicPr>
            <a:picLocks noChangeAspect="1"/>
          </p:cNvPicPr>
          <p:nvPr/>
        </p:nvPicPr>
        <p:blipFill>
          <a:blip r:embed="rId3"/>
          <a:stretch>
            <a:fillRect/>
          </a:stretch>
        </p:blipFill>
        <p:spPr>
          <a:xfrm>
            <a:off x="1060353" y="2032958"/>
            <a:ext cx="5154238" cy="4114800"/>
          </a:xfrm>
          <a:prstGeom prst="rect">
            <a:avLst/>
          </a:prstGeom>
        </p:spPr>
      </p:pic>
      <p:sp>
        <p:nvSpPr>
          <p:cNvPr id="7" name="TextBox 6">
            <a:extLst>
              <a:ext uri="{FF2B5EF4-FFF2-40B4-BE49-F238E27FC236}">
                <a16:creationId xmlns:a16="http://schemas.microsoft.com/office/drawing/2014/main" id="{B8812167-8A7E-321C-6B8B-B1AA27268CD3}"/>
              </a:ext>
            </a:extLst>
          </p:cNvPr>
          <p:cNvSpPr txBox="1"/>
          <p:nvPr/>
        </p:nvSpPr>
        <p:spPr>
          <a:xfrm>
            <a:off x="6551098" y="2819345"/>
            <a:ext cx="49823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The y-axis represents the probability of survival. A survival probability of 1 means all individuals are alive, while a survival probability of 0 means all individuals have experienced the event </a:t>
            </a:r>
            <a:endParaRPr lang="en-US" dirty="0"/>
          </a:p>
        </p:txBody>
      </p:sp>
    </p:spTree>
    <p:extLst>
      <p:ext uri="{BB962C8B-B14F-4D97-AF65-F5344CB8AC3E}">
        <p14:creationId xmlns:p14="http://schemas.microsoft.com/office/powerpoint/2010/main" val="92302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097183" cy="19224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097183" cy="5694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600" y="252974"/>
            <a:ext cx="9818990" cy="1143764"/>
          </a:xfrm>
        </p:spPr>
        <p:txBody>
          <a:bodyPr>
            <a:normAutofit/>
          </a:bodyPr>
          <a:lstStyle/>
          <a:p>
            <a:r>
              <a:rPr lang="en-US" sz="4000" b="1" dirty="0">
                <a:solidFill>
                  <a:srgbClr val="FFFFFF"/>
                </a:solidFill>
              </a:rPr>
              <a:t>Classification Model </a:t>
            </a:r>
            <a:endParaRPr lang="en-US" sz="4000" b="1" dirty="0"/>
          </a:p>
        </p:txBody>
      </p:sp>
      <p:sp>
        <p:nvSpPr>
          <p:cNvPr id="16" name="Footer Placeholder 15"/>
          <p:cNvSpPr>
            <a:spLocks noGrp="1"/>
          </p:cNvSpPr>
          <p:nvPr>
            <p:ph type="ftr" sz="quarter" idx="11"/>
          </p:nvPr>
        </p:nvSpPr>
        <p:spPr>
          <a:xfrm>
            <a:off x="4038600" y="6356350"/>
            <a:ext cx="4082799" cy="404014"/>
          </a:xfrm>
        </p:spPr>
        <p:txBody>
          <a:bodyPr/>
          <a:lstStyle/>
          <a:p>
            <a:r>
              <a:rPr lang="en-US"/>
              <a:t>Palladium</a:t>
            </a:r>
          </a:p>
        </p:txBody>
      </p:sp>
      <p:cxnSp>
        <p:nvCxnSpPr>
          <p:cNvPr id="24" name="Straight Connector 23"/>
          <p:cNvCxnSpPr/>
          <p:nvPr/>
        </p:nvCxnSpPr>
        <p:spPr>
          <a:xfrm>
            <a:off x="609600" y="6356350"/>
            <a:ext cx="10296353"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8610600" y="6356350"/>
            <a:ext cx="2721866" cy="404014"/>
          </a:xfrm>
        </p:spPr>
        <p:txBody>
          <a:bodyPr/>
          <a:lstStyle/>
          <a:p>
            <a:fld id="{E3DD76B2-E6F0-42AD-B46C-A9F180E4773E}" type="slidenum">
              <a:rPr lang="en-US" smtClean="0"/>
              <a:t>21</a:t>
            </a:fld>
            <a:endParaRPr lang="en-US"/>
          </a:p>
        </p:txBody>
      </p:sp>
      <p:pic>
        <p:nvPicPr>
          <p:cNvPr id="2" name="Picture 1" descr="A yellow and blue squares with numbers&#10;&#10;Description automatically generated">
            <a:extLst>
              <a:ext uri="{FF2B5EF4-FFF2-40B4-BE49-F238E27FC236}">
                <a16:creationId xmlns:a16="http://schemas.microsoft.com/office/drawing/2014/main" id="{054DE312-43FE-EBA8-ED72-1264FD777E1A}"/>
              </a:ext>
            </a:extLst>
          </p:cNvPr>
          <p:cNvPicPr>
            <a:picLocks noChangeAspect="1"/>
          </p:cNvPicPr>
          <p:nvPr/>
        </p:nvPicPr>
        <p:blipFill>
          <a:blip r:embed="rId3"/>
          <a:stretch>
            <a:fillRect/>
          </a:stretch>
        </p:blipFill>
        <p:spPr>
          <a:xfrm>
            <a:off x="377406" y="2303972"/>
            <a:ext cx="5715000" cy="34290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AF6A6FB-705D-4146-314D-E2B9B1377285}"/>
              </a:ext>
            </a:extLst>
          </p:cNvPr>
          <p:cNvPicPr>
            <a:picLocks noChangeAspect="1"/>
          </p:cNvPicPr>
          <p:nvPr/>
        </p:nvPicPr>
        <p:blipFill>
          <a:blip r:embed="rId4"/>
          <a:stretch>
            <a:fillRect/>
          </a:stretch>
        </p:blipFill>
        <p:spPr>
          <a:xfrm>
            <a:off x="7155369" y="1961071"/>
            <a:ext cx="4178546" cy="4114800"/>
          </a:xfrm>
          <a:prstGeom prst="rect">
            <a:avLst/>
          </a:prstGeom>
        </p:spPr>
      </p:pic>
    </p:spTree>
    <p:extLst>
      <p:ext uri="{BB962C8B-B14F-4D97-AF65-F5344CB8AC3E}">
        <p14:creationId xmlns:p14="http://schemas.microsoft.com/office/powerpoint/2010/main" val="4157564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097183" cy="19224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600" y="252974"/>
            <a:ext cx="9818990" cy="1143764"/>
          </a:xfrm>
        </p:spPr>
        <p:txBody>
          <a:bodyPr>
            <a:normAutofit/>
          </a:bodyPr>
          <a:lstStyle/>
          <a:p>
            <a:r>
              <a:rPr lang="en-US" sz="4000" b="1">
                <a:solidFill>
                  <a:srgbClr val="FFFFFF"/>
                </a:solidFill>
              </a:rPr>
              <a:t>Summary</a:t>
            </a:r>
            <a:endParaRPr lang="en-KE" sz="4000" b="1">
              <a:solidFill>
                <a:srgbClr val="FFFFFF"/>
              </a:solidFill>
            </a:endParaRPr>
          </a:p>
        </p:txBody>
      </p:sp>
      <p:sp>
        <p:nvSpPr>
          <p:cNvPr id="16" name="Footer Placeholder 15"/>
          <p:cNvSpPr>
            <a:spLocks noGrp="1"/>
          </p:cNvSpPr>
          <p:nvPr>
            <p:ph type="ftr" sz="quarter" idx="11"/>
          </p:nvPr>
        </p:nvSpPr>
        <p:spPr>
          <a:xfrm>
            <a:off x="4038600" y="6356350"/>
            <a:ext cx="4082799" cy="404014"/>
          </a:xfrm>
        </p:spPr>
        <p:txBody>
          <a:bodyPr/>
          <a:lstStyle/>
          <a:p>
            <a:r>
              <a:rPr lang="en-US"/>
              <a:t>Palladium</a:t>
            </a:r>
          </a:p>
        </p:txBody>
      </p:sp>
      <p:cxnSp>
        <p:nvCxnSpPr>
          <p:cNvPr id="24" name="Straight Connector 23"/>
          <p:cNvCxnSpPr/>
          <p:nvPr/>
        </p:nvCxnSpPr>
        <p:spPr>
          <a:xfrm>
            <a:off x="609600" y="6356350"/>
            <a:ext cx="10296353"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8610600" y="6356350"/>
            <a:ext cx="2721866" cy="404014"/>
          </a:xfrm>
        </p:spPr>
        <p:txBody>
          <a:bodyPr/>
          <a:lstStyle/>
          <a:p>
            <a:fld id="{E3DD76B2-E6F0-42AD-B46C-A9F180E4773E}" type="slidenum">
              <a:rPr lang="en-US" smtClean="0"/>
              <a:t>22</a:t>
            </a:fld>
            <a:endParaRPr lang="en-US"/>
          </a:p>
        </p:txBody>
      </p:sp>
      <p:sp>
        <p:nvSpPr>
          <p:cNvPr id="18" name="Content Placeholder 4">
            <a:extLst>
              <a:ext uri="{FF2B5EF4-FFF2-40B4-BE49-F238E27FC236}">
                <a16:creationId xmlns:a16="http://schemas.microsoft.com/office/drawing/2014/main" id="{27460764-CF41-E4F0-AA9D-44E785A85C77}"/>
              </a:ext>
            </a:extLst>
          </p:cNvPr>
          <p:cNvSpPr>
            <a:spLocks noGrp="1"/>
          </p:cNvSpPr>
          <p:nvPr>
            <p:ph idx="1"/>
          </p:nvPr>
        </p:nvSpPr>
        <p:spPr>
          <a:xfrm>
            <a:off x="720436" y="2175378"/>
            <a:ext cx="11007738" cy="4001585"/>
          </a:xfrm>
        </p:spPr>
        <p:txBody>
          <a:bodyPr>
            <a:normAutofit fontScale="85000" lnSpcReduction="10000"/>
          </a:bodyPr>
          <a:lstStyle/>
          <a:p>
            <a:pPr marL="0" indent="0">
              <a:buNone/>
            </a:pPr>
            <a:endParaRPr lang="en-GB">
              <a:latin typeface="Times New Roman" panose="02020603050405020304" pitchFamily="18" charset="0"/>
              <a:cs typeface="Times New Roman" panose="02020603050405020304" pitchFamily="18" charset="0"/>
            </a:endParaRPr>
          </a:p>
          <a:p>
            <a:pPr marL="457200" lvl="1" indent="0">
              <a:buNone/>
            </a:pPr>
            <a:r>
              <a:rPr lang="en-US" b="1">
                <a:latin typeface="Times New Roman" panose="02020603050405020304" pitchFamily="18" charset="0"/>
                <a:cs typeface="Times New Roman" panose="02020603050405020304" pitchFamily="18" charset="0"/>
              </a:rPr>
              <a:t>Demographic Factors </a:t>
            </a:r>
          </a:p>
          <a:p>
            <a:pPr lvl="1">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average age of patients diagnosed with COVID-19 is notably higher, indicating a potential age-related vulnerability to the virus.</a:t>
            </a:r>
          </a:p>
          <a:p>
            <a:pPr marL="457200" lvl="1" indent="0">
              <a:buNone/>
            </a:pPr>
            <a:r>
              <a:rPr lang="en-US" b="1">
                <a:latin typeface="Times New Roman" panose="02020603050405020304" pitchFamily="18" charset="0"/>
                <a:cs typeface="Times New Roman" panose="02020603050405020304" pitchFamily="18" charset="0"/>
              </a:rPr>
              <a:t>Pre-existing Conditions </a:t>
            </a:r>
          </a:p>
          <a:p>
            <a:pPr lvl="1">
              <a:buFont typeface="Wingdings" panose="05000000000000000000" pitchFamily="2" charset="2"/>
              <a:buChar char="Ø"/>
            </a:pPr>
            <a:r>
              <a:rPr lang="en-US">
                <a:latin typeface="Times New Roman" panose="02020603050405020304" pitchFamily="18" charset="0"/>
                <a:cs typeface="Times New Roman" panose="02020603050405020304" pitchFamily="18" charset="0"/>
              </a:rPr>
              <a:t>Our data suggests a correlation between pre-existing conditions such as diabetes and pneumonia, and an increased number of positive COVID-19 cases.</a:t>
            </a:r>
            <a:r>
              <a:rPr lang="en-US"/>
              <a:t> This means that these conditions may make people more likely to get sick from the virus.</a:t>
            </a:r>
            <a:r>
              <a:rPr lang="en-US">
                <a:latin typeface="Times New Roman" panose="02020603050405020304" pitchFamily="18" charset="0"/>
                <a:cs typeface="Times New Roman" panose="02020603050405020304" pitchFamily="18" charset="0"/>
              </a:rPr>
              <a:t>.</a:t>
            </a:r>
          </a:p>
          <a:p>
            <a:pPr marL="457200" lvl="1" indent="0">
              <a:buNone/>
            </a:pPr>
            <a:r>
              <a:rPr lang="en-US" b="1">
                <a:latin typeface="Times New Roman" panose="02020603050405020304" pitchFamily="18" charset="0"/>
                <a:cs typeface="Times New Roman" panose="02020603050405020304" pitchFamily="18" charset="0"/>
              </a:rPr>
              <a:t>Survival Probability </a:t>
            </a:r>
          </a:p>
          <a:p>
            <a:pPr lvl="1">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presence of pre-existing conditions appears to negatively impact the survival rate among COVID-19 patients, suggesting these conditions could complicate the disease progression.</a:t>
            </a:r>
          </a:p>
          <a:p>
            <a:pPr lvl="1">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 delay in seeking medical attention seems to decrease the survival probability for COVID-19 patients. This underscores the importance of timely medical intervention in improving patient outcomes. </a:t>
            </a:r>
          </a:p>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KE"/>
          </a:p>
        </p:txBody>
      </p:sp>
    </p:spTree>
    <p:extLst>
      <p:ext uri="{BB962C8B-B14F-4D97-AF65-F5344CB8AC3E}">
        <p14:creationId xmlns:p14="http://schemas.microsoft.com/office/powerpoint/2010/main" val="673196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097183" cy="192240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600" y="252974"/>
            <a:ext cx="9818990" cy="1143764"/>
          </a:xfrm>
        </p:spPr>
        <p:txBody>
          <a:bodyPr>
            <a:normAutofit/>
          </a:bodyPr>
          <a:lstStyle/>
          <a:p>
            <a:r>
              <a:rPr lang="en-US" sz="4000" b="1">
                <a:solidFill>
                  <a:srgbClr val="FFFFFF"/>
                </a:solidFill>
              </a:rPr>
              <a:t>Recommendations</a:t>
            </a:r>
            <a:endParaRPr lang="en-KE" sz="4000" b="1">
              <a:solidFill>
                <a:srgbClr val="FFFFFF"/>
              </a:solidFill>
            </a:endParaRPr>
          </a:p>
        </p:txBody>
      </p:sp>
      <p:sp>
        <p:nvSpPr>
          <p:cNvPr id="16" name="Footer Placeholder 15"/>
          <p:cNvSpPr>
            <a:spLocks noGrp="1"/>
          </p:cNvSpPr>
          <p:nvPr>
            <p:ph type="ftr" sz="quarter" idx="11"/>
          </p:nvPr>
        </p:nvSpPr>
        <p:spPr>
          <a:xfrm>
            <a:off x="4038600" y="6356350"/>
            <a:ext cx="4082799" cy="404014"/>
          </a:xfrm>
        </p:spPr>
        <p:txBody>
          <a:bodyPr/>
          <a:lstStyle/>
          <a:p>
            <a:r>
              <a:rPr lang="en-US"/>
              <a:t>Palladium</a:t>
            </a:r>
          </a:p>
        </p:txBody>
      </p:sp>
      <p:cxnSp>
        <p:nvCxnSpPr>
          <p:cNvPr id="24" name="Straight Connector 23"/>
          <p:cNvCxnSpPr/>
          <p:nvPr/>
        </p:nvCxnSpPr>
        <p:spPr>
          <a:xfrm>
            <a:off x="609600" y="6356350"/>
            <a:ext cx="10296353"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8610600" y="6356350"/>
            <a:ext cx="2721866" cy="404014"/>
          </a:xfrm>
        </p:spPr>
        <p:txBody>
          <a:bodyPr/>
          <a:lstStyle/>
          <a:p>
            <a:fld id="{E3DD76B2-E6F0-42AD-B46C-A9F180E4773E}" type="slidenum">
              <a:rPr lang="en-US" smtClean="0"/>
              <a:t>23</a:t>
            </a:fld>
            <a:endParaRPr lang="en-US"/>
          </a:p>
        </p:txBody>
      </p:sp>
      <p:sp>
        <p:nvSpPr>
          <p:cNvPr id="8" name="Content Placeholder 4">
            <a:extLst>
              <a:ext uri="{FF2B5EF4-FFF2-40B4-BE49-F238E27FC236}">
                <a16:creationId xmlns:a16="http://schemas.microsoft.com/office/drawing/2014/main" id="{27460764-CF41-E4F0-AA9D-44E785A85C77}"/>
              </a:ext>
            </a:extLst>
          </p:cNvPr>
          <p:cNvSpPr>
            <a:spLocks noGrp="1"/>
          </p:cNvSpPr>
          <p:nvPr>
            <p:ph idx="1"/>
          </p:nvPr>
        </p:nvSpPr>
        <p:spPr>
          <a:xfrm>
            <a:off x="609600" y="2175378"/>
            <a:ext cx="11118574" cy="4001585"/>
          </a:xfrm>
        </p:spPr>
        <p:txBody>
          <a:bodyPr>
            <a:normAutofit fontScale="92500" lnSpcReduction="10000"/>
          </a:bodyPr>
          <a:lstStyle/>
          <a:p>
            <a:pPr marL="0" indent="0">
              <a:buNone/>
            </a:pPr>
            <a:endParaRPr lang="en-GB">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t>Public health measures should consider age and pre-existing conditions as  significant factors of COVID-19 outcome. This could include prioritizing older individuals and those with pre-existing for vaccination and implementing targeted protective measures for such cases.</a:t>
            </a:r>
          </a:p>
          <a:p>
            <a:pPr>
              <a:buFont typeface="Wingdings" panose="05000000000000000000" pitchFamily="2" charset="2"/>
              <a:buChar char="§"/>
            </a:pPr>
            <a:r>
              <a:rPr lang="en-US"/>
              <a:t>Healthcare providers should be prepared to provide enhanced care for patients with Pre-existing conditions. This could include closer monitoring, more aggressive treatment strategies, and comprehensive post-recovery care.</a:t>
            </a:r>
          </a:p>
          <a:p>
            <a:pPr>
              <a:buFont typeface="Wingdings" panose="05000000000000000000" pitchFamily="2" charset="2"/>
              <a:buChar char="§"/>
            </a:pPr>
            <a:r>
              <a:rPr lang="en-US"/>
              <a:t>Public health campaigns should emphasize the importance of seeking medical attention at the earliest signs of symptoms, and healthcare systems should be prepared to respond swiftly to new cases.</a:t>
            </a:r>
          </a:p>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pPr marL="0" indent="0">
              <a:buNone/>
            </a:pPr>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GB">
              <a:latin typeface="Times New Roman" panose="02020603050405020304" pitchFamily="18" charset="0"/>
              <a:cs typeface="Times New Roman" panose="02020603050405020304" pitchFamily="18" charset="0"/>
            </a:endParaRPr>
          </a:p>
          <a:p>
            <a:endParaRPr lang="en-KE"/>
          </a:p>
        </p:txBody>
      </p:sp>
    </p:spTree>
    <p:extLst>
      <p:ext uri="{BB962C8B-B14F-4D97-AF65-F5344CB8AC3E}">
        <p14:creationId xmlns:p14="http://schemas.microsoft.com/office/powerpoint/2010/main" val="2973949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5"/>
          <p:cNvSpPr>
            <a:spLocks noGrp="1"/>
          </p:cNvSpPr>
          <p:nvPr>
            <p:ph type="ftr" sz="quarter" idx="11"/>
          </p:nvPr>
        </p:nvSpPr>
        <p:spPr>
          <a:xfrm>
            <a:off x="4038600" y="6356350"/>
            <a:ext cx="4082799" cy="404014"/>
          </a:xfrm>
        </p:spPr>
        <p:txBody>
          <a:bodyPr/>
          <a:lstStyle/>
          <a:p>
            <a:r>
              <a:rPr lang="en-US"/>
              <a:t>Palladium</a:t>
            </a:r>
          </a:p>
        </p:txBody>
      </p:sp>
      <p:cxnSp>
        <p:nvCxnSpPr>
          <p:cNvPr id="24" name="Straight Connector 23"/>
          <p:cNvCxnSpPr/>
          <p:nvPr/>
        </p:nvCxnSpPr>
        <p:spPr>
          <a:xfrm>
            <a:off x="609600" y="6356350"/>
            <a:ext cx="10296353"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a:xfrm>
            <a:off x="8610600" y="6356350"/>
            <a:ext cx="2721866" cy="404014"/>
          </a:xfrm>
        </p:spPr>
        <p:txBody>
          <a:bodyPr/>
          <a:lstStyle/>
          <a:p>
            <a:fld id="{E3DD76B2-E6F0-42AD-B46C-A9F180E4773E}" type="slidenum">
              <a:rPr lang="en-US" smtClean="0"/>
              <a:t>24</a:t>
            </a:fld>
            <a:endParaRPr lang="en-US"/>
          </a:p>
        </p:txBody>
      </p:sp>
      <p:pic>
        <p:nvPicPr>
          <p:cNvPr id="1028" name="Picture 4" descr="Thank You Slide 24 PowerPoint Template"/>
          <p:cNvPicPr>
            <a:picLocks noChangeAspect="1" noChangeArrowheads="1"/>
          </p:cNvPicPr>
          <p:nvPr/>
        </p:nvPicPr>
        <p:blipFill rotWithShape="1">
          <a:blip r:embed="rId3">
            <a:extLst>
              <a:ext uri="{28A0092B-C50C-407E-A947-70E740481C1C}">
                <a14:useLocalDpi xmlns:a14="http://schemas.microsoft.com/office/drawing/2010/main" val="0"/>
              </a:ext>
            </a:extLst>
          </a:blip>
          <a:srcRect b="6716"/>
          <a:stretch/>
        </p:blipFill>
        <p:spPr bwMode="auto">
          <a:xfrm>
            <a:off x="1371599" y="635784"/>
            <a:ext cx="9416799" cy="53165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0"/>
            <a:ext cx="1371600" cy="6356350"/>
          </a:xfrm>
          <a:prstGeom prst="rect">
            <a:avLst/>
          </a:prstGeom>
          <a:solidFill>
            <a:srgbClr val="00B0F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788399" y="-1"/>
            <a:ext cx="1371600" cy="6356350"/>
          </a:xfrm>
          <a:prstGeom prst="rect">
            <a:avLst/>
          </a:prstGeom>
          <a:solidFill>
            <a:srgbClr val="00B0F0"/>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71599" y="0"/>
            <a:ext cx="9416800" cy="6357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35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rPr>
              <a:t>Analysis Objective</a:t>
            </a:r>
            <a:endParaRPr lang="en-KE" sz="4000" b="1">
              <a:solidFill>
                <a:srgbClr val="FFFFFF"/>
              </a:solidFill>
            </a:endParaRPr>
          </a:p>
        </p:txBody>
      </p:sp>
      <p:sp>
        <p:nvSpPr>
          <p:cNvPr id="11" name="Content Placeholder 2">
            <a:extLst>
              <a:ext uri="{FF2B5EF4-FFF2-40B4-BE49-F238E27FC236}">
                <a16:creationId xmlns:a16="http://schemas.microsoft.com/office/drawing/2014/main" id="{76099669-810D-746A-7C92-68230A9C7CA4}"/>
              </a:ext>
            </a:extLst>
          </p:cNvPr>
          <p:cNvSpPr>
            <a:spLocks noGrp="1"/>
          </p:cNvSpPr>
          <p:nvPr>
            <p:ph idx="1"/>
          </p:nvPr>
        </p:nvSpPr>
        <p:spPr>
          <a:xfrm>
            <a:off x="1371599" y="2318197"/>
            <a:ext cx="9724031" cy="3683358"/>
          </a:xfrm>
        </p:spPr>
        <p:txBody>
          <a:bodyPr anchor="ctr">
            <a:normAutofit/>
          </a:bodyPr>
          <a:lstStyle/>
          <a:p>
            <a:pPr lvl="1"/>
            <a:r>
              <a:rPr lang="en-US" dirty="0">
                <a:latin typeface="Times New Roman"/>
                <a:cs typeface="Times New Roman"/>
              </a:rPr>
              <a:t>To analyze the relationship between demographic factors (such as age and sex) and Covid-19 outcome. </a:t>
            </a:r>
            <a:endParaRPr lang="en-US">
              <a:latin typeface="Times New Roman" panose="02020603050405020304" pitchFamily="18" charset="0"/>
              <a:cs typeface="Times New Roman" panose="02020603050405020304" pitchFamily="18" charset="0"/>
            </a:endParaRPr>
          </a:p>
          <a:p>
            <a:pPr lvl="1"/>
            <a:r>
              <a:rPr lang="en-US" dirty="0">
                <a:latin typeface="Times New Roman"/>
                <a:cs typeface="Times New Roman"/>
              </a:rPr>
              <a:t>To investigate the impact of pre-existing medical conditions on Covid-19 outcomes. </a:t>
            </a:r>
            <a:endParaRPr lang="en-US" dirty="0">
              <a:latin typeface="Times New Roman" panose="02020603050405020304" pitchFamily="18" charset="0"/>
              <a:cs typeface="Times New Roman" panose="02020603050405020304" pitchFamily="18" charset="0"/>
            </a:endParaRPr>
          </a:p>
          <a:p>
            <a:pPr lvl="1"/>
            <a:r>
              <a:rPr lang="en-US" dirty="0">
                <a:latin typeface="Times New Roman"/>
                <a:cs typeface="Times New Roman"/>
              </a:rPr>
              <a:t>To study the timeline from symptom onset to death and its impact on patient outcomes. </a:t>
            </a:r>
            <a:endParaRPr lang="en-US" dirty="0">
              <a:latin typeface="Times New Roman" panose="02020603050405020304" pitchFamily="18" charset="0"/>
              <a:cs typeface="Times New Roman" panose="02020603050405020304" pitchFamily="18" charset="0"/>
            </a:endParaRPr>
          </a:p>
          <a:p>
            <a:pPr lvl="1"/>
            <a:endParaRPr lang="en-US" sz="2000"/>
          </a:p>
          <a:p>
            <a:pPr lvl="1"/>
            <a:endParaRPr lang="en-KE" sz="2000"/>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3</a:t>
            </a:fld>
            <a:endParaRPr lang="en-US"/>
          </a:p>
        </p:txBody>
      </p:sp>
    </p:spTree>
    <p:extLst>
      <p:ext uri="{BB962C8B-B14F-4D97-AF65-F5344CB8AC3E}">
        <p14:creationId xmlns:p14="http://schemas.microsoft.com/office/powerpoint/2010/main" val="374885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rPr>
              <a:t>Analysis Approach</a:t>
            </a:r>
            <a:endParaRPr lang="en-KE" sz="4000" b="1">
              <a:solidFill>
                <a:srgbClr val="FFFFFF"/>
              </a:solidFill>
            </a:endParaRPr>
          </a:p>
        </p:txBody>
      </p:sp>
      <p:sp>
        <p:nvSpPr>
          <p:cNvPr id="11" name="Content Placeholder 2">
            <a:extLst>
              <a:ext uri="{FF2B5EF4-FFF2-40B4-BE49-F238E27FC236}">
                <a16:creationId xmlns:a16="http://schemas.microsoft.com/office/drawing/2014/main" id="{76099669-810D-746A-7C92-68230A9C7CA4}"/>
              </a:ext>
            </a:extLst>
          </p:cNvPr>
          <p:cNvSpPr>
            <a:spLocks noGrp="1"/>
          </p:cNvSpPr>
          <p:nvPr>
            <p:ph idx="1"/>
          </p:nvPr>
        </p:nvSpPr>
        <p:spPr>
          <a:xfrm>
            <a:off x="1371599" y="1990334"/>
            <a:ext cx="9724031" cy="4105666"/>
          </a:xfrm>
        </p:spPr>
        <p:txBody>
          <a:bodyPr anchor="ctr">
            <a:normAutofit/>
          </a:bodyPr>
          <a:lstStyle/>
          <a:p>
            <a:pPr lvl="1"/>
            <a:endParaRPr lang="en-US">
              <a:latin typeface="Times New Roman" panose="02020603050405020304" pitchFamily="18" charset="0"/>
              <a:cs typeface="Times New Roman" panose="02020603050405020304" pitchFamily="18" charset="0"/>
            </a:endParaRPr>
          </a:p>
          <a:p>
            <a:pPr lvl="1"/>
            <a:r>
              <a:rPr lang="en-US" b="1">
                <a:latin typeface="Times New Roman" panose="02020603050405020304" pitchFamily="18" charset="0"/>
                <a:cs typeface="Times New Roman" panose="02020603050405020304" pitchFamily="18" charset="0"/>
              </a:rPr>
              <a:t>Data Exploration and Cleaning</a:t>
            </a:r>
          </a:p>
          <a:p>
            <a:pPr lvl="2">
              <a:buFont typeface="Wingdings" panose="05000000000000000000" pitchFamily="2" charset="2"/>
              <a:buChar char="Ø"/>
            </a:pPr>
            <a:r>
              <a:rPr lang="en-US">
                <a:latin typeface="Times New Roman" panose="02020603050405020304" pitchFamily="18" charset="0"/>
                <a:cs typeface="Times New Roman" panose="02020603050405020304" pitchFamily="18" charset="0"/>
              </a:rPr>
              <a:t>Getting to know the dataset, structure, types of data in each column.</a:t>
            </a:r>
          </a:p>
          <a:p>
            <a:pPr lvl="2">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Identify and handle missing values, outliers and incorrect data entries. </a:t>
            </a:r>
          </a:p>
          <a:p>
            <a:pPr lvl="1"/>
            <a:r>
              <a:rPr lang="en-US" b="1">
                <a:latin typeface="Times New Roman" panose="02020603050405020304" pitchFamily="18" charset="0"/>
                <a:cs typeface="Times New Roman" panose="02020603050405020304" pitchFamily="18" charset="0"/>
              </a:rPr>
              <a:t>Descriptive Analysis</a:t>
            </a:r>
          </a:p>
          <a:p>
            <a:pPr lvl="2">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Summarizing data and finding patterns or relationships.</a:t>
            </a:r>
          </a:p>
          <a:p>
            <a:pPr lvl="2">
              <a:buFont typeface="Wingdings" panose="05000000000000000000" pitchFamily="2" charset="2"/>
              <a:buChar char="Ø"/>
            </a:pPr>
            <a:r>
              <a:rPr lang="en-US">
                <a:latin typeface="Times New Roman" panose="02020603050405020304" pitchFamily="18" charset="0"/>
                <a:cs typeface="Times New Roman" panose="02020603050405020304" pitchFamily="18" charset="0"/>
              </a:rPr>
              <a:t>Use visualization  to better understand the data.  </a:t>
            </a:r>
          </a:p>
          <a:p>
            <a:pPr lvl="1"/>
            <a:r>
              <a:rPr lang="en-US" b="1">
                <a:latin typeface="Times New Roman" panose="02020603050405020304" pitchFamily="18" charset="0"/>
                <a:cs typeface="Times New Roman" panose="02020603050405020304" pitchFamily="18" charset="0"/>
              </a:rPr>
              <a:t>Comparative Analysis </a:t>
            </a:r>
          </a:p>
          <a:p>
            <a:pPr lvl="2">
              <a:buFont typeface="Wingdings" panose="05000000000000000000" pitchFamily="2" charset="2"/>
              <a:buChar char="Ø"/>
            </a:pPr>
            <a:r>
              <a:rPr lang="en-US">
                <a:latin typeface="Times New Roman" panose="02020603050405020304" pitchFamily="18" charset="0"/>
                <a:cs typeface="Times New Roman" panose="02020603050405020304" pitchFamily="18" charset="0"/>
              </a:rPr>
              <a:t>Comparing different groups to identify significance differences.</a:t>
            </a:r>
          </a:p>
          <a:p>
            <a:pPr lvl="1"/>
            <a:r>
              <a:rPr lang="en-US" b="1">
                <a:latin typeface="Times New Roman" panose="02020603050405020304" pitchFamily="18" charset="0"/>
                <a:cs typeface="Times New Roman" panose="02020603050405020304" pitchFamily="18" charset="0"/>
              </a:rPr>
              <a:t>Time-to-Event Analysis</a:t>
            </a:r>
          </a:p>
          <a:p>
            <a:pPr lvl="2">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Survival analysis using cox proportional hazards model to analyze time-to-event.</a:t>
            </a:r>
          </a:p>
          <a:p>
            <a:pPr marL="457200" lvl="1" indent="0">
              <a:buNone/>
            </a:pPr>
            <a:endParaRPr lang="en-US" sz="2000"/>
          </a:p>
          <a:p>
            <a:pPr lvl="1"/>
            <a:endParaRPr lang="en-KE" sz="2000"/>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4</a:t>
            </a:fld>
            <a:endParaRPr lang="en-US"/>
          </a:p>
        </p:txBody>
      </p:sp>
    </p:spTree>
    <p:extLst>
      <p:ext uri="{BB962C8B-B14F-4D97-AF65-F5344CB8AC3E}">
        <p14:creationId xmlns:p14="http://schemas.microsoft.com/office/powerpoint/2010/main" val="204205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rPr>
              <a:t>Data Exploration and Cleaning</a:t>
            </a:r>
            <a:endParaRPr lang="en-KE" sz="4000" b="1">
              <a:solidFill>
                <a:srgbClr val="FFFFFF"/>
              </a:solidFill>
            </a:endParaRPr>
          </a:p>
        </p:txBody>
      </p:sp>
      <p:sp>
        <p:nvSpPr>
          <p:cNvPr id="11" name="Content Placeholder 2">
            <a:extLst>
              <a:ext uri="{FF2B5EF4-FFF2-40B4-BE49-F238E27FC236}">
                <a16:creationId xmlns:a16="http://schemas.microsoft.com/office/drawing/2014/main" id="{76099669-810D-746A-7C92-68230A9C7CA4}"/>
              </a:ext>
            </a:extLst>
          </p:cNvPr>
          <p:cNvSpPr>
            <a:spLocks noGrp="1"/>
          </p:cNvSpPr>
          <p:nvPr>
            <p:ph idx="1"/>
          </p:nvPr>
        </p:nvSpPr>
        <p:spPr>
          <a:xfrm>
            <a:off x="1371599" y="2318197"/>
            <a:ext cx="9724031" cy="3683358"/>
          </a:xfrm>
        </p:spPr>
        <p:txBody>
          <a:bodyPr anchor="ctr">
            <a:normAutofit/>
          </a:bodyPr>
          <a:lstStyle/>
          <a:p>
            <a:pPr marL="457200" lvl="1" indent="0">
              <a:buNone/>
            </a:pPr>
            <a:endParaRPr lang="en-US" sz="2000"/>
          </a:p>
          <a:p>
            <a:pPr lvl="1"/>
            <a:endParaRPr lang="en-KE" sz="2000"/>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711234"/>
            <a:ext cx="10377055" cy="4645115"/>
          </a:xfrm>
          <a:prstGeom prst="rect">
            <a:avLst/>
          </a:prstGeom>
        </p:spPr>
      </p:pic>
      <p:sp>
        <p:nvSpPr>
          <p:cNvPr id="17" name="Slide Number Placeholder 16"/>
          <p:cNvSpPr>
            <a:spLocks noGrp="1"/>
          </p:cNvSpPr>
          <p:nvPr>
            <p:ph type="sldNum" sz="quarter" idx="12"/>
          </p:nvPr>
        </p:nvSpPr>
        <p:spPr/>
        <p:txBody>
          <a:bodyPr/>
          <a:lstStyle/>
          <a:p>
            <a:fld id="{E3DD76B2-E6F0-42AD-B46C-A9F180E4773E}" type="slidenum">
              <a:rPr lang="en-US" smtClean="0"/>
              <a:t>5</a:t>
            </a:fld>
            <a:endParaRPr lang="en-US"/>
          </a:p>
        </p:txBody>
      </p:sp>
    </p:spTree>
    <p:extLst>
      <p:ext uri="{BB962C8B-B14F-4D97-AF65-F5344CB8AC3E}">
        <p14:creationId xmlns:p14="http://schemas.microsoft.com/office/powerpoint/2010/main" val="36373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Covid-19 Mexico Data (10000 rows X 23 columns)</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45" y="1844676"/>
            <a:ext cx="8742219" cy="4251324"/>
          </a:xfrm>
          <a:prstGeom prst="rect">
            <a:avLst/>
          </a:prstGeom>
        </p:spPr>
      </p:pic>
      <p:sp>
        <p:nvSpPr>
          <p:cNvPr id="17" name="Slide Number Placeholder 16"/>
          <p:cNvSpPr>
            <a:spLocks noGrp="1"/>
          </p:cNvSpPr>
          <p:nvPr>
            <p:ph type="sldNum" sz="quarter" idx="12"/>
          </p:nvPr>
        </p:nvSpPr>
        <p:spPr/>
        <p:txBody>
          <a:bodyPr/>
          <a:lstStyle/>
          <a:p>
            <a:fld id="{E3DD76B2-E6F0-42AD-B46C-A9F180E4773E}" type="slidenum">
              <a:rPr lang="en-US" smtClean="0"/>
              <a:t>6</a:t>
            </a:fld>
            <a:endParaRPr lang="en-US"/>
          </a:p>
        </p:txBody>
      </p:sp>
    </p:spTree>
    <p:extLst>
      <p:ext uri="{BB962C8B-B14F-4D97-AF65-F5344CB8AC3E}">
        <p14:creationId xmlns:p14="http://schemas.microsoft.com/office/powerpoint/2010/main" val="172280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rPr>
              <a:t>Summary </a:t>
            </a:r>
            <a:r>
              <a:rPr lang="en-US" sz="4000" b="1">
                <a:solidFill>
                  <a:srgbClr val="FFFFFF"/>
                </a:solidFill>
                <a:ea typeface="+mj-lt"/>
                <a:cs typeface="+mj-lt"/>
              </a:rPr>
              <a:t>Statistics</a:t>
            </a:r>
            <a:endParaRPr lang="en-US" sz="4000" b="1">
              <a:solidFill>
                <a:srgbClr val="FFFFFF"/>
              </a:solidFill>
              <a:ea typeface="Calibri Light"/>
              <a:cs typeface="Calibri Light"/>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7</a:t>
            </a:fld>
            <a:endParaRPr lang="en-US"/>
          </a:p>
        </p:txBody>
      </p:sp>
      <p:pic>
        <p:nvPicPr>
          <p:cNvPr id="4" name="Picture 3" descr="A screenshot of a graph&#10;&#10;Description automatically generated">
            <a:extLst>
              <a:ext uri="{FF2B5EF4-FFF2-40B4-BE49-F238E27FC236}">
                <a16:creationId xmlns:a16="http://schemas.microsoft.com/office/drawing/2014/main" id="{1E9C5829-B43D-1178-91E9-E8D25B5404AF}"/>
              </a:ext>
            </a:extLst>
          </p:cNvPr>
          <p:cNvPicPr>
            <a:picLocks noChangeAspect="1"/>
          </p:cNvPicPr>
          <p:nvPr/>
        </p:nvPicPr>
        <p:blipFill rotWithShape="1">
          <a:blip r:embed="rId2"/>
          <a:srcRect r="-216" b="63538"/>
          <a:stretch/>
        </p:blipFill>
        <p:spPr>
          <a:xfrm>
            <a:off x="568735" y="1957541"/>
            <a:ext cx="5708253" cy="1243339"/>
          </a:xfrm>
          <a:prstGeom prst="rect">
            <a:avLst/>
          </a:prstGeom>
        </p:spPr>
      </p:pic>
      <p:pic>
        <p:nvPicPr>
          <p:cNvPr id="7" name="Picture 6" descr="A screenshot of a graph&#10;&#10;Description automatically generated">
            <a:extLst>
              <a:ext uri="{FF2B5EF4-FFF2-40B4-BE49-F238E27FC236}">
                <a16:creationId xmlns:a16="http://schemas.microsoft.com/office/drawing/2014/main" id="{9C07AE5E-69EF-744C-92BC-F3A000E8032F}"/>
              </a:ext>
            </a:extLst>
          </p:cNvPr>
          <p:cNvPicPr>
            <a:picLocks noChangeAspect="1"/>
          </p:cNvPicPr>
          <p:nvPr/>
        </p:nvPicPr>
        <p:blipFill>
          <a:blip r:embed="rId3"/>
          <a:stretch>
            <a:fillRect/>
          </a:stretch>
        </p:blipFill>
        <p:spPr>
          <a:xfrm>
            <a:off x="6417218" y="1801762"/>
            <a:ext cx="5158596" cy="4114800"/>
          </a:xfrm>
          <a:prstGeom prst="rect">
            <a:avLst/>
          </a:prstGeom>
        </p:spPr>
      </p:pic>
      <p:sp>
        <p:nvSpPr>
          <p:cNvPr id="8" name="Arrow: Up 7">
            <a:extLst>
              <a:ext uri="{FF2B5EF4-FFF2-40B4-BE49-F238E27FC236}">
                <a16:creationId xmlns:a16="http://schemas.microsoft.com/office/drawing/2014/main" id="{47EAD5A2-8BB3-8975-05C1-42E0A0DED3EF}"/>
              </a:ext>
            </a:extLst>
          </p:cNvPr>
          <p:cNvSpPr/>
          <p:nvPr/>
        </p:nvSpPr>
        <p:spPr>
          <a:xfrm>
            <a:off x="848033" y="3306096"/>
            <a:ext cx="479322" cy="11798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216C70C-BE68-6562-006F-973A8986E9AD}"/>
              </a:ext>
            </a:extLst>
          </p:cNvPr>
          <p:cNvSpPr/>
          <p:nvPr/>
        </p:nvSpPr>
        <p:spPr>
          <a:xfrm>
            <a:off x="4866967" y="4719483"/>
            <a:ext cx="1229031" cy="4793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288D3B5-9E9B-CF53-B968-ADAF6843484C}"/>
              </a:ext>
            </a:extLst>
          </p:cNvPr>
          <p:cNvSpPr txBox="1"/>
          <p:nvPr/>
        </p:nvSpPr>
        <p:spPr>
          <a:xfrm>
            <a:off x="270386" y="4485967"/>
            <a:ext cx="1511709" cy="369332"/>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Numeric Data</a:t>
            </a:r>
            <a:endParaRPr lang="en-US"/>
          </a:p>
        </p:txBody>
      </p:sp>
      <p:sp>
        <p:nvSpPr>
          <p:cNvPr id="12" name="TextBox 11">
            <a:extLst>
              <a:ext uri="{FF2B5EF4-FFF2-40B4-BE49-F238E27FC236}">
                <a16:creationId xmlns:a16="http://schemas.microsoft.com/office/drawing/2014/main" id="{F274F825-4EBC-0448-DCE1-924B50E11FC3}"/>
              </a:ext>
            </a:extLst>
          </p:cNvPr>
          <p:cNvSpPr txBox="1"/>
          <p:nvPr/>
        </p:nvSpPr>
        <p:spPr>
          <a:xfrm>
            <a:off x="3121740" y="4780934"/>
            <a:ext cx="1745225" cy="369332"/>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Categorical Data</a:t>
            </a:r>
            <a:endParaRPr lang="en-US"/>
          </a:p>
        </p:txBody>
      </p:sp>
    </p:spTree>
    <p:extLst>
      <p:ext uri="{BB962C8B-B14F-4D97-AF65-F5344CB8AC3E}">
        <p14:creationId xmlns:p14="http://schemas.microsoft.com/office/powerpoint/2010/main" val="347499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a:bodyPr>
          <a:lstStyle/>
          <a:p>
            <a:r>
              <a:rPr lang="en-US" sz="4000" b="1">
                <a:solidFill>
                  <a:srgbClr val="FFFFFF"/>
                </a:solidFill>
              </a:rPr>
              <a:t>Missing Values </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8</a:t>
            </a:fld>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083"/>
          <a:stretch/>
        </p:blipFill>
        <p:spPr>
          <a:xfrm>
            <a:off x="1371599" y="2216727"/>
            <a:ext cx="3848100" cy="380302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299"/>
          <a:stretch/>
        </p:blipFill>
        <p:spPr>
          <a:xfrm>
            <a:off x="5276849" y="2175164"/>
            <a:ext cx="6858000" cy="1777526"/>
          </a:xfrm>
          <a:prstGeom prst="rect">
            <a:avLst/>
          </a:prstGeom>
        </p:spPr>
      </p:pic>
      <p:sp>
        <p:nvSpPr>
          <p:cNvPr id="7" name="TextBox 6"/>
          <p:cNvSpPr txBox="1"/>
          <p:nvPr/>
        </p:nvSpPr>
        <p:spPr>
          <a:xfrm>
            <a:off x="1371598" y="1789625"/>
            <a:ext cx="3602184" cy="369332"/>
          </a:xfrm>
          <a:prstGeom prst="rect">
            <a:avLst/>
          </a:prstGeom>
          <a:solidFill>
            <a:srgbClr val="00B0F0"/>
          </a:solidFill>
        </p:spPr>
        <p:txBody>
          <a:bodyPr wrap="square" rtlCol="0">
            <a:spAutoFit/>
          </a:bodyPr>
          <a:lstStyle/>
          <a:p>
            <a:r>
              <a:rPr lang="en-US"/>
              <a:t>Missing Values </a:t>
            </a:r>
          </a:p>
        </p:txBody>
      </p:sp>
      <p:sp>
        <p:nvSpPr>
          <p:cNvPr id="13" name="TextBox 12"/>
          <p:cNvSpPr txBox="1"/>
          <p:nvPr/>
        </p:nvSpPr>
        <p:spPr>
          <a:xfrm>
            <a:off x="5219699" y="1777393"/>
            <a:ext cx="3560618" cy="369332"/>
          </a:xfrm>
          <a:prstGeom prst="rect">
            <a:avLst/>
          </a:prstGeom>
          <a:solidFill>
            <a:srgbClr val="00B0F0"/>
          </a:solidFill>
        </p:spPr>
        <p:txBody>
          <a:bodyPr wrap="square" rtlCol="0">
            <a:spAutoFit/>
          </a:bodyPr>
          <a:lstStyle/>
          <a:p>
            <a:r>
              <a:rPr lang="en-US"/>
              <a:t>Duplicated Values </a:t>
            </a:r>
          </a:p>
        </p:txBody>
      </p:sp>
      <p:sp>
        <p:nvSpPr>
          <p:cNvPr id="8" name="TextBox 7"/>
          <p:cNvSpPr txBox="1"/>
          <p:nvPr/>
        </p:nvSpPr>
        <p:spPr>
          <a:xfrm>
            <a:off x="5231821" y="4177138"/>
            <a:ext cx="6586106" cy="1846659"/>
          </a:xfrm>
          <a:prstGeom prst="rect">
            <a:avLst/>
          </a:prstGeom>
          <a:noFill/>
        </p:spPr>
        <p:txBody>
          <a:bodyPr wrap="square" rtlCol="0">
            <a:spAutoFit/>
          </a:bodyPr>
          <a:lstStyle/>
          <a:p>
            <a:r>
              <a:rPr lang="en-US" sz="2400"/>
              <a:t>Variables Id, sex and </a:t>
            </a:r>
            <a:r>
              <a:rPr lang="en-US" sz="2400" err="1"/>
              <a:t>entry_date</a:t>
            </a:r>
            <a:r>
              <a:rPr lang="en-US" sz="2400"/>
              <a:t> merged to create a unique variable ID, hence eliminating duplicates. </a:t>
            </a:r>
            <a:br>
              <a:rPr lang="en-US" sz="2400"/>
            </a:br>
            <a:r>
              <a:rPr lang="en-US" sz="2400"/>
              <a:t>Missing value handled differently for different variables. </a:t>
            </a:r>
          </a:p>
          <a:p>
            <a:endParaRPr lang="en-US"/>
          </a:p>
        </p:txBody>
      </p:sp>
    </p:spTree>
    <p:extLst>
      <p:ext uri="{BB962C8B-B14F-4D97-AF65-F5344CB8AC3E}">
        <p14:creationId xmlns:p14="http://schemas.microsoft.com/office/powerpoint/2010/main" val="182292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6125"/>
            <a:ext cx="12192000" cy="173736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711235"/>
            <a:ext cx="12192000" cy="51467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25D85B8D-996E-1F4F-85D8-D107EB490151}"/>
              </a:ext>
            </a:extLst>
          </p:cNvPr>
          <p:cNvSpPr>
            <a:spLocks noGrp="1"/>
          </p:cNvSpPr>
          <p:nvPr>
            <p:ph type="title"/>
          </p:nvPr>
        </p:nvSpPr>
        <p:spPr>
          <a:xfrm>
            <a:off x="1371599" y="252974"/>
            <a:ext cx="9895951" cy="1033669"/>
          </a:xfrm>
        </p:spPr>
        <p:txBody>
          <a:bodyPr>
            <a:normAutofit fontScale="90000"/>
          </a:bodyPr>
          <a:lstStyle/>
          <a:p>
            <a:r>
              <a:rPr lang="en-US" sz="4000" b="1">
                <a:solidFill>
                  <a:srgbClr val="FFFFFF"/>
                </a:solidFill>
              </a:rPr>
              <a:t>Descriptive statistics </a:t>
            </a:r>
            <a:br>
              <a:rPr lang="en-US" sz="4000" b="1">
                <a:solidFill>
                  <a:srgbClr val="FFFFFF"/>
                </a:solidFill>
              </a:rPr>
            </a:br>
            <a:r>
              <a:rPr lang="en-US" sz="4000" b="1">
                <a:solidFill>
                  <a:srgbClr val="FFFFFF"/>
                </a:solidFill>
              </a:rPr>
              <a:t>GENDER*</a:t>
            </a:r>
            <a:endParaRPr lang="en-KE" sz="4000" b="1">
              <a:solidFill>
                <a:srgbClr val="FFFFFF"/>
              </a:solidFill>
            </a:endParaRPr>
          </a:p>
        </p:txBody>
      </p:sp>
      <p:sp>
        <p:nvSpPr>
          <p:cNvPr id="16" name="Footer Placeholder 15"/>
          <p:cNvSpPr>
            <a:spLocks noGrp="1"/>
          </p:cNvSpPr>
          <p:nvPr>
            <p:ph type="ftr" sz="quarter" idx="11"/>
          </p:nvPr>
        </p:nvSpPr>
        <p:spPr/>
        <p:txBody>
          <a:bodyPr/>
          <a:lstStyle/>
          <a:p>
            <a:r>
              <a:rPr lang="en-US"/>
              <a:t>Palladium</a:t>
            </a:r>
          </a:p>
        </p:txBody>
      </p:sp>
      <p:cxnSp>
        <p:nvCxnSpPr>
          <p:cNvPr id="24" name="Straight Connector 23"/>
          <p:cNvCxnSpPr/>
          <p:nvPr/>
        </p:nvCxnSpPr>
        <p:spPr>
          <a:xfrm>
            <a:off x="609600" y="6356350"/>
            <a:ext cx="10377055" cy="0"/>
          </a:xfrm>
          <a:prstGeom prst="line">
            <a:avLst/>
          </a:prstGeom>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E3DD76B2-E6F0-42AD-B46C-A9F180E4773E}" type="slidenum">
              <a:rPr lang="en-US" smtClean="0"/>
              <a:t>9</a:t>
            </a:fld>
            <a:endParaRPr lang="en-US"/>
          </a:p>
        </p:txBody>
      </p:sp>
      <p:sp>
        <p:nvSpPr>
          <p:cNvPr id="9" name="TextBox 8"/>
          <p:cNvSpPr txBox="1"/>
          <p:nvPr/>
        </p:nvSpPr>
        <p:spPr>
          <a:xfrm>
            <a:off x="7220765" y="1787399"/>
            <a:ext cx="4184073" cy="1569660"/>
          </a:xfrm>
          <a:prstGeom prst="rect">
            <a:avLst/>
          </a:prstGeom>
          <a:solidFill>
            <a:schemeClr val="accent1">
              <a:lumMod val="40000"/>
              <a:lumOff val="60000"/>
            </a:schemeClr>
          </a:solidFill>
        </p:spPr>
        <p:txBody>
          <a:bodyPr wrap="square" rtlCol="0">
            <a:spAutoFit/>
          </a:bodyPr>
          <a:lstStyle/>
          <a:p>
            <a:r>
              <a:rPr lang="en-US" sz="3200"/>
              <a:t>Male     = 5125 (51.25%)</a:t>
            </a:r>
          </a:p>
          <a:p>
            <a:r>
              <a:rPr lang="en-US" sz="3200"/>
              <a:t>Female = 4875 (48.78%)</a:t>
            </a:r>
          </a:p>
          <a:p>
            <a:r>
              <a:rPr lang="en-US" sz="3200"/>
              <a:t>N= 10000</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787399"/>
            <a:ext cx="5849166" cy="4382112"/>
          </a:xfrm>
          <a:prstGeom prst="rect">
            <a:avLst/>
          </a:prstGeom>
        </p:spPr>
      </p:pic>
    </p:spTree>
    <p:extLst>
      <p:ext uri="{BB962C8B-B14F-4D97-AF65-F5344CB8AC3E}">
        <p14:creationId xmlns:p14="http://schemas.microsoft.com/office/powerpoint/2010/main" val="204416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7</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Background</vt:lpstr>
      <vt:lpstr>Analysis Objective</vt:lpstr>
      <vt:lpstr>Analysis Approach</vt:lpstr>
      <vt:lpstr>Data Exploration and Cleaning</vt:lpstr>
      <vt:lpstr>Covid-19 Mexico Data (10000 rows X 23 columns)</vt:lpstr>
      <vt:lpstr>Summary Statistics</vt:lpstr>
      <vt:lpstr>Missing Values </vt:lpstr>
      <vt:lpstr>Descriptive statistics  GENDER*</vt:lpstr>
      <vt:lpstr>Descriptive statistics AGE*</vt:lpstr>
      <vt:lpstr>Descriptive statistics  Symptoms Period</vt:lpstr>
      <vt:lpstr>Descriptive statistics  Survival Period</vt:lpstr>
      <vt:lpstr>Descriptive statistics COVID-19 Results</vt:lpstr>
      <vt:lpstr>Correlation Analysis</vt:lpstr>
      <vt:lpstr>Comparative Analysis Group Means</vt:lpstr>
      <vt:lpstr>Comparative Analysis One-Way ANOVA</vt:lpstr>
      <vt:lpstr>Comparative Analysis Welch’s ANOVA</vt:lpstr>
      <vt:lpstr>Comparative Analysis Proportion Tables</vt:lpstr>
      <vt:lpstr>Time-to-Event Analysis (Survival Analysis)</vt:lpstr>
      <vt:lpstr>Time-to-Event Analysis (Survival Analysis)</vt:lpstr>
      <vt:lpstr>Classification Model </vt:lpstr>
      <vt:lpstr>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Winfred Kiboori</dc:creator>
  <cp:revision>99</cp:revision>
  <dcterms:created xsi:type="dcterms:W3CDTF">2023-12-02T04:57:31Z</dcterms:created>
  <dcterms:modified xsi:type="dcterms:W3CDTF">2023-12-13T09:49:41Z</dcterms:modified>
</cp:coreProperties>
</file>