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50"/>
  </p:notesMasterIdLst>
  <p:handoutMasterIdLst>
    <p:handoutMasterId r:id="rId51"/>
  </p:handoutMasterIdLst>
  <p:sldIdLst>
    <p:sldId id="386" r:id="rId2"/>
    <p:sldId id="387" r:id="rId3"/>
    <p:sldId id="38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89" r:id="rId22"/>
    <p:sldId id="357" r:id="rId23"/>
    <p:sldId id="390" r:id="rId24"/>
    <p:sldId id="382" r:id="rId25"/>
    <p:sldId id="359" r:id="rId26"/>
    <p:sldId id="360" r:id="rId27"/>
    <p:sldId id="361" r:id="rId28"/>
    <p:sldId id="362" r:id="rId29"/>
    <p:sldId id="363" r:id="rId30"/>
    <p:sldId id="384" r:id="rId31"/>
    <p:sldId id="364" r:id="rId32"/>
    <p:sldId id="365" r:id="rId33"/>
    <p:sldId id="366" r:id="rId34"/>
    <p:sldId id="367" r:id="rId35"/>
    <p:sldId id="381" r:id="rId36"/>
    <p:sldId id="368" r:id="rId37"/>
    <p:sldId id="369" r:id="rId38"/>
    <p:sldId id="379" r:id="rId39"/>
    <p:sldId id="380" r:id="rId40"/>
    <p:sldId id="371" r:id="rId41"/>
    <p:sldId id="372" r:id="rId42"/>
    <p:sldId id="373" r:id="rId43"/>
    <p:sldId id="374" r:id="rId44"/>
    <p:sldId id="375" r:id="rId45"/>
    <p:sldId id="377" r:id="rId46"/>
    <p:sldId id="378" r:id="rId47"/>
    <p:sldId id="376" r:id="rId48"/>
    <p:sldId id="385" r:id="rId49"/>
  </p:sldIdLst>
  <p:sldSz cx="9144000" cy="6858000" type="screen4x3"/>
  <p:notesSz cx="9601200" cy="7315200"/>
  <p:defaultTextStyle>
    <a:defPPr>
      <a:defRPr lang="ja-JP"/>
    </a:defPPr>
    <a:lvl1pPr algn="l" rtl="0" fontAlgn="base">
      <a:spcBef>
        <a:spcPct val="0"/>
      </a:spcBef>
      <a:spcAft>
        <a:spcPct val="0"/>
      </a:spcAft>
      <a:defRPr kumimoji="1" sz="2400" kern="1200">
        <a:solidFill>
          <a:schemeClr val="tx1"/>
        </a:solidFill>
        <a:latin typeface="Times" charset="0"/>
        <a:ea typeface="Osaka"/>
        <a:cs typeface="Osaka"/>
      </a:defRPr>
    </a:lvl1pPr>
    <a:lvl2pPr marL="457200" algn="l" rtl="0" fontAlgn="base">
      <a:spcBef>
        <a:spcPct val="0"/>
      </a:spcBef>
      <a:spcAft>
        <a:spcPct val="0"/>
      </a:spcAft>
      <a:defRPr kumimoji="1" sz="2400" kern="1200">
        <a:solidFill>
          <a:schemeClr val="tx1"/>
        </a:solidFill>
        <a:latin typeface="Times" charset="0"/>
        <a:ea typeface="Osaka"/>
        <a:cs typeface="Osaka"/>
      </a:defRPr>
    </a:lvl2pPr>
    <a:lvl3pPr marL="914400" algn="l" rtl="0" fontAlgn="base">
      <a:spcBef>
        <a:spcPct val="0"/>
      </a:spcBef>
      <a:spcAft>
        <a:spcPct val="0"/>
      </a:spcAft>
      <a:defRPr kumimoji="1" sz="2400" kern="1200">
        <a:solidFill>
          <a:schemeClr val="tx1"/>
        </a:solidFill>
        <a:latin typeface="Times" charset="0"/>
        <a:ea typeface="Osaka"/>
        <a:cs typeface="Osaka"/>
      </a:defRPr>
    </a:lvl3pPr>
    <a:lvl4pPr marL="1371600" algn="l" rtl="0" fontAlgn="base">
      <a:spcBef>
        <a:spcPct val="0"/>
      </a:spcBef>
      <a:spcAft>
        <a:spcPct val="0"/>
      </a:spcAft>
      <a:defRPr kumimoji="1" sz="2400" kern="1200">
        <a:solidFill>
          <a:schemeClr val="tx1"/>
        </a:solidFill>
        <a:latin typeface="Times" charset="0"/>
        <a:ea typeface="Osaka"/>
        <a:cs typeface="Osaka"/>
      </a:defRPr>
    </a:lvl4pPr>
    <a:lvl5pPr marL="1828800" algn="l" rtl="0" fontAlgn="base">
      <a:spcBef>
        <a:spcPct val="0"/>
      </a:spcBef>
      <a:spcAft>
        <a:spcPct val="0"/>
      </a:spcAft>
      <a:defRPr kumimoji="1" sz="2400" kern="1200">
        <a:solidFill>
          <a:schemeClr val="tx1"/>
        </a:solidFill>
        <a:latin typeface="Times" charset="0"/>
        <a:ea typeface="Osaka"/>
        <a:cs typeface="Osaka"/>
      </a:defRPr>
    </a:lvl5pPr>
    <a:lvl6pPr marL="2286000" algn="l" defTabSz="914400" rtl="0" eaLnBrk="1" latinLnBrk="0" hangingPunct="1">
      <a:defRPr kumimoji="1" sz="2400" kern="1200">
        <a:solidFill>
          <a:schemeClr val="tx1"/>
        </a:solidFill>
        <a:latin typeface="Times" charset="0"/>
        <a:ea typeface="Osaka"/>
        <a:cs typeface="Osaka"/>
      </a:defRPr>
    </a:lvl6pPr>
    <a:lvl7pPr marL="2743200" algn="l" defTabSz="914400" rtl="0" eaLnBrk="1" latinLnBrk="0" hangingPunct="1">
      <a:defRPr kumimoji="1" sz="2400" kern="1200">
        <a:solidFill>
          <a:schemeClr val="tx1"/>
        </a:solidFill>
        <a:latin typeface="Times" charset="0"/>
        <a:ea typeface="Osaka"/>
        <a:cs typeface="Osaka"/>
      </a:defRPr>
    </a:lvl7pPr>
    <a:lvl8pPr marL="3200400" algn="l" defTabSz="914400" rtl="0" eaLnBrk="1" latinLnBrk="0" hangingPunct="1">
      <a:defRPr kumimoji="1" sz="2400" kern="1200">
        <a:solidFill>
          <a:schemeClr val="tx1"/>
        </a:solidFill>
        <a:latin typeface="Times" charset="0"/>
        <a:ea typeface="Osaka"/>
        <a:cs typeface="Osaka"/>
      </a:defRPr>
    </a:lvl8pPr>
    <a:lvl9pPr marL="3657600" algn="l" defTabSz="914400" rtl="0" eaLnBrk="1" latinLnBrk="0" hangingPunct="1">
      <a:defRPr kumimoji="1" sz="2400" kern="1200">
        <a:solidFill>
          <a:schemeClr val="tx1"/>
        </a:solidFill>
        <a:latin typeface="Times" charset="0"/>
        <a:ea typeface="Osaka"/>
        <a:cs typeface="Osak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272776"/>
    <a:srgbClr val="6666FF"/>
    <a:srgbClr val="3333CC"/>
    <a:srgbClr val="0066FF"/>
    <a:srgbClr val="0099FF"/>
    <a:srgbClr val="33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6" autoAdjust="0"/>
    <p:restoredTop sz="94709" autoAdjust="0"/>
  </p:normalViewPr>
  <p:slideViewPr>
    <p:cSldViewPr>
      <p:cViewPr varScale="1">
        <p:scale>
          <a:sx n="59" d="100"/>
          <a:sy n="59" d="100"/>
        </p:scale>
        <p:origin x="167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8" d="100"/>
          <a:sy n="48" d="100"/>
        </p:scale>
        <p:origin x="-546"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ＭＳ Ｐゴシック" pitchFamily="50" charset="-128"/>
                <a:cs typeface="+mn-cs"/>
              </a:defRPr>
            </a:lvl1pPr>
          </a:lstStyle>
          <a:p>
            <a:pPr>
              <a:defRPr/>
            </a:pPr>
            <a:endParaRPr lang="en-US"/>
          </a:p>
        </p:txBody>
      </p:sp>
      <p:sp>
        <p:nvSpPr>
          <p:cNvPr id="122883"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ＭＳ Ｐゴシック" pitchFamily="50" charset="-128"/>
                <a:cs typeface="+mn-cs"/>
              </a:defRPr>
            </a:lvl1pPr>
          </a:lstStyle>
          <a:p>
            <a:pPr>
              <a:defRPr/>
            </a:pPr>
            <a:endParaRPr lang="en-US"/>
          </a:p>
        </p:txBody>
      </p:sp>
      <p:sp>
        <p:nvSpPr>
          <p:cNvPr id="122884"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ＭＳ Ｐゴシック" pitchFamily="50" charset="-128"/>
                <a:cs typeface="+mn-cs"/>
              </a:defRPr>
            </a:lvl1pPr>
          </a:lstStyle>
          <a:p>
            <a:pPr>
              <a:defRPr/>
            </a:pPr>
            <a:endParaRPr lang="en-US"/>
          </a:p>
        </p:txBody>
      </p:sp>
      <p:sp>
        <p:nvSpPr>
          <p:cNvPr id="122885"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ＭＳ Ｐゴシック" pitchFamily="50" charset="-128"/>
                <a:cs typeface="+mn-cs"/>
              </a:defRPr>
            </a:lvl1pPr>
          </a:lstStyle>
          <a:p>
            <a:pPr>
              <a:defRPr/>
            </a:pPr>
            <a:fld id="{F4647DFC-8C50-4E87-9484-F892B5E7EF28}" type="slidenum">
              <a:rPr lang="en-US"/>
              <a:pPr>
                <a:defRPr/>
              </a:pPr>
              <a:t>‹#›</a:t>
            </a:fld>
            <a:endParaRPr lang="en-US"/>
          </a:p>
        </p:txBody>
      </p:sp>
    </p:spTree>
    <p:extLst>
      <p:ext uri="{BB962C8B-B14F-4D97-AF65-F5344CB8AC3E}">
        <p14:creationId xmlns:p14="http://schemas.microsoft.com/office/powerpoint/2010/main" val="875898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ea typeface="ＭＳ Ｐゴシック" pitchFamily="50" charset="-128"/>
                <a:cs typeface="+mn-cs"/>
              </a:defRPr>
            </a:lvl1pPr>
          </a:lstStyle>
          <a:p>
            <a:pPr>
              <a:defRPr/>
            </a:pPr>
            <a:endParaRPr lang="en-US"/>
          </a:p>
        </p:txBody>
      </p:sp>
      <p:sp>
        <p:nvSpPr>
          <p:cNvPr id="14339"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ea typeface="ＭＳ Ｐゴシック" pitchFamily="50" charset="-128"/>
                <a:cs typeface="+mn-cs"/>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ea typeface="ＭＳ Ｐゴシック" pitchFamily="50" charset="-128"/>
                <a:cs typeface="+mn-cs"/>
              </a:defRPr>
            </a:lvl1pPr>
          </a:lstStyle>
          <a:p>
            <a:pPr>
              <a:defRPr/>
            </a:pPr>
            <a:endParaRPr lang="en-US"/>
          </a:p>
        </p:txBody>
      </p:sp>
      <p:sp>
        <p:nvSpPr>
          <p:cNvPr id="14343"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ea typeface="ＭＳ Ｐゴシック" pitchFamily="50" charset="-128"/>
                <a:cs typeface="+mn-cs"/>
              </a:defRPr>
            </a:lvl1pPr>
          </a:lstStyle>
          <a:p>
            <a:pPr>
              <a:defRPr/>
            </a:pPr>
            <a:fld id="{25ABF2E4-2A16-417C-8E56-C4EF8EFE1664}" type="slidenum">
              <a:rPr lang="en-US"/>
              <a:pPr>
                <a:defRPr/>
              </a:pPr>
              <a:t>‹#›</a:t>
            </a:fld>
            <a:endParaRPr lang="en-US"/>
          </a:p>
        </p:txBody>
      </p:sp>
    </p:spTree>
    <p:extLst>
      <p:ext uri="{BB962C8B-B14F-4D97-AF65-F5344CB8AC3E}">
        <p14:creationId xmlns:p14="http://schemas.microsoft.com/office/powerpoint/2010/main" val="4291083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S PMincho" pitchFamily="18" charset="-128"/>
        <a:cs typeface="MS PMincho"/>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S PMincho" pitchFamily="18" charset="-128"/>
        <a:cs typeface="MS PMincho"/>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S PMincho" pitchFamily="18" charset="-128"/>
        <a:cs typeface="MS PMincho"/>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S PMincho" pitchFamily="18" charset="-128"/>
        <a:cs typeface="MS PMincho"/>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S PMincho" pitchFamily="18" charset="-128"/>
        <a:cs typeface="MS PMincho"/>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6D8D4385-77B4-41D1-A930-073356A676FA}" type="slidenum">
              <a:rPr lang="en-US" smtClean="0">
                <a:ea typeface="ＭＳ Ｐゴシック" pitchFamily="34" charset="-128"/>
              </a:rPr>
              <a:pPr>
                <a:defRPr/>
              </a:pPr>
              <a:t>2</a:t>
            </a:fld>
            <a:endParaRPr lang="en-US">
              <a:ea typeface="ＭＳ Ｐゴシック" pitchFamily="34" charset="-128"/>
            </a:endParaRPr>
          </a:p>
        </p:txBody>
      </p:sp>
      <p:sp>
        <p:nvSpPr>
          <p:cNvPr id="58371" name="Rectangle 2"/>
          <p:cNvSpPr>
            <a:spLocks noGrp="1" noRot="1" noChangeAspect="1" noChangeArrowheads="1" noTextEdit="1"/>
          </p:cNvSpPr>
          <p:nvPr>
            <p:ph type="sldImg"/>
          </p:nvPr>
        </p:nvSpPr>
        <p:spPr>
          <a:xfrm>
            <a:off x="2973388" y="549275"/>
            <a:ext cx="3657600" cy="2743200"/>
          </a:xfrm>
          <a:ln/>
        </p:spPr>
      </p:sp>
      <p:sp>
        <p:nvSpPr>
          <p:cNvPr id="58372"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a:t>No additional notes.	</a:t>
            </a:r>
          </a:p>
        </p:txBody>
      </p:sp>
    </p:spTree>
    <p:extLst>
      <p:ext uri="{BB962C8B-B14F-4D97-AF65-F5344CB8AC3E}">
        <p14:creationId xmlns:p14="http://schemas.microsoft.com/office/powerpoint/2010/main" val="96847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B3090BB-4E93-42CB-A86E-F2B4BBA23656}" type="slidenum">
              <a:rPr lang="en-US" smtClean="0">
                <a:ea typeface="MS PGothic" pitchFamily="34" charset="-128"/>
                <a:cs typeface="Osaka"/>
              </a:rPr>
              <a:pPr/>
              <a:t>11</a:t>
            </a:fld>
            <a:endParaRPr lang="en-US">
              <a:ea typeface="MS PGothic" pitchFamily="34" charset="-128"/>
              <a:cs typeface="Osaka"/>
            </a:endParaRPr>
          </a:p>
        </p:txBody>
      </p:sp>
      <p:sp>
        <p:nvSpPr>
          <p:cNvPr id="67587" name="Rectangle 2"/>
          <p:cNvSpPr>
            <a:spLocks noGrp="1" noRot="1" noChangeAspect="1" noChangeArrowheads="1" noTextEdit="1"/>
          </p:cNvSpPr>
          <p:nvPr>
            <p:ph type="sldImg"/>
          </p:nvPr>
        </p:nvSpPr>
        <p:spPr>
          <a:xfrm>
            <a:off x="2973388" y="549275"/>
            <a:ext cx="3657600" cy="2743200"/>
          </a:xfrm>
          <a:ln/>
        </p:spPr>
      </p:sp>
      <p:sp>
        <p:nvSpPr>
          <p:cNvPr id="67588"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Inheritance is a critical concept of OO. In fact for a programming language or DBMS to be considered OO, it must support inheritance. In inheritance, the child class inherits the attributes and methods from its parent class(s).</a:t>
            </a:r>
          </a:p>
        </p:txBody>
      </p:sp>
    </p:spTree>
    <p:extLst>
      <p:ext uri="{BB962C8B-B14F-4D97-AF65-F5344CB8AC3E}">
        <p14:creationId xmlns:p14="http://schemas.microsoft.com/office/powerpoint/2010/main" val="174915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EB5F5DD-DACD-49BB-965C-03064C599615}" type="slidenum">
              <a:rPr lang="en-US" smtClean="0">
                <a:ea typeface="MS PGothic" pitchFamily="34" charset="-128"/>
                <a:cs typeface="Osaka"/>
              </a:rPr>
              <a:pPr/>
              <a:t>12</a:t>
            </a:fld>
            <a:endParaRPr lang="en-US">
              <a:ea typeface="MS PGothic" pitchFamily="34" charset="-128"/>
              <a:cs typeface="Osaka"/>
            </a:endParaRPr>
          </a:p>
        </p:txBody>
      </p:sp>
      <p:sp>
        <p:nvSpPr>
          <p:cNvPr id="68611" name="Rectangle 2"/>
          <p:cNvSpPr>
            <a:spLocks noGrp="1" noRot="1" noChangeAspect="1" noChangeArrowheads="1" noTextEdit="1"/>
          </p:cNvSpPr>
          <p:nvPr>
            <p:ph type="sldImg"/>
          </p:nvPr>
        </p:nvSpPr>
        <p:spPr>
          <a:xfrm>
            <a:off x="2978150" y="552450"/>
            <a:ext cx="3644900" cy="2733675"/>
          </a:xfrm>
          <a:ln/>
        </p:spPr>
      </p:sp>
      <p:sp>
        <p:nvSpPr>
          <p:cNvPr id="68612" name="Rectangle 3"/>
          <p:cNvSpPr>
            <a:spLocks noGrp="1" noChangeArrowheads="1"/>
          </p:cNvSpPr>
          <p:nvPr>
            <p:ph type="body" idx="1"/>
          </p:nvPr>
        </p:nvSpPr>
        <p:spPr>
          <a:xfrm>
            <a:off x="1279525" y="3473450"/>
            <a:ext cx="7042150" cy="3292475"/>
          </a:xfrm>
          <a:noFill/>
          <a:ln/>
        </p:spPr>
        <p:txBody>
          <a:bodyPr/>
          <a:lstStyle/>
          <a:p>
            <a:pPr eaLnBrk="1" hangingPunct="1"/>
            <a:r>
              <a:rPr lang="en-US" b="1"/>
              <a:t>Teaching Notes</a:t>
            </a:r>
          </a:p>
          <a:p>
            <a:pPr eaLnBrk="1" hangingPunct="1">
              <a:buFontTx/>
              <a:buChar char="•"/>
            </a:pPr>
            <a:r>
              <a:rPr lang="en-US"/>
              <a:t>The terms Generalization and Specialization will be defined on the next slide.</a:t>
            </a:r>
          </a:p>
          <a:p>
            <a:pPr eaLnBrk="1" hangingPunct="1">
              <a:buFontTx/>
              <a:buChar char="•"/>
            </a:pPr>
            <a:r>
              <a:rPr lang="en-US"/>
              <a:t>Walk the students through this diagram. </a:t>
            </a:r>
          </a:p>
          <a:p>
            <a:pPr eaLnBrk="1" hangingPunct="1">
              <a:buFontTx/>
              <a:buChar char="•"/>
            </a:pPr>
            <a:r>
              <a:rPr lang="en-US"/>
              <a:t>The Person object has an attribute last name. Therefore the Student and Teacher objects that are based on Person also have an attribute last name as well as their own attributes (GPA or rank).</a:t>
            </a:r>
          </a:p>
          <a:p>
            <a:pPr eaLnBrk="1" hangingPunct="1">
              <a:buFontTx/>
              <a:buChar char="•"/>
            </a:pPr>
            <a:r>
              <a:rPr lang="en-US"/>
              <a:t>The Person object has a method walk. Therefore Student and Teach also have a method walk as well as their own methods (enroll or lecture).</a:t>
            </a:r>
          </a:p>
        </p:txBody>
      </p:sp>
    </p:spTree>
    <p:extLst>
      <p:ext uri="{BB962C8B-B14F-4D97-AF65-F5344CB8AC3E}">
        <p14:creationId xmlns:p14="http://schemas.microsoft.com/office/powerpoint/2010/main" val="4168482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6B55880-4942-4852-9A57-41C99F2CDDB5}" type="slidenum">
              <a:rPr lang="en-US" smtClean="0">
                <a:ea typeface="MS PGothic" pitchFamily="34" charset="-128"/>
                <a:cs typeface="Osaka"/>
              </a:rPr>
              <a:pPr/>
              <a:t>13</a:t>
            </a:fld>
            <a:endParaRPr lang="en-US">
              <a:ea typeface="MS PGothic" pitchFamily="34" charset="-128"/>
              <a:cs typeface="Osaka"/>
            </a:endParaRPr>
          </a:p>
        </p:txBody>
      </p:sp>
      <p:sp>
        <p:nvSpPr>
          <p:cNvPr id="69635" name="Rectangle 2"/>
          <p:cNvSpPr>
            <a:spLocks noGrp="1" noRot="1" noChangeAspect="1" noChangeArrowheads="1" noTextEdit="1"/>
          </p:cNvSpPr>
          <p:nvPr>
            <p:ph type="sldImg"/>
          </p:nvPr>
        </p:nvSpPr>
        <p:spPr>
          <a:xfrm>
            <a:off x="2973388" y="549275"/>
            <a:ext cx="3657600" cy="2743200"/>
          </a:xfrm>
          <a:ln/>
        </p:spPr>
      </p:sp>
      <p:sp>
        <p:nvSpPr>
          <p:cNvPr id="69636"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The previous slide illustrates these terms.</a:t>
            </a:r>
          </a:p>
          <a:p>
            <a:pPr eaLnBrk="1" hangingPunct="1">
              <a:buFontTx/>
              <a:buChar char="•"/>
            </a:pPr>
            <a:r>
              <a:rPr lang="en-US"/>
              <a:t>The class supertype will have one or more </a:t>
            </a:r>
            <a:r>
              <a:rPr lang="en-US" i="1"/>
              <a:t>one-to-one</a:t>
            </a:r>
            <a:r>
              <a:rPr lang="en-US"/>
              <a:t> relationships to object class </a:t>
            </a:r>
            <a:r>
              <a:rPr lang="en-US" i="1"/>
              <a:t>subtypes</a:t>
            </a:r>
            <a:r>
              <a:rPr lang="en-US"/>
              <a:t>. These relationships are sometimes called “IS A” relationships (or “WAS A” or “COULD BE A”) because each instance of the supertype “is </a:t>
            </a:r>
            <a:r>
              <a:rPr lang="en-US" u="sng"/>
              <a:t>also</a:t>
            </a:r>
            <a:r>
              <a:rPr lang="en-US"/>
              <a:t> an” instance of one or more subtypes.</a:t>
            </a:r>
          </a:p>
        </p:txBody>
      </p:sp>
    </p:spTree>
    <p:extLst>
      <p:ext uri="{BB962C8B-B14F-4D97-AF65-F5344CB8AC3E}">
        <p14:creationId xmlns:p14="http://schemas.microsoft.com/office/powerpoint/2010/main" val="316763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84BD44A-C9F8-47AB-BA60-35C946BD2F7F}" type="slidenum">
              <a:rPr lang="en-US" smtClean="0">
                <a:ea typeface="MS PGothic" pitchFamily="34" charset="-128"/>
                <a:cs typeface="Osaka"/>
              </a:rPr>
              <a:pPr/>
              <a:t>14</a:t>
            </a:fld>
            <a:endParaRPr lang="en-US">
              <a:ea typeface="MS PGothic" pitchFamily="34" charset="-128"/>
              <a:cs typeface="Osaka"/>
            </a:endParaRPr>
          </a:p>
        </p:txBody>
      </p:sp>
      <p:sp>
        <p:nvSpPr>
          <p:cNvPr id="70659" name="Rectangle 2"/>
          <p:cNvSpPr>
            <a:spLocks noGrp="1" noRot="1" noChangeAspect="1" noChangeArrowheads="1" noTextEdit="1"/>
          </p:cNvSpPr>
          <p:nvPr>
            <p:ph type="sldImg"/>
          </p:nvPr>
        </p:nvSpPr>
        <p:spPr>
          <a:xfrm>
            <a:off x="2973388" y="549275"/>
            <a:ext cx="3657600" cy="2743200"/>
          </a:xfrm>
          <a:ln/>
        </p:spPr>
      </p:sp>
      <p:sp>
        <p:nvSpPr>
          <p:cNvPr id="70660"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Have students identify what attributes and methods are inherited by the STUDENT and TEACHER classes.</a:t>
            </a:r>
          </a:p>
        </p:txBody>
      </p:sp>
    </p:spTree>
    <p:extLst>
      <p:ext uri="{BB962C8B-B14F-4D97-AF65-F5344CB8AC3E}">
        <p14:creationId xmlns:p14="http://schemas.microsoft.com/office/powerpoint/2010/main" val="268163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51A1276-9861-45BB-A68C-FAFB887FB809}" type="slidenum">
              <a:rPr lang="en-US" smtClean="0">
                <a:ea typeface="MS PGothic" pitchFamily="34" charset="-128"/>
                <a:cs typeface="Osaka"/>
              </a:rPr>
              <a:pPr/>
              <a:t>15</a:t>
            </a:fld>
            <a:endParaRPr lang="en-US">
              <a:ea typeface="MS PGothic" pitchFamily="34" charset="-128"/>
              <a:cs typeface="Osaka"/>
            </a:endParaRPr>
          </a:p>
        </p:txBody>
      </p:sp>
      <p:sp>
        <p:nvSpPr>
          <p:cNvPr id="71683" name="Rectangle 2"/>
          <p:cNvSpPr>
            <a:spLocks noGrp="1" noRot="1" noChangeAspect="1" noChangeArrowheads="1" noTextEdit="1"/>
          </p:cNvSpPr>
          <p:nvPr>
            <p:ph type="sldImg"/>
          </p:nvPr>
        </p:nvSpPr>
        <p:spPr>
          <a:xfrm>
            <a:off x="2973388" y="549275"/>
            <a:ext cx="3657600" cy="2743200"/>
          </a:xfrm>
          <a:ln/>
        </p:spPr>
      </p:sp>
      <p:sp>
        <p:nvSpPr>
          <p:cNvPr id="180227" name="Rectangle 3"/>
          <p:cNvSpPr>
            <a:spLocks noGrp="1" noChangeArrowheads="1"/>
          </p:cNvSpPr>
          <p:nvPr>
            <p:ph type="body" idx="1"/>
          </p:nvPr>
        </p:nvSpPr>
        <p:spPr>
          <a:xfrm>
            <a:off x="1279525" y="3475038"/>
            <a:ext cx="7042150" cy="3290887"/>
          </a:xfrm>
        </p:spPr>
        <p:txBody>
          <a:bodyPr lIns="91427" tIns="45713" rIns="91427" bIns="45713"/>
          <a:lstStyle/>
          <a:p>
            <a:pPr eaLnBrk="1" hangingPunct="1">
              <a:defRPr/>
            </a:pPr>
            <a:r>
              <a:rPr lang="en-US" b="1">
                <a:ea typeface="ＭＳ Ｐ明朝" pitchFamily="18" charset="-128"/>
                <a:cs typeface="+mn-cs"/>
              </a:rPr>
              <a:t>Teaching Notes</a:t>
            </a:r>
          </a:p>
          <a:p>
            <a:pPr eaLnBrk="1" hangingPunct="1">
              <a:buFontTx/>
              <a:buChar char="•"/>
              <a:defRPr/>
            </a:pPr>
            <a:r>
              <a:rPr lang="en-US">
                <a:ea typeface="ＭＳ Ｐ明朝" pitchFamily="18" charset="-128"/>
                <a:cs typeface="+mn-cs"/>
              </a:rPr>
              <a:t>Objects and classes do not exist in isolation. The things they represent interact with and impact one another to support the business mission. </a:t>
            </a:r>
          </a:p>
          <a:p>
            <a:pPr eaLnBrk="1" hangingPunct="1">
              <a:buFontTx/>
              <a:buChar char="•"/>
              <a:defRPr/>
            </a:pPr>
            <a:r>
              <a:rPr lang="en-US">
                <a:ea typeface="ＭＳ Ｐ明朝" pitchFamily="18" charset="-128"/>
                <a:cs typeface="+mn-cs"/>
              </a:rPr>
              <a:t>An object/class relationship is graphically illustrated in UML as a connecting line between two classes. This relationship is commonly referred to as an association. The line is labeled with a verb phrase that describes the association. All associations are implicitly bidirectional, meaning that they can interpreted in both directions.</a:t>
            </a:r>
          </a:p>
          <a:p>
            <a:pPr eaLnBrk="1" hangingPunct="1">
              <a:buFontTx/>
              <a:buChar char="•"/>
              <a:defRPr/>
            </a:pPr>
            <a:r>
              <a:rPr lang="en-US">
                <a:effectLst>
                  <a:outerShdw blurRad="38100" dist="38100" dir="2700000" algn="tl">
                    <a:srgbClr val="C0C0C0"/>
                  </a:outerShdw>
                </a:effectLst>
                <a:ea typeface="ＭＳ Ｐ明朝" pitchFamily="18" charset="-128"/>
                <a:cs typeface="+mn-cs"/>
              </a:rPr>
              <a:t>The</a:t>
            </a:r>
            <a:r>
              <a:rPr lang="en-US">
                <a:ea typeface="ＭＳ Ｐ明朝" pitchFamily="18" charset="-128"/>
                <a:cs typeface="+mn-cs"/>
              </a:rPr>
              <a:t> figure above shows the complexity or degree of each association. For example, in the above business assertions, we must also answer the following questions:</a:t>
            </a:r>
          </a:p>
          <a:p>
            <a:pPr lvl="1" eaLnBrk="1" hangingPunct="1">
              <a:defRPr/>
            </a:pPr>
            <a:r>
              <a:rPr lang="en-US">
                <a:ea typeface="ＭＳ Ｐ明朝" pitchFamily="18" charset="-128"/>
                <a:cs typeface="+mn-cs"/>
              </a:rPr>
              <a:t>Must there exist an instance of CUSTOMER for each instance of ORDER? Yes!</a:t>
            </a:r>
          </a:p>
          <a:p>
            <a:pPr lvl="1" eaLnBrk="1" hangingPunct="1">
              <a:defRPr/>
            </a:pPr>
            <a:r>
              <a:rPr lang="en-US">
                <a:ea typeface="ＭＳ Ｐ明朝" pitchFamily="18" charset="-128"/>
                <a:cs typeface="+mn-cs"/>
              </a:rPr>
              <a:t>Must there exist an instance of ORDER for each instance of CUSTOMER? No!</a:t>
            </a:r>
          </a:p>
          <a:p>
            <a:pPr lvl="1" eaLnBrk="1" hangingPunct="1">
              <a:defRPr/>
            </a:pPr>
            <a:r>
              <a:rPr lang="en-US">
                <a:ea typeface="ＭＳ Ｐ明朝" pitchFamily="18" charset="-128"/>
                <a:cs typeface="+mn-cs"/>
              </a:rPr>
              <a:t>How many instances of ORDER can exist for each instance of CUSTOMER? Many!</a:t>
            </a:r>
          </a:p>
          <a:p>
            <a:pPr lvl="1" eaLnBrk="1" hangingPunct="1">
              <a:defRPr/>
            </a:pPr>
            <a:r>
              <a:rPr lang="en-US">
                <a:ea typeface="ＭＳ Ｐ明朝" pitchFamily="18" charset="-128"/>
                <a:cs typeface="+mn-cs"/>
              </a:rPr>
              <a:t>How many instances of CUSTOMER can exist for each instance of ORDER? One!</a:t>
            </a:r>
          </a:p>
          <a:p>
            <a:pPr eaLnBrk="1" hangingPunct="1">
              <a:defRPr/>
            </a:pPr>
            <a:endParaRPr lang="en-US">
              <a:ea typeface="ＭＳ Ｐ明朝" pitchFamily="18" charset="-128"/>
              <a:cs typeface="+mn-cs"/>
            </a:endParaRPr>
          </a:p>
          <a:p>
            <a:pPr eaLnBrk="1" hangingPunct="1">
              <a:defRPr/>
            </a:pPr>
            <a:endParaRPr lang="en-US">
              <a:ea typeface="ＭＳ Ｐ明朝" pitchFamily="18" charset="-128"/>
              <a:cs typeface="+mn-cs"/>
            </a:endParaRPr>
          </a:p>
          <a:p>
            <a:pPr eaLnBrk="1" hangingPunct="1">
              <a:defRPr/>
            </a:pPr>
            <a:endParaRPr lang="en-US">
              <a:ea typeface="ＭＳ Ｐ明朝" pitchFamily="18" charset="-128"/>
              <a:cs typeface="+mn-cs"/>
            </a:endParaRPr>
          </a:p>
          <a:p>
            <a:pPr eaLnBrk="1" hangingPunct="1">
              <a:defRPr/>
            </a:pPr>
            <a:endParaRPr lang="en-US">
              <a:ea typeface="ＭＳ Ｐ明朝" pitchFamily="18" charset="-128"/>
              <a:cs typeface="+mn-cs"/>
            </a:endParaRPr>
          </a:p>
        </p:txBody>
      </p:sp>
    </p:spTree>
    <p:extLst>
      <p:ext uri="{BB962C8B-B14F-4D97-AF65-F5344CB8AC3E}">
        <p14:creationId xmlns:p14="http://schemas.microsoft.com/office/powerpoint/2010/main" val="2236538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B0B28EC-0960-4BD8-A92C-B75260F6435D}" type="slidenum">
              <a:rPr lang="en-US" smtClean="0">
                <a:ea typeface="MS PGothic" pitchFamily="34" charset="-128"/>
                <a:cs typeface="Osaka"/>
              </a:rPr>
              <a:pPr/>
              <a:t>16</a:t>
            </a:fld>
            <a:endParaRPr lang="en-US">
              <a:ea typeface="MS PGothic" pitchFamily="34" charset="-128"/>
              <a:cs typeface="Osaka"/>
            </a:endParaRPr>
          </a:p>
        </p:txBody>
      </p:sp>
      <p:sp>
        <p:nvSpPr>
          <p:cNvPr id="72707" name="Rectangle 2"/>
          <p:cNvSpPr>
            <a:spLocks noGrp="1" noRot="1" noChangeAspect="1" noChangeArrowheads="1" noTextEdit="1"/>
          </p:cNvSpPr>
          <p:nvPr>
            <p:ph type="sldImg"/>
          </p:nvPr>
        </p:nvSpPr>
        <p:spPr>
          <a:xfrm>
            <a:off x="2973388" y="549275"/>
            <a:ext cx="3657600" cy="2743200"/>
          </a:xfrm>
          <a:ln/>
        </p:spPr>
      </p:sp>
      <p:sp>
        <p:nvSpPr>
          <p:cNvPr id="72708"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Because all associations are implicitly bidirectional, multiplicity must be defined in both directions for every association.</a:t>
            </a:r>
          </a:p>
        </p:txBody>
      </p:sp>
    </p:spTree>
    <p:extLst>
      <p:ext uri="{BB962C8B-B14F-4D97-AF65-F5344CB8AC3E}">
        <p14:creationId xmlns:p14="http://schemas.microsoft.com/office/powerpoint/2010/main" val="419844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AC72362-1BF6-43AC-916E-15505DCB5F46}" type="slidenum">
              <a:rPr lang="en-US" smtClean="0">
                <a:ea typeface="MS PGothic" pitchFamily="34" charset="-128"/>
                <a:cs typeface="Osaka"/>
              </a:rPr>
              <a:pPr/>
              <a:t>17</a:t>
            </a:fld>
            <a:endParaRPr lang="en-US">
              <a:ea typeface="MS PGothic" pitchFamily="34" charset="-128"/>
              <a:cs typeface="Osaka"/>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b="1"/>
              <a:t>Teaching Notes</a:t>
            </a:r>
          </a:p>
          <a:p>
            <a:pPr eaLnBrk="1" hangingPunct="1">
              <a:buFontTx/>
              <a:buChar char="•"/>
            </a:pPr>
            <a:r>
              <a:rPr lang="en-US"/>
              <a:t>Aggregation relationships do not support inheritance. Their benefit lies in the ability to send a message to the parent class and that message is automatically applied to all the child classes.</a:t>
            </a:r>
          </a:p>
          <a:p>
            <a:pPr eaLnBrk="1" hangingPunct="1">
              <a:buFontTx/>
              <a:buChar char="•"/>
            </a:pPr>
            <a:r>
              <a:rPr lang="en-US"/>
              <a:t>Have students provide other examples of objects where aggregation relationships are appropriate (car – or any bill of material, order-line item, etc.).</a:t>
            </a:r>
          </a:p>
          <a:p>
            <a:pPr eaLnBrk="1" hangingPunct="1"/>
            <a:endParaRPr lang="en-US"/>
          </a:p>
        </p:txBody>
      </p:sp>
    </p:spTree>
    <p:extLst>
      <p:ext uri="{BB962C8B-B14F-4D97-AF65-F5344CB8AC3E}">
        <p14:creationId xmlns:p14="http://schemas.microsoft.com/office/powerpoint/2010/main" val="104900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CE1D733-D590-4DAD-808F-85301A2BD8DE}" type="slidenum">
              <a:rPr lang="en-US" smtClean="0">
                <a:ea typeface="MS PGothic" pitchFamily="34" charset="-128"/>
                <a:cs typeface="Osaka"/>
              </a:rPr>
              <a:pPr/>
              <a:t>18</a:t>
            </a:fld>
            <a:endParaRPr lang="en-US">
              <a:ea typeface="MS PGothic" pitchFamily="34" charset="-128"/>
              <a:cs typeface="Osaka"/>
            </a:endParaRPr>
          </a:p>
        </p:txBody>
      </p:sp>
      <p:sp>
        <p:nvSpPr>
          <p:cNvPr id="74755" name="Rectangle 2"/>
          <p:cNvSpPr>
            <a:spLocks noGrp="1" noRot="1" noChangeAspect="1" noChangeArrowheads="1" noTextEdit="1"/>
          </p:cNvSpPr>
          <p:nvPr>
            <p:ph type="sldImg"/>
          </p:nvPr>
        </p:nvSpPr>
        <p:spPr>
          <a:xfrm>
            <a:off x="2978150" y="552450"/>
            <a:ext cx="3644900" cy="2733675"/>
          </a:xfrm>
          <a:ln/>
        </p:spPr>
      </p:sp>
      <p:sp>
        <p:nvSpPr>
          <p:cNvPr id="74756" name="Rectangle 3"/>
          <p:cNvSpPr>
            <a:spLocks noGrp="1" noChangeArrowheads="1"/>
          </p:cNvSpPr>
          <p:nvPr>
            <p:ph type="body" idx="1"/>
          </p:nvPr>
        </p:nvSpPr>
        <p:spPr>
          <a:xfrm>
            <a:off x="1279525" y="3473450"/>
            <a:ext cx="7042150" cy="3292475"/>
          </a:xfrm>
          <a:noFill/>
          <a:ln/>
        </p:spPr>
        <p:txBody>
          <a:bodyPr/>
          <a:lstStyle/>
          <a:p>
            <a:pPr eaLnBrk="1" hangingPunct="1"/>
            <a:r>
              <a:rPr lang="en-US" b="1"/>
              <a:t>Teaching Notes</a:t>
            </a:r>
          </a:p>
          <a:p>
            <a:pPr eaLnBrk="1" hangingPunct="1">
              <a:buFontTx/>
              <a:buChar char="•"/>
            </a:pPr>
            <a:r>
              <a:rPr lang="en-US"/>
              <a:t>All composition relationships are aggregation relationships. But not all aggregation relationships are composition relationships.</a:t>
            </a:r>
          </a:p>
          <a:p>
            <a:pPr eaLnBrk="1" hangingPunct="1">
              <a:buFontTx/>
              <a:buChar char="•"/>
            </a:pPr>
            <a:r>
              <a:rPr lang="en-US"/>
              <a:t>Ask students why composition is appropriate for the Book and Chapter classes but not for the Team class. </a:t>
            </a:r>
          </a:p>
        </p:txBody>
      </p:sp>
    </p:spTree>
    <p:extLst>
      <p:ext uri="{BB962C8B-B14F-4D97-AF65-F5344CB8AC3E}">
        <p14:creationId xmlns:p14="http://schemas.microsoft.com/office/powerpoint/2010/main" val="2400559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C2C82BD-394C-4AD8-A3D8-73788D457172}" type="slidenum">
              <a:rPr lang="en-US" smtClean="0">
                <a:ea typeface="MS PGothic" pitchFamily="34" charset="-128"/>
                <a:cs typeface="Osaka"/>
              </a:rPr>
              <a:pPr/>
              <a:t>19</a:t>
            </a:fld>
            <a:endParaRPr lang="en-US">
              <a:ea typeface="MS PGothic" pitchFamily="34" charset="-128"/>
              <a:cs typeface="Osaka"/>
            </a:endParaRPr>
          </a:p>
        </p:txBody>
      </p:sp>
      <p:sp>
        <p:nvSpPr>
          <p:cNvPr id="75779" name="Rectangle 2"/>
          <p:cNvSpPr>
            <a:spLocks noGrp="1" noRot="1" noChangeAspect="1" noChangeArrowheads="1" noTextEdit="1"/>
          </p:cNvSpPr>
          <p:nvPr>
            <p:ph type="sldImg"/>
          </p:nvPr>
        </p:nvSpPr>
        <p:spPr>
          <a:xfrm>
            <a:off x="2973388" y="549275"/>
            <a:ext cx="3657600" cy="2743200"/>
          </a:xfrm>
          <a:ln/>
        </p:spPr>
      </p:sp>
      <p:sp>
        <p:nvSpPr>
          <p:cNvPr id="75780"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cs typeface="Times New Roman" pitchFamily="18" charset="0"/>
              </a:rPr>
              <a:t>The object sending a message does not need to know how the receiving object is organized internally or how the behavior is to be accomplished, only that it responds to the request in a well-defined way. </a:t>
            </a:r>
          </a:p>
          <a:p>
            <a:pPr eaLnBrk="1" hangingPunct="1">
              <a:buFontTx/>
              <a:buChar char="•"/>
            </a:pPr>
            <a:r>
              <a:rPr lang="en-US">
                <a:cs typeface="Times New Roman" pitchFamily="18" charset="0"/>
              </a:rPr>
              <a:t>A message can be sent only between two objects that have an association between them.</a:t>
            </a:r>
          </a:p>
          <a:p>
            <a:pPr eaLnBrk="1" hangingPunct="1"/>
            <a:r>
              <a:rPr lang="en-US">
                <a:cs typeface="Times New Roman" pitchFamily="18" charset="0"/>
              </a:rPr>
              <a:t> </a:t>
            </a:r>
            <a:endParaRPr lang="en-US"/>
          </a:p>
        </p:txBody>
      </p:sp>
    </p:spTree>
    <p:extLst>
      <p:ext uri="{BB962C8B-B14F-4D97-AF65-F5344CB8AC3E}">
        <p14:creationId xmlns:p14="http://schemas.microsoft.com/office/powerpoint/2010/main" val="294776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FF3AF51-8A75-4370-BD99-2610A39806E4}" type="slidenum">
              <a:rPr lang="en-US" smtClean="0">
                <a:ea typeface="MS PGothic" pitchFamily="34" charset="-128"/>
                <a:cs typeface="Osaka"/>
              </a:rPr>
              <a:pPr/>
              <a:t>20</a:t>
            </a:fld>
            <a:endParaRPr lang="en-US">
              <a:ea typeface="MS PGothic" pitchFamily="34" charset="-128"/>
              <a:cs typeface="Osaka"/>
            </a:endParaRPr>
          </a:p>
        </p:txBody>
      </p:sp>
      <p:sp>
        <p:nvSpPr>
          <p:cNvPr id="76803" name="Rectangle 2"/>
          <p:cNvSpPr>
            <a:spLocks noGrp="1" noRot="1" noChangeAspect="1" noChangeArrowheads="1" noTextEdit="1"/>
          </p:cNvSpPr>
          <p:nvPr>
            <p:ph type="sldImg"/>
          </p:nvPr>
        </p:nvSpPr>
        <p:spPr>
          <a:xfrm>
            <a:off x="2973388" y="549275"/>
            <a:ext cx="3657600" cy="2743200"/>
          </a:xfrm>
          <a:ln/>
        </p:spPr>
      </p:sp>
      <p:sp>
        <p:nvSpPr>
          <p:cNvPr id="76804"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Polymorphism supports reusability in that the same message can be sent to different objects and be interpreted different ways. For example, let’s say we have a method called “Compute Pay” and two objects named FULL-TIME EMPLOYEE and PART-TIME EMPLOYEE. The same “compute pay” message can be sent to both objects but how each object reacts/responds to the message is different. A full-time employee’s pay may be composed of a weekly salary (minus deductions) whereas a part-time employee only gets paid for the hours worked (minus deductions). </a:t>
            </a:r>
          </a:p>
          <a:p>
            <a:pPr eaLnBrk="1" hangingPunct="1">
              <a:buFontTx/>
              <a:buChar char="•"/>
            </a:pPr>
            <a:r>
              <a:rPr lang="en-US"/>
              <a:t>When the PART-TIME EMPLOYEE object receives a message to “compute pay,” it will override the behavior of the EMPLOYEE supertype and use its own behavior. But because of polymorphism, the object sending the message never knows the difference.</a:t>
            </a:r>
          </a:p>
        </p:txBody>
      </p:sp>
    </p:spTree>
    <p:extLst>
      <p:ext uri="{BB962C8B-B14F-4D97-AF65-F5344CB8AC3E}">
        <p14:creationId xmlns:p14="http://schemas.microsoft.com/office/powerpoint/2010/main" val="229167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632C0243-5D91-4418-9976-0387AB3E9282}" type="slidenum">
              <a:rPr lang="en-US" smtClean="0">
                <a:ea typeface="ＭＳ Ｐゴシック" pitchFamily="34" charset="-128"/>
              </a:rPr>
              <a:pPr>
                <a:defRPr/>
              </a:pPr>
              <a:t>3</a:t>
            </a:fld>
            <a:endParaRPr lang="en-US">
              <a:ea typeface="ＭＳ Ｐゴシック" pitchFamily="34" charset="-128"/>
            </a:endParaRPr>
          </a:p>
        </p:txBody>
      </p:sp>
      <p:sp>
        <p:nvSpPr>
          <p:cNvPr id="59395" name="Rectangle 2"/>
          <p:cNvSpPr>
            <a:spLocks noGrp="1" noRot="1" noChangeAspect="1" noChangeArrowheads="1" noTextEdit="1"/>
          </p:cNvSpPr>
          <p:nvPr>
            <p:ph type="sldImg"/>
          </p:nvPr>
        </p:nvSpPr>
        <p:spPr>
          <a:xfrm>
            <a:off x="2978150" y="552450"/>
            <a:ext cx="3644900" cy="2733675"/>
          </a:xfrm>
          <a:ln/>
        </p:spPr>
      </p:sp>
      <p:sp>
        <p:nvSpPr>
          <p:cNvPr id="59396" name="Rectangle 3"/>
          <p:cNvSpPr>
            <a:spLocks noGrp="1" noChangeArrowheads="1"/>
          </p:cNvSpPr>
          <p:nvPr>
            <p:ph type="body" idx="1"/>
          </p:nvPr>
        </p:nvSpPr>
        <p:spPr>
          <a:xfrm>
            <a:off x="1279525" y="3473450"/>
            <a:ext cx="7042150" cy="3292475"/>
          </a:xfrm>
          <a:noFill/>
          <a:ln/>
        </p:spPr>
        <p:txBody>
          <a:bodyPr/>
          <a:lstStyle/>
          <a:p>
            <a:pPr eaLnBrk="1" hangingPunct="1"/>
            <a:r>
              <a:rPr lang="en-US" b="1"/>
              <a:t>Teaching Notes</a:t>
            </a:r>
            <a:endParaRPr lang="en-US"/>
          </a:p>
          <a:p>
            <a:pPr eaLnBrk="1" hangingPunct="1"/>
            <a:r>
              <a:rPr lang="en-US"/>
              <a:t>This slide shows the how this chapter's content fits with the building blocks framework used throughout the textbook. Since the object-oriented approach attempts to unify DATA, PROCESSES, and COMMUNICATION, the emphasis of this chapter is upon all three. It also reflects the fact that OO analysis is done during the Requirements Analysis and Logical Design phases and that it involves not only systems analysts…but owners and users.</a:t>
            </a:r>
          </a:p>
        </p:txBody>
      </p:sp>
    </p:spTree>
    <p:extLst>
      <p:ext uri="{BB962C8B-B14F-4D97-AF65-F5344CB8AC3E}">
        <p14:creationId xmlns:p14="http://schemas.microsoft.com/office/powerpoint/2010/main" val="1162103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AE3F7B-55BE-4D90-A265-B5563C3BA4C8}" type="slidenum">
              <a:rPr lang="en-US" smtClean="0">
                <a:ea typeface="ＭＳ Ｐゴシック" pitchFamily="34" charset="-128"/>
              </a:rPr>
              <a:pPr/>
              <a:t>21</a:t>
            </a:fld>
            <a:endParaRPr lang="en-US">
              <a:ea typeface="ＭＳ Ｐゴシック" pitchFamily="34" charset="-128"/>
            </a:endParaRPr>
          </a:p>
        </p:txBody>
      </p:sp>
      <p:sp>
        <p:nvSpPr>
          <p:cNvPr id="97283" name="Rectangle 2"/>
          <p:cNvSpPr>
            <a:spLocks noGrp="1" noRot="1" noChangeAspect="1" noChangeArrowheads="1" noTextEdit="1"/>
          </p:cNvSpPr>
          <p:nvPr>
            <p:ph type="sldImg"/>
          </p:nvPr>
        </p:nvSpPr>
        <p:spPr>
          <a:xfrm>
            <a:off x="2973388" y="549275"/>
            <a:ext cx="3657600" cy="2743200"/>
          </a:xfrm>
          <a:ln/>
        </p:spPr>
      </p:sp>
      <p:sp>
        <p:nvSpPr>
          <p:cNvPr id="97284" name="Rectangle 3"/>
          <p:cNvSpPr>
            <a:spLocks noGrp="1" noChangeArrowheads="1"/>
          </p:cNvSpPr>
          <p:nvPr>
            <p:ph type="body" idx="1"/>
          </p:nvPr>
        </p:nvSpPr>
        <p:spPr>
          <a:xfrm>
            <a:off x="1279526" y="3475038"/>
            <a:ext cx="7042150" cy="3290887"/>
          </a:xfrm>
          <a:noFill/>
          <a:ln/>
        </p:spPr>
        <p:txBody>
          <a:bodyPr lIns="91413" tIns="45706" rIns="91413" bIns="45706"/>
          <a:lstStyle/>
          <a:p>
            <a:pPr eaLnBrk="1" hangingPunct="1"/>
            <a:r>
              <a:rPr lang="en-US" sz="1400" b="1" dirty="0"/>
              <a:t>Conversion Notes</a:t>
            </a:r>
          </a:p>
          <a:p>
            <a:pPr eaLnBrk="1" hangingPunct="1"/>
            <a:r>
              <a:rPr lang="en-US" sz="1400" dirty="0"/>
              <a:t>With the seventh edition we have switched to UML 2.0.</a:t>
            </a:r>
          </a:p>
          <a:p>
            <a:pPr eaLnBrk="1" hangingPunct="1"/>
            <a:r>
              <a:rPr lang="en-US" sz="1400" b="1" dirty="0"/>
              <a:t>Teaching Notes</a:t>
            </a:r>
          </a:p>
          <a:p>
            <a:pPr eaLnBrk="1" hangingPunct="1"/>
            <a:r>
              <a:rPr lang="en-US" sz="1000" dirty="0"/>
              <a:t>As we study an overview of the systems analysis life cycle, three chapters will delve into the core UML diagrams: </a:t>
            </a:r>
          </a:p>
          <a:p>
            <a:pPr lvl="1" eaLnBrk="1" hangingPunct="1"/>
            <a:r>
              <a:rPr lang="en-US" sz="1000" dirty="0"/>
              <a:t>Chapter 7 – FAST Requirements Analysis Phase</a:t>
            </a:r>
          </a:p>
          <a:p>
            <a:pPr lvl="2" eaLnBrk="1" hangingPunct="1"/>
            <a:r>
              <a:rPr lang="en-US" sz="1000" dirty="0"/>
              <a:t>Use Case Diagrams</a:t>
            </a:r>
          </a:p>
          <a:p>
            <a:pPr lvl="1" eaLnBrk="1" hangingPunct="1"/>
            <a:r>
              <a:rPr lang="en-US" sz="1000" dirty="0"/>
              <a:t>Chapter 10 – FAST Logical Design Phase</a:t>
            </a:r>
          </a:p>
          <a:p>
            <a:pPr lvl="2" eaLnBrk="1" hangingPunct="1"/>
            <a:r>
              <a:rPr lang="en-US" sz="1000" dirty="0"/>
              <a:t>Activity Diagrams</a:t>
            </a:r>
          </a:p>
          <a:p>
            <a:pPr lvl="2" eaLnBrk="1" hangingPunct="1"/>
            <a:r>
              <a:rPr lang="en-US" sz="1000" dirty="0"/>
              <a:t>System Sequence Diagrams (a high-level kind of Sequence Diagram)</a:t>
            </a:r>
          </a:p>
          <a:p>
            <a:pPr lvl="2" eaLnBrk="1" hangingPunct="1"/>
            <a:r>
              <a:rPr lang="en-US" sz="1000" dirty="0"/>
              <a:t>Class Diagrams</a:t>
            </a:r>
          </a:p>
          <a:p>
            <a:pPr lvl="1" eaLnBrk="1" hangingPunct="1"/>
            <a:r>
              <a:rPr lang="en-US" sz="1000" dirty="0"/>
              <a:t>Chapter 18 – FAST Physical Design Phase</a:t>
            </a:r>
          </a:p>
          <a:p>
            <a:pPr lvl="2" eaLnBrk="1" hangingPunct="1"/>
            <a:r>
              <a:rPr lang="en-US" sz="1000" dirty="0"/>
              <a:t>Sequence Diagrams </a:t>
            </a:r>
          </a:p>
          <a:p>
            <a:pPr lvl="2" eaLnBrk="1" hangingPunct="1"/>
            <a:r>
              <a:rPr lang="en-US" sz="1000" dirty="0"/>
              <a:t>Class Diagrams (with more detail)</a:t>
            </a:r>
          </a:p>
          <a:p>
            <a:pPr lvl="2" eaLnBrk="1" hangingPunct="1"/>
            <a:r>
              <a:rPr lang="en-US" sz="1000" dirty="0"/>
              <a:t>State Machine Diagrams</a:t>
            </a:r>
          </a:p>
          <a:p>
            <a:pPr lvl="2" eaLnBrk="1" hangingPunct="1"/>
            <a:r>
              <a:rPr lang="en-US" sz="1000" dirty="0"/>
              <a:t>Communication Diagrams</a:t>
            </a:r>
          </a:p>
          <a:p>
            <a:pPr lvl="2" eaLnBrk="1" hangingPunct="1"/>
            <a:r>
              <a:rPr lang="en-US" sz="1000" dirty="0"/>
              <a:t>Component Diagrams</a:t>
            </a:r>
          </a:p>
          <a:p>
            <a:pPr lvl="2" eaLnBrk="1" hangingPunct="1"/>
            <a:r>
              <a:rPr lang="en-US" sz="1000" dirty="0"/>
              <a:t>Deployment Diagrams</a:t>
            </a:r>
          </a:p>
          <a:p>
            <a:pPr lvl="1" eaLnBrk="1" hangingPunct="1"/>
            <a:endParaRPr lang="en-US" sz="1400" dirty="0">
              <a:cs typeface="Times New Roman" pitchFamily="18" charset="0"/>
            </a:endParaRPr>
          </a:p>
        </p:txBody>
      </p:sp>
    </p:spTree>
    <p:extLst>
      <p:ext uri="{BB962C8B-B14F-4D97-AF65-F5344CB8AC3E}">
        <p14:creationId xmlns:p14="http://schemas.microsoft.com/office/powerpoint/2010/main" val="2993289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CD11B9-8C73-4CD8-8F6A-9DBA5E2374D0}" type="slidenum">
              <a:rPr lang="en-US" smtClean="0">
                <a:ea typeface="MS PGothic" pitchFamily="34" charset="-128"/>
                <a:cs typeface="Osaka"/>
              </a:rPr>
              <a:pPr/>
              <a:t>22</a:t>
            </a:fld>
            <a:endParaRPr lang="en-US">
              <a:ea typeface="MS PGothic" pitchFamily="34" charset="-128"/>
              <a:cs typeface="Osaka"/>
            </a:endParaRPr>
          </a:p>
        </p:txBody>
      </p:sp>
      <p:sp>
        <p:nvSpPr>
          <p:cNvPr id="78851" name="Rectangle 2"/>
          <p:cNvSpPr>
            <a:spLocks noGrp="1" noRot="1" noChangeAspect="1" noChangeArrowheads="1" noTextEdit="1"/>
          </p:cNvSpPr>
          <p:nvPr>
            <p:ph type="sldImg"/>
          </p:nvPr>
        </p:nvSpPr>
        <p:spPr>
          <a:xfrm>
            <a:off x="2973388" y="549275"/>
            <a:ext cx="3657600" cy="2743200"/>
          </a:xfrm>
          <a:ln/>
        </p:spPr>
      </p:sp>
      <p:sp>
        <p:nvSpPr>
          <p:cNvPr id="78852"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sz="1600" b="1"/>
              <a:t>Conversion Notes</a:t>
            </a:r>
          </a:p>
          <a:p>
            <a:pPr eaLnBrk="1" hangingPunct="1"/>
            <a:r>
              <a:rPr lang="en-US" sz="1600"/>
              <a:t>With the seventh edition we have switched to UML 2.0.</a:t>
            </a:r>
          </a:p>
          <a:p>
            <a:pPr eaLnBrk="1" hangingPunct="1"/>
            <a:r>
              <a:rPr lang="en-US" sz="1600" b="1"/>
              <a:t>Teaching Notes</a:t>
            </a:r>
          </a:p>
          <a:p>
            <a:pPr eaLnBrk="1" hangingPunct="1"/>
            <a:r>
              <a:rPr lang="en-US"/>
              <a:t>As we study an overview of the systems analysis life cycle, three chapters will delve into the core UML diagrams: </a:t>
            </a:r>
          </a:p>
          <a:p>
            <a:pPr lvl="1" eaLnBrk="1" hangingPunct="1"/>
            <a:r>
              <a:rPr lang="en-US"/>
              <a:t>Chapter 7 – FAST Requirements Analysis Phase</a:t>
            </a:r>
          </a:p>
          <a:p>
            <a:pPr lvl="2" eaLnBrk="1" hangingPunct="1"/>
            <a:r>
              <a:rPr lang="en-US"/>
              <a:t>Use Case Diagrams</a:t>
            </a:r>
          </a:p>
          <a:p>
            <a:pPr lvl="1" eaLnBrk="1" hangingPunct="1"/>
            <a:r>
              <a:rPr lang="en-US"/>
              <a:t>Chapter 10 – FAST Logical Design Phase</a:t>
            </a:r>
          </a:p>
          <a:p>
            <a:pPr lvl="2" eaLnBrk="1" hangingPunct="1"/>
            <a:r>
              <a:rPr lang="en-US"/>
              <a:t>Activity Diagrams</a:t>
            </a:r>
          </a:p>
          <a:p>
            <a:pPr lvl="2" eaLnBrk="1" hangingPunct="1"/>
            <a:r>
              <a:rPr lang="en-US"/>
              <a:t>System Sequence Diagrams (a high-level kind of Sequence Diagram)</a:t>
            </a:r>
          </a:p>
          <a:p>
            <a:pPr lvl="2" eaLnBrk="1" hangingPunct="1"/>
            <a:r>
              <a:rPr lang="en-US"/>
              <a:t>Class Diagrams</a:t>
            </a:r>
          </a:p>
          <a:p>
            <a:pPr lvl="1" eaLnBrk="1" hangingPunct="1"/>
            <a:r>
              <a:rPr lang="en-US"/>
              <a:t>Chapter 18 – FAST Physical Design Phase</a:t>
            </a:r>
          </a:p>
          <a:p>
            <a:pPr lvl="2" eaLnBrk="1" hangingPunct="1"/>
            <a:r>
              <a:rPr lang="en-US"/>
              <a:t>Sequence Diagrams </a:t>
            </a:r>
          </a:p>
          <a:p>
            <a:pPr lvl="2" eaLnBrk="1" hangingPunct="1"/>
            <a:r>
              <a:rPr lang="en-US"/>
              <a:t>Class Diagrams (with more detail)</a:t>
            </a:r>
          </a:p>
          <a:p>
            <a:pPr lvl="2" eaLnBrk="1" hangingPunct="1"/>
            <a:r>
              <a:rPr lang="en-US"/>
              <a:t>State Machine Diagrams</a:t>
            </a:r>
          </a:p>
          <a:p>
            <a:pPr lvl="2" eaLnBrk="1" hangingPunct="1"/>
            <a:r>
              <a:rPr lang="en-US"/>
              <a:t>Communication Diagrams</a:t>
            </a:r>
          </a:p>
          <a:p>
            <a:pPr lvl="2" eaLnBrk="1" hangingPunct="1"/>
            <a:r>
              <a:rPr lang="en-US"/>
              <a:t>Component Diagrams</a:t>
            </a:r>
          </a:p>
          <a:p>
            <a:pPr lvl="2" eaLnBrk="1" hangingPunct="1"/>
            <a:r>
              <a:rPr lang="en-US"/>
              <a:t>Deployment Diagrams</a:t>
            </a:r>
          </a:p>
          <a:p>
            <a:pPr lvl="1" eaLnBrk="1" hangingPunct="1"/>
            <a:endParaRPr lang="en-US" sz="1600">
              <a:cs typeface="Times New Roman" pitchFamily="18" charset="0"/>
            </a:endParaRPr>
          </a:p>
        </p:txBody>
      </p:sp>
    </p:spTree>
    <p:extLst>
      <p:ext uri="{BB962C8B-B14F-4D97-AF65-F5344CB8AC3E}">
        <p14:creationId xmlns:p14="http://schemas.microsoft.com/office/powerpoint/2010/main" val="938551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2660BAB-5F71-48E0-9948-8B8FCC9DEAC2}" type="slidenum">
              <a:rPr lang="en-US" smtClean="0">
                <a:ea typeface="ＭＳ Ｐゴシック" pitchFamily="34" charset="-128"/>
              </a:rPr>
              <a:pPr/>
              <a:t>23</a:t>
            </a:fld>
            <a:endParaRPr lang="en-US">
              <a:ea typeface="ＭＳ Ｐゴシック" pitchFamily="34" charset="-128"/>
            </a:endParaRPr>
          </a:p>
        </p:txBody>
      </p:sp>
      <p:sp>
        <p:nvSpPr>
          <p:cNvPr id="99331" name="Rectangle 2"/>
          <p:cNvSpPr>
            <a:spLocks noGrp="1" noRot="1" noChangeAspect="1" noChangeArrowheads="1" noTextEdit="1"/>
          </p:cNvSpPr>
          <p:nvPr>
            <p:ph type="sldImg"/>
          </p:nvPr>
        </p:nvSpPr>
        <p:spPr>
          <a:xfrm>
            <a:off x="2973388" y="549275"/>
            <a:ext cx="3657600" cy="2743200"/>
          </a:xfrm>
          <a:ln/>
        </p:spPr>
      </p:sp>
      <p:sp>
        <p:nvSpPr>
          <p:cNvPr id="99332" name="Rectangle 3"/>
          <p:cNvSpPr>
            <a:spLocks noGrp="1" noChangeArrowheads="1"/>
          </p:cNvSpPr>
          <p:nvPr>
            <p:ph type="body" idx="1"/>
          </p:nvPr>
        </p:nvSpPr>
        <p:spPr>
          <a:xfrm>
            <a:off x="1279526" y="3475038"/>
            <a:ext cx="7042150" cy="3290887"/>
          </a:xfrm>
          <a:noFill/>
          <a:ln/>
        </p:spPr>
        <p:txBody>
          <a:bodyPr lIns="91413" tIns="45706" rIns="91413" bIns="45706"/>
          <a:lstStyle/>
          <a:p>
            <a:pPr eaLnBrk="1" hangingPunct="1"/>
            <a:r>
              <a:rPr lang="en-US" b="1"/>
              <a:t>Teaching Notes</a:t>
            </a:r>
          </a:p>
          <a:p>
            <a:pPr eaLnBrk="1" hangingPunct="1">
              <a:buFontTx/>
              <a:buChar char="•"/>
            </a:pPr>
            <a:r>
              <a:rPr lang="en-US"/>
              <a:t>These are object-oriented analysis general activities</a:t>
            </a:r>
          </a:p>
        </p:txBody>
      </p:sp>
    </p:spTree>
    <p:extLst>
      <p:ext uri="{BB962C8B-B14F-4D97-AF65-F5344CB8AC3E}">
        <p14:creationId xmlns:p14="http://schemas.microsoft.com/office/powerpoint/2010/main" val="972827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C5A23C7-1B9B-40DB-8B81-5C5D83A11A29}" type="slidenum">
              <a:rPr lang="en-US" smtClean="0">
                <a:ea typeface="MS PGothic" pitchFamily="34" charset="-128"/>
                <a:cs typeface="Osaka"/>
              </a:rPr>
              <a:pPr/>
              <a:t>25</a:t>
            </a:fld>
            <a:endParaRPr lang="en-US">
              <a:ea typeface="MS PGothic" pitchFamily="34" charset="-128"/>
              <a:cs typeface="Osaka"/>
            </a:endParaRPr>
          </a:p>
        </p:txBody>
      </p:sp>
      <p:sp>
        <p:nvSpPr>
          <p:cNvPr id="80899" name="Rectangle 2"/>
          <p:cNvSpPr>
            <a:spLocks noGrp="1" noRot="1" noChangeAspect="1" noChangeArrowheads="1" noTextEdit="1"/>
          </p:cNvSpPr>
          <p:nvPr>
            <p:ph type="sldImg"/>
          </p:nvPr>
        </p:nvSpPr>
        <p:spPr>
          <a:xfrm>
            <a:off x="2973388" y="549275"/>
            <a:ext cx="3657600" cy="2743200"/>
          </a:xfrm>
          <a:ln/>
        </p:spPr>
      </p:sp>
      <p:sp>
        <p:nvSpPr>
          <p:cNvPr id="80900"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As the analyst continues to learn more about the system and its requirements, the analyst may discover new actors who interact with the system and new use cases.</a:t>
            </a:r>
          </a:p>
          <a:p>
            <a:pPr eaLnBrk="1" hangingPunct="1">
              <a:buFontTx/>
              <a:buChar char="•"/>
            </a:pPr>
            <a:r>
              <a:rPr lang="en-US"/>
              <a:t>When two use cases have the same business goal but different users or interface technology, both use cases may share common steps. We can extract these common steps into a separate use case called an abstract use case. Or we can extract complex steps of a single use case into an extension use case.</a:t>
            </a:r>
          </a:p>
        </p:txBody>
      </p:sp>
    </p:spTree>
    <p:extLst>
      <p:ext uri="{BB962C8B-B14F-4D97-AF65-F5344CB8AC3E}">
        <p14:creationId xmlns:p14="http://schemas.microsoft.com/office/powerpoint/2010/main" val="1106388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15212DF-EA1D-4810-872B-5AE558E99021}" type="slidenum">
              <a:rPr lang="en-US" smtClean="0">
                <a:ea typeface="MS PGothic" pitchFamily="34" charset="-128"/>
                <a:cs typeface="Osaka"/>
              </a:rPr>
              <a:pPr/>
              <a:t>26</a:t>
            </a:fld>
            <a:endParaRPr lang="en-US">
              <a:ea typeface="MS PGothic" pitchFamily="34" charset="-128"/>
              <a:cs typeface="Osaka"/>
            </a:endParaRPr>
          </a:p>
        </p:txBody>
      </p:sp>
      <p:sp>
        <p:nvSpPr>
          <p:cNvPr id="81923" name="Rectangle 2"/>
          <p:cNvSpPr>
            <a:spLocks noGrp="1" noRot="1" noChangeAspect="1" noChangeArrowheads="1" noTextEdit="1"/>
          </p:cNvSpPr>
          <p:nvPr>
            <p:ph type="sldImg"/>
          </p:nvPr>
        </p:nvSpPr>
        <p:spPr>
          <a:xfrm>
            <a:off x="2973388" y="549275"/>
            <a:ext cx="3657600" cy="2743200"/>
          </a:xfrm>
          <a:ln/>
        </p:spPr>
      </p:sp>
      <p:sp>
        <p:nvSpPr>
          <p:cNvPr id="81924"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cs typeface="Times New Roman" pitchFamily="18" charset="0"/>
              </a:rPr>
              <a:t>A use case model diagram can be used to graphically depict the system scope and boundaries in terms of use cases and actors. </a:t>
            </a:r>
          </a:p>
          <a:p>
            <a:pPr eaLnBrk="1" hangingPunct="1">
              <a:buFontTx/>
              <a:buChar char="•"/>
            </a:pPr>
            <a:r>
              <a:rPr lang="en-US">
                <a:cs typeface="Times New Roman" pitchFamily="18" charset="0"/>
              </a:rPr>
              <a:t>The use case model diagram for the Member Services System is shown in the above figure. It was created using Popkin Software</a:t>
            </a:r>
            <a:r>
              <a:rPr lang="en-US">
                <a:latin typeface="Arial" pitchFamily="34" charset="0"/>
                <a:cs typeface="Times New Roman" pitchFamily="18" charset="0"/>
              </a:rPr>
              <a:t>’</a:t>
            </a:r>
            <a:r>
              <a:rPr lang="en-US">
                <a:cs typeface="Times New Roman" pitchFamily="18" charset="0"/>
              </a:rPr>
              <a:t>s </a:t>
            </a:r>
            <a:r>
              <a:rPr lang="en-US" i="1">
                <a:cs typeface="Times New Roman" pitchFamily="18" charset="0"/>
              </a:rPr>
              <a:t>System Architect</a:t>
            </a:r>
            <a:r>
              <a:rPr lang="en-US">
                <a:cs typeface="Times New Roman" pitchFamily="18" charset="0"/>
              </a:rPr>
              <a:t> and represents the relationships between the actors and use cases defined for each business subsystem.  </a:t>
            </a:r>
          </a:p>
          <a:p>
            <a:pPr eaLnBrk="1" hangingPunct="1">
              <a:buFontTx/>
              <a:buChar char="•"/>
            </a:pPr>
            <a:r>
              <a:rPr lang="en-US">
                <a:cs typeface="Times New Roman" pitchFamily="18" charset="0"/>
              </a:rPr>
              <a:t>The subsystems (UML package symbol) represent logical functional areas of business processes. </a:t>
            </a:r>
          </a:p>
          <a:p>
            <a:pPr eaLnBrk="1" hangingPunct="1">
              <a:buFontTx/>
              <a:buChar char="•"/>
            </a:pPr>
            <a:r>
              <a:rPr lang="en-US">
                <a:cs typeface="Times New Roman" pitchFamily="18" charset="0"/>
              </a:rPr>
              <a:t>The partitioning of system behavior into subsystems is very important in understanding the system architecture and is very key to defining your development strategy </a:t>
            </a:r>
            <a:r>
              <a:rPr lang="en-US">
                <a:latin typeface="Arial" pitchFamily="34" charset="0"/>
                <a:cs typeface="Times New Roman" pitchFamily="18" charset="0"/>
              </a:rPr>
              <a:t>—</a:t>
            </a:r>
            <a:r>
              <a:rPr lang="en-US">
                <a:cs typeface="Times New Roman" pitchFamily="18" charset="0"/>
              </a:rPr>
              <a:t> which use cases will be developed first and by whom.</a:t>
            </a:r>
          </a:p>
        </p:txBody>
      </p:sp>
    </p:spTree>
    <p:extLst>
      <p:ext uri="{BB962C8B-B14F-4D97-AF65-F5344CB8AC3E}">
        <p14:creationId xmlns:p14="http://schemas.microsoft.com/office/powerpoint/2010/main" val="942508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7651524-2FBC-4DE8-AB31-28C5DC3D7C43}" type="slidenum">
              <a:rPr lang="en-US" smtClean="0">
                <a:ea typeface="MS PGothic" pitchFamily="34" charset="-128"/>
                <a:cs typeface="Osaka"/>
              </a:rPr>
              <a:pPr/>
              <a:t>27</a:t>
            </a:fld>
            <a:endParaRPr lang="en-US">
              <a:ea typeface="MS PGothic" pitchFamily="34" charset="-128"/>
              <a:cs typeface="Osaka"/>
            </a:endParaRPr>
          </a:p>
        </p:txBody>
      </p:sp>
      <p:sp>
        <p:nvSpPr>
          <p:cNvPr id="82947" name="Rectangle 2"/>
          <p:cNvSpPr>
            <a:spLocks noGrp="1" noRot="1" noChangeAspect="1" noChangeArrowheads="1" noTextEdit="1"/>
          </p:cNvSpPr>
          <p:nvPr>
            <p:ph type="sldImg"/>
          </p:nvPr>
        </p:nvSpPr>
        <p:spPr>
          <a:xfrm>
            <a:off x="2978150" y="552450"/>
            <a:ext cx="3644900" cy="2733675"/>
          </a:xfrm>
          <a:ln/>
        </p:spPr>
      </p:sp>
      <p:sp>
        <p:nvSpPr>
          <p:cNvPr id="82948" name="Rectangle 3"/>
          <p:cNvSpPr>
            <a:spLocks noGrp="1" noChangeArrowheads="1"/>
          </p:cNvSpPr>
          <p:nvPr>
            <p:ph type="body" idx="1"/>
          </p:nvPr>
        </p:nvSpPr>
        <p:spPr>
          <a:xfrm>
            <a:off x="1279525" y="3473450"/>
            <a:ext cx="7042150" cy="3292475"/>
          </a:xfrm>
          <a:noFill/>
          <a:ln/>
        </p:spPr>
        <p:txBody>
          <a:bodyPr/>
          <a:lstStyle/>
          <a:p>
            <a:pPr eaLnBrk="1" hangingPunct="1"/>
            <a:r>
              <a:rPr lang="en-US" b="1"/>
              <a:t>Teaching Notes</a:t>
            </a:r>
          </a:p>
          <a:p>
            <a:pPr eaLnBrk="1" hangingPunct="1">
              <a:buFontTx/>
              <a:buChar char="•"/>
            </a:pPr>
            <a:r>
              <a:rPr lang="en-US"/>
              <a:t>If Chapter 7 was covered, this will be review</a:t>
            </a:r>
          </a:p>
        </p:txBody>
      </p:sp>
    </p:spTree>
    <p:extLst>
      <p:ext uri="{BB962C8B-B14F-4D97-AF65-F5344CB8AC3E}">
        <p14:creationId xmlns:p14="http://schemas.microsoft.com/office/powerpoint/2010/main" val="989704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190CDFE-A31A-4F7A-A7A3-86704FBCAC1B}" type="slidenum">
              <a:rPr lang="en-US" smtClean="0">
                <a:ea typeface="MS PGothic" pitchFamily="34" charset="-128"/>
                <a:cs typeface="Osaka"/>
              </a:rPr>
              <a:pPr/>
              <a:t>28</a:t>
            </a:fld>
            <a:endParaRPr lang="en-US">
              <a:ea typeface="MS PGothic" pitchFamily="34" charset="-128"/>
              <a:cs typeface="Osaka"/>
            </a:endParaRPr>
          </a:p>
        </p:txBody>
      </p:sp>
      <p:sp>
        <p:nvSpPr>
          <p:cNvPr id="83971" name="Rectangle 2"/>
          <p:cNvSpPr>
            <a:spLocks noGrp="1" noRot="1" noChangeAspect="1" noChangeArrowheads="1" noTextEdit="1"/>
          </p:cNvSpPr>
          <p:nvPr>
            <p:ph type="sldImg"/>
          </p:nvPr>
        </p:nvSpPr>
        <p:spPr>
          <a:xfrm>
            <a:off x="2978150" y="552450"/>
            <a:ext cx="3644900" cy="2733675"/>
          </a:xfrm>
          <a:ln/>
        </p:spPr>
      </p:sp>
      <p:sp>
        <p:nvSpPr>
          <p:cNvPr id="83972" name="Rectangle 3"/>
          <p:cNvSpPr>
            <a:spLocks noGrp="1" noChangeArrowheads="1"/>
          </p:cNvSpPr>
          <p:nvPr>
            <p:ph type="body" idx="1"/>
          </p:nvPr>
        </p:nvSpPr>
        <p:spPr>
          <a:xfrm>
            <a:off x="1279525" y="3473450"/>
            <a:ext cx="7042150" cy="3292475"/>
          </a:xfrm>
          <a:noFill/>
          <a:ln/>
        </p:spPr>
        <p:txBody>
          <a:bodyPr/>
          <a:lstStyle/>
          <a:p>
            <a:pPr eaLnBrk="1" hangingPunct="1"/>
            <a:r>
              <a:rPr lang="en-US" b="1"/>
              <a:t>Teaching Notes</a:t>
            </a:r>
          </a:p>
          <a:p>
            <a:pPr eaLnBrk="1" hangingPunct="1">
              <a:buFontTx/>
              <a:buChar char="•"/>
            </a:pPr>
            <a:r>
              <a:rPr lang="en-US"/>
              <a:t>If Chapter 7 was covered, this will be review</a:t>
            </a:r>
          </a:p>
        </p:txBody>
      </p:sp>
    </p:spTree>
    <p:extLst>
      <p:ext uri="{BB962C8B-B14F-4D97-AF65-F5344CB8AC3E}">
        <p14:creationId xmlns:p14="http://schemas.microsoft.com/office/powerpoint/2010/main" val="149573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85D579E-CE5D-455E-A3F4-593A5527A4B6}" type="slidenum">
              <a:rPr lang="en-US" smtClean="0">
                <a:ea typeface="MS PGothic" pitchFamily="34" charset="-128"/>
                <a:cs typeface="Osaka"/>
              </a:rPr>
              <a:pPr/>
              <a:t>29</a:t>
            </a:fld>
            <a:endParaRPr lang="en-US">
              <a:ea typeface="MS PGothic" pitchFamily="34" charset="-128"/>
              <a:cs typeface="Osaka"/>
            </a:endParaRPr>
          </a:p>
        </p:txBody>
      </p:sp>
      <p:sp>
        <p:nvSpPr>
          <p:cNvPr id="84995" name="Rectangle 2"/>
          <p:cNvSpPr>
            <a:spLocks noGrp="1" noRot="1" noChangeAspect="1" noChangeArrowheads="1" noTextEdit="1"/>
          </p:cNvSpPr>
          <p:nvPr>
            <p:ph type="sldImg"/>
          </p:nvPr>
        </p:nvSpPr>
        <p:spPr>
          <a:xfrm>
            <a:off x="2978150" y="552450"/>
            <a:ext cx="3644900" cy="2733675"/>
          </a:xfrm>
          <a:ln/>
        </p:spPr>
      </p:sp>
      <p:sp>
        <p:nvSpPr>
          <p:cNvPr id="84996" name="Rectangle 3"/>
          <p:cNvSpPr>
            <a:spLocks noGrp="1" noChangeArrowheads="1"/>
          </p:cNvSpPr>
          <p:nvPr>
            <p:ph type="body" idx="1"/>
          </p:nvPr>
        </p:nvSpPr>
        <p:spPr>
          <a:xfrm>
            <a:off x="1279525" y="3473450"/>
            <a:ext cx="7042150" cy="3292475"/>
          </a:xfrm>
          <a:noFill/>
          <a:ln/>
        </p:spPr>
        <p:txBody>
          <a:bodyPr/>
          <a:lstStyle/>
          <a:p>
            <a:pPr eaLnBrk="1" hangingPunct="1"/>
            <a:r>
              <a:rPr lang="en-US"/>
              <a:t>No additional notes.</a:t>
            </a:r>
          </a:p>
        </p:txBody>
      </p:sp>
    </p:spTree>
    <p:extLst>
      <p:ext uri="{BB962C8B-B14F-4D97-AF65-F5344CB8AC3E}">
        <p14:creationId xmlns:p14="http://schemas.microsoft.com/office/powerpoint/2010/main" val="293971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5E17597-3AB9-4908-BDEF-FA7F8C7122E1}" type="slidenum">
              <a:rPr lang="en-US" smtClean="0">
                <a:ea typeface="MS PGothic" pitchFamily="34" charset="-128"/>
                <a:cs typeface="Osaka"/>
              </a:rPr>
              <a:pPr/>
              <a:t>31</a:t>
            </a:fld>
            <a:endParaRPr lang="en-US">
              <a:ea typeface="MS PGothic" pitchFamily="34" charset="-128"/>
              <a:cs typeface="Osaka"/>
            </a:endParaRPr>
          </a:p>
        </p:txBody>
      </p:sp>
      <p:sp>
        <p:nvSpPr>
          <p:cNvPr id="86019" name="Rectangle 2"/>
          <p:cNvSpPr>
            <a:spLocks noGrp="1" noRot="1" noChangeAspect="1" noChangeArrowheads="1" noTextEdit="1"/>
          </p:cNvSpPr>
          <p:nvPr>
            <p:ph type="sldImg"/>
          </p:nvPr>
        </p:nvSpPr>
        <p:spPr>
          <a:xfrm>
            <a:off x="2978150" y="552450"/>
            <a:ext cx="3644900" cy="2733675"/>
          </a:xfrm>
          <a:ln/>
        </p:spPr>
      </p:sp>
      <p:sp>
        <p:nvSpPr>
          <p:cNvPr id="86020" name="Rectangle 3"/>
          <p:cNvSpPr>
            <a:spLocks noGrp="1" noChangeArrowheads="1"/>
          </p:cNvSpPr>
          <p:nvPr>
            <p:ph type="body" idx="1"/>
          </p:nvPr>
        </p:nvSpPr>
        <p:spPr>
          <a:xfrm>
            <a:off x="1279525" y="3473450"/>
            <a:ext cx="7042150" cy="3292475"/>
          </a:xfrm>
          <a:noFill/>
          <a:ln/>
        </p:spPr>
        <p:txBody>
          <a:bodyPr/>
          <a:lstStyle/>
          <a:p>
            <a:pPr eaLnBrk="1" hangingPunct="1"/>
            <a:r>
              <a:rPr lang="en-US" b="1"/>
              <a:t>Conversion Notes</a:t>
            </a:r>
          </a:p>
          <a:p>
            <a:pPr eaLnBrk="1" hangingPunct="1"/>
            <a:r>
              <a:rPr lang="en-US"/>
              <a:t>In UML 2.0 the activity diagram renames some symbols and uses them more formally.</a:t>
            </a:r>
          </a:p>
        </p:txBody>
      </p:sp>
    </p:spTree>
    <p:extLst>
      <p:ext uri="{BB962C8B-B14F-4D97-AF65-F5344CB8AC3E}">
        <p14:creationId xmlns:p14="http://schemas.microsoft.com/office/powerpoint/2010/main" val="3952933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1F5E0FD-CF24-425A-9192-8D405E52B469}" type="slidenum">
              <a:rPr lang="en-US" smtClean="0">
                <a:ea typeface="MS PGothic" pitchFamily="34" charset="-128"/>
                <a:cs typeface="Osaka"/>
              </a:rPr>
              <a:pPr/>
              <a:t>32</a:t>
            </a:fld>
            <a:endParaRPr lang="en-US">
              <a:ea typeface="MS PGothic" pitchFamily="34" charset="-128"/>
              <a:cs typeface="Osaka"/>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b="1"/>
              <a:t>Conversion Notes</a:t>
            </a:r>
          </a:p>
          <a:p>
            <a:pPr eaLnBrk="1" hangingPunct="1"/>
            <a:r>
              <a:rPr lang="en-US"/>
              <a:t>This slide has been extensively revised for the seventh edition to correspond with UML 2.0 notation.</a:t>
            </a:r>
          </a:p>
        </p:txBody>
      </p:sp>
    </p:spTree>
    <p:extLst>
      <p:ext uri="{BB962C8B-B14F-4D97-AF65-F5344CB8AC3E}">
        <p14:creationId xmlns:p14="http://schemas.microsoft.com/office/powerpoint/2010/main" val="217909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69B382E-C044-4330-95E1-5C97B5E9C42A}" type="slidenum">
              <a:rPr lang="en-US" smtClean="0">
                <a:ea typeface="MS PGothic" pitchFamily="34" charset="-128"/>
                <a:cs typeface="Osaka"/>
              </a:rPr>
              <a:pPr/>
              <a:t>4</a:t>
            </a:fld>
            <a:endParaRPr lang="en-US">
              <a:ea typeface="MS PGothic" pitchFamily="34" charset="-128"/>
              <a:cs typeface="Osaka"/>
            </a:endParaRPr>
          </a:p>
        </p:txBody>
      </p:sp>
      <p:sp>
        <p:nvSpPr>
          <p:cNvPr id="60419" name="Rectangle 2"/>
          <p:cNvSpPr>
            <a:spLocks noGrp="1" noRot="1" noChangeAspect="1" noChangeArrowheads="1" noTextEdit="1"/>
          </p:cNvSpPr>
          <p:nvPr>
            <p:ph type="sldImg"/>
          </p:nvPr>
        </p:nvSpPr>
        <p:spPr>
          <a:xfrm>
            <a:off x="2973388" y="549275"/>
            <a:ext cx="3657600" cy="2743200"/>
          </a:xfrm>
          <a:ln/>
        </p:spPr>
      </p:sp>
      <p:sp>
        <p:nvSpPr>
          <p:cNvPr id="60420"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cs typeface="Times New Roman" pitchFamily="18" charset="0"/>
              </a:rPr>
              <a:t>The object modeling technique prescribes the use of methodologies and diagramming notations that are completely different from the ones used for data modeling and process modeling. </a:t>
            </a:r>
          </a:p>
          <a:p>
            <a:pPr eaLnBrk="1" hangingPunct="1">
              <a:buFontTx/>
              <a:buChar char="•"/>
            </a:pPr>
            <a:r>
              <a:rPr lang="en-US">
                <a:cs typeface="Times New Roman" pitchFamily="18" charset="0"/>
              </a:rPr>
              <a:t>In the late 1980s and early 1990s many different object-oriented methods were being used throughout the industry. The most notable of these were Grady Booch</a:t>
            </a:r>
            <a:r>
              <a:rPr lang="en-US">
                <a:latin typeface="Arial" pitchFamily="34" charset="0"/>
                <a:cs typeface="Times New Roman" pitchFamily="18" charset="0"/>
              </a:rPr>
              <a:t>’</a:t>
            </a:r>
            <a:r>
              <a:rPr lang="en-US">
                <a:cs typeface="Times New Roman" pitchFamily="18" charset="0"/>
              </a:rPr>
              <a:t>s </a:t>
            </a:r>
            <a:r>
              <a:rPr lang="en-US" i="1">
                <a:cs typeface="Times New Roman" pitchFamily="18" charset="0"/>
              </a:rPr>
              <a:t>Booch Method, </a:t>
            </a:r>
            <a:r>
              <a:rPr lang="en-US">
                <a:cs typeface="Times New Roman" pitchFamily="18" charset="0"/>
              </a:rPr>
              <a:t>James Rumbaugh</a:t>
            </a:r>
            <a:r>
              <a:rPr lang="en-US">
                <a:latin typeface="Arial" pitchFamily="34" charset="0"/>
                <a:cs typeface="Times New Roman" pitchFamily="18" charset="0"/>
              </a:rPr>
              <a:t>’</a:t>
            </a:r>
            <a:r>
              <a:rPr lang="en-US">
                <a:cs typeface="Times New Roman" pitchFamily="18" charset="0"/>
              </a:rPr>
              <a:t>s </a:t>
            </a:r>
            <a:r>
              <a:rPr lang="en-US" i="1">
                <a:cs typeface="Times New Roman" pitchFamily="18" charset="0"/>
              </a:rPr>
              <a:t>Object Modeling Technique</a:t>
            </a:r>
            <a:r>
              <a:rPr lang="en-US">
                <a:cs typeface="Times New Roman" pitchFamily="18" charset="0"/>
              </a:rPr>
              <a:t> </a:t>
            </a:r>
            <a:r>
              <a:rPr lang="en-US" i="1">
                <a:cs typeface="Times New Roman" pitchFamily="18" charset="0"/>
              </a:rPr>
              <a:t>(OMT),</a:t>
            </a:r>
            <a:r>
              <a:rPr lang="en-US">
                <a:cs typeface="Times New Roman" pitchFamily="18" charset="0"/>
              </a:rPr>
              <a:t> and Ivar Jacobson</a:t>
            </a:r>
            <a:r>
              <a:rPr lang="en-US">
                <a:latin typeface="Arial" pitchFamily="34" charset="0"/>
                <a:cs typeface="Times New Roman" pitchFamily="18" charset="0"/>
              </a:rPr>
              <a:t>’</a:t>
            </a:r>
            <a:r>
              <a:rPr lang="en-US">
                <a:cs typeface="Times New Roman" pitchFamily="18" charset="0"/>
              </a:rPr>
              <a:t>s </a:t>
            </a:r>
            <a:r>
              <a:rPr lang="en-US" i="1">
                <a:cs typeface="Times New Roman" pitchFamily="18" charset="0"/>
              </a:rPr>
              <a:t>Object-Oriented Software Engineering (OOSE)</a:t>
            </a:r>
            <a:r>
              <a:rPr lang="en-US">
                <a:cs typeface="Times New Roman" pitchFamily="18" charset="0"/>
              </a:rPr>
              <a:t>. </a:t>
            </a:r>
          </a:p>
        </p:txBody>
      </p:sp>
    </p:spTree>
    <p:extLst>
      <p:ext uri="{BB962C8B-B14F-4D97-AF65-F5344CB8AC3E}">
        <p14:creationId xmlns:p14="http://schemas.microsoft.com/office/powerpoint/2010/main" val="1344708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66A43A0-64AC-4050-B670-47329CA8BE1B}" type="slidenum">
              <a:rPr lang="en-US" smtClean="0">
                <a:ea typeface="MS PGothic" pitchFamily="34" charset="-128"/>
                <a:cs typeface="Osaka"/>
              </a:rPr>
              <a:pPr/>
              <a:t>33</a:t>
            </a:fld>
            <a:endParaRPr lang="en-US">
              <a:ea typeface="MS PGothic" pitchFamily="34" charset="-128"/>
              <a:cs typeface="Osaka"/>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b="1"/>
              <a:t>Conversion Notes</a:t>
            </a:r>
          </a:p>
          <a:p>
            <a:pPr eaLnBrk="1" hangingPunct="1"/>
            <a:r>
              <a:rPr lang="en-US"/>
              <a:t>This slide has been extensively revised for the seventh edition to correspond with UML 2.0 notation.</a:t>
            </a:r>
          </a:p>
        </p:txBody>
      </p:sp>
    </p:spTree>
    <p:extLst>
      <p:ext uri="{BB962C8B-B14F-4D97-AF65-F5344CB8AC3E}">
        <p14:creationId xmlns:p14="http://schemas.microsoft.com/office/powerpoint/2010/main" val="3121942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958A58D-E9F1-48C6-B977-85D2565D4977}" type="slidenum">
              <a:rPr lang="en-US" smtClean="0">
                <a:ea typeface="MS PGothic" pitchFamily="34" charset="-128"/>
                <a:cs typeface="Osaka"/>
              </a:rPr>
              <a:pPr/>
              <a:t>34</a:t>
            </a:fld>
            <a:endParaRPr lang="en-US">
              <a:ea typeface="MS PGothic" pitchFamily="34" charset="-128"/>
              <a:cs typeface="Osaka"/>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b="1"/>
              <a:t>Conversion Notes</a:t>
            </a:r>
          </a:p>
          <a:p>
            <a:pPr eaLnBrk="1" hangingPunct="1"/>
            <a:r>
              <a:rPr lang="en-US"/>
              <a:t>This slide has been extensively revised for the seventh edition to correspond with UML 2.0 notation.</a:t>
            </a:r>
          </a:p>
          <a:p>
            <a:pPr eaLnBrk="1" hangingPunct="1"/>
            <a:r>
              <a:rPr lang="en-US" b="1"/>
              <a:t>Teaching Notes</a:t>
            </a:r>
          </a:p>
          <a:p>
            <a:pPr eaLnBrk="1" hangingPunct="1"/>
            <a:r>
              <a:rPr lang="en-US"/>
              <a:t>In addition to the subactivity indicator and the connector, this activity diagram shows partitions (formerly swmlanes). Partitions are especially useful when including receiver actors.</a:t>
            </a:r>
          </a:p>
        </p:txBody>
      </p:sp>
    </p:spTree>
    <p:extLst>
      <p:ext uri="{BB962C8B-B14F-4D97-AF65-F5344CB8AC3E}">
        <p14:creationId xmlns:p14="http://schemas.microsoft.com/office/powerpoint/2010/main" val="403072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FAFC958-B7A6-44B7-ADDB-596E9E17B1FC}" type="slidenum">
              <a:rPr lang="en-US" smtClean="0">
                <a:ea typeface="MS PGothic" pitchFamily="34" charset="-128"/>
                <a:cs typeface="Osaka"/>
              </a:rPr>
              <a:pPr/>
              <a:t>36</a:t>
            </a:fld>
            <a:endParaRPr lang="en-US">
              <a:ea typeface="MS PGothic" pitchFamily="34" charset="-128"/>
              <a:cs typeface="Osaka"/>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b="1"/>
              <a:t>Conversion Notes</a:t>
            </a:r>
          </a:p>
          <a:p>
            <a:pPr eaLnBrk="1" hangingPunct="1"/>
            <a:r>
              <a:rPr lang="en-US"/>
              <a:t>This is a new slide for the seventh edition.</a:t>
            </a:r>
          </a:p>
        </p:txBody>
      </p:sp>
    </p:spTree>
    <p:extLst>
      <p:ext uri="{BB962C8B-B14F-4D97-AF65-F5344CB8AC3E}">
        <p14:creationId xmlns:p14="http://schemas.microsoft.com/office/powerpoint/2010/main" val="388455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7DC82A2-3AAB-4D4F-A79E-293452CA0E20}" type="slidenum">
              <a:rPr lang="en-US" smtClean="0">
                <a:ea typeface="MS PGothic" pitchFamily="34" charset="-128"/>
                <a:cs typeface="Osaka"/>
              </a:rPr>
              <a:pPr/>
              <a:t>5</a:t>
            </a:fld>
            <a:endParaRPr lang="en-US">
              <a:ea typeface="MS PGothic" pitchFamily="34" charset="-128"/>
              <a:cs typeface="Osaka"/>
            </a:endParaRPr>
          </a:p>
        </p:txBody>
      </p:sp>
      <p:sp>
        <p:nvSpPr>
          <p:cNvPr id="61443" name="Rectangle 2"/>
          <p:cNvSpPr>
            <a:spLocks noGrp="1" noRot="1" noChangeAspect="1" noChangeArrowheads="1" noTextEdit="1"/>
          </p:cNvSpPr>
          <p:nvPr>
            <p:ph type="sldImg"/>
          </p:nvPr>
        </p:nvSpPr>
        <p:spPr>
          <a:xfrm>
            <a:off x="2973388" y="549275"/>
            <a:ext cx="3657600" cy="2743200"/>
          </a:xfrm>
          <a:ln/>
        </p:spPr>
      </p:sp>
      <p:sp>
        <p:nvSpPr>
          <p:cNvPr id="61444"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cs typeface="Times New Roman" pitchFamily="18" charset="0"/>
              </a:rPr>
              <a:t>In 1994 Grady Booch and James Rumbaugh joined forces to merge their respective object-oriented development methods with the goal of creating a single, standard process for developing object-oriented systems. </a:t>
            </a:r>
          </a:p>
          <a:p>
            <a:pPr eaLnBrk="1" hangingPunct="1">
              <a:buFontTx/>
              <a:buChar char="•"/>
            </a:pPr>
            <a:r>
              <a:rPr lang="en-US">
                <a:cs typeface="Times New Roman" pitchFamily="18" charset="0"/>
              </a:rPr>
              <a:t>Ivar Jacobson joined them in 1995 and the three altered their focus to create a standard object modeling language instead of a standard object-oriented approach or method. </a:t>
            </a:r>
          </a:p>
          <a:p>
            <a:pPr eaLnBrk="1" hangingPunct="1">
              <a:buFontTx/>
              <a:buChar char="•"/>
            </a:pPr>
            <a:r>
              <a:rPr lang="en-US">
                <a:cs typeface="Times New Roman" pitchFamily="18" charset="0"/>
              </a:rPr>
              <a:t>Referencing their own work as well as countless others in the OO industry, the Unified Modeling Language (UML) version 1.0 was released in 1997. UML version 2.0 is expected to be released in late 2000.</a:t>
            </a:r>
          </a:p>
          <a:p>
            <a:pPr eaLnBrk="1" hangingPunct="1">
              <a:buFontTx/>
              <a:buChar char="•"/>
            </a:pPr>
            <a:r>
              <a:rPr lang="en-US">
                <a:cs typeface="Times New Roman" pitchFamily="18" charset="0"/>
              </a:rPr>
              <a:t>At the time of this writing, Booch, Rumbaugh, and Jacobson have developed and marketed an object modeling methodology called the Unified Method or Objectory.</a:t>
            </a:r>
          </a:p>
          <a:p>
            <a:pPr eaLnBrk="1" hangingPunct="1"/>
            <a:endParaRPr lang="en-US">
              <a:cs typeface="Times New Roman" pitchFamily="18" charset="0"/>
            </a:endParaRPr>
          </a:p>
        </p:txBody>
      </p:sp>
    </p:spTree>
    <p:extLst>
      <p:ext uri="{BB962C8B-B14F-4D97-AF65-F5344CB8AC3E}">
        <p14:creationId xmlns:p14="http://schemas.microsoft.com/office/powerpoint/2010/main" val="336946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4CCCCB9-8213-4DDF-9FED-F360E1F6178D}" type="slidenum">
              <a:rPr lang="en-US" smtClean="0">
                <a:ea typeface="MS PGothic" pitchFamily="34" charset="-128"/>
                <a:cs typeface="Osaka"/>
              </a:rPr>
              <a:pPr/>
              <a:t>6</a:t>
            </a:fld>
            <a:endParaRPr lang="en-US">
              <a:ea typeface="MS PGothic" pitchFamily="34" charset="-128"/>
              <a:cs typeface="Osaka"/>
            </a:endParaRPr>
          </a:p>
        </p:txBody>
      </p:sp>
      <p:sp>
        <p:nvSpPr>
          <p:cNvPr id="62467" name="Rectangle 2"/>
          <p:cNvSpPr>
            <a:spLocks noGrp="1" noRot="1" noChangeAspect="1" noChangeArrowheads="1" noTextEdit="1"/>
          </p:cNvSpPr>
          <p:nvPr>
            <p:ph type="sldImg"/>
          </p:nvPr>
        </p:nvSpPr>
        <p:spPr>
          <a:xfrm>
            <a:off x="2973388" y="549275"/>
            <a:ext cx="3657600" cy="2743200"/>
          </a:xfrm>
          <a:ln/>
        </p:spPr>
      </p:sp>
      <p:sp>
        <p:nvSpPr>
          <p:cNvPr id="62468"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There are several concepts that object-oriented analysis is based on. Some of these concepts require a totally new way of thinking about systems and the development process. These concepts have presented a formidable challenge to veteran developers who must relearn how they have traditionally viewed systems. </a:t>
            </a:r>
          </a:p>
          <a:p>
            <a:pPr eaLnBrk="1" hangingPunct="1">
              <a:buFontTx/>
              <a:buChar char="•"/>
            </a:pPr>
            <a:r>
              <a:rPr lang="en-US"/>
              <a:t>Object-oriented approaches to systems development are concerned with identifying attributes that are of interest regarding an object. It is important to note that with advances in technology, attributes have evolved to include more than simple data characteristics. Today, objects may include newer attribute types, such as a bitmap or a picture sound, or even video.</a:t>
            </a:r>
          </a:p>
          <a:p>
            <a:pPr eaLnBrk="1" hangingPunct="1">
              <a:buFontTx/>
              <a:buChar char="•"/>
            </a:pPr>
            <a:r>
              <a:rPr lang="en-US"/>
              <a:t>Have students provide examples of objects and their attributes that exist in the classroom. For instance, pen is an object; color of ink is an attribute.</a:t>
            </a:r>
          </a:p>
          <a:p>
            <a:pPr eaLnBrk="1" hangingPunct="1"/>
            <a:endParaRPr lang="en-US"/>
          </a:p>
          <a:p>
            <a:pPr eaLnBrk="1" hangingPunct="1"/>
            <a:endParaRPr lang="en-US"/>
          </a:p>
          <a:p>
            <a:pPr eaLnBrk="1" hangingPunct="1"/>
            <a:endParaRPr lang="en-US"/>
          </a:p>
        </p:txBody>
      </p:sp>
    </p:spTree>
    <p:extLst>
      <p:ext uri="{BB962C8B-B14F-4D97-AF65-F5344CB8AC3E}">
        <p14:creationId xmlns:p14="http://schemas.microsoft.com/office/powerpoint/2010/main" val="3355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74B997D-DFF2-491D-AE79-C1934D1FEB6E}" type="slidenum">
              <a:rPr lang="en-US" smtClean="0">
                <a:ea typeface="MS PGothic" pitchFamily="34" charset="-128"/>
                <a:cs typeface="Osaka"/>
              </a:rPr>
              <a:pPr/>
              <a:t>7</a:t>
            </a:fld>
            <a:endParaRPr lang="en-US">
              <a:ea typeface="MS PGothic" pitchFamily="34" charset="-128"/>
              <a:cs typeface="Osaka"/>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1"/>
              <a:t>Teaching Notes</a:t>
            </a:r>
          </a:p>
          <a:p>
            <a:pPr eaLnBrk="1" hangingPunct="1">
              <a:buFontTx/>
              <a:buChar char="•"/>
            </a:pPr>
            <a:r>
              <a:rPr lang="en-US">
                <a:ea typeface="Arial Unicode MS" pitchFamily="34" charset="-128"/>
                <a:cs typeface="Arial Unicode MS" pitchFamily="34" charset="-128"/>
              </a:rPr>
              <a:t>This figure depicts the symbol for representing an object instance using the UML modeling notation. An object is represented using a rectangle. The name of the object instance and its classification are underlined and appear at the top of the symbol. The attribute values for the object instance are optionally recorded within the symbol and are separated from the object name with a line. </a:t>
            </a:r>
          </a:p>
          <a:p>
            <a:pPr eaLnBrk="1" hangingPunct="1">
              <a:buFontTx/>
              <a:buChar char="•"/>
            </a:pPr>
            <a:r>
              <a:rPr lang="en-US">
                <a:cs typeface="Times New Roman" pitchFamily="18" charset="0"/>
              </a:rPr>
              <a:t>The name of an object instance is the value of the attribute that uniquely identifies it. The attribute customer number, whose value is 412209, uniquely identifies that instance of customer. Thus, 412209 is the name of the object instance and customer is its classification</a:t>
            </a:r>
            <a:r>
              <a:rPr lang="en-US"/>
              <a:t>.</a:t>
            </a:r>
          </a:p>
          <a:p>
            <a:pPr eaLnBrk="1" hangingPunct="1"/>
            <a:endParaRPr lang="en-US"/>
          </a:p>
          <a:p>
            <a:pPr eaLnBrk="1" hangingPunct="1"/>
            <a:endParaRPr lang="en-US"/>
          </a:p>
        </p:txBody>
      </p:sp>
    </p:spTree>
    <p:extLst>
      <p:ext uri="{BB962C8B-B14F-4D97-AF65-F5344CB8AC3E}">
        <p14:creationId xmlns:p14="http://schemas.microsoft.com/office/powerpoint/2010/main" val="2908978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A96C656-3463-494A-8AEC-5889D269ED82}" type="slidenum">
              <a:rPr lang="en-US" smtClean="0">
                <a:ea typeface="MS PGothic" pitchFamily="34" charset="-128"/>
                <a:cs typeface="Osaka"/>
              </a:rPr>
              <a:pPr/>
              <a:t>8</a:t>
            </a:fld>
            <a:endParaRPr lang="en-US">
              <a:ea typeface="MS PGothic" pitchFamily="34" charset="-128"/>
              <a:cs typeface="Osaka"/>
            </a:endParaRPr>
          </a:p>
        </p:txBody>
      </p:sp>
      <p:sp>
        <p:nvSpPr>
          <p:cNvPr id="64515" name="Rectangle 2"/>
          <p:cNvSpPr>
            <a:spLocks noGrp="1" noRot="1" noChangeAspect="1" noChangeArrowheads="1" noTextEdit="1"/>
          </p:cNvSpPr>
          <p:nvPr>
            <p:ph type="sldImg"/>
          </p:nvPr>
        </p:nvSpPr>
        <p:spPr>
          <a:xfrm>
            <a:off x="2973388" y="549275"/>
            <a:ext cx="3657600" cy="2743200"/>
          </a:xfrm>
          <a:ln/>
        </p:spPr>
      </p:sp>
      <p:sp>
        <p:nvSpPr>
          <p:cNvPr id="64516"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Teaching Notes</a:t>
            </a:r>
          </a:p>
          <a:p>
            <a:pPr eaLnBrk="1" hangingPunct="1">
              <a:buFontTx/>
              <a:buChar char="•"/>
            </a:pPr>
            <a:r>
              <a:rPr lang="en-US"/>
              <a:t>In encapsulation, both attributes and behavior of the object are packaged together. The only way to access an object's attributes is through that object’s behaviors. No other object may perform that object’s behavior.</a:t>
            </a:r>
          </a:p>
          <a:p>
            <a:pPr eaLnBrk="1" hangingPunct="1">
              <a:buFontTx/>
              <a:buChar char="•"/>
            </a:pPr>
            <a:r>
              <a:rPr lang="en-US"/>
              <a:t>Have students identify the behaviors of a door, window, or VCR. </a:t>
            </a:r>
          </a:p>
        </p:txBody>
      </p:sp>
    </p:spTree>
    <p:extLst>
      <p:ext uri="{BB962C8B-B14F-4D97-AF65-F5344CB8AC3E}">
        <p14:creationId xmlns:p14="http://schemas.microsoft.com/office/powerpoint/2010/main" val="45937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DAB145D-72F5-42DE-8812-53C2477A4C0D}" type="slidenum">
              <a:rPr lang="en-US" smtClean="0">
                <a:ea typeface="MS PGothic" pitchFamily="34" charset="-128"/>
                <a:cs typeface="Osaka"/>
              </a:rPr>
              <a:pPr/>
              <a:t>9</a:t>
            </a:fld>
            <a:endParaRPr lang="en-US">
              <a:ea typeface="MS PGothic" pitchFamily="34" charset="-128"/>
              <a:cs typeface="Osaka"/>
            </a:endParaRPr>
          </a:p>
        </p:txBody>
      </p:sp>
      <p:sp>
        <p:nvSpPr>
          <p:cNvPr id="65539" name="Rectangle 2"/>
          <p:cNvSpPr>
            <a:spLocks noGrp="1" noRot="1" noChangeAspect="1" noChangeArrowheads="1" noTextEdit="1"/>
          </p:cNvSpPr>
          <p:nvPr>
            <p:ph type="sldImg"/>
          </p:nvPr>
        </p:nvSpPr>
        <p:spPr>
          <a:xfrm>
            <a:off x="2973388" y="549275"/>
            <a:ext cx="3657600" cy="2743200"/>
          </a:xfrm>
          <a:ln/>
        </p:spPr>
      </p:sp>
      <p:sp>
        <p:nvSpPr>
          <p:cNvPr id="65540" name="Rectangle 3"/>
          <p:cNvSpPr>
            <a:spLocks noGrp="1" noChangeArrowheads="1"/>
          </p:cNvSpPr>
          <p:nvPr>
            <p:ph type="body" idx="1"/>
          </p:nvPr>
        </p:nvSpPr>
        <p:spPr>
          <a:xfrm>
            <a:off x="1279525" y="3475038"/>
            <a:ext cx="7042150" cy="3290887"/>
          </a:xfrm>
          <a:noFill/>
          <a:ln/>
        </p:spPr>
        <p:txBody>
          <a:bodyPr lIns="91427" tIns="45713" rIns="91427" bIns="45713"/>
          <a:lstStyle/>
          <a:p>
            <a:pPr eaLnBrk="1" hangingPunct="1"/>
            <a:r>
              <a:rPr lang="en-US" b="1"/>
              <a:t>Conversion Notes</a:t>
            </a:r>
          </a:p>
          <a:p>
            <a:pPr eaLnBrk="1" hangingPunct="1"/>
            <a:r>
              <a:rPr lang="en-US"/>
              <a:t>This is a new slide in the seventh edition</a:t>
            </a:r>
          </a:p>
        </p:txBody>
      </p:sp>
    </p:spTree>
    <p:extLst>
      <p:ext uri="{BB962C8B-B14F-4D97-AF65-F5344CB8AC3E}">
        <p14:creationId xmlns:p14="http://schemas.microsoft.com/office/powerpoint/2010/main" val="49556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BBD8019-4FD5-4D3B-8433-85C94C79CCC0}" type="slidenum">
              <a:rPr lang="en-US" smtClean="0">
                <a:ea typeface="MS PGothic" pitchFamily="34" charset="-128"/>
                <a:cs typeface="Osaka"/>
              </a:rPr>
              <a:pPr/>
              <a:t>10</a:t>
            </a:fld>
            <a:endParaRPr lang="en-US">
              <a:ea typeface="MS PGothic" pitchFamily="34" charset="-128"/>
              <a:cs typeface="Osaka"/>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b="1"/>
              <a:t>Teaching Notes</a:t>
            </a:r>
          </a:p>
          <a:p>
            <a:pPr eaLnBrk="1" hangingPunct="1">
              <a:buFontTx/>
              <a:buChar char="•"/>
            </a:pPr>
            <a:r>
              <a:rPr lang="en-US"/>
              <a:t>In UML an object class is represented using a rectangle symbol. </a:t>
            </a:r>
          </a:p>
          <a:p>
            <a:pPr eaLnBrk="1" hangingPunct="1">
              <a:buFontTx/>
              <a:buChar char="•"/>
            </a:pPr>
            <a:r>
              <a:rPr lang="en-US"/>
              <a:t>The object rectangle is divided into three portions. </a:t>
            </a:r>
          </a:p>
          <a:p>
            <a:pPr lvl="1" eaLnBrk="1" hangingPunct="1"/>
            <a:r>
              <a:rPr lang="en-US"/>
              <a:t>The top portion contains the name of the class. </a:t>
            </a:r>
          </a:p>
          <a:p>
            <a:pPr lvl="1" eaLnBrk="1" hangingPunct="1"/>
            <a:r>
              <a:rPr lang="en-US"/>
              <a:t>The middle portion contains the names of the attributes. </a:t>
            </a:r>
          </a:p>
          <a:p>
            <a:pPr lvl="1" eaLnBrk="1" hangingPunct="1"/>
            <a:r>
              <a:rPr lang="en-US"/>
              <a:t>The lower portion contains the behaviors (or methods). </a:t>
            </a:r>
          </a:p>
          <a:p>
            <a:pPr eaLnBrk="1" hangingPunct="1">
              <a:buFontTx/>
              <a:buChar char="•"/>
            </a:pPr>
            <a:r>
              <a:rPr lang="en-US"/>
              <a:t>To simplify the appearance of a diagram, or to specify more details about a class, class symbols can be drawn without methods or attributes, or the attribute portion can be expanded to include data types, lengths, etc. The appearance depends on what the author of the diagram is intending to communicate.</a:t>
            </a:r>
          </a:p>
          <a:p>
            <a:pPr eaLnBrk="1" hangingPunct="1"/>
            <a:endParaRPr lang="en-US"/>
          </a:p>
        </p:txBody>
      </p:sp>
    </p:spTree>
    <p:extLst>
      <p:ext uri="{BB962C8B-B14F-4D97-AF65-F5344CB8AC3E}">
        <p14:creationId xmlns:p14="http://schemas.microsoft.com/office/powerpoint/2010/main" val="374491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endParaRPr lang="en-US" altLang="ja-JP"/>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66F0B0B9-E521-46BD-B18C-46FCDC5FB1D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ltLang="ja-JP"/>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248E597F-F572-4E26-AFA7-35F22C4460F5}"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ltLang="ja-JP"/>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3FC7F362-A230-41AD-9FE3-EC719DC2AE67}" type="slidenum">
              <a:rPr lang="en-US" altLang="ja-JP"/>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0825" y="188913"/>
            <a:ext cx="8229600" cy="503237"/>
          </a:xfrm>
        </p:spPr>
        <p:txBody>
          <a:bodyPr/>
          <a:lstStyle/>
          <a:p>
            <a:r>
              <a:rPr lang="en-US"/>
              <a:t>Click to edit Master title style</a:t>
            </a:r>
          </a:p>
        </p:txBody>
      </p:sp>
      <p:sp>
        <p:nvSpPr>
          <p:cNvPr id="3" name="Table Placeholder 2"/>
          <p:cNvSpPr>
            <a:spLocks noGrp="1"/>
          </p:cNvSpPr>
          <p:nvPr>
            <p:ph type="tbl" idx="1"/>
          </p:nvPr>
        </p:nvSpPr>
        <p:spPr>
          <a:xfrm>
            <a:off x="381000" y="990600"/>
            <a:ext cx="8382000" cy="5133975"/>
          </a:xfrm>
        </p:spPr>
        <p:txBody>
          <a:bodyPr>
            <a:normAutofit/>
          </a:bodyPr>
          <a:lstStyle/>
          <a:p>
            <a:pPr lvl="0"/>
            <a:endParaRPr lang="en-US" noProof="0"/>
          </a:p>
        </p:txBody>
      </p:sp>
      <p:sp>
        <p:nvSpPr>
          <p:cNvPr id="4" name="Date Placeholder 23"/>
          <p:cNvSpPr>
            <a:spLocks noGrp="1"/>
          </p:cNvSpPr>
          <p:nvPr>
            <p:ph type="dt" sz="half" idx="10"/>
          </p:nvPr>
        </p:nvSpPr>
        <p:spPr/>
        <p:txBody>
          <a:bodyPr/>
          <a:lstStyle>
            <a:lvl1pPr>
              <a:defRPr/>
            </a:lvl1pPr>
          </a:lstStyle>
          <a:p>
            <a:pPr>
              <a:defRPr/>
            </a:pPr>
            <a:endParaRPr lang="en-US" altLang="ja-JP"/>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3E228F0-FD74-4EB2-A922-8F6B2E1525B4}"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ltLang="ja-JP"/>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6078822D-6383-47A9-9B89-605FC8AB8424}"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endParaRPr lang="en-US" altLang="ja-JP"/>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E813D952-7ED9-4C27-BAD2-CB6AB6B1C5C6}"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endParaRPr lang="en-US" altLang="ja-JP"/>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71938F4-C0AB-4D99-9677-0971C66028FC}"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ltLang="ja-JP"/>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F5C2DEE3-931C-4B55-BD00-90E9641781CE}"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endParaRPr lang="en-US" altLang="ja-JP"/>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F228EC0D-5275-4E0D-A52E-2CDD0B08E505}"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4" name="Date Placeholder 1"/>
          <p:cNvSpPr>
            <a:spLocks noGrp="1"/>
          </p:cNvSpPr>
          <p:nvPr>
            <p:ph type="dt" sz="half" idx="10"/>
          </p:nvPr>
        </p:nvSpPr>
        <p:spPr/>
        <p:txBody>
          <a:bodyPr/>
          <a:lstStyle>
            <a:lvl1pPr>
              <a:defRPr/>
            </a:lvl1pPr>
            <a:extLst/>
          </a:lstStyle>
          <a:p>
            <a:pPr>
              <a:defRPr/>
            </a:pPr>
            <a:endParaRPr lang="en-US" altLang="ja-JP"/>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56B37475-1563-4AAD-AE23-1A1F7A9D9DE8}"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ltLang="ja-JP"/>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26E595C-A353-43C5-AC53-86E81EDECB42}"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chemeClr val="accent1"/>
              </a:buClr>
              <a:buSzPct val="80000"/>
              <a:buFont typeface="Wingdings 2"/>
              <a:buNone/>
              <a:defRPr/>
            </a:pPr>
            <a:endParaRPr kumimoji="0" lang="en-US" sz="3200">
              <a:latin typeface="+mn-lt"/>
              <a:ea typeface="+mn-ea"/>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endParaRPr lang="en-US" altLang="ja-JP"/>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2B5EC0BF-58B3-4215-9DD5-474B9F137A07}"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ea typeface="Osaka" charset="-128"/>
                <a:cs typeface="+mn-cs"/>
              </a:defRPr>
            </a:lvl1pPr>
            <a:extLst/>
          </a:lstStyle>
          <a:p>
            <a:pPr>
              <a:defRPr/>
            </a:pPr>
            <a:endParaRPr lang="en-US" altLang="ja-JP"/>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ea typeface="Osaka" charset="-128"/>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ea typeface="Osaka" charset="-128"/>
                <a:cs typeface="+mn-cs"/>
              </a:defRPr>
            </a:lvl1pPr>
            <a:extLst/>
          </a:lstStyle>
          <a:p>
            <a:pPr>
              <a:defRPr/>
            </a:pPr>
            <a:fld id="{A0661314-1EE8-4AF7-B0FE-E40944DCF0B8}" type="slidenum">
              <a:rPr lang="en-US" altLang="ja-JP"/>
              <a:pPr>
                <a:defRPr/>
              </a:pPr>
              <a:t>‹#›</a:t>
            </a:fld>
            <a:endParaRPr lang="en-US" altLang="ja-JP"/>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Text Box 29"/>
          <p:cNvSpPr txBox="1">
            <a:spLocks noChangeArrowheads="1"/>
          </p:cNvSpPr>
          <p:nvPr userDrawn="1"/>
        </p:nvSpPr>
        <p:spPr bwMode="auto">
          <a:xfrm>
            <a:off x="376238" y="58738"/>
            <a:ext cx="184150" cy="641350"/>
          </a:xfrm>
          <a:prstGeom prst="rect">
            <a:avLst/>
          </a:prstGeom>
          <a:noFill/>
          <a:ln w="9525">
            <a:noFill/>
            <a:miter lim="800000"/>
            <a:headEnd/>
            <a:tailEnd/>
          </a:ln>
          <a:effectLst/>
        </p:spPr>
        <p:txBody>
          <a:bodyPr wrap="none">
            <a:spAutoFit/>
          </a:bodyPr>
          <a:lstStyle/>
          <a:p>
            <a:pPr>
              <a:defRPr/>
            </a:pPr>
            <a:endParaRPr lang="en-US" sz="3600">
              <a:latin typeface="Impact" pitchFamily="34" charset="0"/>
              <a:ea typeface="Osaka" charset="-128"/>
              <a:cs typeface="+mn-cs"/>
            </a:endParaRPr>
          </a:p>
        </p:txBody>
      </p:sp>
    </p:spTree>
  </p:cSld>
  <p:clrMap bg1="lt1" tx1="dk1" bg2="lt2" tx2="dk2" accent1="accent1" accent2="accent2" accent3="accent3" accent4="accent4" accent5="accent5" accent6="accent6" hlink="hlink" folHlink="folHlink"/>
  <p:sldLayoutIdLst>
    <p:sldLayoutId id="2147483853" r:id="rId1"/>
    <p:sldLayoutId id="2147483847" r:id="rId2"/>
    <p:sldLayoutId id="2147483854" r:id="rId3"/>
    <p:sldLayoutId id="2147483848" r:id="rId4"/>
    <p:sldLayoutId id="2147483855" r:id="rId5"/>
    <p:sldLayoutId id="2147483849" r:id="rId6"/>
    <p:sldLayoutId id="2147483856" r:id="rId7"/>
    <p:sldLayoutId id="2147483857" r:id="rId8"/>
    <p:sldLayoutId id="2147483858" r:id="rId9"/>
    <p:sldLayoutId id="2147483850" r:id="rId10"/>
    <p:sldLayoutId id="2147483851" r:id="rId11"/>
    <p:sldLayoutId id="2147483852" r:id="rId12"/>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HGｺﾞｼｯｸE"/>
        </a:defRPr>
      </a:lvl1pPr>
      <a:lvl2pPr algn="l" rtl="0" eaLnBrk="0" fontAlgn="base" hangingPunct="0">
        <a:spcBef>
          <a:spcPct val="0"/>
        </a:spcBef>
        <a:spcAft>
          <a:spcPct val="0"/>
        </a:spcAft>
        <a:defRPr sz="4300">
          <a:solidFill>
            <a:srgbClr val="572314"/>
          </a:solidFill>
          <a:latin typeface="Gill Sans MT" pitchFamily="34" charset="0"/>
          <a:ea typeface="HGｺﾞｼｯｸE"/>
          <a:cs typeface="HGｺﾞｼｯｸE"/>
        </a:defRPr>
      </a:lvl2pPr>
      <a:lvl3pPr algn="l" rtl="0" eaLnBrk="0" fontAlgn="base" hangingPunct="0">
        <a:spcBef>
          <a:spcPct val="0"/>
        </a:spcBef>
        <a:spcAft>
          <a:spcPct val="0"/>
        </a:spcAft>
        <a:defRPr sz="4300">
          <a:solidFill>
            <a:srgbClr val="572314"/>
          </a:solidFill>
          <a:latin typeface="Gill Sans MT" pitchFamily="34" charset="0"/>
          <a:ea typeface="HGｺﾞｼｯｸE"/>
          <a:cs typeface="HGｺﾞｼｯｸE"/>
        </a:defRPr>
      </a:lvl3pPr>
      <a:lvl4pPr algn="l" rtl="0" eaLnBrk="0" fontAlgn="base" hangingPunct="0">
        <a:spcBef>
          <a:spcPct val="0"/>
        </a:spcBef>
        <a:spcAft>
          <a:spcPct val="0"/>
        </a:spcAft>
        <a:defRPr sz="4300">
          <a:solidFill>
            <a:srgbClr val="572314"/>
          </a:solidFill>
          <a:latin typeface="Gill Sans MT" pitchFamily="34" charset="0"/>
          <a:ea typeface="HGｺﾞｼｯｸE"/>
          <a:cs typeface="HGｺﾞｼｯｸE"/>
        </a:defRPr>
      </a:lvl4pPr>
      <a:lvl5pPr algn="l" rtl="0" eaLnBrk="0" fontAlgn="base" hangingPunct="0">
        <a:spcBef>
          <a:spcPct val="0"/>
        </a:spcBef>
        <a:spcAft>
          <a:spcPct val="0"/>
        </a:spcAft>
        <a:defRPr sz="4300">
          <a:solidFill>
            <a:srgbClr val="572314"/>
          </a:solidFill>
          <a:latin typeface="Gill Sans MT" pitchFamily="34" charset="0"/>
          <a:ea typeface="HGｺﾞｼｯｸE"/>
          <a:cs typeface="HGｺﾞｼｯｸE"/>
        </a:defRPr>
      </a:lvl5pPr>
      <a:lvl6pPr marL="457200" algn="l" rtl="0" fontAlgn="base">
        <a:spcBef>
          <a:spcPct val="0"/>
        </a:spcBef>
        <a:spcAft>
          <a:spcPct val="0"/>
        </a:spcAft>
        <a:defRPr sz="4300">
          <a:solidFill>
            <a:srgbClr val="572314"/>
          </a:solidFill>
          <a:latin typeface="Gill Sans MT" pitchFamily="34" charset="0"/>
          <a:ea typeface="HGｺﾞｼｯｸE"/>
          <a:cs typeface="HGｺﾞｼｯｸE"/>
        </a:defRPr>
      </a:lvl6pPr>
      <a:lvl7pPr marL="914400" algn="l" rtl="0" fontAlgn="base">
        <a:spcBef>
          <a:spcPct val="0"/>
        </a:spcBef>
        <a:spcAft>
          <a:spcPct val="0"/>
        </a:spcAft>
        <a:defRPr sz="4300">
          <a:solidFill>
            <a:srgbClr val="572314"/>
          </a:solidFill>
          <a:latin typeface="Gill Sans MT" pitchFamily="34" charset="0"/>
          <a:ea typeface="HGｺﾞｼｯｸE"/>
          <a:cs typeface="HGｺﾞｼｯｸE"/>
        </a:defRPr>
      </a:lvl7pPr>
      <a:lvl8pPr marL="1371600" algn="l" rtl="0" fontAlgn="base">
        <a:spcBef>
          <a:spcPct val="0"/>
        </a:spcBef>
        <a:spcAft>
          <a:spcPct val="0"/>
        </a:spcAft>
        <a:defRPr sz="4300">
          <a:solidFill>
            <a:srgbClr val="572314"/>
          </a:solidFill>
          <a:latin typeface="Gill Sans MT" pitchFamily="34" charset="0"/>
          <a:ea typeface="HGｺﾞｼｯｸE"/>
          <a:cs typeface="HGｺﾞｼｯｸE"/>
        </a:defRPr>
      </a:lvl8pPr>
      <a:lvl9pPr marL="1828800" algn="l" rtl="0" fontAlgn="base">
        <a:spcBef>
          <a:spcPct val="0"/>
        </a:spcBef>
        <a:spcAft>
          <a:spcPct val="0"/>
        </a:spcAft>
        <a:defRPr sz="4300">
          <a:solidFill>
            <a:srgbClr val="572314"/>
          </a:solidFill>
          <a:latin typeface="Gill Sans MT" pitchFamily="34" charset="0"/>
          <a:ea typeface="HGｺﾞｼｯｸE"/>
          <a:cs typeface="HGｺﾞｼｯｸE"/>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HGｺﾞｼｯｸE"/>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HGｺﾞｼｯｸE"/>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HGｺﾞｼｯｸE"/>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HGｺﾞｼｯｸE"/>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HGｺﾞｼｯｸE"/>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argouml.tigris.or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11188" y="2141538"/>
            <a:ext cx="7715250" cy="1143000"/>
          </a:xfrm>
        </p:spPr>
        <p:txBody>
          <a:bodyPr>
            <a:normAutofit fontScale="90000"/>
          </a:bodyPr>
          <a:lstStyle/>
          <a:p>
            <a:pPr algn="r" eaLnBrk="1" fontAlgn="auto" hangingPunct="1">
              <a:spcAft>
                <a:spcPts val="0"/>
              </a:spcAft>
              <a:defRPr/>
            </a:pPr>
            <a:r>
              <a:rPr lang="en-US" sz="4400" dirty="0" err="1">
                <a:solidFill>
                  <a:srgbClr val="272776"/>
                </a:solidFill>
                <a:cs typeface="+mj-cs"/>
              </a:rPr>
              <a:t>Modul</a:t>
            </a:r>
            <a:r>
              <a:rPr lang="en-US" sz="4400" dirty="0">
                <a:solidFill>
                  <a:srgbClr val="272776"/>
                </a:solidFill>
                <a:cs typeface="+mj-cs"/>
              </a:rPr>
              <a:t>  I</a:t>
            </a:r>
            <a:r>
              <a:rPr lang="id-ID" sz="4400" dirty="0">
                <a:solidFill>
                  <a:srgbClr val="272776"/>
                </a:solidFill>
                <a:cs typeface="+mj-cs"/>
              </a:rPr>
              <a:t>II</a:t>
            </a:r>
            <a:r>
              <a:rPr lang="en-US" sz="4400" dirty="0">
                <a:solidFill>
                  <a:srgbClr val="272776"/>
                </a:solidFill>
                <a:cs typeface="+mj-cs"/>
              </a:rPr>
              <a:t>  </a:t>
            </a:r>
            <a:br>
              <a:rPr lang="en-US" sz="4400" dirty="0">
                <a:solidFill>
                  <a:srgbClr val="272776"/>
                </a:solidFill>
                <a:cs typeface="+mj-cs"/>
              </a:rPr>
            </a:br>
            <a:r>
              <a:rPr lang="en-US" sz="4400" dirty="0">
                <a:solidFill>
                  <a:srgbClr val="272776"/>
                </a:solidFill>
                <a:cs typeface="+mj-cs"/>
              </a:rPr>
              <a:t>RPL </a:t>
            </a:r>
            <a:r>
              <a:rPr lang="en-US" sz="4400" dirty="0" err="1">
                <a:solidFill>
                  <a:srgbClr val="272776"/>
                </a:solidFill>
                <a:cs typeface="+mj-cs"/>
              </a:rPr>
              <a:t>Berorientasi</a:t>
            </a:r>
            <a:r>
              <a:rPr lang="en-US" sz="4400" dirty="0">
                <a:solidFill>
                  <a:srgbClr val="272776"/>
                </a:solidFill>
                <a:cs typeface="+mj-cs"/>
              </a:rPr>
              <a:t> </a:t>
            </a:r>
            <a:r>
              <a:rPr lang="en-US" sz="4400" dirty="0" err="1">
                <a:solidFill>
                  <a:srgbClr val="272776"/>
                </a:solidFill>
                <a:cs typeface="+mj-cs"/>
              </a:rPr>
              <a:t>Obyek</a:t>
            </a:r>
            <a:br>
              <a:rPr lang="en-US" sz="4400" dirty="0">
                <a:solidFill>
                  <a:srgbClr val="272776"/>
                </a:solidFill>
                <a:cs typeface="+mj-cs"/>
              </a:rPr>
            </a:br>
            <a:r>
              <a:rPr lang="en-US" sz="4400" i="1" dirty="0">
                <a:solidFill>
                  <a:srgbClr val="C00000"/>
                </a:solidFill>
                <a:cs typeface="+mj-cs"/>
              </a:rPr>
              <a:t>ELABORATION PHASE </a:t>
            </a:r>
            <a:br>
              <a:rPr lang="en-US" sz="4400" dirty="0">
                <a:solidFill>
                  <a:srgbClr val="C00000"/>
                </a:solidFill>
                <a:cs typeface="+mj-cs"/>
              </a:rPr>
            </a:br>
            <a:r>
              <a:rPr lang="en-US" sz="4400" dirty="0">
                <a:solidFill>
                  <a:srgbClr val="C00000"/>
                </a:solidFill>
                <a:cs typeface="+mj-cs"/>
              </a:rPr>
              <a:t>(</a:t>
            </a:r>
            <a:r>
              <a:rPr lang="en-US" sz="4400" dirty="0" err="1">
                <a:solidFill>
                  <a:srgbClr val="C00000"/>
                </a:solidFill>
                <a:cs typeface="+mj-cs"/>
              </a:rPr>
              <a:t>Iterasi</a:t>
            </a:r>
            <a:r>
              <a:rPr lang="en-US" sz="4400" dirty="0">
                <a:solidFill>
                  <a:srgbClr val="C00000"/>
                </a:solidFill>
                <a:cs typeface="+mj-cs"/>
              </a:rPr>
              <a:t> I) </a:t>
            </a:r>
            <a:br>
              <a:rPr lang="en-US" sz="4400" dirty="0">
                <a:solidFill>
                  <a:srgbClr val="272776"/>
                </a:solidFill>
                <a:cs typeface="+mj-cs"/>
              </a:rPr>
            </a:br>
            <a:endParaRPr lang="en-US" sz="4400" dirty="0">
              <a:solidFill>
                <a:srgbClr val="272776"/>
              </a:solidFill>
              <a:cs typeface="+mj-cs"/>
            </a:endParaRPr>
          </a:p>
        </p:txBody>
      </p:sp>
      <p:sp>
        <p:nvSpPr>
          <p:cNvPr id="3074" name="Rectangle 3"/>
          <p:cNvSpPr>
            <a:spLocks noGrp="1" noChangeArrowheads="1"/>
          </p:cNvSpPr>
          <p:nvPr>
            <p:ph type="subTitle" idx="1"/>
          </p:nvPr>
        </p:nvSpPr>
        <p:spPr>
          <a:xfrm>
            <a:off x="755650" y="3714750"/>
            <a:ext cx="7559675" cy="1752600"/>
          </a:xfrm>
        </p:spPr>
        <p:txBody>
          <a:bodyPr>
            <a:noAutofit/>
          </a:bodyPr>
          <a:lstStyle/>
          <a:p>
            <a:pPr algn="r" eaLnBrk="1" fontAlgn="auto" hangingPunct="1">
              <a:lnSpc>
                <a:spcPct val="80000"/>
              </a:lnSpc>
              <a:spcAft>
                <a:spcPts val="0"/>
              </a:spcAft>
              <a:buFont typeface="Wingdings 2"/>
              <a:buNone/>
              <a:defRPr/>
            </a:pPr>
            <a:r>
              <a:rPr lang="en-US" sz="2000" dirty="0" err="1">
                <a:cs typeface="+mn-cs"/>
              </a:rPr>
              <a:t>Diterjemahkan</a:t>
            </a:r>
            <a:r>
              <a:rPr lang="en-US" sz="2000" dirty="0">
                <a:cs typeface="+mn-cs"/>
              </a:rPr>
              <a:t> </a:t>
            </a:r>
            <a:r>
              <a:rPr lang="en-US" sz="2000" dirty="0" err="1">
                <a:cs typeface="+mn-cs"/>
              </a:rPr>
              <a:t>dari</a:t>
            </a:r>
            <a:r>
              <a:rPr lang="en-US" sz="2000" dirty="0">
                <a:cs typeface="+mn-cs"/>
              </a:rPr>
              <a:t> </a:t>
            </a:r>
          </a:p>
          <a:p>
            <a:pPr algn="r" eaLnBrk="1" fontAlgn="auto" hangingPunct="1">
              <a:lnSpc>
                <a:spcPct val="80000"/>
              </a:lnSpc>
              <a:spcAft>
                <a:spcPts val="0"/>
              </a:spcAft>
              <a:buFont typeface="Wingdings 2"/>
              <a:buNone/>
              <a:defRPr/>
            </a:pPr>
            <a:r>
              <a:rPr lang="en-US" sz="2000" dirty="0" err="1">
                <a:cs typeface="+mn-cs"/>
              </a:rPr>
              <a:t>Sumber</a:t>
            </a:r>
            <a:r>
              <a:rPr lang="en-US" sz="2000" dirty="0">
                <a:cs typeface="+mn-cs"/>
              </a:rPr>
              <a:t>: </a:t>
            </a:r>
          </a:p>
          <a:p>
            <a:pPr algn="r" eaLnBrk="1" fontAlgn="auto" hangingPunct="1">
              <a:lnSpc>
                <a:spcPct val="80000"/>
              </a:lnSpc>
              <a:spcAft>
                <a:spcPts val="0"/>
              </a:spcAft>
              <a:buFont typeface="Wingdings 2"/>
              <a:buNone/>
              <a:defRPr/>
            </a:pPr>
            <a:r>
              <a:rPr lang="en-US" sz="2000" dirty="0">
                <a:cs typeface="+mn-cs"/>
              </a:rPr>
              <a:t>1.  Whitten, et.al. </a:t>
            </a:r>
            <a:r>
              <a:rPr lang="en-US" sz="2000" i="1" dirty="0">
                <a:cs typeface="+mn-cs"/>
              </a:rPr>
              <a:t>Systems Analysis &amp; Design Methods</a:t>
            </a:r>
            <a:r>
              <a:rPr lang="en-US" sz="2000" dirty="0">
                <a:cs typeface="+mn-cs"/>
              </a:rPr>
              <a:t>. 7</a:t>
            </a:r>
            <a:r>
              <a:rPr lang="en-US" sz="2000" baseline="30000" dirty="0">
                <a:cs typeface="+mn-cs"/>
              </a:rPr>
              <a:t>th</a:t>
            </a:r>
            <a:r>
              <a:rPr lang="en-US" sz="2000" dirty="0">
                <a:cs typeface="+mn-cs"/>
              </a:rPr>
              <a:t> ed.</a:t>
            </a:r>
          </a:p>
          <a:p>
            <a:pPr algn="r" eaLnBrk="1" fontAlgn="auto" hangingPunct="1">
              <a:lnSpc>
                <a:spcPct val="80000"/>
              </a:lnSpc>
              <a:spcAft>
                <a:spcPts val="0"/>
              </a:spcAft>
              <a:defRPr/>
            </a:pPr>
            <a:r>
              <a:rPr lang="en-US" sz="2000" i="1" dirty="0">
                <a:solidFill>
                  <a:srgbClr val="272776"/>
                </a:solidFill>
                <a:ea typeface="HGｺﾞｼｯｸE"/>
              </a:rPr>
              <a:t>2. Rational Unified Process – Best Practices for Software Development Team</a:t>
            </a:r>
            <a:endParaRPr lang="en-US" sz="2000" dirty="0">
              <a:solidFill>
                <a:srgbClr val="272776"/>
              </a:solidFill>
              <a:cs typeface="+mn-cs"/>
            </a:endParaRPr>
          </a:p>
          <a:p>
            <a:pPr algn="r" eaLnBrk="1" fontAlgn="auto" hangingPunct="1">
              <a:lnSpc>
                <a:spcPct val="80000"/>
              </a:lnSpc>
              <a:spcAft>
                <a:spcPts val="0"/>
              </a:spcAft>
              <a:buFont typeface="Wingdings 2"/>
              <a:buNone/>
              <a:defRPr/>
            </a:pPr>
            <a:endParaRPr lang="en-US" sz="2000" dirty="0">
              <a:cs typeface="+mn-cs"/>
            </a:endParaRPr>
          </a:p>
          <a:p>
            <a:pPr algn="r" eaLnBrk="1" fontAlgn="auto" hangingPunct="1">
              <a:lnSpc>
                <a:spcPct val="80000"/>
              </a:lnSpc>
              <a:spcAft>
                <a:spcPts val="0"/>
              </a:spcAft>
              <a:buFont typeface="Wingdings 2"/>
              <a:buNone/>
              <a:defRPr/>
            </a:pPr>
            <a:r>
              <a:rPr lang="en-US" sz="2000" dirty="0" err="1">
                <a:cs typeface="+mn-cs"/>
              </a:rPr>
              <a:t>Jurusan</a:t>
            </a:r>
            <a:r>
              <a:rPr lang="en-US" sz="2000" dirty="0">
                <a:cs typeface="+mn-cs"/>
              </a:rPr>
              <a:t> </a:t>
            </a:r>
            <a:r>
              <a:rPr lang="en-US" sz="2000" dirty="0" err="1">
                <a:cs typeface="+mn-cs"/>
              </a:rPr>
              <a:t>Informatika</a:t>
            </a:r>
            <a:endParaRPr lang="en-US" sz="2000" dirty="0">
              <a:cs typeface="+mn-cs"/>
            </a:endParaRPr>
          </a:p>
          <a:p>
            <a:pPr algn="r" eaLnBrk="1" fontAlgn="auto" hangingPunct="1">
              <a:lnSpc>
                <a:spcPct val="80000"/>
              </a:lnSpc>
              <a:spcAft>
                <a:spcPts val="0"/>
              </a:spcAft>
              <a:buFont typeface="Wingdings 2"/>
              <a:buNone/>
              <a:defRPr/>
            </a:pPr>
            <a:r>
              <a:rPr lang="en-US" sz="2000" dirty="0" err="1">
                <a:cs typeface="+mn-cs"/>
              </a:rPr>
              <a:t>Universitas</a:t>
            </a:r>
            <a:r>
              <a:rPr lang="en-US" sz="2000" dirty="0">
                <a:cs typeface="+mn-cs"/>
              </a:rPr>
              <a:t> </a:t>
            </a:r>
            <a:r>
              <a:rPr lang="en-US" sz="2000" dirty="0" err="1">
                <a:cs typeface="+mn-cs"/>
              </a:rPr>
              <a:t>Sanata</a:t>
            </a:r>
            <a:r>
              <a:rPr lang="en-US" sz="2000" dirty="0">
                <a:cs typeface="+mn-cs"/>
              </a:rPr>
              <a:t> Dharma</a:t>
            </a:r>
          </a:p>
          <a:p>
            <a:pPr algn="r" eaLnBrk="1" fontAlgn="auto" hangingPunct="1">
              <a:lnSpc>
                <a:spcPct val="80000"/>
              </a:lnSpc>
              <a:spcAft>
                <a:spcPts val="0"/>
              </a:spcAft>
              <a:buFont typeface="Wingdings 2"/>
              <a:buNone/>
              <a:defRPr/>
            </a:pPr>
            <a:r>
              <a:rPr lang="id-ID" sz="2000" dirty="0">
                <a:cs typeface="+mn-cs"/>
              </a:rPr>
              <a:t> </a:t>
            </a:r>
            <a:endParaRPr lang="en-US" sz="2000" dirty="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35100" y="274638"/>
            <a:ext cx="7499350" cy="1143000"/>
          </a:xfrm>
        </p:spPr>
        <p:txBody>
          <a:bodyPr/>
          <a:lstStyle/>
          <a:p>
            <a:pPr eaLnBrk="1" fontAlgn="auto" hangingPunct="1">
              <a:spcAft>
                <a:spcPts val="0"/>
              </a:spcAft>
              <a:defRPr/>
            </a:pPr>
            <a:r>
              <a:rPr lang="en-US" sz="3200" dirty="0" err="1">
                <a:solidFill>
                  <a:schemeClr val="tx2">
                    <a:satMod val="130000"/>
                  </a:schemeClr>
                </a:solidFill>
                <a:cs typeface="+mj-cs"/>
              </a:rPr>
              <a:t>Merepresentasikan</a:t>
            </a:r>
            <a:r>
              <a:rPr lang="en-US" sz="3200" dirty="0">
                <a:solidFill>
                  <a:schemeClr val="tx2">
                    <a:satMod val="130000"/>
                  </a:schemeClr>
                </a:solidFill>
                <a:cs typeface="+mj-cs"/>
              </a:rPr>
              <a:t> </a:t>
            </a:r>
            <a:r>
              <a:rPr lang="en-US" sz="3200" dirty="0" err="1">
                <a:solidFill>
                  <a:srgbClr val="C00000"/>
                </a:solidFill>
                <a:cs typeface="+mj-cs"/>
              </a:rPr>
              <a:t>kelas</a:t>
            </a:r>
            <a:r>
              <a:rPr lang="en-US" sz="3200" dirty="0">
                <a:solidFill>
                  <a:schemeClr val="tx2">
                    <a:satMod val="130000"/>
                  </a:schemeClr>
                </a:solidFill>
                <a:cs typeface="+mj-cs"/>
              </a:rPr>
              <a:t> </a:t>
            </a:r>
            <a:r>
              <a:rPr lang="en-US" sz="3200" dirty="0" err="1">
                <a:solidFill>
                  <a:schemeClr val="tx2">
                    <a:satMod val="130000"/>
                  </a:schemeClr>
                </a:solidFill>
                <a:cs typeface="+mj-cs"/>
              </a:rPr>
              <a:t>dalam</a:t>
            </a:r>
            <a:r>
              <a:rPr lang="en-US" sz="3200" dirty="0">
                <a:solidFill>
                  <a:schemeClr val="tx2">
                    <a:satMod val="130000"/>
                  </a:schemeClr>
                </a:solidFill>
                <a:cs typeface="+mj-cs"/>
              </a:rPr>
              <a:t> UML</a:t>
            </a:r>
          </a:p>
        </p:txBody>
      </p:sp>
      <p:pic>
        <p:nvPicPr>
          <p:cNvPr id="17411" name="Picture 3" descr="whi74173_1102"/>
          <p:cNvPicPr>
            <a:picLocks noChangeAspect="1" noChangeArrowheads="1"/>
          </p:cNvPicPr>
          <p:nvPr/>
        </p:nvPicPr>
        <p:blipFill>
          <a:blip r:embed="rId3" cstate="print"/>
          <a:srcRect/>
          <a:stretch>
            <a:fillRect/>
          </a:stretch>
        </p:blipFill>
        <p:spPr bwMode="auto">
          <a:xfrm>
            <a:off x="1524000" y="1320800"/>
            <a:ext cx="7162800" cy="51228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Pewarisan</a:t>
            </a:r>
          </a:p>
        </p:txBody>
      </p:sp>
      <p:sp>
        <p:nvSpPr>
          <p:cNvPr id="18435" name="Rectangle 3"/>
          <p:cNvSpPr>
            <a:spLocks noGrp="1" noChangeArrowheads="1"/>
          </p:cNvSpPr>
          <p:nvPr>
            <p:ph idx="1"/>
          </p:nvPr>
        </p:nvSpPr>
        <p:spPr>
          <a:xfrm>
            <a:off x="1071563" y="1357313"/>
            <a:ext cx="7543800" cy="1682750"/>
          </a:xfrm>
        </p:spPr>
        <p:txBody>
          <a:bodyPr/>
          <a:lstStyle/>
          <a:p>
            <a:pPr marL="0" indent="0" eaLnBrk="1" hangingPunct="1">
              <a:buNone/>
            </a:pPr>
            <a:r>
              <a:rPr lang="en-US" sz="2400" b="1" dirty="0" err="1">
                <a:ea typeface="HGｺﾞｼｯｸE"/>
              </a:rPr>
              <a:t>Pewarisan</a:t>
            </a:r>
            <a:r>
              <a:rPr lang="en-US" sz="2400" b="1" dirty="0">
                <a:ea typeface="HGｺﾞｼｯｸE"/>
              </a:rPr>
              <a:t> (</a:t>
            </a:r>
            <a:r>
              <a:rPr lang="en-US" sz="2400" b="1" i="1" dirty="0">
                <a:ea typeface="HGｺﾞｼｯｸE"/>
              </a:rPr>
              <a:t>Inheritance</a:t>
            </a:r>
            <a:r>
              <a:rPr lang="en-US" sz="2400" b="1" dirty="0">
                <a:ea typeface="HGｺﾞｼｯｸE"/>
              </a:rPr>
              <a:t>)</a:t>
            </a:r>
            <a:r>
              <a:rPr lang="en-US" sz="2400" dirty="0">
                <a:ea typeface="HGｺﾞｼｯｸE"/>
              </a:rPr>
              <a:t> – </a:t>
            </a:r>
            <a:r>
              <a:rPr lang="en-US" sz="2400" dirty="0" err="1">
                <a:ea typeface="HGｺﾞｼｯｸE"/>
              </a:rPr>
              <a:t>konsep</a:t>
            </a:r>
            <a:r>
              <a:rPr lang="en-US" sz="2400" dirty="0">
                <a:ea typeface="HGｺﾞｼｯｸE"/>
              </a:rPr>
              <a:t> yang </a:t>
            </a:r>
            <a:r>
              <a:rPr lang="en-US" sz="2400" dirty="0" err="1">
                <a:ea typeface="HGｺﾞｼｯｸE"/>
              </a:rPr>
              <a:t>menyatakan</a:t>
            </a:r>
            <a:r>
              <a:rPr lang="en-US" sz="2400" dirty="0">
                <a:ea typeface="HGｺﾞｼｯｸE"/>
              </a:rPr>
              <a:t> </a:t>
            </a:r>
            <a:r>
              <a:rPr lang="en-US" sz="2400" dirty="0" err="1">
                <a:ea typeface="HGｺﾞｼｯｸE"/>
              </a:rPr>
              <a:t>bahwa</a:t>
            </a:r>
            <a:r>
              <a:rPr lang="en-US" sz="2400" dirty="0">
                <a:ea typeface="HGｺﾞｼｯｸE"/>
              </a:rPr>
              <a:t> </a:t>
            </a:r>
            <a:r>
              <a:rPr lang="en-US" sz="2400" dirty="0" err="1">
                <a:solidFill>
                  <a:srgbClr val="0000FF"/>
                </a:solidFill>
                <a:ea typeface="HGｺﾞｼｯｸE"/>
              </a:rPr>
              <a:t>metode</a:t>
            </a:r>
            <a:r>
              <a:rPr lang="en-US" sz="2400" dirty="0">
                <a:ea typeface="HGｺﾞｼｯｸE"/>
              </a:rPr>
              <a:t> </a:t>
            </a:r>
            <a:r>
              <a:rPr lang="en-US" sz="2400" dirty="0" err="1">
                <a:ea typeface="HGｺﾞｼｯｸE"/>
              </a:rPr>
              <a:t>dan</a:t>
            </a:r>
            <a:r>
              <a:rPr lang="en-US" sz="2400" dirty="0">
                <a:ea typeface="HGｺﾞｼｯｸE"/>
              </a:rPr>
              <a:t>/ </a:t>
            </a:r>
            <a:r>
              <a:rPr lang="en-US" sz="2400" dirty="0" err="1">
                <a:ea typeface="HGｺﾞｼｯｸE"/>
              </a:rPr>
              <a:t>atau</a:t>
            </a:r>
            <a:r>
              <a:rPr lang="en-US" sz="2400" dirty="0">
                <a:ea typeface="HGｺﾞｼｯｸE"/>
              </a:rPr>
              <a:t> </a:t>
            </a:r>
            <a:r>
              <a:rPr lang="en-US" sz="2400" dirty="0" err="1">
                <a:solidFill>
                  <a:srgbClr val="0000FF"/>
                </a:solidFill>
                <a:ea typeface="HGｺﾞｼｯｸE"/>
              </a:rPr>
              <a:t>atribut</a:t>
            </a:r>
            <a:r>
              <a:rPr lang="en-US" sz="2400" dirty="0">
                <a:ea typeface="HGｺﾞｼｯｸE"/>
              </a:rPr>
              <a:t> </a:t>
            </a:r>
            <a:r>
              <a:rPr lang="en-US" sz="2400" dirty="0" err="1">
                <a:ea typeface="HGｺﾞｼｯｸE"/>
              </a:rPr>
              <a:t>dalam</a:t>
            </a:r>
            <a:r>
              <a:rPr lang="en-US" sz="2400" dirty="0">
                <a:ea typeface="HGｺﾞｼｯｸE"/>
              </a:rPr>
              <a:t> </a:t>
            </a:r>
            <a:r>
              <a:rPr lang="en-US" sz="2400" dirty="0" err="1">
                <a:ea typeface="HGｺﾞｼｯｸE"/>
              </a:rPr>
              <a:t>kelas</a:t>
            </a:r>
            <a:r>
              <a:rPr lang="en-US" sz="2400" dirty="0">
                <a:ea typeface="HGｺﾞｼｯｸE"/>
              </a:rPr>
              <a:t> </a:t>
            </a:r>
            <a:r>
              <a:rPr lang="en-US" sz="2400" dirty="0" err="1">
                <a:solidFill>
                  <a:srgbClr val="C00000"/>
                </a:solidFill>
                <a:ea typeface="HGｺﾞｼｯｸE"/>
              </a:rPr>
              <a:t>dapat</a:t>
            </a:r>
            <a:r>
              <a:rPr lang="en-US" sz="2400" dirty="0">
                <a:solidFill>
                  <a:srgbClr val="C00000"/>
                </a:solidFill>
                <a:ea typeface="HGｺﾞｼｯｸE"/>
              </a:rPr>
              <a:t> </a:t>
            </a:r>
            <a:r>
              <a:rPr lang="en-US" sz="2400" dirty="0" err="1">
                <a:solidFill>
                  <a:srgbClr val="C00000"/>
                </a:solidFill>
                <a:ea typeface="HGｺﾞｼｯｸE"/>
              </a:rPr>
              <a:t>diturunkan</a:t>
            </a:r>
            <a:r>
              <a:rPr lang="en-US" sz="2400" dirty="0">
                <a:solidFill>
                  <a:srgbClr val="C00000"/>
                </a:solidFill>
                <a:ea typeface="HGｺﾞｼｯｸE"/>
              </a:rPr>
              <a:t> </a:t>
            </a:r>
            <a:r>
              <a:rPr lang="en-US" sz="2400" dirty="0" err="1">
                <a:ea typeface="HGｺﾞｼｯｸE"/>
              </a:rPr>
              <a:t>atau</a:t>
            </a:r>
            <a:r>
              <a:rPr lang="en-US" sz="2400" dirty="0">
                <a:ea typeface="HGｺﾞｼｯｸE"/>
              </a:rPr>
              <a:t> </a:t>
            </a:r>
            <a:r>
              <a:rPr lang="en-US" sz="2400" dirty="0" err="1">
                <a:solidFill>
                  <a:srgbClr val="C00000"/>
                </a:solidFill>
                <a:ea typeface="HGｺﾞｼｯｸE"/>
              </a:rPr>
              <a:t>digunakan</a:t>
            </a:r>
            <a:r>
              <a:rPr lang="en-US" sz="2400" dirty="0">
                <a:solidFill>
                  <a:srgbClr val="C00000"/>
                </a:solidFill>
                <a:ea typeface="HGｺﾞｼｯｸE"/>
              </a:rPr>
              <a:t> </a:t>
            </a:r>
            <a:r>
              <a:rPr lang="en-US" sz="2400" dirty="0" err="1">
                <a:solidFill>
                  <a:srgbClr val="C00000"/>
                </a:solidFill>
                <a:ea typeface="HGｺﾞｼｯｸE"/>
              </a:rPr>
              <a:t>kembali</a:t>
            </a:r>
            <a:r>
              <a:rPr lang="en-US" sz="2400" dirty="0">
                <a:solidFill>
                  <a:srgbClr val="C00000"/>
                </a:solidFill>
                <a:ea typeface="HGｺﾞｼｯｸE"/>
              </a:rPr>
              <a:t> </a:t>
            </a:r>
            <a:r>
              <a:rPr lang="en-US" sz="2400" dirty="0" err="1">
                <a:solidFill>
                  <a:srgbClr val="006600"/>
                </a:solidFill>
                <a:ea typeface="HGｺﾞｼｯｸE"/>
              </a:rPr>
              <a:t>oleh</a:t>
            </a:r>
            <a:r>
              <a:rPr lang="en-US" sz="2400" dirty="0">
                <a:solidFill>
                  <a:srgbClr val="006600"/>
                </a:solidFill>
                <a:ea typeface="HGｺﾞｼｯｸE"/>
              </a:rPr>
              <a:t> </a:t>
            </a:r>
            <a:r>
              <a:rPr lang="en-US" sz="2400" dirty="0" err="1">
                <a:solidFill>
                  <a:srgbClr val="006600"/>
                </a:solidFill>
                <a:ea typeface="HGｺﾞｼｯｸE"/>
              </a:rPr>
              <a:t>kelas</a:t>
            </a:r>
            <a:r>
              <a:rPr lang="en-US" sz="2400" dirty="0">
                <a:solidFill>
                  <a:srgbClr val="006600"/>
                </a:solidFill>
                <a:ea typeface="HGｺﾞｼｯｸE"/>
              </a:rPr>
              <a:t> lain</a:t>
            </a:r>
            <a:r>
              <a:rPr lang="en-US" sz="2400" dirty="0">
                <a:ea typeface="HGｺﾞｼｯｸE"/>
              </a:rPr>
              <a:t>. </a:t>
            </a:r>
          </a:p>
          <a:p>
            <a:pPr marL="0" indent="0" eaLnBrk="1" hangingPunct="1">
              <a:buFont typeface="Wingdings" pitchFamily="2" charset="2"/>
              <a:buNone/>
            </a:pPr>
            <a:endParaRPr lang="en-US" sz="2400" dirty="0">
              <a:ea typeface="HGｺﾞｼｯｸE"/>
            </a:endParaRPr>
          </a:p>
          <a:p>
            <a:pPr marL="0" indent="0" eaLnBrk="1" hangingPunct="1">
              <a:buFont typeface="Wingdings" pitchFamily="2" charset="2"/>
              <a:buNone/>
            </a:pPr>
            <a:endParaRPr lang="en-US" sz="2400" dirty="0">
              <a:ea typeface="HGｺﾞｼｯｸE"/>
            </a:endParaRPr>
          </a:p>
        </p:txBody>
      </p:sp>
      <p:pic>
        <p:nvPicPr>
          <p:cNvPr id="18436" name="Picture 4" descr="whi74173_1103a"/>
          <p:cNvPicPr>
            <a:picLocks noChangeAspect="1" noChangeArrowheads="1"/>
          </p:cNvPicPr>
          <p:nvPr/>
        </p:nvPicPr>
        <p:blipFill>
          <a:blip r:embed="rId3" cstate="print"/>
          <a:srcRect/>
          <a:stretch>
            <a:fillRect/>
          </a:stretch>
        </p:blipFill>
        <p:spPr bwMode="auto">
          <a:xfrm>
            <a:off x="1638300" y="3048000"/>
            <a:ext cx="6667500" cy="346710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35100" y="274638"/>
            <a:ext cx="7499350" cy="1143000"/>
          </a:xfrm>
        </p:spPr>
        <p:txBody>
          <a:bodyPr/>
          <a:lstStyle/>
          <a:p>
            <a:pPr eaLnBrk="1" fontAlgn="auto" hangingPunct="1">
              <a:spcAft>
                <a:spcPts val="0"/>
              </a:spcAft>
              <a:defRPr/>
            </a:pPr>
            <a:r>
              <a:rPr lang="en-US">
                <a:solidFill>
                  <a:schemeClr val="tx2">
                    <a:satMod val="130000"/>
                  </a:schemeClr>
                </a:solidFill>
                <a:cs typeface="+mj-cs"/>
              </a:rPr>
              <a:t>Pewarisan (cont’d)</a:t>
            </a:r>
          </a:p>
        </p:txBody>
      </p:sp>
      <p:pic>
        <p:nvPicPr>
          <p:cNvPr id="19459" name="Picture 3" descr="Untitled-2"/>
          <p:cNvPicPr>
            <a:picLocks noChangeAspect="1" noChangeArrowheads="1"/>
          </p:cNvPicPr>
          <p:nvPr/>
        </p:nvPicPr>
        <p:blipFill>
          <a:blip r:embed="rId3" cstate="print"/>
          <a:srcRect/>
          <a:stretch>
            <a:fillRect/>
          </a:stretch>
        </p:blipFill>
        <p:spPr bwMode="auto">
          <a:xfrm>
            <a:off x="914400" y="1428750"/>
            <a:ext cx="8229600" cy="4854575"/>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639763"/>
            <a:ext cx="7480300" cy="503237"/>
          </a:xfrm>
        </p:spPr>
        <p:txBody>
          <a:bodyPr>
            <a:normAutofit fontScale="90000"/>
          </a:bodyPr>
          <a:lstStyle/>
          <a:p>
            <a:pPr eaLnBrk="1" fontAlgn="auto" hangingPunct="1">
              <a:spcAft>
                <a:spcPts val="0"/>
              </a:spcAft>
              <a:defRPr/>
            </a:pPr>
            <a:r>
              <a:rPr lang="en-US" dirty="0" err="1">
                <a:solidFill>
                  <a:schemeClr val="tx2">
                    <a:satMod val="130000"/>
                  </a:schemeClr>
                </a:solidFill>
                <a:cs typeface="+mj-cs"/>
              </a:rPr>
              <a:t>Generalisasi</a:t>
            </a:r>
            <a:r>
              <a:rPr lang="en-US" dirty="0">
                <a:solidFill>
                  <a:schemeClr val="tx2">
                    <a:satMod val="130000"/>
                  </a:schemeClr>
                </a:solidFill>
                <a:cs typeface="+mj-cs"/>
              </a:rPr>
              <a:t>/</a:t>
            </a:r>
            <a:r>
              <a:rPr lang="en-US" dirty="0" err="1">
                <a:solidFill>
                  <a:schemeClr val="tx2">
                    <a:satMod val="130000"/>
                  </a:schemeClr>
                </a:solidFill>
                <a:cs typeface="+mj-cs"/>
              </a:rPr>
              <a:t>Spesialisasi</a:t>
            </a:r>
            <a:r>
              <a:rPr lang="en-US" dirty="0">
                <a:solidFill>
                  <a:schemeClr val="tx2">
                    <a:satMod val="130000"/>
                  </a:schemeClr>
                </a:solidFill>
                <a:cs typeface="+mj-cs"/>
              </a:rPr>
              <a:t>,  </a:t>
            </a:r>
            <a:r>
              <a:rPr lang="en-US" dirty="0" err="1">
                <a:solidFill>
                  <a:schemeClr val="tx2">
                    <a:satMod val="130000"/>
                  </a:schemeClr>
                </a:solidFill>
                <a:cs typeface="+mj-cs"/>
              </a:rPr>
              <a:t>Supertype</a:t>
            </a:r>
            <a:r>
              <a:rPr lang="en-US" dirty="0">
                <a:solidFill>
                  <a:schemeClr val="tx2">
                    <a:satMod val="130000"/>
                  </a:schemeClr>
                </a:solidFill>
                <a:cs typeface="+mj-cs"/>
              </a:rPr>
              <a:t>, </a:t>
            </a:r>
            <a:r>
              <a:rPr lang="en-US" dirty="0" err="1">
                <a:solidFill>
                  <a:schemeClr val="tx2">
                    <a:satMod val="130000"/>
                  </a:schemeClr>
                </a:solidFill>
                <a:cs typeface="+mj-cs"/>
              </a:rPr>
              <a:t>dan</a:t>
            </a:r>
            <a:r>
              <a:rPr lang="en-US" dirty="0">
                <a:solidFill>
                  <a:schemeClr val="tx2">
                    <a:satMod val="130000"/>
                  </a:schemeClr>
                </a:solidFill>
                <a:cs typeface="+mj-cs"/>
              </a:rPr>
              <a:t> Subtype</a:t>
            </a:r>
          </a:p>
        </p:txBody>
      </p:sp>
      <p:sp>
        <p:nvSpPr>
          <p:cNvPr id="20483" name="Rectangle 3"/>
          <p:cNvSpPr>
            <a:spLocks noGrp="1" noChangeArrowheads="1"/>
          </p:cNvSpPr>
          <p:nvPr>
            <p:ph idx="1"/>
          </p:nvPr>
        </p:nvSpPr>
        <p:spPr>
          <a:xfrm>
            <a:off x="1143000" y="1857375"/>
            <a:ext cx="7762875" cy="3938588"/>
          </a:xfrm>
        </p:spPr>
        <p:txBody>
          <a:bodyPr/>
          <a:lstStyle/>
          <a:p>
            <a:pPr marL="0" indent="0" eaLnBrk="1" hangingPunct="1">
              <a:lnSpc>
                <a:spcPct val="90000"/>
              </a:lnSpc>
              <a:spcBef>
                <a:spcPct val="0"/>
              </a:spcBef>
              <a:spcAft>
                <a:spcPct val="60000"/>
              </a:spcAft>
              <a:buNone/>
            </a:pPr>
            <a:r>
              <a:rPr lang="en-US" sz="2000" b="1" dirty="0" err="1">
                <a:ea typeface="HGｺﾞｼｯｸE"/>
              </a:rPr>
              <a:t>Generalisasi</a:t>
            </a:r>
            <a:r>
              <a:rPr lang="en-US" sz="2000" b="1" dirty="0">
                <a:ea typeface="HGｺﾞｼｯｸE"/>
              </a:rPr>
              <a:t>/</a:t>
            </a:r>
            <a:r>
              <a:rPr lang="en-US" sz="2000" b="1" dirty="0" err="1">
                <a:ea typeface="HGｺﾞｼｯｸE"/>
              </a:rPr>
              <a:t>spesialisasi</a:t>
            </a:r>
            <a:r>
              <a:rPr lang="en-US" sz="2000" dirty="0">
                <a:ea typeface="HGｺﾞｼｯｸE"/>
              </a:rPr>
              <a:t> – </a:t>
            </a:r>
            <a:r>
              <a:rPr lang="en-US" sz="2000" dirty="0" err="1">
                <a:solidFill>
                  <a:srgbClr val="0000FF"/>
                </a:solidFill>
                <a:ea typeface="HGｺﾞｼｯｸE"/>
              </a:rPr>
              <a:t>atribut</a:t>
            </a:r>
            <a:r>
              <a:rPr lang="en-US" sz="2000" dirty="0">
                <a:solidFill>
                  <a:srgbClr val="0000FF"/>
                </a:solidFill>
                <a:ea typeface="HGｺﾞｼｯｸE"/>
              </a:rPr>
              <a:t> </a:t>
            </a:r>
            <a:r>
              <a:rPr lang="en-US" sz="2000" dirty="0" err="1">
                <a:solidFill>
                  <a:srgbClr val="0000FF"/>
                </a:solidFill>
                <a:ea typeface="HGｺﾞｼｯｸE"/>
              </a:rPr>
              <a:t>dan</a:t>
            </a:r>
            <a:r>
              <a:rPr lang="en-US" sz="2000" dirty="0">
                <a:solidFill>
                  <a:srgbClr val="0000FF"/>
                </a:solidFill>
                <a:ea typeface="HGｺﾞｼｯｸE"/>
              </a:rPr>
              <a:t> </a:t>
            </a:r>
            <a:r>
              <a:rPr lang="en-US" sz="2000" dirty="0" err="1">
                <a:solidFill>
                  <a:srgbClr val="0000FF"/>
                </a:solidFill>
                <a:ea typeface="HGｺﾞｼｯｸE"/>
              </a:rPr>
              <a:t>perilaku</a:t>
            </a:r>
            <a:r>
              <a:rPr lang="en-US" sz="2000" dirty="0">
                <a:solidFill>
                  <a:srgbClr val="0000FF"/>
                </a:solidFill>
                <a:ea typeface="HGｺﾞｼｯｸE"/>
              </a:rPr>
              <a:t> yang </a:t>
            </a:r>
            <a:r>
              <a:rPr lang="en-US" sz="2000" dirty="0" err="1">
                <a:solidFill>
                  <a:srgbClr val="0000FF"/>
                </a:solidFill>
                <a:ea typeface="HGｺﾞｼｯｸE"/>
              </a:rPr>
              <a:t>sama</a:t>
            </a:r>
            <a:r>
              <a:rPr lang="en-US" sz="2000" dirty="0">
                <a:solidFill>
                  <a:srgbClr val="0000FF"/>
                </a:solidFill>
                <a:ea typeface="HGｺﾞｼｯｸE"/>
              </a:rPr>
              <a:t> </a:t>
            </a:r>
            <a:r>
              <a:rPr lang="en-US" sz="2000" dirty="0" err="1">
                <a:ea typeface="HGｺﾞｼｯｸE"/>
              </a:rPr>
              <a:t>untuk</a:t>
            </a:r>
            <a:r>
              <a:rPr lang="en-US" sz="2000" dirty="0">
                <a:ea typeface="HGｺﾞｼｯｸE"/>
              </a:rPr>
              <a:t> </a:t>
            </a:r>
            <a:r>
              <a:rPr lang="en-US" sz="2000" dirty="0" err="1">
                <a:solidFill>
                  <a:srgbClr val="006600"/>
                </a:solidFill>
                <a:ea typeface="HGｺﾞｼｯｸE"/>
              </a:rPr>
              <a:t>beberapa</a:t>
            </a:r>
            <a:r>
              <a:rPr lang="en-US" sz="2000" dirty="0">
                <a:solidFill>
                  <a:srgbClr val="006600"/>
                </a:solidFill>
                <a:ea typeface="HGｺﾞｼｯｸE"/>
              </a:rPr>
              <a:t> </a:t>
            </a:r>
            <a:r>
              <a:rPr lang="en-US" sz="2000" dirty="0" err="1">
                <a:solidFill>
                  <a:srgbClr val="006600"/>
                </a:solidFill>
                <a:ea typeface="HGｺﾞｼｯｸE"/>
              </a:rPr>
              <a:t>kelas</a:t>
            </a:r>
            <a:r>
              <a:rPr lang="en-US" sz="2000" dirty="0">
                <a:solidFill>
                  <a:srgbClr val="006600"/>
                </a:solidFill>
                <a:ea typeface="HGｺﾞｼｯｸE"/>
              </a:rPr>
              <a:t> </a:t>
            </a:r>
            <a:r>
              <a:rPr lang="en-US" sz="2000" dirty="0" err="1">
                <a:ea typeface="HGｺﾞｼｯｸE"/>
              </a:rPr>
              <a:t>dikelompokkan</a:t>
            </a:r>
            <a:r>
              <a:rPr lang="en-US" sz="2000" dirty="0">
                <a:ea typeface="HGｺﾞｼｯｸE"/>
              </a:rPr>
              <a:t> </a:t>
            </a:r>
            <a:r>
              <a:rPr lang="en-US" sz="2000" dirty="0" err="1">
                <a:ea typeface="HGｺﾞｼｯｸE"/>
              </a:rPr>
              <a:t>ke</a:t>
            </a:r>
            <a:r>
              <a:rPr lang="en-US" sz="2000" dirty="0">
                <a:ea typeface="HGｺﾞｼｯｸE"/>
              </a:rPr>
              <a:t> </a:t>
            </a:r>
            <a:r>
              <a:rPr lang="en-US" sz="2000" dirty="0" err="1">
                <a:ea typeface="HGｺﾞｼｯｸE"/>
              </a:rPr>
              <a:t>dalam</a:t>
            </a:r>
            <a:r>
              <a:rPr lang="en-US" sz="2000" dirty="0">
                <a:ea typeface="HGｺﾞｼｯｸE"/>
              </a:rPr>
              <a:t> </a:t>
            </a:r>
            <a:r>
              <a:rPr lang="en-US" sz="2000" dirty="0" err="1">
                <a:solidFill>
                  <a:srgbClr val="0000FF"/>
                </a:solidFill>
                <a:ea typeface="HGｺﾞｼｯｸE"/>
              </a:rPr>
              <a:t>kelas</a:t>
            </a:r>
            <a:r>
              <a:rPr lang="en-US" sz="2000" dirty="0">
                <a:solidFill>
                  <a:srgbClr val="0000FF"/>
                </a:solidFill>
                <a:ea typeface="HGｺﾞｼｯｸE"/>
              </a:rPr>
              <a:t> </a:t>
            </a:r>
            <a:r>
              <a:rPr lang="en-US" sz="2000" dirty="0" err="1">
                <a:solidFill>
                  <a:srgbClr val="0000FF"/>
                </a:solidFill>
                <a:ea typeface="HGｺﾞｼｯｸE"/>
              </a:rPr>
              <a:t>tersendiri</a:t>
            </a:r>
            <a:r>
              <a:rPr lang="en-US" sz="2000" dirty="0">
                <a:solidFill>
                  <a:srgbClr val="0000FF"/>
                </a:solidFill>
                <a:ea typeface="HGｺﾞｼｯｸE"/>
              </a:rPr>
              <a:t> </a:t>
            </a:r>
            <a:r>
              <a:rPr lang="en-US" sz="2000" dirty="0">
                <a:ea typeface="HGｺﾞｼｯｸE"/>
              </a:rPr>
              <a:t>yang </a:t>
            </a:r>
            <a:r>
              <a:rPr lang="en-US" sz="2000" dirty="0" err="1">
                <a:ea typeface="HGｺﾞｼｯｸE"/>
              </a:rPr>
              <a:t>disebut</a:t>
            </a:r>
            <a:r>
              <a:rPr lang="en-US" sz="2000" dirty="0">
                <a:ea typeface="HGｺﾞｼｯｸE"/>
              </a:rPr>
              <a:t> </a:t>
            </a:r>
            <a:r>
              <a:rPr lang="en-US" sz="2000" i="1" dirty="0" err="1">
                <a:solidFill>
                  <a:srgbClr val="C00000"/>
                </a:solidFill>
                <a:ea typeface="HGｺﾞｼｯｸE"/>
              </a:rPr>
              <a:t>supertype</a:t>
            </a:r>
            <a:r>
              <a:rPr lang="en-US" sz="2000" i="1" dirty="0">
                <a:ea typeface="HGｺﾞｼｯｸE"/>
              </a:rPr>
              <a:t>. </a:t>
            </a:r>
            <a:endParaRPr lang="en-US" sz="2000" dirty="0">
              <a:ea typeface="HGｺﾞｼｯｸE"/>
            </a:endParaRPr>
          </a:p>
          <a:p>
            <a:pPr marL="0" indent="0" eaLnBrk="1" hangingPunct="1">
              <a:lnSpc>
                <a:spcPct val="90000"/>
              </a:lnSpc>
              <a:spcBef>
                <a:spcPct val="0"/>
              </a:spcBef>
              <a:buNone/>
            </a:pPr>
            <a:r>
              <a:rPr lang="en-US" sz="2000" b="1" i="1" dirty="0" err="1">
                <a:ea typeface="HGｺﾞｼｯｸE"/>
              </a:rPr>
              <a:t>Supertype</a:t>
            </a:r>
            <a:r>
              <a:rPr lang="en-US" sz="2000" dirty="0">
                <a:ea typeface="HGｺﾞｼｯｸE"/>
              </a:rPr>
              <a:t> – </a:t>
            </a:r>
            <a:r>
              <a:rPr lang="en-US" sz="2000" dirty="0" err="1">
                <a:ea typeface="HGｺﾞｼｯｸE"/>
              </a:rPr>
              <a:t>entitas</a:t>
            </a:r>
            <a:r>
              <a:rPr lang="en-US" sz="2000" dirty="0">
                <a:ea typeface="HGｺﾞｼｯｸE"/>
              </a:rPr>
              <a:t> yang </a:t>
            </a:r>
            <a:r>
              <a:rPr lang="en-US" sz="2000" dirty="0" err="1">
                <a:ea typeface="HGｺﾞｼｯｸE"/>
              </a:rPr>
              <a:t>berisi</a:t>
            </a:r>
            <a:r>
              <a:rPr lang="en-US" sz="2000" dirty="0">
                <a:ea typeface="HGｺﾞｼｯｸE"/>
              </a:rPr>
              <a:t> </a:t>
            </a:r>
            <a:r>
              <a:rPr lang="en-US" sz="2000" dirty="0" err="1">
                <a:solidFill>
                  <a:srgbClr val="0000FF"/>
                </a:solidFill>
                <a:ea typeface="HGｺﾞｼｯｸE"/>
              </a:rPr>
              <a:t>atribut</a:t>
            </a:r>
            <a:r>
              <a:rPr lang="en-US" sz="2000" dirty="0">
                <a:solidFill>
                  <a:srgbClr val="0000FF"/>
                </a:solidFill>
                <a:ea typeface="HGｺﾞｼｯｸE"/>
              </a:rPr>
              <a:t> </a:t>
            </a:r>
            <a:r>
              <a:rPr lang="en-US" sz="2000" dirty="0" err="1">
                <a:solidFill>
                  <a:srgbClr val="0000FF"/>
                </a:solidFill>
                <a:ea typeface="HGｺﾞｼｯｸE"/>
              </a:rPr>
              <a:t>dan</a:t>
            </a:r>
            <a:r>
              <a:rPr lang="en-US" sz="2000" dirty="0">
                <a:solidFill>
                  <a:srgbClr val="0000FF"/>
                </a:solidFill>
                <a:ea typeface="HGｺﾞｼｯｸE"/>
              </a:rPr>
              <a:t> </a:t>
            </a:r>
            <a:r>
              <a:rPr lang="en-US" sz="2000" dirty="0" err="1">
                <a:solidFill>
                  <a:srgbClr val="0000FF"/>
                </a:solidFill>
                <a:ea typeface="HGｺﾞｼｯｸE"/>
              </a:rPr>
              <a:t>perilaku</a:t>
            </a:r>
            <a:r>
              <a:rPr lang="en-US" sz="2000" dirty="0">
                <a:solidFill>
                  <a:srgbClr val="0000FF"/>
                </a:solidFill>
                <a:ea typeface="HGｺﾞｼｯｸE"/>
              </a:rPr>
              <a:t> yang </a:t>
            </a:r>
            <a:r>
              <a:rPr lang="en-US" sz="2000" dirty="0" err="1">
                <a:solidFill>
                  <a:srgbClr val="0000FF"/>
                </a:solidFill>
                <a:ea typeface="HGｺﾞｼｯｸE"/>
              </a:rPr>
              <a:t>sama</a:t>
            </a:r>
            <a:r>
              <a:rPr lang="en-US" sz="2000" dirty="0">
                <a:solidFill>
                  <a:srgbClr val="0000FF"/>
                </a:solidFill>
                <a:ea typeface="HGｺﾞｼｯｸE"/>
              </a:rPr>
              <a:t> </a:t>
            </a:r>
            <a:r>
              <a:rPr lang="en-US" sz="2000" dirty="0" err="1">
                <a:ea typeface="HGｺﾞｼｯｸE"/>
              </a:rPr>
              <a:t>untuk</a:t>
            </a:r>
            <a:r>
              <a:rPr lang="en-US" sz="2000" dirty="0">
                <a:ea typeface="HGｺﾞｼｯｸE"/>
              </a:rPr>
              <a:t> </a:t>
            </a:r>
            <a:r>
              <a:rPr lang="en-US" sz="2000" dirty="0" err="1">
                <a:solidFill>
                  <a:srgbClr val="00B050"/>
                </a:solidFill>
                <a:ea typeface="HGｺﾞｼｯｸE"/>
              </a:rPr>
              <a:t>satu</a:t>
            </a:r>
            <a:r>
              <a:rPr lang="en-US" sz="2000" dirty="0">
                <a:solidFill>
                  <a:srgbClr val="00B050"/>
                </a:solidFill>
                <a:ea typeface="HGｺﾞｼｯｸE"/>
              </a:rPr>
              <a:t> </a:t>
            </a:r>
            <a:r>
              <a:rPr lang="en-US" sz="2000" dirty="0" err="1">
                <a:solidFill>
                  <a:srgbClr val="00B050"/>
                </a:solidFill>
                <a:ea typeface="HGｺﾞｼｯｸE"/>
              </a:rPr>
              <a:t>atau</a:t>
            </a:r>
            <a:r>
              <a:rPr lang="en-US" sz="2000" dirty="0">
                <a:solidFill>
                  <a:srgbClr val="00B050"/>
                </a:solidFill>
                <a:ea typeface="HGｺﾞｼｯｸE"/>
              </a:rPr>
              <a:t> </a:t>
            </a:r>
            <a:r>
              <a:rPr lang="en-US" sz="2000" dirty="0" err="1">
                <a:solidFill>
                  <a:srgbClr val="00B050"/>
                </a:solidFill>
                <a:ea typeface="HGｺﾞｼｯｸE"/>
              </a:rPr>
              <a:t>lebih</a:t>
            </a:r>
            <a:r>
              <a:rPr lang="en-US" sz="2000" dirty="0">
                <a:solidFill>
                  <a:srgbClr val="00B050"/>
                </a:solidFill>
                <a:ea typeface="HGｺﾞｼｯｸE"/>
              </a:rPr>
              <a:t> </a:t>
            </a:r>
            <a:r>
              <a:rPr lang="en-US" sz="2000" dirty="0" err="1">
                <a:solidFill>
                  <a:srgbClr val="00B050"/>
                </a:solidFill>
                <a:ea typeface="HGｺﾞｼｯｸE"/>
              </a:rPr>
              <a:t>subtipe</a:t>
            </a:r>
            <a:r>
              <a:rPr lang="en-US" sz="2000" dirty="0">
                <a:solidFill>
                  <a:srgbClr val="00B050"/>
                </a:solidFill>
                <a:ea typeface="HGｺﾞｼｯｸE"/>
              </a:rPr>
              <a:t> </a:t>
            </a:r>
            <a:r>
              <a:rPr lang="en-US" sz="2000" dirty="0" err="1">
                <a:solidFill>
                  <a:srgbClr val="00B050"/>
                </a:solidFill>
                <a:ea typeface="HGｺﾞｼｯｸE"/>
              </a:rPr>
              <a:t>kelas</a:t>
            </a:r>
            <a:r>
              <a:rPr lang="en-US" sz="2000" dirty="0">
                <a:ea typeface="HGｺﾞｼｯｸE"/>
              </a:rPr>
              <a:t>. </a:t>
            </a:r>
            <a:r>
              <a:rPr lang="en-US" sz="2000" dirty="0" err="1">
                <a:ea typeface="HGｺﾞｼｯｸE"/>
              </a:rPr>
              <a:t>Juga</a:t>
            </a:r>
            <a:r>
              <a:rPr lang="en-US" sz="2000" dirty="0">
                <a:ea typeface="HGｺﾞｼｯｸE"/>
              </a:rPr>
              <a:t> </a:t>
            </a:r>
            <a:r>
              <a:rPr lang="en-US" sz="2000" dirty="0" err="1">
                <a:ea typeface="HGｺﾞｼｯｸE"/>
              </a:rPr>
              <a:t>disebut</a:t>
            </a:r>
            <a:r>
              <a:rPr lang="en-US" sz="2000" dirty="0">
                <a:ea typeface="HGｺﾞｼｯｸE"/>
              </a:rPr>
              <a:t>  </a:t>
            </a:r>
            <a:r>
              <a:rPr lang="en-US" sz="2000" i="1" dirty="0">
                <a:solidFill>
                  <a:srgbClr val="C00000"/>
                </a:solidFill>
                <a:ea typeface="HGｺﾞｼｯｸE"/>
              </a:rPr>
              <a:t>abstract</a:t>
            </a:r>
            <a:r>
              <a:rPr lang="en-US" sz="2000" dirty="0">
                <a:ea typeface="HGｺﾞｼｯｸE"/>
              </a:rPr>
              <a:t> </a:t>
            </a:r>
            <a:r>
              <a:rPr lang="en-US" sz="2000" dirty="0" err="1">
                <a:ea typeface="HGｺﾞｼｯｸE"/>
              </a:rPr>
              <a:t>atau</a:t>
            </a:r>
            <a:r>
              <a:rPr lang="en-US" sz="2000" dirty="0">
                <a:ea typeface="HGｺﾞｼｯｸE"/>
              </a:rPr>
              <a:t> </a:t>
            </a:r>
            <a:r>
              <a:rPr lang="en-US" sz="2000" i="1" dirty="0">
                <a:solidFill>
                  <a:srgbClr val="C00000"/>
                </a:solidFill>
                <a:ea typeface="HGｺﾞｼｯｸE"/>
              </a:rPr>
              <a:t>parent</a:t>
            </a:r>
            <a:r>
              <a:rPr lang="en-US" sz="2000" dirty="0">
                <a:solidFill>
                  <a:srgbClr val="C00000"/>
                </a:solidFill>
                <a:ea typeface="HGｺﾞｼｯｸE"/>
              </a:rPr>
              <a:t> class</a:t>
            </a:r>
            <a:r>
              <a:rPr lang="en-US" sz="2000" dirty="0">
                <a:ea typeface="HGｺﾞｼｯｸE"/>
              </a:rPr>
              <a:t>.</a:t>
            </a:r>
          </a:p>
          <a:p>
            <a:pPr marL="0" indent="0" eaLnBrk="1" hangingPunct="1">
              <a:lnSpc>
                <a:spcPct val="90000"/>
              </a:lnSpc>
              <a:spcBef>
                <a:spcPct val="60000"/>
              </a:spcBef>
              <a:buNone/>
            </a:pPr>
            <a:r>
              <a:rPr lang="en-US" sz="2000" b="1" i="1" dirty="0">
                <a:ea typeface="HGｺﾞｼｯｸE"/>
              </a:rPr>
              <a:t>Subtype</a:t>
            </a:r>
            <a:r>
              <a:rPr lang="en-US" sz="2000" b="1" dirty="0">
                <a:ea typeface="HGｺﾞｼｯｸE"/>
              </a:rPr>
              <a:t> </a:t>
            </a:r>
            <a:r>
              <a:rPr lang="en-US" sz="2000" dirty="0">
                <a:solidFill>
                  <a:srgbClr val="C00000"/>
                </a:solidFill>
                <a:ea typeface="HGｺﾞｼｯｸE"/>
              </a:rPr>
              <a:t>– </a:t>
            </a:r>
            <a:r>
              <a:rPr lang="en-US" sz="2000" dirty="0" err="1">
                <a:solidFill>
                  <a:srgbClr val="C00000"/>
                </a:solidFill>
                <a:ea typeface="HGｺﾞｼｯｸE"/>
              </a:rPr>
              <a:t>kelas</a:t>
            </a:r>
            <a:r>
              <a:rPr lang="en-US" sz="2000" dirty="0">
                <a:solidFill>
                  <a:srgbClr val="C00000"/>
                </a:solidFill>
                <a:ea typeface="HGｺﾞｼｯｸE"/>
              </a:rPr>
              <a:t> </a:t>
            </a:r>
            <a:r>
              <a:rPr lang="en-US" sz="2000" dirty="0">
                <a:ea typeface="HGｺﾞｼｯｸE"/>
              </a:rPr>
              <a:t>yang </a:t>
            </a:r>
            <a:r>
              <a:rPr lang="en-US" sz="2000" dirty="0" err="1">
                <a:solidFill>
                  <a:srgbClr val="C00000"/>
                </a:solidFill>
                <a:ea typeface="HGｺﾞｼｯｸE"/>
              </a:rPr>
              <a:t>mewaris</a:t>
            </a:r>
            <a:r>
              <a:rPr lang="en-US" sz="2000" dirty="0" err="1">
                <a:solidFill>
                  <a:srgbClr val="7030A0"/>
                </a:solidFill>
                <a:ea typeface="HGｺﾞｼｯｸE"/>
              </a:rPr>
              <a:t>i</a:t>
            </a:r>
            <a:r>
              <a:rPr lang="en-US" sz="2000" dirty="0">
                <a:ea typeface="HGｺﾞｼｯｸE"/>
              </a:rPr>
              <a:t> </a:t>
            </a:r>
            <a:r>
              <a:rPr lang="en-US" sz="2000" dirty="0">
                <a:solidFill>
                  <a:srgbClr val="C00000"/>
                </a:solidFill>
                <a:ea typeface="HGｺﾞｼｯｸE"/>
              </a:rPr>
              <a:t>(</a:t>
            </a:r>
            <a:r>
              <a:rPr lang="en-US" sz="2000" i="1" dirty="0">
                <a:solidFill>
                  <a:srgbClr val="C00000"/>
                </a:solidFill>
                <a:ea typeface="HGｺﾞｼｯｸE"/>
              </a:rPr>
              <a:t>inherit</a:t>
            </a:r>
            <a:r>
              <a:rPr lang="en-US" sz="2000" dirty="0">
                <a:solidFill>
                  <a:srgbClr val="C00000"/>
                </a:solidFill>
                <a:ea typeface="HGｺﾞｼｯｸE"/>
              </a:rPr>
              <a:t>) </a:t>
            </a:r>
            <a:r>
              <a:rPr lang="en-US" sz="2000" dirty="0" err="1">
                <a:solidFill>
                  <a:srgbClr val="0000FF"/>
                </a:solidFill>
                <a:ea typeface="HGｺﾞｼｯｸE"/>
              </a:rPr>
              <a:t>atribut</a:t>
            </a:r>
            <a:r>
              <a:rPr lang="en-US" sz="2000" dirty="0">
                <a:solidFill>
                  <a:srgbClr val="0000FF"/>
                </a:solidFill>
                <a:ea typeface="HGｺﾞｼｯｸE"/>
              </a:rPr>
              <a:t> </a:t>
            </a:r>
            <a:r>
              <a:rPr lang="en-US" sz="2000" dirty="0" err="1">
                <a:solidFill>
                  <a:srgbClr val="0000FF"/>
                </a:solidFill>
                <a:ea typeface="HGｺﾞｼｯｸE"/>
              </a:rPr>
              <a:t>dan</a:t>
            </a:r>
            <a:r>
              <a:rPr lang="en-US" sz="2000" dirty="0">
                <a:solidFill>
                  <a:srgbClr val="0000FF"/>
                </a:solidFill>
                <a:ea typeface="HGｺﾞｼｯｸE"/>
              </a:rPr>
              <a:t> </a:t>
            </a:r>
            <a:r>
              <a:rPr lang="en-US" sz="2000" dirty="0" err="1">
                <a:solidFill>
                  <a:srgbClr val="0000FF"/>
                </a:solidFill>
                <a:ea typeface="HGｺﾞｼｯｸE"/>
              </a:rPr>
              <a:t>perilaku</a:t>
            </a:r>
            <a:r>
              <a:rPr lang="en-US" sz="2000" i="1" dirty="0">
                <a:solidFill>
                  <a:srgbClr val="0000FF"/>
                </a:solidFill>
                <a:ea typeface="HGｺﾞｼｯｸE"/>
              </a:rPr>
              <a:t> </a:t>
            </a:r>
            <a:r>
              <a:rPr lang="en-US" sz="2000" dirty="0" err="1">
                <a:ea typeface="HGｺﾞｼｯｸE"/>
              </a:rPr>
              <a:t>dari</a:t>
            </a:r>
            <a:r>
              <a:rPr lang="en-US" sz="2000" dirty="0">
                <a:ea typeface="HGｺﾞｼｯｸE"/>
              </a:rPr>
              <a:t> </a:t>
            </a:r>
            <a:r>
              <a:rPr lang="en-US" sz="2000" dirty="0" err="1">
                <a:solidFill>
                  <a:srgbClr val="0000FF"/>
                </a:solidFill>
                <a:ea typeface="HGｺﾞｼｯｸE"/>
              </a:rPr>
              <a:t>kelas</a:t>
            </a:r>
            <a:r>
              <a:rPr lang="en-US" sz="2000" dirty="0">
                <a:solidFill>
                  <a:srgbClr val="0000FF"/>
                </a:solidFill>
                <a:ea typeface="HGｺﾞｼｯｸE"/>
              </a:rPr>
              <a:t> </a:t>
            </a:r>
            <a:r>
              <a:rPr lang="en-US" sz="2000" dirty="0" err="1">
                <a:solidFill>
                  <a:srgbClr val="0000FF"/>
                </a:solidFill>
                <a:ea typeface="HGｺﾞｼｯｸE"/>
              </a:rPr>
              <a:t>supertype</a:t>
            </a:r>
            <a:r>
              <a:rPr lang="en-US" sz="2000" dirty="0">
                <a:solidFill>
                  <a:srgbClr val="0000FF"/>
                </a:solidFill>
                <a:ea typeface="HGｺﾞｼｯｸE"/>
              </a:rPr>
              <a:t> </a:t>
            </a:r>
            <a:r>
              <a:rPr lang="en-US" sz="2000" dirty="0" err="1">
                <a:ea typeface="HGｺﾞｼｯｸE"/>
              </a:rPr>
              <a:t>serta</a:t>
            </a:r>
            <a:r>
              <a:rPr lang="en-US" sz="2000" dirty="0">
                <a:ea typeface="HGｺﾞｼｯｸE"/>
              </a:rPr>
              <a:t> </a:t>
            </a:r>
            <a:r>
              <a:rPr lang="en-US" sz="2000" dirty="0" err="1">
                <a:ea typeface="HGｺﾞｼｯｸE"/>
              </a:rPr>
              <a:t>mungkin</a:t>
            </a:r>
            <a:r>
              <a:rPr lang="en-US" sz="2000" dirty="0">
                <a:ea typeface="HGｺﾞｼｯｸE"/>
              </a:rPr>
              <a:t> </a:t>
            </a:r>
            <a:r>
              <a:rPr lang="en-US" sz="2000" dirty="0" err="1">
                <a:ea typeface="HGｺﾞｼｯｸE"/>
              </a:rPr>
              <a:t>juga</a:t>
            </a:r>
            <a:r>
              <a:rPr lang="en-US" sz="2000" dirty="0">
                <a:ea typeface="HGｺﾞｼｯｸE"/>
              </a:rPr>
              <a:t> </a:t>
            </a:r>
            <a:r>
              <a:rPr lang="en-US" sz="2000" dirty="0" err="1">
                <a:ea typeface="HGｺﾞｼｯｸE"/>
              </a:rPr>
              <a:t>berisi</a:t>
            </a:r>
            <a:r>
              <a:rPr lang="en-US" sz="2000" dirty="0">
                <a:ea typeface="HGｺﾞｼｯｸE"/>
              </a:rPr>
              <a:t> </a:t>
            </a:r>
            <a:r>
              <a:rPr lang="en-US" sz="2000" dirty="0" err="1">
                <a:solidFill>
                  <a:srgbClr val="0000FF"/>
                </a:solidFill>
                <a:ea typeface="HGｺﾞｼｯｸE"/>
              </a:rPr>
              <a:t>atribut</a:t>
            </a:r>
            <a:r>
              <a:rPr lang="en-US" sz="2000" dirty="0">
                <a:solidFill>
                  <a:srgbClr val="0000FF"/>
                </a:solidFill>
                <a:ea typeface="HGｺﾞｼｯｸE"/>
              </a:rPr>
              <a:t> </a:t>
            </a:r>
            <a:r>
              <a:rPr lang="en-US" sz="2000" dirty="0" err="1">
                <a:solidFill>
                  <a:srgbClr val="0000FF"/>
                </a:solidFill>
                <a:ea typeface="HGｺﾞｼｯｸE"/>
              </a:rPr>
              <a:t>dan</a:t>
            </a:r>
            <a:r>
              <a:rPr lang="en-US" sz="2000" dirty="0">
                <a:solidFill>
                  <a:srgbClr val="0000FF"/>
                </a:solidFill>
                <a:ea typeface="HGｺﾞｼｯｸE"/>
              </a:rPr>
              <a:t> </a:t>
            </a:r>
            <a:r>
              <a:rPr lang="en-US" sz="2000" dirty="0" err="1">
                <a:solidFill>
                  <a:srgbClr val="0000FF"/>
                </a:solidFill>
                <a:ea typeface="HGｺﾞｼｯｸE"/>
              </a:rPr>
              <a:t>perilaku</a:t>
            </a:r>
            <a:r>
              <a:rPr lang="en-US" sz="2000" i="1" dirty="0">
                <a:solidFill>
                  <a:srgbClr val="0000FF"/>
                </a:solidFill>
                <a:ea typeface="HGｺﾞｼｯｸE"/>
              </a:rPr>
              <a:t> </a:t>
            </a:r>
            <a:r>
              <a:rPr lang="en-US" sz="2000" dirty="0">
                <a:solidFill>
                  <a:srgbClr val="0000FF"/>
                </a:solidFill>
                <a:ea typeface="HGｺﾞｼｯｸE"/>
              </a:rPr>
              <a:t>lain yang </a:t>
            </a:r>
            <a:r>
              <a:rPr lang="en-US" sz="2000" dirty="0" err="1">
                <a:solidFill>
                  <a:srgbClr val="0000FF"/>
                </a:solidFill>
                <a:ea typeface="HGｺﾞｼｯｸE"/>
              </a:rPr>
              <a:t>khusus</a:t>
            </a:r>
            <a:r>
              <a:rPr lang="en-US" sz="2000" dirty="0">
                <a:ea typeface="HGｺﾞｼｯｸE"/>
              </a:rPr>
              <a:t>. </a:t>
            </a:r>
            <a:r>
              <a:rPr lang="en-US" sz="2000" dirty="0" err="1">
                <a:ea typeface="HGｺﾞｼｯｸE"/>
              </a:rPr>
              <a:t>Juga</a:t>
            </a:r>
            <a:r>
              <a:rPr lang="en-US" sz="2000" dirty="0">
                <a:ea typeface="HGｺﾞｼｯｸE"/>
              </a:rPr>
              <a:t> </a:t>
            </a:r>
            <a:r>
              <a:rPr lang="en-US" sz="2000" dirty="0" err="1">
                <a:ea typeface="HGｺﾞｼｯｸE"/>
              </a:rPr>
              <a:t>disebut</a:t>
            </a:r>
            <a:r>
              <a:rPr lang="en-US" sz="2000" dirty="0">
                <a:ea typeface="HGｺﾞｼｯｸE"/>
              </a:rPr>
              <a:t> </a:t>
            </a:r>
            <a:r>
              <a:rPr lang="en-US" sz="2000" dirty="0" err="1">
                <a:solidFill>
                  <a:srgbClr val="C00000"/>
                </a:solidFill>
                <a:ea typeface="HGｺﾞｼｯｸE"/>
              </a:rPr>
              <a:t>kelas</a:t>
            </a:r>
            <a:r>
              <a:rPr lang="en-US" sz="2000" dirty="0">
                <a:solidFill>
                  <a:srgbClr val="C00000"/>
                </a:solidFill>
                <a:ea typeface="HGｺﾞｼｯｸE"/>
              </a:rPr>
              <a:t> </a:t>
            </a:r>
            <a:r>
              <a:rPr lang="en-US" sz="2000" dirty="0" err="1">
                <a:solidFill>
                  <a:srgbClr val="C00000"/>
                </a:solidFill>
                <a:ea typeface="HGｺﾞｼｯｸE"/>
              </a:rPr>
              <a:t>anak</a:t>
            </a:r>
            <a:r>
              <a:rPr lang="en-US" sz="2000" dirty="0">
                <a:solidFill>
                  <a:srgbClr val="C00000"/>
                </a:solidFill>
                <a:ea typeface="HGｺﾞｼｯｸE"/>
              </a:rPr>
              <a:t> (</a:t>
            </a:r>
            <a:r>
              <a:rPr lang="en-US" sz="2000" i="1" dirty="0">
                <a:solidFill>
                  <a:srgbClr val="C00000"/>
                </a:solidFill>
                <a:ea typeface="HGｺﾞｼｯｸE"/>
              </a:rPr>
              <a:t>child</a:t>
            </a:r>
            <a:r>
              <a:rPr lang="en-US" sz="2000" dirty="0">
                <a:solidFill>
                  <a:srgbClr val="C00000"/>
                </a:solidFill>
                <a:ea typeface="HGｺﾞｼｯｸE"/>
              </a:rPr>
              <a:t>).  </a:t>
            </a:r>
            <a:r>
              <a:rPr lang="en-US" sz="2000" dirty="0" err="1">
                <a:ea typeface="HGｺﾞｼｯｸE"/>
              </a:rPr>
              <a:t>Jika</a:t>
            </a:r>
            <a:r>
              <a:rPr lang="en-US" sz="2000" dirty="0">
                <a:ea typeface="HGｺﾞｼｯｸE"/>
              </a:rPr>
              <a:t> </a:t>
            </a:r>
            <a:r>
              <a:rPr lang="en-US" sz="2000" dirty="0" err="1">
                <a:ea typeface="HGｺﾞｼｯｸE"/>
              </a:rPr>
              <a:t>berada</a:t>
            </a:r>
            <a:r>
              <a:rPr lang="en-US" sz="2000" dirty="0">
                <a:ea typeface="HGｺﾞｼｯｸE"/>
              </a:rPr>
              <a:t> </a:t>
            </a:r>
            <a:r>
              <a:rPr lang="en-US" sz="2000" dirty="0" err="1">
                <a:ea typeface="HGｺﾞｼｯｸE"/>
              </a:rPr>
              <a:t>pada</a:t>
            </a:r>
            <a:r>
              <a:rPr lang="en-US" sz="2000" dirty="0">
                <a:ea typeface="HGｺﾞｼｯｸE"/>
              </a:rPr>
              <a:t> </a:t>
            </a:r>
            <a:r>
              <a:rPr lang="en-US" sz="2000" dirty="0" err="1">
                <a:ea typeface="HGｺﾞｼｯｸE"/>
              </a:rPr>
              <a:t>tingkat</a:t>
            </a:r>
            <a:r>
              <a:rPr lang="en-US" sz="2000" dirty="0">
                <a:ea typeface="HGｺﾞｼｯｸE"/>
              </a:rPr>
              <a:t> yang paling </a:t>
            </a:r>
            <a:r>
              <a:rPr lang="en-US" sz="2000" dirty="0" err="1">
                <a:ea typeface="HGｺﾞｼｯｸE"/>
              </a:rPr>
              <a:t>rendah</a:t>
            </a:r>
            <a:r>
              <a:rPr lang="en-US" sz="2000" dirty="0">
                <a:ea typeface="HGｺﾞｼｯｸE"/>
              </a:rPr>
              <a:t> </a:t>
            </a:r>
            <a:r>
              <a:rPr lang="en-US" sz="2000" dirty="0" err="1">
                <a:ea typeface="HGｺﾞｼｯｸE"/>
              </a:rPr>
              <a:t>dalam</a:t>
            </a:r>
            <a:r>
              <a:rPr lang="en-US" sz="2000" dirty="0">
                <a:ea typeface="HGｺﾞｼｯｸE"/>
              </a:rPr>
              <a:t> </a:t>
            </a:r>
            <a:r>
              <a:rPr lang="en-US" sz="2000" dirty="0" err="1">
                <a:ea typeface="HGｺﾞｼｯｸE"/>
              </a:rPr>
              <a:t>hirarki</a:t>
            </a:r>
            <a:r>
              <a:rPr lang="en-US" sz="2000" dirty="0">
                <a:ea typeface="HGｺﾞｼｯｸE"/>
              </a:rPr>
              <a:t> </a:t>
            </a:r>
            <a:r>
              <a:rPr lang="en-US" sz="2000" dirty="0" err="1">
                <a:ea typeface="HGｺﾞｼｯｸE"/>
              </a:rPr>
              <a:t>pewarisan</a:t>
            </a:r>
            <a:r>
              <a:rPr lang="en-US" sz="2000" dirty="0">
                <a:ea typeface="HGｺﾞｼｯｸE"/>
              </a:rPr>
              <a:t>, </a:t>
            </a:r>
            <a:r>
              <a:rPr lang="en-US" sz="2000" dirty="0" err="1">
                <a:ea typeface="HGｺﾞｼｯｸE"/>
              </a:rPr>
              <a:t>akan</a:t>
            </a:r>
            <a:r>
              <a:rPr lang="en-US" sz="2000" dirty="0">
                <a:ea typeface="HGｺﾞｼｯｸE"/>
              </a:rPr>
              <a:t> </a:t>
            </a:r>
            <a:r>
              <a:rPr lang="en-US" sz="2000" dirty="0" err="1">
                <a:ea typeface="HGｺﾞｼｯｸE"/>
              </a:rPr>
              <a:t>disebut</a:t>
            </a:r>
            <a:r>
              <a:rPr lang="en-US" sz="2000" dirty="0">
                <a:ea typeface="HGｺﾞｼｯｸE"/>
              </a:rPr>
              <a:t> </a:t>
            </a:r>
            <a:r>
              <a:rPr lang="en-US" sz="2000" dirty="0" err="1">
                <a:ea typeface="HGｺﾞｼｯｸE"/>
              </a:rPr>
              <a:t>kelas</a:t>
            </a:r>
            <a:r>
              <a:rPr lang="en-US" sz="2000" dirty="0">
                <a:ea typeface="HGｺﾞｼｯｸE"/>
              </a:rPr>
              <a:t> </a:t>
            </a:r>
            <a:r>
              <a:rPr lang="en-US" sz="2000" dirty="0" err="1">
                <a:ea typeface="HGｺﾞｼｯｸE"/>
              </a:rPr>
              <a:t>konkret</a:t>
            </a:r>
            <a:r>
              <a:rPr lang="en-US" sz="2000" dirty="0">
                <a:ea typeface="HGｺﾞｼｯｸE"/>
              </a:rPr>
              <a:t> (</a:t>
            </a:r>
            <a:r>
              <a:rPr lang="en-US" sz="2000" i="1" dirty="0">
                <a:ea typeface="HGｺﾞｼｯｸE"/>
              </a:rPr>
              <a:t>concrete</a:t>
            </a:r>
            <a:r>
              <a:rPr lang="en-US" sz="2000" dirty="0">
                <a:ea typeface="HGｺﾞｼｯｸE"/>
              </a:rPr>
              <a:t>).</a:t>
            </a:r>
          </a:p>
          <a:p>
            <a:pPr marL="0" indent="0" eaLnBrk="1" hangingPunct="1">
              <a:lnSpc>
                <a:spcPct val="90000"/>
              </a:lnSpc>
              <a:spcBef>
                <a:spcPct val="60000"/>
              </a:spcBef>
              <a:buFont typeface="Wingdings" pitchFamily="2" charset="2"/>
              <a:buNone/>
            </a:pPr>
            <a:endParaRPr lang="en-US" sz="2000" dirty="0">
              <a:ea typeface="HGｺﾞｼｯｸE"/>
            </a:endParaRPr>
          </a:p>
          <a:p>
            <a:pPr marL="0" indent="0" eaLnBrk="1" hangingPunct="1">
              <a:lnSpc>
                <a:spcPct val="90000"/>
              </a:lnSpc>
              <a:spcBef>
                <a:spcPct val="60000"/>
              </a:spcBef>
              <a:buFont typeface="Wingdings" pitchFamily="2" charset="2"/>
              <a:buNone/>
            </a:pPr>
            <a:endParaRPr lang="en-US" sz="2000" dirty="0">
              <a:ea typeface="HGｺﾞｼｯｸE"/>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54013"/>
            <a:ext cx="7372350" cy="503237"/>
          </a:xfrm>
        </p:spPr>
        <p:txBody>
          <a:bodyPr>
            <a:normAutofit fontScale="90000"/>
          </a:bodyPr>
          <a:lstStyle/>
          <a:p>
            <a:pPr eaLnBrk="1" fontAlgn="auto" hangingPunct="1">
              <a:spcAft>
                <a:spcPts val="0"/>
              </a:spcAft>
              <a:defRPr/>
            </a:pPr>
            <a:r>
              <a:rPr lang="en-US" dirty="0" err="1">
                <a:solidFill>
                  <a:schemeClr val="tx2">
                    <a:satMod val="130000"/>
                  </a:schemeClr>
                </a:solidFill>
                <a:cs typeface="+mj-cs"/>
              </a:rPr>
              <a:t>Representasi</a:t>
            </a:r>
            <a:r>
              <a:rPr lang="en-US" dirty="0">
                <a:solidFill>
                  <a:schemeClr val="tx2">
                    <a:satMod val="130000"/>
                  </a:schemeClr>
                </a:solidFill>
                <a:cs typeface="+mj-cs"/>
              </a:rPr>
              <a:t> UML </a:t>
            </a:r>
            <a:r>
              <a:rPr lang="en-US" dirty="0" err="1">
                <a:solidFill>
                  <a:schemeClr val="tx2">
                    <a:satMod val="130000"/>
                  </a:schemeClr>
                </a:solidFill>
                <a:cs typeface="+mj-cs"/>
              </a:rPr>
              <a:t>untuk</a:t>
            </a:r>
            <a:r>
              <a:rPr lang="en-US" dirty="0">
                <a:solidFill>
                  <a:schemeClr val="tx2">
                    <a:satMod val="130000"/>
                  </a:schemeClr>
                </a:solidFill>
                <a:cs typeface="+mj-cs"/>
              </a:rPr>
              <a:t> </a:t>
            </a:r>
            <a:r>
              <a:rPr lang="en-US" dirty="0" err="1">
                <a:solidFill>
                  <a:schemeClr val="tx2">
                    <a:satMod val="130000"/>
                  </a:schemeClr>
                </a:solidFill>
                <a:cs typeface="+mj-cs"/>
              </a:rPr>
              <a:t>Generalisasi</a:t>
            </a:r>
            <a:r>
              <a:rPr lang="en-US" dirty="0">
                <a:solidFill>
                  <a:schemeClr val="tx2">
                    <a:satMod val="130000"/>
                  </a:schemeClr>
                </a:solidFill>
                <a:cs typeface="+mj-cs"/>
              </a:rPr>
              <a:t>/</a:t>
            </a:r>
            <a:r>
              <a:rPr lang="en-US" dirty="0" err="1">
                <a:solidFill>
                  <a:schemeClr val="tx2">
                    <a:satMod val="130000"/>
                  </a:schemeClr>
                </a:solidFill>
                <a:cs typeface="+mj-cs"/>
              </a:rPr>
              <a:t>Spesialisasi</a:t>
            </a:r>
            <a:endParaRPr lang="en-US" dirty="0">
              <a:solidFill>
                <a:schemeClr val="tx2">
                  <a:satMod val="130000"/>
                </a:schemeClr>
              </a:solidFill>
              <a:cs typeface="+mj-cs"/>
            </a:endParaRPr>
          </a:p>
        </p:txBody>
      </p:sp>
      <p:pic>
        <p:nvPicPr>
          <p:cNvPr id="21507" name="Picture 3" descr="whi74173_1104"/>
          <p:cNvPicPr>
            <a:picLocks noChangeAspect="1" noChangeArrowheads="1"/>
          </p:cNvPicPr>
          <p:nvPr/>
        </p:nvPicPr>
        <p:blipFill>
          <a:blip r:embed="rId3" cstate="print"/>
          <a:srcRect/>
          <a:stretch>
            <a:fillRect/>
          </a:stretch>
        </p:blipFill>
        <p:spPr bwMode="auto">
          <a:xfrm>
            <a:off x="2590800" y="1500188"/>
            <a:ext cx="4876800" cy="5053012"/>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Relasi Obyek / Kelas</a:t>
            </a:r>
          </a:p>
        </p:txBody>
      </p:sp>
      <p:sp>
        <p:nvSpPr>
          <p:cNvPr id="22531" name="Rectangle 3"/>
          <p:cNvSpPr>
            <a:spLocks noGrp="1" noChangeArrowheads="1"/>
          </p:cNvSpPr>
          <p:nvPr>
            <p:ph idx="1"/>
          </p:nvPr>
        </p:nvSpPr>
        <p:spPr>
          <a:xfrm>
            <a:off x="1214438" y="2000250"/>
            <a:ext cx="7548562" cy="1627188"/>
          </a:xfrm>
        </p:spPr>
        <p:txBody>
          <a:bodyPr/>
          <a:lstStyle/>
          <a:p>
            <a:pPr marL="0" indent="0" eaLnBrk="1" hangingPunct="1">
              <a:buFont typeface="Wingdings" pitchFamily="2" charset="2"/>
              <a:buNone/>
            </a:pPr>
            <a:r>
              <a:rPr lang="en-US" b="1" dirty="0" err="1">
                <a:ea typeface="HGｺﾞｼｯｸE"/>
              </a:rPr>
              <a:t>Relasi</a:t>
            </a:r>
            <a:r>
              <a:rPr lang="en-US" b="1" dirty="0">
                <a:ea typeface="HGｺﾞｼｯｸE"/>
              </a:rPr>
              <a:t> </a:t>
            </a:r>
            <a:r>
              <a:rPr lang="en-US" b="1" dirty="0" err="1">
                <a:ea typeface="HGｺﾞｼｯｸE"/>
              </a:rPr>
              <a:t>Obyek</a:t>
            </a:r>
            <a:r>
              <a:rPr lang="en-US" b="1" dirty="0">
                <a:ea typeface="HGｺﾞｼｯｸE"/>
              </a:rPr>
              <a:t>/ </a:t>
            </a:r>
            <a:r>
              <a:rPr lang="en-US" b="1" dirty="0" err="1">
                <a:ea typeface="HGｺﾞｼｯｸE"/>
              </a:rPr>
              <a:t>Kelas</a:t>
            </a:r>
            <a:r>
              <a:rPr lang="en-US" b="1" dirty="0">
                <a:ea typeface="HGｺﾞｼｯｸE"/>
              </a:rPr>
              <a:t> </a:t>
            </a:r>
            <a:r>
              <a:rPr lang="en-US" dirty="0">
                <a:ea typeface="HGｺﾞｼｯｸE"/>
              </a:rPr>
              <a:t> – </a:t>
            </a:r>
            <a:r>
              <a:rPr lang="en-US" dirty="0" err="1">
                <a:solidFill>
                  <a:srgbClr val="C00000"/>
                </a:solidFill>
                <a:ea typeface="HGｺﾞｼｯｸE"/>
              </a:rPr>
              <a:t>asosiasi</a:t>
            </a:r>
            <a:r>
              <a:rPr lang="en-US" dirty="0">
                <a:ea typeface="HGｺﾞｼｯｸE"/>
              </a:rPr>
              <a:t> </a:t>
            </a:r>
            <a:r>
              <a:rPr lang="en-US" dirty="0" err="1">
                <a:ea typeface="HGｺﾞｼｯｸE"/>
              </a:rPr>
              <a:t>bisnis</a:t>
            </a:r>
            <a:r>
              <a:rPr lang="en-US" dirty="0">
                <a:ea typeface="HGｺﾞｼｯｸE"/>
              </a:rPr>
              <a:t> yang </a:t>
            </a:r>
            <a:r>
              <a:rPr lang="en-US" dirty="0" err="1">
                <a:ea typeface="HGｺﾞｼｯｸE"/>
              </a:rPr>
              <a:t>ada</a:t>
            </a:r>
            <a:r>
              <a:rPr lang="en-US" dirty="0">
                <a:ea typeface="HGｺﾞｼｯｸE"/>
              </a:rPr>
              <a:t> </a:t>
            </a:r>
            <a:r>
              <a:rPr lang="en-US" dirty="0" err="1">
                <a:ea typeface="HGｺﾞｼｯｸE"/>
              </a:rPr>
              <a:t>diantara</a:t>
            </a:r>
            <a:r>
              <a:rPr lang="en-US" dirty="0">
                <a:ea typeface="HGｺﾞｼｯｸE"/>
              </a:rPr>
              <a:t> </a:t>
            </a:r>
            <a:r>
              <a:rPr lang="en-US" dirty="0" err="1">
                <a:solidFill>
                  <a:srgbClr val="0000FF"/>
                </a:solidFill>
                <a:ea typeface="HGｺﾞｼｯｸE"/>
              </a:rPr>
              <a:t>satu</a:t>
            </a:r>
            <a:r>
              <a:rPr lang="en-US" dirty="0">
                <a:ea typeface="HGｺﾞｼｯｸE"/>
              </a:rPr>
              <a:t> </a:t>
            </a:r>
            <a:r>
              <a:rPr lang="en-US" dirty="0" err="1">
                <a:ea typeface="HGｺﾞｼｯｸE"/>
              </a:rPr>
              <a:t>atau</a:t>
            </a:r>
            <a:r>
              <a:rPr lang="en-US" dirty="0">
                <a:ea typeface="HGｺﾞｼｯｸE"/>
              </a:rPr>
              <a:t> </a:t>
            </a:r>
            <a:r>
              <a:rPr lang="en-US" dirty="0" err="1">
                <a:solidFill>
                  <a:srgbClr val="0000FF"/>
                </a:solidFill>
                <a:ea typeface="HGｺﾞｼｯｸE"/>
              </a:rPr>
              <a:t>lebih</a:t>
            </a:r>
            <a:r>
              <a:rPr lang="en-US" dirty="0">
                <a:solidFill>
                  <a:srgbClr val="0000FF"/>
                </a:solidFill>
                <a:ea typeface="HGｺﾞｼｯｸE"/>
              </a:rPr>
              <a:t> </a:t>
            </a:r>
            <a:r>
              <a:rPr lang="en-US" dirty="0" err="1">
                <a:solidFill>
                  <a:srgbClr val="0000FF"/>
                </a:solidFill>
                <a:ea typeface="HGｺﾞｼｯｸE"/>
              </a:rPr>
              <a:t>obyek</a:t>
            </a:r>
            <a:r>
              <a:rPr lang="en-US" dirty="0">
                <a:solidFill>
                  <a:srgbClr val="0000FF"/>
                </a:solidFill>
                <a:ea typeface="HGｺﾞｼｯｸE"/>
              </a:rPr>
              <a:t> </a:t>
            </a:r>
            <a:r>
              <a:rPr lang="en-US" dirty="0" err="1">
                <a:ea typeface="HGｺﾞｼｯｸE"/>
              </a:rPr>
              <a:t>dan</a:t>
            </a:r>
            <a:r>
              <a:rPr lang="en-US" dirty="0">
                <a:ea typeface="HGｺﾞｼｯｸE"/>
              </a:rPr>
              <a:t> </a:t>
            </a:r>
            <a:r>
              <a:rPr lang="en-US" dirty="0" err="1">
                <a:ea typeface="HGｺﾞｼｯｸE"/>
              </a:rPr>
              <a:t>kelas</a:t>
            </a:r>
            <a:endParaRPr lang="en-US" dirty="0">
              <a:ea typeface="HGｺﾞｼｯｸE"/>
            </a:endParaRPr>
          </a:p>
        </p:txBody>
      </p:sp>
      <p:pic>
        <p:nvPicPr>
          <p:cNvPr id="22532" name="Picture 4" descr="whi74173_1105a"/>
          <p:cNvPicPr>
            <a:picLocks noChangeAspect="1" noChangeArrowheads="1"/>
          </p:cNvPicPr>
          <p:nvPr/>
        </p:nvPicPr>
        <p:blipFill>
          <a:blip r:embed="rId3" cstate="print"/>
          <a:srcRect/>
          <a:stretch>
            <a:fillRect/>
          </a:stretch>
        </p:blipFill>
        <p:spPr bwMode="auto">
          <a:xfrm>
            <a:off x="1214438" y="3143250"/>
            <a:ext cx="7572375" cy="1797050"/>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3000" y="0"/>
            <a:ext cx="7497763" cy="1143000"/>
          </a:xfrm>
        </p:spPr>
        <p:txBody>
          <a:bodyPr/>
          <a:lstStyle/>
          <a:p>
            <a:pPr eaLnBrk="1" fontAlgn="auto" hangingPunct="1">
              <a:spcAft>
                <a:spcPts val="0"/>
              </a:spcAft>
              <a:defRPr/>
            </a:pPr>
            <a:r>
              <a:rPr lang="en-US" dirty="0" err="1">
                <a:solidFill>
                  <a:schemeClr val="tx2">
                    <a:satMod val="130000"/>
                  </a:schemeClr>
                </a:solidFill>
                <a:cs typeface="+mj-cs"/>
              </a:rPr>
              <a:t>Notasi</a:t>
            </a:r>
            <a:r>
              <a:rPr lang="en-US" dirty="0">
                <a:solidFill>
                  <a:schemeClr val="tx2">
                    <a:satMod val="130000"/>
                  </a:schemeClr>
                </a:solidFill>
                <a:cs typeface="+mj-cs"/>
              </a:rPr>
              <a:t> UML </a:t>
            </a:r>
            <a:r>
              <a:rPr lang="en-US" dirty="0" err="1">
                <a:solidFill>
                  <a:schemeClr val="tx2">
                    <a:satMod val="130000"/>
                  </a:schemeClr>
                </a:solidFill>
                <a:cs typeface="+mj-cs"/>
              </a:rPr>
              <a:t>untuk</a:t>
            </a:r>
            <a:r>
              <a:rPr lang="en-US" dirty="0">
                <a:solidFill>
                  <a:schemeClr val="tx2">
                    <a:satMod val="130000"/>
                  </a:schemeClr>
                </a:solidFill>
                <a:cs typeface="+mj-cs"/>
              </a:rPr>
              <a:t> </a:t>
            </a:r>
            <a:r>
              <a:rPr lang="en-US" i="1" dirty="0">
                <a:solidFill>
                  <a:schemeClr val="tx2">
                    <a:satMod val="130000"/>
                  </a:schemeClr>
                </a:solidFill>
                <a:cs typeface="+mj-cs"/>
              </a:rPr>
              <a:t>Multiplicity</a:t>
            </a:r>
          </a:p>
        </p:txBody>
      </p:sp>
      <p:sp>
        <p:nvSpPr>
          <p:cNvPr id="23555" name="Rectangle 3"/>
          <p:cNvSpPr>
            <a:spLocks noGrp="1" noChangeArrowheads="1"/>
          </p:cNvSpPr>
          <p:nvPr>
            <p:ph idx="1"/>
          </p:nvPr>
        </p:nvSpPr>
        <p:spPr>
          <a:xfrm>
            <a:off x="1000125" y="1428750"/>
            <a:ext cx="3000375" cy="5133975"/>
          </a:xfrm>
        </p:spPr>
        <p:txBody>
          <a:bodyPr/>
          <a:lstStyle/>
          <a:p>
            <a:pPr marL="0" indent="0" eaLnBrk="1" hangingPunct="1">
              <a:buFont typeface="Wingdings" pitchFamily="2" charset="2"/>
              <a:buNone/>
            </a:pPr>
            <a:r>
              <a:rPr lang="en-US" sz="2400" b="1" i="1" dirty="0">
                <a:ea typeface="HGｺﾞｼｯｸE"/>
              </a:rPr>
              <a:t>Multiplicity</a:t>
            </a:r>
            <a:r>
              <a:rPr lang="en-US" sz="2400" dirty="0">
                <a:ea typeface="HGｺﾞｼｯｸE"/>
              </a:rPr>
              <a:t> – </a:t>
            </a:r>
            <a:r>
              <a:rPr lang="en-US" sz="2400" dirty="0" err="1">
                <a:solidFill>
                  <a:srgbClr val="C00000"/>
                </a:solidFill>
                <a:ea typeface="HGｺﾞｼｯｸE"/>
              </a:rPr>
              <a:t>jumlah</a:t>
            </a:r>
            <a:r>
              <a:rPr lang="en-US" sz="2400" dirty="0">
                <a:solidFill>
                  <a:srgbClr val="C00000"/>
                </a:solidFill>
                <a:ea typeface="HGｺﾞｼｯｸE"/>
              </a:rPr>
              <a:t> </a:t>
            </a:r>
            <a:r>
              <a:rPr lang="en-US" sz="2400" dirty="0" err="1">
                <a:solidFill>
                  <a:srgbClr val="C00000"/>
                </a:solidFill>
                <a:ea typeface="HGｺﾞｼｯｸE"/>
              </a:rPr>
              <a:t>kejadian</a:t>
            </a:r>
            <a:r>
              <a:rPr lang="en-US" sz="2400" dirty="0">
                <a:ea typeface="HGｺﾞｼｯｸE"/>
              </a:rPr>
              <a:t> </a:t>
            </a:r>
            <a:r>
              <a:rPr lang="en-US" sz="2400" dirty="0">
                <a:solidFill>
                  <a:srgbClr val="0000FF"/>
                </a:solidFill>
                <a:ea typeface="HGｺﾞｼｯｸE"/>
              </a:rPr>
              <a:t>minimum</a:t>
            </a:r>
            <a:r>
              <a:rPr lang="en-US" sz="2400" dirty="0">
                <a:ea typeface="HGｺﾞｼｯｸE"/>
              </a:rPr>
              <a:t> </a:t>
            </a:r>
            <a:r>
              <a:rPr lang="en-US" sz="2400" dirty="0" err="1">
                <a:ea typeface="HGｺﾞｼｯｸE"/>
              </a:rPr>
              <a:t>dan</a:t>
            </a:r>
            <a:r>
              <a:rPr lang="en-US" sz="2400" dirty="0">
                <a:ea typeface="HGｺﾞｼｯｸE"/>
              </a:rPr>
              <a:t> </a:t>
            </a:r>
            <a:r>
              <a:rPr lang="en-US" sz="2400" dirty="0" err="1">
                <a:solidFill>
                  <a:srgbClr val="0000FF"/>
                </a:solidFill>
                <a:ea typeface="HGｺﾞｼｯｸE"/>
              </a:rPr>
              <a:t>maksimum</a:t>
            </a:r>
            <a:r>
              <a:rPr lang="en-US" sz="2400" dirty="0">
                <a:ea typeface="HGｺﾞｼｯｸE"/>
              </a:rPr>
              <a:t> </a:t>
            </a:r>
            <a:r>
              <a:rPr lang="en-US" sz="2400" dirty="0" err="1">
                <a:ea typeface="HGｺﾞｼｯｸE"/>
              </a:rPr>
              <a:t>dari</a:t>
            </a:r>
            <a:r>
              <a:rPr lang="en-US" sz="2400" dirty="0">
                <a:ea typeface="HGｺﾞｼｯｸE"/>
              </a:rPr>
              <a:t> </a:t>
            </a:r>
            <a:r>
              <a:rPr lang="en-US" sz="2400" dirty="0" err="1">
                <a:ea typeface="HGｺﾞｼｯｸE"/>
              </a:rPr>
              <a:t>sebuah</a:t>
            </a:r>
            <a:r>
              <a:rPr lang="en-US" sz="2400" dirty="0">
                <a:ea typeface="HGｺﾞｼｯｸE"/>
              </a:rPr>
              <a:t> </a:t>
            </a:r>
            <a:r>
              <a:rPr lang="en-US" sz="2400" dirty="0" err="1">
                <a:ea typeface="HGｺﾞｼｯｸE"/>
              </a:rPr>
              <a:t>obyek</a:t>
            </a:r>
            <a:r>
              <a:rPr lang="en-US" sz="2400" dirty="0">
                <a:ea typeface="HGｺﾞｼｯｸE"/>
              </a:rPr>
              <a:t> / </a:t>
            </a:r>
            <a:r>
              <a:rPr lang="en-US" sz="2400" dirty="0" err="1">
                <a:ea typeface="HGｺﾞｼｯｸE"/>
              </a:rPr>
              <a:t>kelas</a:t>
            </a:r>
            <a:r>
              <a:rPr lang="en-US" sz="2400" dirty="0">
                <a:ea typeface="HGｺﾞｼｯｸE"/>
              </a:rPr>
              <a:t> </a:t>
            </a:r>
            <a:r>
              <a:rPr lang="en-US" sz="2400" dirty="0" err="1">
                <a:ea typeface="HGｺﾞｼｯｸE"/>
              </a:rPr>
              <a:t>untuk</a:t>
            </a:r>
            <a:r>
              <a:rPr lang="en-US" sz="2400" dirty="0">
                <a:ea typeface="HGｺﾞｼｯｸE"/>
              </a:rPr>
              <a:t> </a:t>
            </a:r>
            <a:r>
              <a:rPr lang="en-US" sz="2400" dirty="0" err="1">
                <a:ea typeface="HGｺﾞｼｯｸE"/>
              </a:rPr>
              <a:t>satu</a:t>
            </a:r>
            <a:r>
              <a:rPr lang="en-US" sz="2400" dirty="0">
                <a:ea typeface="HGｺﾞｼｯｸE"/>
              </a:rPr>
              <a:t> </a:t>
            </a:r>
            <a:r>
              <a:rPr lang="en-US" sz="2400" dirty="0" err="1">
                <a:ea typeface="HGｺﾞｼｯｸE"/>
              </a:rPr>
              <a:t>kejadian</a:t>
            </a:r>
            <a:r>
              <a:rPr lang="en-US" sz="2400" dirty="0">
                <a:ea typeface="HGｺﾞｼｯｸE"/>
              </a:rPr>
              <a:t> </a:t>
            </a:r>
            <a:r>
              <a:rPr lang="en-US" sz="2400" dirty="0" err="1">
                <a:ea typeface="HGｺﾞｼｯｸE"/>
              </a:rPr>
              <a:t>dari</a:t>
            </a:r>
            <a:r>
              <a:rPr lang="en-US" sz="2400" dirty="0">
                <a:ea typeface="HGｺﾞｼｯｸE"/>
              </a:rPr>
              <a:t> </a:t>
            </a:r>
            <a:r>
              <a:rPr lang="en-US" sz="2400" dirty="0" err="1">
                <a:ea typeface="HGｺﾞｼｯｸE"/>
              </a:rPr>
              <a:t>obyek</a:t>
            </a:r>
            <a:r>
              <a:rPr lang="en-US" sz="2400" dirty="0">
                <a:ea typeface="HGｺﾞｼｯｸE"/>
              </a:rPr>
              <a:t> / </a:t>
            </a:r>
            <a:r>
              <a:rPr lang="en-US" sz="2400" dirty="0" err="1">
                <a:ea typeface="HGｺﾞｼｯｸE"/>
              </a:rPr>
              <a:t>kelas</a:t>
            </a:r>
            <a:r>
              <a:rPr lang="en-US" sz="2400" dirty="0">
                <a:ea typeface="HGｺﾞｼｯｸE"/>
              </a:rPr>
              <a:t> yang </a:t>
            </a:r>
            <a:r>
              <a:rPr lang="en-US" sz="2400" dirty="0" err="1">
                <a:ea typeface="HGｺﾞｼｯｸE"/>
              </a:rPr>
              <a:t>terkait</a:t>
            </a:r>
            <a:r>
              <a:rPr lang="en-US" sz="2400" dirty="0">
                <a:ea typeface="HGｺﾞｼｯｸE"/>
              </a:rPr>
              <a:t> (</a:t>
            </a:r>
            <a:r>
              <a:rPr lang="en-US" sz="2400" dirty="0" err="1">
                <a:ea typeface="HGｺﾞｼｯｸE"/>
              </a:rPr>
              <a:t>berelasi</a:t>
            </a:r>
            <a:r>
              <a:rPr lang="en-US" sz="2400" dirty="0">
                <a:ea typeface="HGｺﾞｼｯｸE"/>
              </a:rPr>
              <a:t>). </a:t>
            </a:r>
          </a:p>
        </p:txBody>
      </p:sp>
      <p:pic>
        <p:nvPicPr>
          <p:cNvPr id="23556" name="Picture 4" descr="whi74173_1105b"/>
          <p:cNvPicPr>
            <a:picLocks noChangeAspect="1" noChangeArrowheads="1"/>
          </p:cNvPicPr>
          <p:nvPr/>
        </p:nvPicPr>
        <p:blipFill>
          <a:blip r:embed="rId3" cstate="print"/>
          <a:srcRect/>
          <a:stretch>
            <a:fillRect/>
          </a:stretch>
        </p:blipFill>
        <p:spPr bwMode="auto">
          <a:xfrm>
            <a:off x="4000500" y="1214438"/>
            <a:ext cx="4943475" cy="5348287"/>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285750"/>
            <a:ext cx="7497763" cy="1143000"/>
          </a:xfrm>
        </p:spPr>
        <p:txBody>
          <a:bodyPr/>
          <a:lstStyle/>
          <a:p>
            <a:pPr eaLnBrk="1" fontAlgn="auto" hangingPunct="1">
              <a:spcAft>
                <a:spcPts val="0"/>
              </a:spcAft>
              <a:defRPr/>
            </a:pPr>
            <a:r>
              <a:rPr lang="en-US" dirty="0" err="1">
                <a:solidFill>
                  <a:schemeClr val="tx2">
                    <a:satMod val="130000"/>
                  </a:schemeClr>
                </a:solidFill>
                <a:cs typeface="+mj-cs"/>
              </a:rPr>
              <a:t>Agregasi</a:t>
            </a:r>
            <a:endParaRPr lang="en-US" dirty="0">
              <a:solidFill>
                <a:schemeClr val="tx2">
                  <a:satMod val="130000"/>
                </a:schemeClr>
              </a:solidFill>
              <a:cs typeface="+mj-cs"/>
            </a:endParaRPr>
          </a:p>
        </p:txBody>
      </p:sp>
      <p:sp>
        <p:nvSpPr>
          <p:cNvPr id="24579" name="Rectangle 3"/>
          <p:cNvSpPr>
            <a:spLocks noGrp="1" noChangeArrowheads="1"/>
          </p:cNvSpPr>
          <p:nvPr>
            <p:ph idx="1"/>
          </p:nvPr>
        </p:nvSpPr>
        <p:spPr>
          <a:xfrm>
            <a:off x="1071563" y="1357313"/>
            <a:ext cx="5143500" cy="5133975"/>
          </a:xfrm>
        </p:spPr>
        <p:txBody>
          <a:bodyPr/>
          <a:lstStyle/>
          <a:p>
            <a:pPr marL="0" lvl="1" indent="0" eaLnBrk="1" hangingPunct="1">
              <a:lnSpc>
                <a:spcPct val="90000"/>
              </a:lnSpc>
              <a:buClr>
                <a:srgbClr val="333399"/>
              </a:buClr>
              <a:buNone/>
            </a:pPr>
            <a:r>
              <a:rPr lang="en-US" b="1" dirty="0" err="1">
                <a:ea typeface="HGｺﾞｼｯｸE"/>
              </a:rPr>
              <a:t>Agregasi</a:t>
            </a:r>
            <a:r>
              <a:rPr lang="en-US" dirty="0">
                <a:ea typeface="HGｺﾞｼｯｸE"/>
              </a:rPr>
              <a:t> – </a:t>
            </a:r>
            <a:r>
              <a:rPr lang="en-US" dirty="0" err="1">
                <a:ea typeface="HGｺﾞｼｯｸE"/>
              </a:rPr>
              <a:t>sebuah</a:t>
            </a:r>
            <a:r>
              <a:rPr lang="en-US" dirty="0">
                <a:ea typeface="HGｺﾞｼｯｸE"/>
              </a:rPr>
              <a:t> </a:t>
            </a:r>
            <a:r>
              <a:rPr lang="en-US" dirty="0" err="1">
                <a:solidFill>
                  <a:srgbClr val="C00000"/>
                </a:solidFill>
                <a:ea typeface="HGｺﾞｼｯｸE"/>
              </a:rPr>
              <a:t>relasi</a:t>
            </a:r>
            <a:r>
              <a:rPr lang="en-US" dirty="0">
                <a:ea typeface="HGｺﾞｼｯｸE"/>
              </a:rPr>
              <a:t> yang </a:t>
            </a:r>
            <a:r>
              <a:rPr lang="en-US" dirty="0" err="1">
                <a:ea typeface="HGｺﾞｼｯｸE"/>
              </a:rPr>
              <a:t>menyatakan</a:t>
            </a:r>
            <a:r>
              <a:rPr lang="en-US" dirty="0">
                <a:ea typeface="HGｺﾞｼｯｸE"/>
              </a:rPr>
              <a:t> </a:t>
            </a:r>
            <a:r>
              <a:rPr lang="en-US" dirty="0" err="1">
                <a:ea typeface="HGｺﾞｼｯｸE"/>
              </a:rPr>
              <a:t>bahwa</a:t>
            </a:r>
            <a:r>
              <a:rPr lang="en-US" dirty="0">
                <a:ea typeface="HGｺﾞｼｯｸE"/>
              </a:rPr>
              <a:t> </a:t>
            </a:r>
            <a:r>
              <a:rPr lang="en-US" dirty="0" err="1">
                <a:solidFill>
                  <a:srgbClr val="0000FF"/>
                </a:solidFill>
                <a:ea typeface="HGｺﾞｼｯｸE"/>
              </a:rPr>
              <a:t>satu</a:t>
            </a:r>
            <a:r>
              <a:rPr lang="en-US" dirty="0">
                <a:solidFill>
                  <a:srgbClr val="0000FF"/>
                </a:solidFill>
                <a:ea typeface="HGｺﾞｼｯｸE"/>
              </a:rPr>
              <a:t> </a:t>
            </a:r>
            <a:r>
              <a:rPr lang="en-US" dirty="0" err="1">
                <a:solidFill>
                  <a:srgbClr val="0000FF"/>
                </a:solidFill>
                <a:ea typeface="HGｺﾞｼｯｸE"/>
              </a:rPr>
              <a:t>kelas</a:t>
            </a:r>
            <a:r>
              <a:rPr lang="en-US" dirty="0">
                <a:solidFill>
                  <a:srgbClr val="0000FF"/>
                </a:solidFill>
                <a:ea typeface="HGｺﾞｼｯｸE"/>
              </a:rPr>
              <a:t>  “</a:t>
            </a:r>
            <a:r>
              <a:rPr lang="en-US" dirty="0" err="1">
                <a:solidFill>
                  <a:srgbClr val="0000FF"/>
                </a:solidFill>
                <a:ea typeface="HGｺﾞｼｯｸE"/>
              </a:rPr>
              <a:t>utuh</a:t>
            </a:r>
            <a:r>
              <a:rPr lang="en-US" dirty="0">
                <a:solidFill>
                  <a:srgbClr val="0000FF"/>
                </a:solidFill>
                <a:ea typeface="HGｺﾞｼｯｸE"/>
              </a:rPr>
              <a:t> (</a:t>
            </a:r>
            <a:r>
              <a:rPr lang="en-US" i="1" dirty="0">
                <a:solidFill>
                  <a:srgbClr val="0000FF"/>
                </a:solidFill>
                <a:ea typeface="HGｺﾞｼｯｸE"/>
              </a:rPr>
              <a:t>whole</a:t>
            </a:r>
            <a:r>
              <a:rPr lang="en-US" dirty="0">
                <a:solidFill>
                  <a:srgbClr val="0000FF"/>
                </a:solidFill>
                <a:ea typeface="HGｺﾞｼｯｸE"/>
              </a:rPr>
              <a:t>)”</a:t>
            </a:r>
            <a:r>
              <a:rPr lang="en-US" dirty="0">
                <a:ea typeface="HGｺﾞｼｯｸE"/>
              </a:rPr>
              <a:t> </a:t>
            </a:r>
            <a:r>
              <a:rPr lang="en-US" dirty="0">
                <a:solidFill>
                  <a:srgbClr val="006600"/>
                </a:solidFill>
                <a:ea typeface="HGｺﾞｼｯｸE"/>
              </a:rPr>
              <a:t>yang </a:t>
            </a:r>
            <a:r>
              <a:rPr lang="en-US" dirty="0" err="1">
                <a:solidFill>
                  <a:srgbClr val="006600"/>
                </a:solidFill>
                <a:ea typeface="HGｺﾞｼｯｸE"/>
              </a:rPr>
              <a:t>lebih</a:t>
            </a:r>
            <a:r>
              <a:rPr lang="en-US" dirty="0">
                <a:solidFill>
                  <a:srgbClr val="006600"/>
                </a:solidFill>
                <a:ea typeface="HGｺﾞｼｯｸE"/>
              </a:rPr>
              <a:t> </a:t>
            </a:r>
            <a:r>
              <a:rPr lang="en-US" dirty="0" err="1">
                <a:solidFill>
                  <a:srgbClr val="006600"/>
                </a:solidFill>
                <a:ea typeface="HGｺﾞｼｯｸE"/>
              </a:rPr>
              <a:t>besar</a:t>
            </a:r>
            <a:r>
              <a:rPr lang="en-US" dirty="0">
                <a:solidFill>
                  <a:srgbClr val="006600"/>
                </a:solidFill>
                <a:ea typeface="HGｺﾞｼｯｸE"/>
              </a:rPr>
              <a:t> </a:t>
            </a:r>
            <a:r>
              <a:rPr lang="en-US" dirty="0" err="1">
                <a:solidFill>
                  <a:srgbClr val="C00000"/>
                </a:solidFill>
                <a:ea typeface="HGｺﾞｼｯｸE"/>
              </a:rPr>
              <a:t>memuat</a:t>
            </a:r>
            <a:r>
              <a:rPr lang="en-US" dirty="0">
                <a:ea typeface="HGｺﾞｼｯｸE"/>
              </a:rPr>
              <a:t> </a:t>
            </a:r>
            <a:r>
              <a:rPr lang="en-US" dirty="0" err="1">
                <a:solidFill>
                  <a:srgbClr val="0000FF"/>
                </a:solidFill>
                <a:ea typeface="HGｺﾞｼｯｸE"/>
              </a:rPr>
              <a:t>satu</a:t>
            </a:r>
            <a:r>
              <a:rPr lang="en-US" dirty="0">
                <a:solidFill>
                  <a:srgbClr val="0000FF"/>
                </a:solidFill>
                <a:ea typeface="HGｺﾞｼｯｸE"/>
              </a:rPr>
              <a:t> </a:t>
            </a:r>
            <a:r>
              <a:rPr lang="en-US" dirty="0" err="1">
                <a:solidFill>
                  <a:srgbClr val="0000FF"/>
                </a:solidFill>
                <a:ea typeface="HGｺﾞｼｯｸE"/>
              </a:rPr>
              <a:t>atau</a:t>
            </a:r>
            <a:r>
              <a:rPr lang="en-US" dirty="0">
                <a:solidFill>
                  <a:srgbClr val="0000FF"/>
                </a:solidFill>
                <a:ea typeface="HGｺﾞｼｯｸE"/>
              </a:rPr>
              <a:t> </a:t>
            </a:r>
            <a:r>
              <a:rPr lang="en-US" dirty="0" err="1">
                <a:solidFill>
                  <a:srgbClr val="0000FF"/>
                </a:solidFill>
                <a:ea typeface="HGｺﾞｼｯｸE"/>
              </a:rPr>
              <a:t>lebih</a:t>
            </a:r>
            <a:r>
              <a:rPr lang="en-US" dirty="0">
                <a:solidFill>
                  <a:srgbClr val="0000FF"/>
                </a:solidFill>
                <a:ea typeface="HGｺﾞｼｯｸE"/>
              </a:rPr>
              <a:t> </a:t>
            </a:r>
            <a:r>
              <a:rPr lang="en-US" dirty="0" err="1">
                <a:solidFill>
                  <a:srgbClr val="0000FF"/>
                </a:solidFill>
                <a:ea typeface="HGｺﾞｼｯｸE"/>
              </a:rPr>
              <a:t>kelas</a:t>
            </a:r>
            <a:r>
              <a:rPr lang="en-US" dirty="0">
                <a:solidFill>
                  <a:srgbClr val="0000FF"/>
                </a:solidFill>
                <a:ea typeface="HGｺﾞｼｯｸE"/>
              </a:rPr>
              <a:t> “</a:t>
            </a:r>
            <a:r>
              <a:rPr lang="en-US" dirty="0" err="1">
                <a:solidFill>
                  <a:srgbClr val="0000FF"/>
                </a:solidFill>
                <a:ea typeface="HGｺﾞｼｯｸE"/>
              </a:rPr>
              <a:t>bagian</a:t>
            </a:r>
            <a:r>
              <a:rPr lang="en-US" dirty="0">
                <a:solidFill>
                  <a:srgbClr val="0000FF"/>
                </a:solidFill>
                <a:ea typeface="HGｺﾞｼｯｸE"/>
              </a:rPr>
              <a:t> (</a:t>
            </a:r>
            <a:r>
              <a:rPr lang="en-US" i="1" dirty="0">
                <a:solidFill>
                  <a:srgbClr val="0000FF"/>
                </a:solidFill>
                <a:ea typeface="HGｺﾞｼｯｸE"/>
              </a:rPr>
              <a:t>part</a:t>
            </a:r>
            <a:r>
              <a:rPr lang="en-US" dirty="0">
                <a:solidFill>
                  <a:srgbClr val="0000FF"/>
                </a:solidFill>
                <a:ea typeface="HGｺﾞｼｯｸE"/>
              </a:rPr>
              <a:t>)”</a:t>
            </a:r>
            <a:r>
              <a:rPr lang="en-US" dirty="0">
                <a:ea typeface="HGｺﾞｼｯｸE"/>
              </a:rPr>
              <a:t> </a:t>
            </a:r>
            <a:r>
              <a:rPr lang="en-US" dirty="0">
                <a:solidFill>
                  <a:srgbClr val="006600"/>
                </a:solidFill>
                <a:ea typeface="HGｺﾞｼｯｸE"/>
              </a:rPr>
              <a:t>yang </a:t>
            </a:r>
            <a:r>
              <a:rPr lang="en-US" dirty="0" err="1">
                <a:solidFill>
                  <a:srgbClr val="006600"/>
                </a:solidFill>
                <a:ea typeface="HGｺﾞｼｯｸE"/>
              </a:rPr>
              <a:t>lebih</a:t>
            </a:r>
            <a:r>
              <a:rPr lang="en-US" dirty="0">
                <a:solidFill>
                  <a:srgbClr val="006600"/>
                </a:solidFill>
                <a:ea typeface="HGｺﾞｼｯｸE"/>
              </a:rPr>
              <a:t> </a:t>
            </a:r>
            <a:r>
              <a:rPr lang="en-US" dirty="0" err="1">
                <a:solidFill>
                  <a:srgbClr val="006600"/>
                </a:solidFill>
                <a:ea typeface="HGｺﾞｼｯｸE"/>
              </a:rPr>
              <a:t>kecil</a:t>
            </a:r>
            <a:r>
              <a:rPr lang="en-US" dirty="0">
                <a:ea typeface="HGｺﾞｼｯｸE"/>
              </a:rPr>
              <a:t>. </a:t>
            </a:r>
            <a:r>
              <a:rPr lang="en-US" dirty="0" err="1">
                <a:ea typeface="HGｺﾞｼｯｸE"/>
              </a:rPr>
              <a:t>Sebaliknya</a:t>
            </a:r>
            <a:r>
              <a:rPr lang="en-US" dirty="0">
                <a:ea typeface="HGｺﾞｼｯｸE"/>
              </a:rPr>
              <a:t>, </a:t>
            </a:r>
            <a:r>
              <a:rPr lang="en-US" dirty="0" err="1">
                <a:ea typeface="HGｺﾞｼｯｸE"/>
              </a:rPr>
              <a:t>kelas</a:t>
            </a:r>
            <a:r>
              <a:rPr lang="en-US" dirty="0">
                <a:ea typeface="HGｺﾞｼｯｸE"/>
              </a:rPr>
              <a:t> “</a:t>
            </a:r>
            <a:r>
              <a:rPr lang="en-US" dirty="0" err="1">
                <a:ea typeface="HGｺﾞｼｯｸE"/>
              </a:rPr>
              <a:t>bagian</a:t>
            </a:r>
            <a:r>
              <a:rPr lang="en-US" dirty="0">
                <a:ea typeface="HGｺﾞｼｯｸE"/>
              </a:rPr>
              <a:t>” </a:t>
            </a:r>
            <a:r>
              <a:rPr lang="en-US" dirty="0" err="1">
                <a:ea typeface="HGｺﾞｼｯｸE"/>
              </a:rPr>
              <a:t>adalah</a:t>
            </a:r>
            <a:r>
              <a:rPr lang="en-US" dirty="0">
                <a:ea typeface="HGｺﾞｼｯｸE"/>
              </a:rPr>
              <a:t> </a:t>
            </a:r>
            <a:r>
              <a:rPr lang="en-US" dirty="0" err="1">
                <a:ea typeface="HGｺﾞｼｯｸE"/>
              </a:rPr>
              <a:t>bagian</a:t>
            </a:r>
            <a:r>
              <a:rPr lang="en-US" dirty="0">
                <a:ea typeface="HGｺﾞｼｯｸE"/>
              </a:rPr>
              <a:t> </a:t>
            </a:r>
            <a:r>
              <a:rPr lang="en-US" dirty="0" err="1">
                <a:ea typeface="HGｺﾞｼｯｸE"/>
              </a:rPr>
              <a:t>dari</a:t>
            </a:r>
            <a:r>
              <a:rPr lang="en-US" dirty="0">
                <a:ea typeface="HGｺﾞｼｯｸE"/>
              </a:rPr>
              <a:t> </a:t>
            </a:r>
            <a:r>
              <a:rPr lang="en-US" dirty="0" err="1">
                <a:ea typeface="HGｺﾞｼｯｸE"/>
              </a:rPr>
              <a:t>kelas</a:t>
            </a:r>
            <a:r>
              <a:rPr lang="en-US" dirty="0">
                <a:ea typeface="HGｺﾞｼｯｸE"/>
              </a:rPr>
              <a:t> “</a:t>
            </a:r>
            <a:r>
              <a:rPr lang="en-US" dirty="0" err="1">
                <a:ea typeface="HGｺﾞｼｯｸE"/>
              </a:rPr>
              <a:t>utuh</a:t>
            </a:r>
            <a:r>
              <a:rPr lang="en-US" dirty="0">
                <a:ea typeface="HGｺﾞｼｯｸE"/>
              </a:rPr>
              <a:t>”</a:t>
            </a:r>
          </a:p>
          <a:p>
            <a:pPr marL="0" lvl="1" indent="0" eaLnBrk="1" hangingPunct="1">
              <a:lnSpc>
                <a:spcPct val="90000"/>
              </a:lnSpc>
              <a:buClr>
                <a:srgbClr val="333399"/>
              </a:buClr>
              <a:buFont typeface="Wingdings" pitchFamily="2" charset="2"/>
              <a:buNone/>
            </a:pPr>
            <a:endParaRPr lang="en-US" dirty="0">
              <a:ea typeface="HGｺﾞｼｯｸE"/>
            </a:endParaRPr>
          </a:p>
          <a:p>
            <a:pPr marL="0" lvl="1" indent="0" eaLnBrk="1" hangingPunct="1">
              <a:lnSpc>
                <a:spcPct val="90000"/>
              </a:lnSpc>
              <a:buClr>
                <a:srgbClr val="333399"/>
              </a:buClr>
              <a:buFont typeface="Wingdings" pitchFamily="2" charset="2"/>
              <a:buNone/>
            </a:pPr>
            <a:endParaRPr lang="en-US" dirty="0">
              <a:ea typeface="HGｺﾞｼｯｸE"/>
            </a:endParaRPr>
          </a:p>
          <a:p>
            <a:pPr marL="0" lvl="1" indent="0" eaLnBrk="1" hangingPunct="1">
              <a:lnSpc>
                <a:spcPct val="90000"/>
              </a:lnSpc>
              <a:buClr>
                <a:srgbClr val="333399"/>
              </a:buClr>
            </a:pPr>
            <a:r>
              <a:rPr lang="en-US" dirty="0">
                <a:ea typeface="HGｺﾞｼｯｸE"/>
              </a:rPr>
              <a:t> </a:t>
            </a:r>
            <a:r>
              <a:rPr lang="en-US" dirty="0" err="1">
                <a:ea typeface="HGｺﾞｼｯｸE"/>
              </a:rPr>
              <a:t>Dalam</a:t>
            </a:r>
            <a:r>
              <a:rPr lang="en-US" dirty="0">
                <a:ea typeface="HGｺﾞｼｯｸE"/>
              </a:rPr>
              <a:t> UML 2.0 </a:t>
            </a:r>
            <a:r>
              <a:rPr lang="en-US" dirty="0" err="1">
                <a:ea typeface="HGｺﾞｼｯｸE"/>
              </a:rPr>
              <a:t>notasi</a:t>
            </a:r>
            <a:r>
              <a:rPr lang="en-US" dirty="0">
                <a:ea typeface="HGｺﾞｼｯｸE"/>
              </a:rPr>
              <a:t> </a:t>
            </a:r>
            <a:r>
              <a:rPr lang="en-US" dirty="0" err="1">
                <a:ea typeface="HGｺﾞｼｯｸE"/>
              </a:rPr>
              <a:t>agregasi</a:t>
            </a:r>
            <a:r>
              <a:rPr lang="en-US" dirty="0">
                <a:ea typeface="HGｺﾞｼｯｸE"/>
              </a:rPr>
              <a:t> </a:t>
            </a:r>
            <a:r>
              <a:rPr lang="en-US" dirty="0" err="1">
                <a:ea typeface="HGｺﾞｼｯｸE"/>
              </a:rPr>
              <a:t>sudah</a:t>
            </a:r>
            <a:r>
              <a:rPr lang="en-US" dirty="0">
                <a:ea typeface="HGｺﾞｼｯｸE"/>
              </a:rPr>
              <a:t> </a:t>
            </a:r>
            <a:r>
              <a:rPr lang="en-US" dirty="0" err="1">
                <a:ea typeface="HGｺﾞｼｯｸE"/>
              </a:rPr>
              <a:t>tidak</a:t>
            </a:r>
            <a:r>
              <a:rPr lang="en-US" dirty="0">
                <a:ea typeface="HGｺﾞｼｯｸE"/>
              </a:rPr>
              <a:t> </a:t>
            </a:r>
            <a:r>
              <a:rPr lang="en-US" dirty="0" err="1">
                <a:ea typeface="HGｺﾞｼｯｸE"/>
              </a:rPr>
              <a:t>dipakai</a:t>
            </a:r>
            <a:r>
              <a:rPr lang="en-US" dirty="0">
                <a:ea typeface="HGｺﾞｼｯｸE"/>
              </a:rPr>
              <a:t> </a:t>
            </a:r>
            <a:r>
              <a:rPr lang="en-US" dirty="0" err="1">
                <a:ea typeface="HGｺﾞｼｯｸE"/>
              </a:rPr>
              <a:t>lagi</a:t>
            </a:r>
            <a:r>
              <a:rPr lang="en-US" dirty="0">
                <a:ea typeface="HGｺﾞｼｯｸE"/>
              </a:rPr>
              <a:t> </a:t>
            </a:r>
          </a:p>
          <a:p>
            <a:pPr marL="0" lvl="1" indent="0" eaLnBrk="1" hangingPunct="1">
              <a:lnSpc>
                <a:spcPct val="90000"/>
              </a:lnSpc>
              <a:buClr>
                <a:srgbClr val="333399"/>
              </a:buClr>
              <a:buFont typeface="Wingdings" pitchFamily="2" charset="2"/>
              <a:buNone/>
            </a:pPr>
            <a:endParaRPr lang="en-US" dirty="0">
              <a:ea typeface="HGｺﾞｼｯｸE"/>
            </a:endParaRPr>
          </a:p>
        </p:txBody>
      </p:sp>
      <p:pic>
        <p:nvPicPr>
          <p:cNvPr id="24580" name="Picture 4" descr="Untitled-1"/>
          <p:cNvPicPr>
            <a:picLocks noChangeAspect="1" noChangeArrowheads="1"/>
          </p:cNvPicPr>
          <p:nvPr/>
        </p:nvPicPr>
        <p:blipFill>
          <a:blip r:embed="rId3" cstate="print"/>
          <a:srcRect/>
          <a:stretch>
            <a:fillRect/>
          </a:stretch>
        </p:blipFill>
        <p:spPr bwMode="auto">
          <a:xfrm>
            <a:off x="6429375" y="1571625"/>
            <a:ext cx="2305050" cy="3505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Komposisi</a:t>
            </a:r>
          </a:p>
        </p:txBody>
      </p:sp>
      <p:sp>
        <p:nvSpPr>
          <p:cNvPr id="25603" name="Rectangle 4"/>
          <p:cNvSpPr>
            <a:spLocks noGrp="1" noChangeArrowheads="1"/>
          </p:cNvSpPr>
          <p:nvPr>
            <p:ph idx="1"/>
          </p:nvPr>
        </p:nvSpPr>
        <p:spPr>
          <a:xfrm>
            <a:off x="1071563" y="1357313"/>
            <a:ext cx="3311525" cy="5138737"/>
          </a:xfrm>
        </p:spPr>
        <p:txBody>
          <a:bodyPr/>
          <a:lstStyle/>
          <a:p>
            <a:pPr marL="0" indent="0" eaLnBrk="1" hangingPunct="1">
              <a:lnSpc>
                <a:spcPct val="90000"/>
              </a:lnSpc>
              <a:buNone/>
            </a:pPr>
            <a:r>
              <a:rPr lang="en-US" sz="2400" b="1" dirty="0" err="1">
                <a:ea typeface="HGｺﾞｼｯｸE"/>
              </a:rPr>
              <a:t>Komposisi</a:t>
            </a:r>
            <a:r>
              <a:rPr lang="en-US" sz="2400" dirty="0">
                <a:ea typeface="HGｺﾞｼｯｸE"/>
              </a:rPr>
              <a:t> – </a:t>
            </a:r>
            <a:r>
              <a:rPr lang="en-US" sz="2400" dirty="0" err="1">
                <a:solidFill>
                  <a:srgbClr val="C00000"/>
                </a:solidFill>
                <a:ea typeface="HGｺﾞｼｯｸE"/>
              </a:rPr>
              <a:t>relasi</a:t>
            </a:r>
            <a:r>
              <a:rPr lang="en-US" sz="2400" dirty="0">
                <a:solidFill>
                  <a:srgbClr val="C00000"/>
                </a:solidFill>
                <a:ea typeface="HGｺﾞｼｯｸE"/>
              </a:rPr>
              <a:t> </a:t>
            </a:r>
            <a:r>
              <a:rPr lang="en-US" sz="2400" dirty="0" err="1">
                <a:solidFill>
                  <a:srgbClr val="C00000"/>
                </a:solidFill>
                <a:ea typeface="HGｺﾞｼｯｸE"/>
              </a:rPr>
              <a:t>agregasi</a:t>
            </a:r>
            <a:r>
              <a:rPr lang="en-US" sz="2400" dirty="0">
                <a:ea typeface="HGｺﾞｼｯｸE"/>
              </a:rPr>
              <a:t> yang </a:t>
            </a:r>
            <a:r>
              <a:rPr lang="en-US" sz="2400" dirty="0" err="1">
                <a:ea typeface="HGｺﾞｼｯｸE"/>
              </a:rPr>
              <a:t>menyatakan</a:t>
            </a:r>
            <a:r>
              <a:rPr lang="en-US" sz="2400" dirty="0">
                <a:ea typeface="HGｺﾞｼｯｸE"/>
              </a:rPr>
              <a:t> </a:t>
            </a:r>
            <a:r>
              <a:rPr lang="en-US" sz="2400" dirty="0" err="1">
                <a:ea typeface="HGｺﾞｼｯｸE"/>
              </a:rPr>
              <a:t>bahwa</a:t>
            </a:r>
            <a:r>
              <a:rPr lang="en-US" sz="2400" dirty="0">
                <a:ea typeface="HGｺﾞｼｯｸE"/>
              </a:rPr>
              <a:t> yang </a:t>
            </a:r>
            <a:r>
              <a:rPr lang="en-US" sz="2400" dirty="0">
                <a:solidFill>
                  <a:srgbClr val="0000FF"/>
                </a:solidFill>
                <a:ea typeface="HGｺﾞｼｯｸE"/>
              </a:rPr>
              <a:t>“</a:t>
            </a:r>
            <a:r>
              <a:rPr lang="en-US" sz="2400" dirty="0" err="1">
                <a:solidFill>
                  <a:srgbClr val="0000FF"/>
                </a:solidFill>
                <a:ea typeface="HGｺﾞｼｯｸE"/>
              </a:rPr>
              <a:t>utuh</a:t>
            </a:r>
            <a:r>
              <a:rPr lang="en-US" sz="2400" dirty="0">
                <a:solidFill>
                  <a:srgbClr val="0000FF"/>
                </a:solidFill>
                <a:ea typeface="HGｺﾞｼｯｸE"/>
              </a:rPr>
              <a:t> (</a:t>
            </a:r>
            <a:r>
              <a:rPr lang="en-US" sz="2400" i="1" dirty="0">
                <a:solidFill>
                  <a:srgbClr val="0000FF"/>
                </a:solidFill>
                <a:ea typeface="HGｺﾞｼｯｸE"/>
              </a:rPr>
              <a:t>whole</a:t>
            </a:r>
            <a:r>
              <a:rPr lang="en-US" sz="2400" dirty="0">
                <a:solidFill>
                  <a:srgbClr val="0000FF"/>
                </a:solidFill>
                <a:ea typeface="HGｺﾞｼｯｸE"/>
              </a:rPr>
              <a:t>)” </a:t>
            </a:r>
            <a:r>
              <a:rPr lang="en-US" sz="2400" dirty="0" err="1">
                <a:ea typeface="HGｺﾞｼｯｸE"/>
              </a:rPr>
              <a:t>bertanggung</a:t>
            </a:r>
            <a:r>
              <a:rPr lang="en-US" sz="2400" dirty="0">
                <a:ea typeface="HGｺﾞｼｯｸE"/>
              </a:rPr>
              <a:t> </a:t>
            </a:r>
            <a:r>
              <a:rPr lang="en-US" sz="2400" dirty="0" err="1">
                <a:ea typeface="HGｺﾞｼｯｸE"/>
              </a:rPr>
              <a:t>jawab</a:t>
            </a:r>
            <a:r>
              <a:rPr lang="en-US" sz="2400" dirty="0">
                <a:ea typeface="HGｺﾞｼｯｸE"/>
              </a:rPr>
              <a:t> </a:t>
            </a:r>
            <a:r>
              <a:rPr lang="en-US" sz="2400" dirty="0" err="1">
                <a:ea typeface="HGｺﾞｼｯｸE"/>
              </a:rPr>
              <a:t>untuk</a:t>
            </a:r>
            <a:r>
              <a:rPr lang="en-US" sz="2400" dirty="0">
                <a:ea typeface="HGｺﾞｼｯｸE"/>
              </a:rPr>
              <a:t> </a:t>
            </a:r>
            <a:r>
              <a:rPr lang="en-US" sz="2400" dirty="0" err="1">
                <a:solidFill>
                  <a:srgbClr val="C00000"/>
                </a:solidFill>
                <a:ea typeface="HGｺﾞｼｯｸE"/>
              </a:rPr>
              <a:t>membuat</a:t>
            </a:r>
            <a:r>
              <a:rPr lang="en-US" sz="2400" dirty="0">
                <a:solidFill>
                  <a:srgbClr val="C00000"/>
                </a:solidFill>
                <a:ea typeface="HGｺﾞｼｯｸE"/>
              </a:rPr>
              <a:t> </a:t>
            </a:r>
            <a:r>
              <a:rPr lang="en-US" sz="2400" dirty="0" err="1">
                <a:solidFill>
                  <a:srgbClr val="C00000"/>
                </a:solidFill>
                <a:ea typeface="HGｺﾞｼｯｸE"/>
              </a:rPr>
              <a:t>dan</a:t>
            </a:r>
            <a:r>
              <a:rPr lang="en-US" sz="2400" dirty="0">
                <a:solidFill>
                  <a:srgbClr val="C00000"/>
                </a:solidFill>
                <a:ea typeface="HGｺﾞｼｯｸE"/>
              </a:rPr>
              <a:t> </a:t>
            </a:r>
            <a:r>
              <a:rPr lang="en-US" sz="2400" dirty="0" err="1">
                <a:solidFill>
                  <a:srgbClr val="C00000"/>
                </a:solidFill>
                <a:ea typeface="HGｺﾞｼｯｸE"/>
              </a:rPr>
              <a:t>menghapus</a:t>
            </a:r>
            <a:r>
              <a:rPr lang="en-US" sz="2400" dirty="0">
                <a:solidFill>
                  <a:srgbClr val="C00000"/>
                </a:solidFill>
                <a:ea typeface="HGｺﾞｼｯｸE"/>
              </a:rPr>
              <a:t> </a:t>
            </a:r>
            <a:r>
              <a:rPr lang="en-US" sz="2400" dirty="0">
                <a:solidFill>
                  <a:srgbClr val="0000FF"/>
                </a:solidFill>
                <a:ea typeface="HGｺﾞｼｯｸE"/>
              </a:rPr>
              <a:t>“</a:t>
            </a:r>
            <a:r>
              <a:rPr lang="en-US" sz="2400" dirty="0" err="1">
                <a:solidFill>
                  <a:srgbClr val="0000FF"/>
                </a:solidFill>
                <a:ea typeface="HGｺﾞｼｯｸE"/>
              </a:rPr>
              <a:t>bagian</a:t>
            </a:r>
            <a:r>
              <a:rPr lang="en-US" sz="2400" dirty="0">
                <a:solidFill>
                  <a:srgbClr val="0000FF"/>
                </a:solidFill>
                <a:ea typeface="HGｺﾞｼｯｸE"/>
              </a:rPr>
              <a:t> (</a:t>
            </a:r>
            <a:r>
              <a:rPr lang="en-US" sz="2400" i="1" dirty="0">
                <a:solidFill>
                  <a:srgbClr val="0000FF"/>
                </a:solidFill>
                <a:ea typeface="HGｺﾞｼｯｸE"/>
              </a:rPr>
              <a:t>part</a:t>
            </a:r>
            <a:r>
              <a:rPr lang="en-US" sz="2400" dirty="0">
                <a:solidFill>
                  <a:srgbClr val="0000FF"/>
                </a:solidFill>
                <a:ea typeface="HGｺﾞｼｯｸE"/>
              </a:rPr>
              <a:t>)”.  </a:t>
            </a:r>
            <a:r>
              <a:rPr lang="en-US" sz="2400" dirty="0" err="1">
                <a:ea typeface="HGｺﾞｼｯｸE"/>
              </a:rPr>
              <a:t>Jika</a:t>
            </a:r>
            <a:r>
              <a:rPr lang="en-US" sz="2400" dirty="0">
                <a:ea typeface="HGｺﾞｼｯｸE"/>
              </a:rPr>
              <a:t>  “whole” </a:t>
            </a:r>
            <a:r>
              <a:rPr lang="en-US" sz="2400" dirty="0" err="1">
                <a:ea typeface="HGｺﾞｼｯｸE"/>
              </a:rPr>
              <a:t>dihapus</a:t>
            </a:r>
            <a:r>
              <a:rPr lang="en-US" sz="2400" dirty="0">
                <a:ea typeface="HGｺﾞｼｯｸE"/>
              </a:rPr>
              <a:t>, </a:t>
            </a:r>
            <a:r>
              <a:rPr lang="en-US" sz="2400" dirty="0" err="1">
                <a:ea typeface="HGｺﾞｼｯｸE"/>
              </a:rPr>
              <a:t>maka</a:t>
            </a:r>
            <a:r>
              <a:rPr lang="en-US" sz="2400" dirty="0">
                <a:ea typeface="HGｺﾞｼｯｸE"/>
              </a:rPr>
              <a:t>  “part” </a:t>
            </a:r>
            <a:r>
              <a:rPr lang="en-US" sz="2400" dirty="0" err="1">
                <a:ea typeface="HGｺﾞｼｯｸE"/>
              </a:rPr>
              <a:t>juga</a:t>
            </a:r>
            <a:r>
              <a:rPr lang="en-US" sz="2400" dirty="0">
                <a:ea typeface="HGｺﾞｼｯｸE"/>
              </a:rPr>
              <a:t> </a:t>
            </a:r>
            <a:r>
              <a:rPr lang="en-US" sz="2400" dirty="0" err="1">
                <a:ea typeface="HGｺﾞｼｯｸE"/>
              </a:rPr>
              <a:t>pasti</a:t>
            </a:r>
            <a:r>
              <a:rPr lang="en-US" sz="2400" dirty="0">
                <a:ea typeface="HGｺﾞｼｯｸE"/>
              </a:rPr>
              <a:t> </a:t>
            </a:r>
            <a:r>
              <a:rPr lang="en-US" sz="2400" dirty="0" err="1">
                <a:ea typeface="HGｺﾞｼｯｸE"/>
              </a:rPr>
              <a:t>terhapus</a:t>
            </a:r>
            <a:r>
              <a:rPr lang="en-US" sz="2400" dirty="0">
                <a:ea typeface="HGｺﾞｼｯｸE"/>
              </a:rPr>
              <a:t>.</a:t>
            </a:r>
          </a:p>
          <a:p>
            <a:pPr marL="0" indent="0" eaLnBrk="1" hangingPunct="1">
              <a:lnSpc>
                <a:spcPct val="90000"/>
              </a:lnSpc>
              <a:buFont typeface="Wingdings" pitchFamily="2" charset="2"/>
              <a:buNone/>
            </a:pPr>
            <a:endParaRPr lang="en-US" sz="2400" dirty="0">
              <a:ea typeface="HGｺﾞｼｯｸE"/>
            </a:endParaRPr>
          </a:p>
        </p:txBody>
      </p:sp>
      <p:pic>
        <p:nvPicPr>
          <p:cNvPr id="25604" name="Picture 3" descr="Untitled-1"/>
          <p:cNvPicPr>
            <a:picLocks noChangeAspect="1" noChangeArrowheads="1"/>
          </p:cNvPicPr>
          <p:nvPr/>
        </p:nvPicPr>
        <p:blipFill>
          <a:blip r:embed="rId3" cstate="print"/>
          <a:srcRect/>
          <a:stretch>
            <a:fillRect/>
          </a:stretch>
        </p:blipFill>
        <p:spPr bwMode="auto">
          <a:xfrm>
            <a:off x="4500563" y="1266825"/>
            <a:ext cx="4643437" cy="5286375"/>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Pesan / </a:t>
            </a:r>
            <a:r>
              <a:rPr lang="en-US" i="1">
                <a:solidFill>
                  <a:schemeClr val="tx2">
                    <a:satMod val="130000"/>
                  </a:schemeClr>
                </a:solidFill>
                <a:cs typeface="+mj-cs"/>
              </a:rPr>
              <a:t>Message</a:t>
            </a:r>
          </a:p>
        </p:txBody>
      </p:sp>
      <p:sp>
        <p:nvSpPr>
          <p:cNvPr id="26627" name="Rectangle 3"/>
          <p:cNvSpPr>
            <a:spLocks noGrp="1" noChangeArrowheads="1"/>
          </p:cNvSpPr>
          <p:nvPr>
            <p:ph idx="1"/>
          </p:nvPr>
        </p:nvSpPr>
        <p:spPr>
          <a:xfrm>
            <a:off x="1295400" y="1285875"/>
            <a:ext cx="7848600" cy="1322388"/>
          </a:xfrm>
        </p:spPr>
        <p:txBody>
          <a:bodyPr/>
          <a:lstStyle/>
          <a:p>
            <a:pPr marL="0" indent="0" eaLnBrk="1" hangingPunct="1">
              <a:lnSpc>
                <a:spcPct val="90000"/>
              </a:lnSpc>
              <a:buNone/>
            </a:pPr>
            <a:r>
              <a:rPr lang="en-US" sz="2400" b="1" dirty="0">
                <a:ea typeface="HGｺﾞｼｯｸE"/>
              </a:rPr>
              <a:t>Message</a:t>
            </a:r>
            <a:r>
              <a:rPr lang="en-US" sz="2400" dirty="0">
                <a:ea typeface="HGｺﾞｼｯｸE"/>
              </a:rPr>
              <a:t> – </a:t>
            </a:r>
            <a:r>
              <a:rPr lang="en-US" sz="2400" dirty="0" err="1">
                <a:ea typeface="HGｺﾞｼｯｸE"/>
              </a:rPr>
              <a:t>komunikasi</a:t>
            </a:r>
            <a:r>
              <a:rPr lang="en-US" sz="2400" dirty="0">
                <a:ea typeface="HGｺﾞｼｯｸE"/>
              </a:rPr>
              <a:t> yang </a:t>
            </a:r>
            <a:r>
              <a:rPr lang="en-US" sz="2400" dirty="0" err="1">
                <a:ea typeface="HGｺﾞｼｯｸE"/>
              </a:rPr>
              <a:t>terjadi</a:t>
            </a:r>
            <a:r>
              <a:rPr lang="en-US" sz="2400" dirty="0">
                <a:ea typeface="HGｺﾞｼｯｸE"/>
              </a:rPr>
              <a:t> </a:t>
            </a:r>
            <a:r>
              <a:rPr lang="en-US" sz="2400" dirty="0" err="1">
                <a:ea typeface="HGｺﾞｼｯｸE"/>
              </a:rPr>
              <a:t>jika</a:t>
            </a:r>
            <a:r>
              <a:rPr lang="en-US" sz="2400" dirty="0">
                <a:ea typeface="HGｺﾞｼｯｸE"/>
              </a:rPr>
              <a:t> </a:t>
            </a:r>
            <a:r>
              <a:rPr lang="en-US" sz="2400" dirty="0" err="1">
                <a:solidFill>
                  <a:srgbClr val="0000FF"/>
                </a:solidFill>
                <a:ea typeface="HGｺﾞｼｯｸE"/>
              </a:rPr>
              <a:t>suatu</a:t>
            </a:r>
            <a:r>
              <a:rPr lang="en-US" sz="2400" dirty="0">
                <a:solidFill>
                  <a:srgbClr val="0000FF"/>
                </a:solidFill>
                <a:ea typeface="HGｺﾞｼｯｸE"/>
              </a:rPr>
              <a:t> </a:t>
            </a:r>
            <a:r>
              <a:rPr lang="en-US" sz="2400" dirty="0" err="1">
                <a:solidFill>
                  <a:srgbClr val="0000FF"/>
                </a:solidFill>
                <a:ea typeface="HGｺﾞｼｯｸE"/>
              </a:rPr>
              <a:t>obyek</a:t>
            </a:r>
            <a:r>
              <a:rPr lang="en-US" sz="2400" dirty="0">
                <a:solidFill>
                  <a:srgbClr val="0000FF"/>
                </a:solidFill>
                <a:ea typeface="HGｺﾞｼｯｸE"/>
              </a:rPr>
              <a:t> </a:t>
            </a:r>
            <a:r>
              <a:rPr lang="en-US" sz="2400" dirty="0" err="1">
                <a:solidFill>
                  <a:srgbClr val="C00000"/>
                </a:solidFill>
                <a:ea typeface="HGｺﾞｼｯｸE"/>
              </a:rPr>
              <a:t>menggunakan</a:t>
            </a:r>
            <a:r>
              <a:rPr lang="en-US" sz="2400" dirty="0">
                <a:solidFill>
                  <a:srgbClr val="C00000"/>
                </a:solidFill>
                <a:ea typeface="HGｺﾞｼｯｸE"/>
              </a:rPr>
              <a:t> </a:t>
            </a:r>
            <a:r>
              <a:rPr lang="en-US" sz="2400" dirty="0" err="1">
                <a:solidFill>
                  <a:srgbClr val="C00000"/>
                </a:solidFill>
                <a:ea typeface="HGｺﾞｼｯｸE"/>
              </a:rPr>
              <a:t>metode</a:t>
            </a:r>
            <a:r>
              <a:rPr lang="en-US" sz="2400" dirty="0">
                <a:ea typeface="HGｺﾞｼｯｸE"/>
              </a:rPr>
              <a:t> </a:t>
            </a:r>
            <a:r>
              <a:rPr lang="en-US" sz="2400" dirty="0" err="1">
                <a:solidFill>
                  <a:srgbClr val="0000FF"/>
                </a:solidFill>
                <a:ea typeface="HGｺﾞｼｯｸE"/>
              </a:rPr>
              <a:t>obyek</a:t>
            </a:r>
            <a:r>
              <a:rPr lang="en-US" sz="2400" dirty="0">
                <a:solidFill>
                  <a:srgbClr val="0000FF"/>
                </a:solidFill>
                <a:ea typeface="HGｺﾞｼｯｸE"/>
              </a:rPr>
              <a:t> lain </a:t>
            </a:r>
            <a:r>
              <a:rPr lang="en-US" sz="2400" dirty="0" err="1">
                <a:ea typeface="HGｺﾞｼｯｸE"/>
              </a:rPr>
              <a:t>untuk</a:t>
            </a:r>
            <a:r>
              <a:rPr lang="en-US" sz="2400" dirty="0">
                <a:ea typeface="HGｺﾞｼｯｸE"/>
              </a:rPr>
              <a:t> </a:t>
            </a:r>
            <a:r>
              <a:rPr lang="en-US" sz="2400" dirty="0" err="1">
                <a:ea typeface="HGｺﾞｼｯｸE"/>
              </a:rPr>
              <a:t>meminta</a:t>
            </a:r>
            <a:r>
              <a:rPr lang="en-US" sz="2400" dirty="0">
                <a:ea typeface="HGｺﾞｼｯｸE"/>
              </a:rPr>
              <a:t> </a:t>
            </a:r>
            <a:r>
              <a:rPr lang="en-US" sz="2400" dirty="0" err="1">
                <a:ea typeface="HGｺﾞｼｯｸE"/>
              </a:rPr>
              <a:t>informasi</a:t>
            </a:r>
            <a:r>
              <a:rPr lang="en-US" sz="2400" dirty="0">
                <a:ea typeface="HGｺﾞｼｯｸE"/>
              </a:rPr>
              <a:t> </a:t>
            </a:r>
            <a:r>
              <a:rPr lang="en-US" sz="2400" dirty="0" err="1">
                <a:ea typeface="HGｺﾞｼｯｸE"/>
              </a:rPr>
              <a:t>atau</a:t>
            </a:r>
            <a:r>
              <a:rPr lang="en-US" sz="2400" dirty="0">
                <a:ea typeface="HGｺﾞｼｯｸE"/>
              </a:rPr>
              <a:t> </a:t>
            </a:r>
            <a:r>
              <a:rPr lang="en-US" sz="2400" dirty="0" err="1">
                <a:ea typeface="HGｺﾞｼｯｸE"/>
              </a:rPr>
              <a:t>hal-hal</a:t>
            </a:r>
            <a:r>
              <a:rPr lang="en-US" sz="2400" dirty="0">
                <a:ea typeface="HGｺﾞｼｯｸE"/>
              </a:rPr>
              <a:t> lain.</a:t>
            </a:r>
          </a:p>
          <a:p>
            <a:pPr marL="0" indent="0" eaLnBrk="1" hangingPunct="1">
              <a:lnSpc>
                <a:spcPct val="90000"/>
              </a:lnSpc>
              <a:buFont typeface="Wingdings" pitchFamily="2" charset="2"/>
              <a:buNone/>
            </a:pPr>
            <a:endParaRPr lang="en-US" sz="2400" dirty="0">
              <a:ea typeface="HGｺﾞｼｯｸE"/>
            </a:endParaRPr>
          </a:p>
          <a:p>
            <a:pPr marL="0" indent="0" eaLnBrk="1" hangingPunct="1">
              <a:lnSpc>
                <a:spcPct val="90000"/>
              </a:lnSpc>
            </a:pPr>
            <a:endParaRPr lang="en-US" sz="2400" dirty="0">
              <a:ea typeface="HGｺﾞｼｯｸE"/>
            </a:endParaRPr>
          </a:p>
        </p:txBody>
      </p:sp>
      <p:pic>
        <p:nvPicPr>
          <p:cNvPr id="26628" name="Picture 4" descr="whi74173_1107"/>
          <p:cNvPicPr>
            <a:picLocks noChangeAspect="1" noChangeArrowheads="1"/>
          </p:cNvPicPr>
          <p:nvPr/>
        </p:nvPicPr>
        <p:blipFill>
          <a:blip r:embed="rId3" cstate="print"/>
          <a:srcRect/>
          <a:stretch>
            <a:fillRect/>
          </a:stretch>
        </p:blipFill>
        <p:spPr bwMode="auto">
          <a:xfrm>
            <a:off x="1187624" y="2708920"/>
            <a:ext cx="7772400" cy="373697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8388" y="357188"/>
            <a:ext cx="8075612" cy="234950"/>
          </a:xfrm>
        </p:spPr>
        <p:txBody>
          <a:bodyPr>
            <a:normAutofit fontScale="90000"/>
          </a:bodyPr>
          <a:lstStyle/>
          <a:p>
            <a:pPr eaLnBrk="1" fontAlgn="auto" hangingPunct="1">
              <a:spcAft>
                <a:spcPts val="0"/>
              </a:spcAft>
              <a:defRPr/>
            </a:pPr>
            <a:r>
              <a:rPr lang="en-US" dirty="0" err="1">
                <a:solidFill>
                  <a:schemeClr val="tx2">
                    <a:satMod val="130000"/>
                  </a:schemeClr>
                </a:solidFill>
                <a:cs typeface="+mj-cs"/>
              </a:rPr>
              <a:t>Kompetensi</a:t>
            </a:r>
            <a:endParaRPr lang="en-US" dirty="0">
              <a:solidFill>
                <a:schemeClr val="tx2">
                  <a:satMod val="130000"/>
                </a:schemeClr>
              </a:solidFill>
              <a:cs typeface="+mj-cs"/>
            </a:endParaRPr>
          </a:p>
        </p:txBody>
      </p:sp>
      <p:sp>
        <p:nvSpPr>
          <p:cNvPr id="9219" name="Rectangle 3"/>
          <p:cNvSpPr>
            <a:spLocks noGrp="1" noChangeArrowheads="1"/>
          </p:cNvSpPr>
          <p:nvPr>
            <p:ph idx="1"/>
          </p:nvPr>
        </p:nvSpPr>
        <p:spPr/>
        <p:txBody>
          <a:bodyPr/>
          <a:lstStyle/>
          <a:p>
            <a:pPr eaLnBrk="1" hangingPunct="1">
              <a:lnSpc>
                <a:spcPct val="90000"/>
              </a:lnSpc>
            </a:pPr>
            <a:r>
              <a:rPr lang="en-US" sz="2400" dirty="0" err="1">
                <a:solidFill>
                  <a:srgbClr val="000000"/>
                </a:solidFill>
                <a:ea typeface="HGｺﾞｼｯｸE"/>
                <a:cs typeface="Times New Roman" pitchFamily="18" charset="0"/>
              </a:rPr>
              <a:t>Memahami</a:t>
            </a:r>
            <a:r>
              <a:rPr lang="en-US" sz="2400" dirty="0">
                <a:solidFill>
                  <a:srgbClr val="000000"/>
                </a:solidFill>
                <a:ea typeface="HGｺﾞｼｯｸE"/>
                <a:cs typeface="Times New Roman" pitchFamily="18" charset="0"/>
              </a:rPr>
              <a:t> </a:t>
            </a:r>
            <a:r>
              <a:rPr lang="en-US" sz="2400" dirty="0" err="1">
                <a:solidFill>
                  <a:srgbClr val="0000FF"/>
                </a:solidFill>
                <a:ea typeface="HGｺﾞｼｯｸE"/>
                <a:cs typeface="Times New Roman" pitchFamily="18" charset="0"/>
              </a:rPr>
              <a:t>makna</a:t>
            </a:r>
            <a:r>
              <a:rPr lang="en-US" sz="2400" dirty="0">
                <a:solidFill>
                  <a:srgbClr val="C00000"/>
                </a:solidFill>
                <a:ea typeface="HGｺﾞｼｯｸE"/>
                <a:cs typeface="Times New Roman" pitchFamily="18" charset="0"/>
              </a:rPr>
              <a:t> </a:t>
            </a:r>
            <a:r>
              <a:rPr lang="en-US" sz="2400" i="1" dirty="0">
                <a:solidFill>
                  <a:srgbClr val="C00000"/>
                </a:solidFill>
                <a:ea typeface="HGｺﾞｼｯｸE"/>
                <a:cs typeface="Times New Roman" pitchFamily="18" charset="0"/>
              </a:rPr>
              <a:t>elaboration phase</a:t>
            </a:r>
            <a:endParaRPr lang="en-US" sz="2400" dirty="0">
              <a:solidFill>
                <a:srgbClr val="C00000"/>
              </a:solidFill>
              <a:ea typeface="HGｺﾞｼｯｸE"/>
              <a:cs typeface="Times New Roman" pitchFamily="18" charset="0"/>
            </a:endParaRPr>
          </a:p>
          <a:p>
            <a:pPr eaLnBrk="1" hangingPunct="1">
              <a:lnSpc>
                <a:spcPct val="90000"/>
              </a:lnSpc>
            </a:pPr>
            <a:r>
              <a:rPr lang="en-US" sz="2400" dirty="0" err="1">
                <a:solidFill>
                  <a:srgbClr val="000000"/>
                </a:solidFill>
                <a:ea typeface="HGｺﾞｼｯｸE"/>
                <a:cs typeface="Times New Roman" pitchFamily="18" charset="0"/>
              </a:rPr>
              <a:t>Mampu</a:t>
            </a:r>
            <a:r>
              <a:rPr lang="en-US" sz="2400" dirty="0">
                <a:solidFill>
                  <a:srgbClr val="000000"/>
                </a:solidFill>
                <a:ea typeface="HGｺﾞｼｯｸE"/>
                <a:cs typeface="Times New Roman" pitchFamily="18" charset="0"/>
              </a:rPr>
              <a:t> </a:t>
            </a:r>
            <a:r>
              <a:rPr lang="en-US" sz="2400" dirty="0" err="1">
                <a:solidFill>
                  <a:srgbClr val="0000FF"/>
                </a:solidFill>
                <a:ea typeface="HGｺﾞｼｯｸE"/>
                <a:cs typeface="Times New Roman" pitchFamily="18" charset="0"/>
              </a:rPr>
              <a:t>mendefinisikan</a:t>
            </a:r>
            <a:r>
              <a:rPr lang="en-US" sz="2400" dirty="0">
                <a:solidFill>
                  <a:srgbClr val="000000"/>
                </a:solidFill>
                <a:ea typeface="HGｺﾞｼｯｸE"/>
                <a:cs typeface="Times New Roman" pitchFamily="18" charset="0"/>
              </a:rPr>
              <a:t> </a:t>
            </a:r>
            <a:r>
              <a:rPr lang="en-US" sz="2400" dirty="0" err="1">
                <a:solidFill>
                  <a:srgbClr val="C00000"/>
                </a:solidFill>
                <a:ea typeface="HGｺﾞｼｯｸE"/>
                <a:cs typeface="Times New Roman" pitchFamily="18" charset="0"/>
              </a:rPr>
              <a:t>pemodelan</a:t>
            </a:r>
            <a:r>
              <a:rPr lang="en-US" sz="2400" dirty="0">
                <a:solidFill>
                  <a:srgbClr val="C00000"/>
                </a:solidFill>
                <a:ea typeface="HGｺﾞｼｯｸE"/>
                <a:cs typeface="Times New Roman" pitchFamily="18" charset="0"/>
              </a:rPr>
              <a:t> </a:t>
            </a:r>
            <a:r>
              <a:rPr lang="en-US" sz="2400" dirty="0" err="1">
                <a:solidFill>
                  <a:srgbClr val="C00000"/>
                </a:solidFill>
                <a:ea typeface="HGｺﾞｼｯｸE"/>
                <a:cs typeface="Times New Roman" pitchFamily="18" charset="0"/>
              </a:rPr>
              <a:t>obyek</a:t>
            </a:r>
            <a:r>
              <a:rPr lang="en-US" sz="2400" dirty="0">
                <a:solidFill>
                  <a:srgbClr val="000000"/>
                </a:solidFill>
                <a:ea typeface="HGｺﾞｼｯｸE"/>
                <a:cs typeface="Times New Roman" pitchFamily="18" charset="0"/>
              </a:rPr>
              <a:t>. </a:t>
            </a:r>
          </a:p>
          <a:p>
            <a:pPr eaLnBrk="1" hangingPunct="1">
              <a:lnSpc>
                <a:spcPct val="90000"/>
              </a:lnSpc>
              <a:spcBef>
                <a:spcPts val="300"/>
              </a:spcBef>
              <a:spcAft>
                <a:spcPts val="300"/>
              </a:spcAft>
            </a:pPr>
            <a:r>
              <a:rPr lang="en-US" sz="2400" dirty="0" err="1">
                <a:solidFill>
                  <a:srgbClr val="000000"/>
                </a:solidFill>
                <a:ea typeface="HGｺﾞｼｯｸE"/>
                <a:cs typeface="Times New Roman" pitchFamily="18" charset="0"/>
              </a:rPr>
              <a:t>Mengetahui</a:t>
            </a:r>
            <a:r>
              <a:rPr lang="en-US" sz="2400" dirty="0">
                <a:solidFill>
                  <a:srgbClr val="000000"/>
                </a:solidFill>
                <a:ea typeface="HGｺﾞｼｯｸE"/>
                <a:cs typeface="Times New Roman" pitchFamily="18" charset="0"/>
              </a:rPr>
              <a:t> </a:t>
            </a:r>
            <a:r>
              <a:rPr lang="en-US" sz="2400" dirty="0" err="1">
                <a:solidFill>
                  <a:srgbClr val="0000FF"/>
                </a:solidFill>
                <a:ea typeface="HGｺﾞｼｯｸE"/>
                <a:cs typeface="Times New Roman" pitchFamily="18" charset="0"/>
              </a:rPr>
              <a:t>bagaimana</a:t>
            </a:r>
            <a:r>
              <a:rPr lang="en-US" sz="2400" dirty="0">
                <a:solidFill>
                  <a:srgbClr val="0000FF"/>
                </a:solidFill>
                <a:ea typeface="HGｺﾞｼｯｸE"/>
                <a:cs typeface="Times New Roman" pitchFamily="18" charset="0"/>
              </a:rPr>
              <a:t> </a:t>
            </a:r>
            <a:r>
              <a:rPr lang="en-US" sz="2400" dirty="0" err="1">
                <a:solidFill>
                  <a:srgbClr val="0000FF"/>
                </a:solidFill>
                <a:ea typeface="HGｺﾞｼｯｸE"/>
                <a:cs typeface="Times New Roman" pitchFamily="18" charset="0"/>
              </a:rPr>
              <a:t>membangun</a:t>
            </a:r>
            <a:r>
              <a:rPr lang="en-US" sz="2400" dirty="0">
                <a:solidFill>
                  <a:srgbClr val="0000FF"/>
                </a:solidFill>
                <a:ea typeface="HGｺﾞｼｯｸE"/>
                <a:cs typeface="Times New Roman" pitchFamily="18" charset="0"/>
              </a:rPr>
              <a:t> </a:t>
            </a:r>
            <a:r>
              <a:rPr lang="en-US" sz="2400" dirty="0" err="1">
                <a:solidFill>
                  <a:srgbClr val="C00000"/>
                </a:solidFill>
                <a:ea typeface="HGｺﾞｼｯｸE"/>
                <a:cs typeface="Times New Roman" pitchFamily="18" charset="0"/>
              </a:rPr>
              <a:t>pemodelan</a:t>
            </a:r>
            <a:r>
              <a:rPr lang="en-US" sz="2400" dirty="0">
                <a:solidFill>
                  <a:srgbClr val="C00000"/>
                </a:solidFill>
                <a:ea typeface="HGｺﾞｼｯｸE"/>
                <a:cs typeface="Times New Roman" pitchFamily="18" charset="0"/>
              </a:rPr>
              <a:t> </a:t>
            </a:r>
            <a:r>
              <a:rPr lang="en-US" sz="2400" dirty="0" err="1">
                <a:solidFill>
                  <a:srgbClr val="C00000"/>
                </a:solidFill>
                <a:ea typeface="HGｺﾞｼｯｸE"/>
                <a:cs typeface="Times New Roman" pitchFamily="18" charset="0"/>
              </a:rPr>
              <a:t>obyek</a:t>
            </a:r>
            <a:r>
              <a:rPr lang="en-US" sz="2400" dirty="0">
                <a:solidFill>
                  <a:srgbClr val="000000"/>
                </a:solidFill>
                <a:ea typeface="HGｺﾞｼｯｸE"/>
                <a:cs typeface="Times New Roman" pitchFamily="18" charset="0"/>
              </a:rPr>
              <a:t>. </a:t>
            </a:r>
          </a:p>
          <a:p>
            <a:pPr eaLnBrk="1" hangingPunct="1">
              <a:lnSpc>
                <a:spcPct val="90000"/>
              </a:lnSpc>
              <a:spcBef>
                <a:spcPts val="300"/>
              </a:spcBef>
              <a:spcAft>
                <a:spcPts val="300"/>
              </a:spcAft>
            </a:pPr>
            <a:r>
              <a:rPr lang="en-US" sz="2400" dirty="0" err="1">
                <a:solidFill>
                  <a:srgbClr val="000000"/>
                </a:solidFill>
                <a:ea typeface="HGｺﾞｼｯｸE"/>
                <a:cs typeface="Times New Roman" pitchFamily="18" charset="0"/>
              </a:rPr>
              <a:t>Mendefinisikan</a:t>
            </a:r>
            <a:r>
              <a:rPr lang="en-US" sz="2400" dirty="0">
                <a:solidFill>
                  <a:srgbClr val="000000"/>
                </a:solidFill>
                <a:ea typeface="HGｺﾞｼｯｸE"/>
                <a:cs typeface="Times New Roman" pitchFamily="18" charset="0"/>
              </a:rPr>
              <a:t> UML </a:t>
            </a:r>
            <a:r>
              <a:rPr lang="en-US" sz="2400" dirty="0" err="1">
                <a:solidFill>
                  <a:srgbClr val="000000"/>
                </a:solidFill>
                <a:ea typeface="HGｺﾞｼｯｸE"/>
                <a:cs typeface="Times New Roman" pitchFamily="18" charset="0"/>
              </a:rPr>
              <a:t>dan</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berbagai</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macam</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tipe</a:t>
            </a:r>
            <a:r>
              <a:rPr lang="en-US" sz="2400" dirty="0">
                <a:solidFill>
                  <a:srgbClr val="000000"/>
                </a:solidFill>
                <a:ea typeface="HGｺﾞｼｯｸE"/>
                <a:cs typeface="Times New Roman" pitchFamily="18" charset="0"/>
              </a:rPr>
              <a:t> diagram yang </a:t>
            </a:r>
            <a:r>
              <a:rPr lang="en-US" sz="2400" dirty="0" err="1">
                <a:solidFill>
                  <a:srgbClr val="000000"/>
                </a:solidFill>
                <a:ea typeface="HGｺﾞｼｯｸE"/>
                <a:cs typeface="Times New Roman" pitchFamily="18" charset="0"/>
              </a:rPr>
              <a:t>digunakan</a:t>
            </a:r>
            <a:r>
              <a:rPr lang="en-US" sz="2400" dirty="0">
                <a:solidFill>
                  <a:srgbClr val="000000"/>
                </a:solidFill>
                <a:ea typeface="HGｺﾞｼｯｸE"/>
                <a:cs typeface="Times New Roman" pitchFamily="18" charset="0"/>
              </a:rPr>
              <a:t>. </a:t>
            </a:r>
          </a:p>
          <a:p>
            <a:pPr eaLnBrk="1" hangingPunct="1">
              <a:lnSpc>
                <a:spcPct val="90000"/>
              </a:lnSpc>
              <a:spcBef>
                <a:spcPts val="300"/>
              </a:spcBef>
              <a:spcAft>
                <a:spcPts val="300"/>
              </a:spcAft>
            </a:pPr>
            <a:r>
              <a:rPr lang="en-US" sz="2400" dirty="0" err="1">
                <a:solidFill>
                  <a:srgbClr val="000000"/>
                </a:solidFill>
                <a:ea typeface="HGｺﾞｼｯｸE"/>
                <a:cs typeface="Times New Roman" pitchFamily="18" charset="0"/>
              </a:rPr>
              <a:t>Mampu</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memperbaiki</a:t>
            </a:r>
            <a:r>
              <a:rPr lang="en-US" sz="2400" dirty="0">
                <a:solidFill>
                  <a:srgbClr val="000000"/>
                </a:solidFill>
                <a:ea typeface="HGｺﾞｼｯｸE"/>
                <a:cs typeface="Times New Roman" pitchFamily="18" charset="0"/>
              </a:rPr>
              <a:t> model </a:t>
            </a:r>
            <a:r>
              <a:rPr lang="en-US" sz="2400" dirty="0">
                <a:solidFill>
                  <a:srgbClr val="0000FF"/>
                </a:solidFill>
                <a:ea typeface="HGｺﾞｼｯｸE"/>
                <a:cs typeface="Times New Roman" pitchFamily="18" charset="0"/>
              </a:rPr>
              <a:t>use case model </a:t>
            </a:r>
            <a:r>
              <a:rPr lang="en-US" sz="2400" dirty="0" err="1">
                <a:solidFill>
                  <a:srgbClr val="000000"/>
                </a:solidFill>
                <a:ea typeface="HGｺﾞｼｯｸE"/>
                <a:cs typeface="Times New Roman" pitchFamily="18" charset="0"/>
              </a:rPr>
              <a:t>dari</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fase</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analisis</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kebutuhan</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menjadi</a:t>
            </a:r>
            <a:r>
              <a:rPr lang="en-US" sz="2400" dirty="0">
                <a:solidFill>
                  <a:srgbClr val="000000"/>
                </a:solidFill>
                <a:ea typeface="HGｺﾞｼｯｸE"/>
                <a:cs typeface="Times New Roman" pitchFamily="18" charset="0"/>
              </a:rPr>
              <a:t> model </a:t>
            </a:r>
            <a:r>
              <a:rPr lang="en-US" sz="2400" dirty="0">
                <a:solidFill>
                  <a:srgbClr val="C00000"/>
                </a:solidFill>
                <a:ea typeface="HGｺﾞｼｯｸE"/>
                <a:cs typeface="Times New Roman" pitchFamily="18" charset="0"/>
              </a:rPr>
              <a:t>use case </a:t>
            </a:r>
            <a:r>
              <a:rPr lang="en-US" sz="2400" dirty="0" err="1">
                <a:solidFill>
                  <a:srgbClr val="C00000"/>
                </a:solidFill>
                <a:ea typeface="HGｺﾞｼｯｸE"/>
                <a:cs typeface="Times New Roman" pitchFamily="18" charset="0"/>
              </a:rPr>
              <a:t>analisis</a:t>
            </a:r>
            <a:r>
              <a:rPr lang="en-US" sz="2400" dirty="0">
                <a:solidFill>
                  <a:srgbClr val="000000"/>
                </a:solidFill>
                <a:ea typeface="HGｺﾞｼｯｸE"/>
                <a:cs typeface="Times New Roman" pitchFamily="18" charset="0"/>
              </a:rPr>
              <a:t>.</a:t>
            </a:r>
          </a:p>
          <a:p>
            <a:pPr eaLnBrk="1" hangingPunct="1">
              <a:lnSpc>
                <a:spcPct val="90000"/>
              </a:lnSpc>
              <a:spcBef>
                <a:spcPts val="300"/>
              </a:spcBef>
              <a:spcAft>
                <a:spcPts val="300"/>
              </a:spcAft>
            </a:pPr>
            <a:r>
              <a:rPr lang="en-US" sz="2400" dirty="0" err="1">
                <a:solidFill>
                  <a:srgbClr val="000000"/>
                </a:solidFill>
                <a:ea typeface="HGｺﾞｼｯｸE"/>
                <a:cs typeface="Times New Roman" pitchFamily="18" charset="0"/>
              </a:rPr>
              <a:t>Mampu</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mendefinisikan</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obyek</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bisnis</a:t>
            </a:r>
            <a:endParaRPr lang="en-US" sz="2400" dirty="0">
              <a:solidFill>
                <a:srgbClr val="000000"/>
              </a:solidFill>
              <a:ea typeface="HGｺﾞｼｯｸE"/>
              <a:cs typeface="Times New Roman" pitchFamily="18" charset="0"/>
            </a:endParaRPr>
          </a:p>
          <a:p>
            <a:pPr eaLnBrk="1" hangingPunct="1">
              <a:lnSpc>
                <a:spcPct val="90000"/>
              </a:lnSpc>
              <a:spcBef>
                <a:spcPts val="300"/>
              </a:spcBef>
              <a:spcAft>
                <a:spcPts val="300"/>
              </a:spcAft>
            </a:pPr>
            <a:r>
              <a:rPr lang="en-US" sz="2400" dirty="0" err="1">
                <a:solidFill>
                  <a:srgbClr val="000000"/>
                </a:solidFill>
                <a:ea typeface="HGｺﾞｼｯｸE"/>
                <a:cs typeface="Times New Roman" pitchFamily="18" charset="0"/>
              </a:rPr>
              <a:t>Mampu</a:t>
            </a:r>
            <a:r>
              <a:rPr lang="en-US" sz="2400" dirty="0">
                <a:solidFill>
                  <a:srgbClr val="000000"/>
                </a:solidFill>
                <a:ea typeface="HGｺﾞｼｯｸE"/>
                <a:cs typeface="Times New Roman" pitchFamily="18" charset="0"/>
              </a:rPr>
              <a:t> </a:t>
            </a:r>
            <a:r>
              <a:rPr lang="en-US" sz="2400" dirty="0" err="1">
                <a:solidFill>
                  <a:srgbClr val="0000FF"/>
                </a:solidFill>
                <a:ea typeface="HGｺﾞｼｯｸE"/>
                <a:cs typeface="Times New Roman" pitchFamily="18" charset="0"/>
              </a:rPr>
              <a:t>membangun</a:t>
            </a:r>
            <a:r>
              <a:rPr lang="en-US" sz="2400" dirty="0">
                <a:solidFill>
                  <a:srgbClr val="000000"/>
                </a:solidFill>
                <a:ea typeface="HGｺﾞｼｯｸE"/>
                <a:cs typeface="Times New Roman" pitchFamily="18" charset="0"/>
              </a:rPr>
              <a:t> </a:t>
            </a:r>
            <a:r>
              <a:rPr lang="en-US" sz="2400" i="1" dirty="0">
                <a:solidFill>
                  <a:srgbClr val="C00000"/>
                </a:solidFill>
                <a:ea typeface="HGｺﾞｼｯｸE"/>
                <a:cs typeface="Times New Roman" pitchFamily="18" charset="0"/>
              </a:rPr>
              <a:t>activity diagram</a:t>
            </a:r>
            <a:r>
              <a:rPr lang="en-US" sz="2400" dirty="0">
                <a:solidFill>
                  <a:srgbClr val="000000"/>
                </a:solidFill>
                <a:ea typeface="HGｺﾞｼｯｸE"/>
                <a:cs typeface="Times New Roman" pitchFamily="18" charset="0"/>
              </a:rPr>
              <a:t>.</a:t>
            </a:r>
          </a:p>
          <a:p>
            <a:pPr eaLnBrk="1" hangingPunct="1">
              <a:lnSpc>
                <a:spcPct val="90000"/>
              </a:lnSpc>
              <a:spcBef>
                <a:spcPts val="300"/>
              </a:spcBef>
              <a:spcAft>
                <a:spcPts val="300"/>
              </a:spcAft>
            </a:pPr>
            <a:r>
              <a:rPr lang="en-US" sz="2400" dirty="0" err="1">
                <a:solidFill>
                  <a:srgbClr val="000000"/>
                </a:solidFill>
                <a:ea typeface="HGｺﾞｼｯｸE"/>
                <a:cs typeface="Times New Roman" pitchFamily="18" charset="0"/>
              </a:rPr>
              <a:t>Mampu</a:t>
            </a:r>
            <a:r>
              <a:rPr lang="en-US" sz="2400" dirty="0">
                <a:solidFill>
                  <a:srgbClr val="000000"/>
                </a:solidFill>
                <a:ea typeface="HGｺﾞｼｯｸE"/>
                <a:cs typeface="Times New Roman" pitchFamily="18" charset="0"/>
              </a:rPr>
              <a:t> </a:t>
            </a:r>
            <a:r>
              <a:rPr lang="en-US" sz="2400" dirty="0" err="1">
                <a:solidFill>
                  <a:srgbClr val="0000FF"/>
                </a:solidFill>
                <a:ea typeface="HGｺﾞｼｯｸE"/>
                <a:cs typeface="Times New Roman" pitchFamily="18" charset="0"/>
              </a:rPr>
              <a:t>membangun</a:t>
            </a:r>
            <a:r>
              <a:rPr lang="en-US" sz="2400" dirty="0">
                <a:solidFill>
                  <a:srgbClr val="000000"/>
                </a:solidFill>
                <a:ea typeface="HGｺﾞｼｯｸE"/>
                <a:cs typeface="Times New Roman" pitchFamily="18" charset="0"/>
              </a:rPr>
              <a:t> diagram </a:t>
            </a:r>
            <a:r>
              <a:rPr lang="en-US" sz="2400" dirty="0" err="1">
                <a:solidFill>
                  <a:srgbClr val="000000"/>
                </a:solidFill>
                <a:ea typeface="HGｺﾞｼｯｸE"/>
                <a:cs typeface="Times New Roman" pitchFamily="18" charset="0"/>
              </a:rPr>
              <a:t>kelas</a:t>
            </a:r>
            <a:r>
              <a:rPr lang="en-US" sz="2400" dirty="0">
                <a:solidFill>
                  <a:srgbClr val="000000"/>
                </a:solidFill>
                <a:ea typeface="HGｺﾞｼｯｸE"/>
                <a:cs typeface="Times New Roman" pitchFamily="18" charset="0"/>
              </a:rPr>
              <a:t> </a:t>
            </a:r>
            <a:r>
              <a:rPr lang="en-US" sz="2400" dirty="0" err="1">
                <a:solidFill>
                  <a:srgbClr val="000000"/>
                </a:solidFill>
                <a:ea typeface="HGｺﾞｼｯｸE"/>
                <a:cs typeface="Times New Roman" pitchFamily="18" charset="0"/>
              </a:rPr>
              <a:t>analisis</a:t>
            </a:r>
            <a:r>
              <a:rPr lang="en-US" sz="2400" dirty="0">
                <a:solidFill>
                  <a:srgbClr val="000000"/>
                </a:solidFill>
                <a:ea typeface="HGｺﾞｼｯｸE"/>
                <a:cs typeface="Times New Roman" pitchFamily="18" charset="0"/>
              </a:rPr>
              <a:t> (</a:t>
            </a:r>
            <a:r>
              <a:rPr lang="en-US" sz="2400" i="1" dirty="0">
                <a:solidFill>
                  <a:srgbClr val="C00000"/>
                </a:solidFill>
                <a:ea typeface="HGｺﾞｼｯｸE"/>
                <a:cs typeface="Times New Roman" pitchFamily="18" charset="0"/>
              </a:rPr>
              <a:t>analysis class diagram)</a:t>
            </a:r>
            <a:r>
              <a:rPr lang="en-US" sz="2400" dirty="0">
                <a:solidFill>
                  <a:srgbClr val="C00000"/>
                </a:solidFill>
                <a:ea typeface="HGｺﾞｼｯｸE"/>
                <a:cs typeface="Times New Roman" pitchFamily="18" charset="0"/>
              </a:rPr>
              <a:t>.</a:t>
            </a:r>
          </a:p>
          <a:p>
            <a:pPr eaLnBrk="1" hangingPunct="1">
              <a:lnSpc>
                <a:spcPct val="90000"/>
              </a:lnSpc>
              <a:spcBef>
                <a:spcPts val="300"/>
              </a:spcBef>
              <a:spcAft>
                <a:spcPts val="300"/>
              </a:spcAft>
            </a:pPr>
            <a:endParaRPr lang="en-US" sz="2400" dirty="0">
              <a:solidFill>
                <a:srgbClr val="000000"/>
              </a:solidFill>
              <a:ea typeface="HGｺﾞｼｯｸE"/>
              <a:cs typeface="Times New Roman"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Polimorfisme</a:t>
            </a:r>
          </a:p>
        </p:txBody>
      </p:sp>
      <p:sp>
        <p:nvSpPr>
          <p:cNvPr id="27651" name="Rectangle 3"/>
          <p:cNvSpPr>
            <a:spLocks noGrp="1" noChangeArrowheads="1"/>
          </p:cNvSpPr>
          <p:nvPr>
            <p:ph idx="1"/>
          </p:nvPr>
        </p:nvSpPr>
        <p:spPr>
          <a:xfrm>
            <a:off x="1071563" y="1285875"/>
            <a:ext cx="3929062" cy="5181600"/>
          </a:xfrm>
        </p:spPr>
        <p:txBody>
          <a:bodyPr/>
          <a:lstStyle/>
          <a:p>
            <a:pPr marL="0" indent="0" eaLnBrk="1" hangingPunct="1">
              <a:lnSpc>
                <a:spcPct val="80000"/>
              </a:lnSpc>
              <a:buFont typeface="Wingdings" pitchFamily="2" charset="2"/>
              <a:buNone/>
            </a:pPr>
            <a:r>
              <a:rPr lang="en-US" sz="2400" b="1" dirty="0" err="1">
                <a:ea typeface="HGｺﾞｼｯｸE"/>
              </a:rPr>
              <a:t>Polimorfisme</a:t>
            </a:r>
            <a:r>
              <a:rPr lang="en-US" sz="2400" dirty="0">
                <a:ea typeface="HGｺﾞｼｯｸE"/>
              </a:rPr>
              <a:t> – </a:t>
            </a:r>
            <a:r>
              <a:rPr lang="en-US" sz="2400" dirty="0" err="1">
                <a:solidFill>
                  <a:srgbClr val="C00000"/>
                </a:solidFill>
                <a:ea typeface="HGｺﾞｼｯｸE"/>
              </a:rPr>
              <a:t>obyek</a:t>
            </a:r>
            <a:r>
              <a:rPr lang="en-US" sz="2400" dirty="0">
                <a:solidFill>
                  <a:srgbClr val="C00000"/>
                </a:solidFill>
                <a:ea typeface="HGｺﾞｼｯｸE"/>
              </a:rPr>
              <a:t> yang </a:t>
            </a:r>
            <a:r>
              <a:rPr lang="en-US" sz="2400" dirty="0" err="1">
                <a:solidFill>
                  <a:srgbClr val="C00000"/>
                </a:solidFill>
                <a:ea typeface="HGｺﾞｼｯｸE"/>
              </a:rPr>
              <a:t>berbeda</a:t>
            </a:r>
            <a:r>
              <a:rPr lang="en-US" sz="2400" dirty="0">
                <a:ea typeface="HGｺﾞｼｯｸE"/>
              </a:rPr>
              <a:t> </a:t>
            </a:r>
            <a:r>
              <a:rPr lang="en-US" sz="2400" dirty="0" err="1">
                <a:ea typeface="HGｺﾞｼｯｸE"/>
              </a:rPr>
              <a:t>dapat</a:t>
            </a:r>
            <a:r>
              <a:rPr lang="en-US" sz="2400" dirty="0">
                <a:ea typeface="HGｺﾞｼｯｸE"/>
              </a:rPr>
              <a:t> </a:t>
            </a:r>
            <a:r>
              <a:rPr lang="en-US" sz="2400" dirty="0" err="1">
                <a:ea typeface="HGｺﾞｼｯｸE"/>
              </a:rPr>
              <a:t>merespon</a:t>
            </a:r>
            <a:r>
              <a:rPr lang="en-US" sz="2400" dirty="0">
                <a:ea typeface="HGｺﾞｼｯｸE"/>
              </a:rPr>
              <a:t> </a:t>
            </a:r>
            <a:r>
              <a:rPr lang="en-US" sz="2400" dirty="0" err="1">
                <a:solidFill>
                  <a:srgbClr val="0000FF"/>
                </a:solidFill>
                <a:ea typeface="HGｺﾞｼｯｸE"/>
              </a:rPr>
              <a:t>pesan</a:t>
            </a:r>
            <a:r>
              <a:rPr lang="en-US" sz="2400" dirty="0">
                <a:solidFill>
                  <a:srgbClr val="0000FF"/>
                </a:solidFill>
                <a:ea typeface="HGｺﾞｼｯｸE"/>
              </a:rPr>
              <a:t> yang </a:t>
            </a:r>
            <a:r>
              <a:rPr lang="en-US" sz="2400" dirty="0" err="1">
                <a:solidFill>
                  <a:srgbClr val="0000FF"/>
                </a:solidFill>
                <a:ea typeface="HGｺﾞｼｯｸE"/>
              </a:rPr>
              <a:t>sama</a:t>
            </a:r>
            <a:r>
              <a:rPr lang="en-US" sz="2400" dirty="0">
                <a:solidFill>
                  <a:srgbClr val="0000FF"/>
                </a:solidFill>
                <a:ea typeface="HGｺﾞｼｯｸE"/>
              </a:rPr>
              <a:t> </a:t>
            </a:r>
            <a:r>
              <a:rPr lang="en-US" sz="2400" dirty="0" err="1">
                <a:ea typeface="HGｺﾞｼｯｸE"/>
              </a:rPr>
              <a:t>dengan</a:t>
            </a:r>
            <a:r>
              <a:rPr lang="en-US" sz="2400" dirty="0">
                <a:ea typeface="HGｺﾞｼｯｸE"/>
              </a:rPr>
              <a:t> </a:t>
            </a:r>
            <a:r>
              <a:rPr lang="en-US" sz="2400" dirty="0" err="1">
                <a:solidFill>
                  <a:srgbClr val="C00000"/>
                </a:solidFill>
                <a:ea typeface="HGｺﾞｼｯｸE"/>
              </a:rPr>
              <a:t>cara</a:t>
            </a:r>
            <a:r>
              <a:rPr lang="en-US" sz="2400" dirty="0">
                <a:solidFill>
                  <a:srgbClr val="C00000"/>
                </a:solidFill>
                <a:ea typeface="HGｺﾞｼｯｸE"/>
              </a:rPr>
              <a:t> yang </a:t>
            </a:r>
            <a:r>
              <a:rPr lang="en-US" sz="2400" dirty="0" err="1">
                <a:solidFill>
                  <a:srgbClr val="C00000"/>
                </a:solidFill>
                <a:ea typeface="HGｺﾞｼｯｸE"/>
              </a:rPr>
              <a:t>berbeda</a:t>
            </a:r>
            <a:r>
              <a:rPr lang="en-US" sz="2400" dirty="0">
                <a:ea typeface="HGｺﾞｼｯｸE"/>
              </a:rPr>
              <a:t>. </a:t>
            </a:r>
          </a:p>
          <a:p>
            <a:pPr marL="0" indent="0" eaLnBrk="1" hangingPunct="1">
              <a:lnSpc>
                <a:spcPct val="80000"/>
              </a:lnSpc>
              <a:buFont typeface="Wingdings" pitchFamily="2" charset="2"/>
              <a:buNone/>
            </a:pPr>
            <a:endParaRPr lang="en-US" sz="1600" i="1" dirty="0">
              <a:ea typeface="HGｺﾞｼｯｸE"/>
            </a:endParaRPr>
          </a:p>
          <a:p>
            <a:pPr marL="0" indent="0" eaLnBrk="1" hangingPunct="1">
              <a:lnSpc>
                <a:spcPct val="80000"/>
              </a:lnSpc>
              <a:buFont typeface="Wingdings" pitchFamily="2" charset="2"/>
              <a:buNone/>
            </a:pPr>
            <a:endParaRPr lang="en-US" sz="2400" dirty="0">
              <a:ea typeface="HGｺﾞｼｯｸE"/>
            </a:endParaRPr>
          </a:p>
          <a:p>
            <a:pPr marL="0" indent="0" eaLnBrk="1" hangingPunct="1">
              <a:lnSpc>
                <a:spcPct val="80000"/>
              </a:lnSpc>
              <a:buFont typeface="Wingdings" pitchFamily="2" charset="2"/>
              <a:buNone/>
            </a:pPr>
            <a:r>
              <a:rPr lang="en-US" sz="2400" b="1" i="1" dirty="0">
                <a:ea typeface="HGｺﾞｼｯｸE"/>
              </a:rPr>
              <a:t>Override</a:t>
            </a:r>
            <a:r>
              <a:rPr lang="en-US" sz="2400" dirty="0">
                <a:ea typeface="HGｺﾞｼｯｸE"/>
              </a:rPr>
              <a:t> – </a:t>
            </a:r>
            <a:r>
              <a:rPr lang="en-US" sz="2400" dirty="0" err="1">
                <a:ea typeface="HGｺﾞｼｯｸE"/>
              </a:rPr>
              <a:t>suatu</a:t>
            </a:r>
            <a:r>
              <a:rPr lang="en-US" sz="2400" dirty="0">
                <a:ea typeface="HGｺﾞｼｯｸE"/>
              </a:rPr>
              <a:t> </a:t>
            </a:r>
            <a:r>
              <a:rPr lang="en-US" sz="2400" dirty="0" err="1">
                <a:ea typeface="HGｺﾞｼｯｸE"/>
              </a:rPr>
              <a:t>teknik</a:t>
            </a:r>
            <a:r>
              <a:rPr lang="en-US" sz="2400" dirty="0">
                <a:ea typeface="HGｺﾞｼｯｸE"/>
              </a:rPr>
              <a:t> </a:t>
            </a:r>
            <a:r>
              <a:rPr lang="en-US" sz="2400" dirty="0" err="1">
                <a:ea typeface="HGｺﾞｼｯｸE"/>
              </a:rPr>
              <a:t>di</a:t>
            </a:r>
            <a:r>
              <a:rPr lang="en-US" sz="2400" dirty="0">
                <a:ea typeface="HGｺﾞｼｯｸE"/>
              </a:rPr>
              <a:t> </a:t>
            </a:r>
            <a:r>
              <a:rPr lang="en-US" sz="2400" dirty="0" err="1">
                <a:ea typeface="HGｺﾞｼｯｸE"/>
              </a:rPr>
              <a:t>mana</a:t>
            </a:r>
            <a:r>
              <a:rPr lang="en-US" sz="2400" dirty="0">
                <a:ea typeface="HGｺﾞｼｯｸE"/>
              </a:rPr>
              <a:t> </a:t>
            </a:r>
            <a:r>
              <a:rPr lang="en-US" sz="2400" dirty="0" err="1">
                <a:ea typeface="HGｺﾞｼｯｸE"/>
              </a:rPr>
              <a:t>suatu</a:t>
            </a:r>
            <a:r>
              <a:rPr lang="en-US" sz="2400" dirty="0">
                <a:ea typeface="HGｺﾞｼｯｸE"/>
              </a:rPr>
              <a:t> </a:t>
            </a:r>
            <a:r>
              <a:rPr lang="en-US" sz="2400" dirty="0">
                <a:solidFill>
                  <a:srgbClr val="C00000"/>
                </a:solidFill>
                <a:ea typeface="HGｺﾞｼｯｸE"/>
              </a:rPr>
              <a:t>sub-</a:t>
            </a:r>
            <a:r>
              <a:rPr lang="en-US" sz="2400" dirty="0" err="1">
                <a:solidFill>
                  <a:srgbClr val="C00000"/>
                </a:solidFill>
                <a:ea typeface="HGｺﾞｼｯｸE"/>
              </a:rPr>
              <a:t>kelas</a:t>
            </a:r>
            <a:r>
              <a:rPr lang="en-US" sz="2400" dirty="0">
                <a:solidFill>
                  <a:srgbClr val="C00000"/>
                </a:solidFill>
                <a:ea typeface="HGｺﾞｼｯｸE"/>
              </a:rPr>
              <a:t> (</a:t>
            </a:r>
            <a:r>
              <a:rPr lang="en-US" sz="2400" i="1" dirty="0">
                <a:solidFill>
                  <a:srgbClr val="C00000"/>
                </a:solidFill>
                <a:ea typeface="HGｺﾞｼｯｸE"/>
              </a:rPr>
              <a:t>subtype)</a:t>
            </a:r>
            <a:r>
              <a:rPr lang="en-US" sz="2400" i="1" dirty="0">
                <a:ea typeface="HGｺﾞｼｯｸE"/>
              </a:rPr>
              <a:t> </a:t>
            </a:r>
            <a:r>
              <a:rPr lang="en-US" sz="2400" dirty="0" err="1">
                <a:solidFill>
                  <a:srgbClr val="0000FF"/>
                </a:solidFill>
                <a:ea typeface="HGｺﾞｼｯｸE"/>
              </a:rPr>
              <a:t>menggunakan</a:t>
            </a:r>
            <a:r>
              <a:rPr lang="en-US" sz="2400" dirty="0">
                <a:solidFill>
                  <a:srgbClr val="0000FF"/>
                </a:solidFill>
                <a:ea typeface="HGｺﾞｼｯｸE"/>
              </a:rPr>
              <a:t> </a:t>
            </a:r>
            <a:r>
              <a:rPr lang="en-US" sz="2400" dirty="0" err="1">
                <a:solidFill>
                  <a:srgbClr val="0000FF"/>
                </a:solidFill>
                <a:ea typeface="HGｺﾞｼｯｸE"/>
              </a:rPr>
              <a:t>atribut</a:t>
            </a:r>
            <a:r>
              <a:rPr lang="en-US" sz="2400" dirty="0">
                <a:solidFill>
                  <a:srgbClr val="0000FF"/>
                </a:solidFill>
                <a:ea typeface="HGｺﾞｼｯｸE"/>
              </a:rPr>
              <a:t> </a:t>
            </a:r>
            <a:r>
              <a:rPr lang="en-US" sz="2400" dirty="0" err="1">
                <a:solidFill>
                  <a:srgbClr val="0000FF"/>
                </a:solidFill>
                <a:ea typeface="HGｺﾞｼｯｸE"/>
              </a:rPr>
              <a:t>atau</a:t>
            </a:r>
            <a:r>
              <a:rPr lang="en-US" sz="2400" dirty="0">
                <a:solidFill>
                  <a:srgbClr val="0000FF"/>
                </a:solidFill>
                <a:ea typeface="HGｺﾞｼｯｸE"/>
              </a:rPr>
              <a:t> </a:t>
            </a:r>
            <a:r>
              <a:rPr lang="en-US" sz="2400" dirty="0" err="1">
                <a:solidFill>
                  <a:srgbClr val="0000FF"/>
                </a:solidFill>
                <a:ea typeface="HGｺﾞｼｯｸE"/>
              </a:rPr>
              <a:t>perilaku</a:t>
            </a:r>
            <a:r>
              <a:rPr lang="en-US" sz="2400" dirty="0">
                <a:solidFill>
                  <a:srgbClr val="0000FF"/>
                </a:solidFill>
                <a:ea typeface="HGｺﾞｼｯｸE"/>
              </a:rPr>
              <a:t> </a:t>
            </a:r>
            <a:r>
              <a:rPr lang="en-US" sz="2400" i="1" dirty="0">
                <a:solidFill>
                  <a:srgbClr val="0000FF"/>
                </a:solidFill>
                <a:ea typeface="HGｺﾞｼｯｸE"/>
              </a:rPr>
              <a:t>  </a:t>
            </a:r>
            <a:r>
              <a:rPr lang="en-US" sz="2400" dirty="0" err="1">
                <a:solidFill>
                  <a:srgbClr val="0000FF"/>
                </a:solidFill>
                <a:ea typeface="HGｺﾞｼｯｸE"/>
              </a:rPr>
              <a:t>milik</a:t>
            </a:r>
            <a:r>
              <a:rPr lang="en-US" sz="2400" dirty="0">
                <a:solidFill>
                  <a:srgbClr val="0000FF"/>
                </a:solidFill>
                <a:ea typeface="HGｺﾞｼｯｸE"/>
              </a:rPr>
              <a:t> </a:t>
            </a:r>
            <a:r>
              <a:rPr lang="en-US" sz="2400" dirty="0" err="1">
                <a:solidFill>
                  <a:srgbClr val="0000FF"/>
                </a:solidFill>
                <a:ea typeface="HGｺﾞｼｯｸE"/>
              </a:rPr>
              <a:t>dirinya</a:t>
            </a:r>
            <a:r>
              <a:rPr lang="en-US" sz="2400" dirty="0">
                <a:solidFill>
                  <a:srgbClr val="0000FF"/>
                </a:solidFill>
                <a:ea typeface="HGｺﾞｼｯｸE"/>
              </a:rPr>
              <a:t> </a:t>
            </a:r>
            <a:r>
              <a:rPr lang="en-US" sz="2400" dirty="0" err="1">
                <a:solidFill>
                  <a:srgbClr val="0000FF"/>
                </a:solidFill>
                <a:ea typeface="HGｺﾞｼｯｸE"/>
              </a:rPr>
              <a:t>sendir</a:t>
            </a:r>
            <a:r>
              <a:rPr lang="en-US" sz="2400" dirty="0" err="1">
                <a:ea typeface="HGｺﾞｼｯｸE"/>
              </a:rPr>
              <a:t>i</a:t>
            </a:r>
            <a:r>
              <a:rPr lang="en-US" sz="2400" dirty="0">
                <a:ea typeface="HGｺﾞｼｯｸE"/>
              </a:rPr>
              <a:t>, </a:t>
            </a:r>
            <a:r>
              <a:rPr lang="en-US" sz="2400" dirty="0" err="1">
                <a:ea typeface="HGｺﾞｼｯｸE"/>
              </a:rPr>
              <a:t>bukan</a:t>
            </a:r>
            <a:r>
              <a:rPr lang="en-US" sz="2400" dirty="0">
                <a:ea typeface="HGｺﾞｼｯｸE"/>
              </a:rPr>
              <a:t> </a:t>
            </a:r>
            <a:r>
              <a:rPr lang="en-US" sz="2400" dirty="0" err="1">
                <a:ea typeface="HGｺﾞｼｯｸE"/>
              </a:rPr>
              <a:t>atribut</a:t>
            </a:r>
            <a:r>
              <a:rPr lang="en-US" sz="2400" dirty="0">
                <a:ea typeface="HGｺﾞｼｯｸE"/>
              </a:rPr>
              <a:t> </a:t>
            </a:r>
            <a:r>
              <a:rPr lang="en-US" sz="2400" dirty="0" err="1">
                <a:ea typeface="HGｺﾞｼｯｸE"/>
              </a:rPr>
              <a:t>atau</a:t>
            </a:r>
            <a:r>
              <a:rPr lang="en-US" sz="2400" dirty="0">
                <a:ea typeface="HGｺﾞｼｯｸE"/>
              </a:rPr>
              <a:t> </a:t>
            </a:r>
            <a:r>
              <a:rPr lang="en-US" sz="2400" dirty="0" err="1">
                <a:ea typeface="HGｺﾞｼｯｸE"/>
              </a:rPr>
              <a:t>perilaku</a:t>
            </a:r>
            <a:r>
              <a:rPr lang="en-US" sz="2400" dirty="0">
                <a:ea typeface="HGｺﾞｼｯｸE"/>
              </a:rPr>
              <a:t> yang </a:t>
            </a:r>
            <a:r>
              <a:rPr lang="en-US" sz="2400" dirty="0" err="1">
                <a:ea typeface="HGｺﾞｼｯｸE"/>
              </a:rPr>
              <a:t>diturunkan</a:t>
            </a:r>
            <a:r>
              <a:rPr lang="en-US" sz="2400" dirty="0">
                <a:ea typeface="HGｺﾞｼｯｸE"/>
              </a:rPr>
              <a:t> </a:t>
            </a:r>
            <a:r>
              <a:rPr lang="en-US" sz="2400" dirty="0" err="1">
                <a:ea typeface="HGｺﾞｼｯｸE"/>
              </a:rPr>
              <a:t>dari</a:t>
            </a:r>
            <a:r>
              <a:rPr lang="en-US" sz="2400" dirty="0">
                <a:ea typeface="HGｺﾞｼｯｸE"/>
              </a:rPr>
              <a:t> </a:t>
            </a:r>
            <a:r>
              <a:rPr lang="en-US" sz="2400" dirty="0" err="1">
                <a:ea typeface="HGｺﾞｼｯｸE"/>
              </a:rPr>
              <a:t>supertype</a:t>
            </a:r>
            <a:r>
              <a:rPr lang="en-US" sz="2400" dirty="0">
                <a:ea typeface="HGｺﾞｼｯｸE"/>
              </a:rPr>
              <a:t>. </a:t>
            </a:r>
          </a:p>
          <a:p>
            <a:pPr marL="0" indent="0" eaLnBrk="1" hangingPunct="1">
              <a:lnSpc>
                <a:spcPct val="80000"/>
              </a:lnSpc>
              <a:buFont typeface="Wingdings" pitchFamily="2" charset="2"/>
              <a:buNone/>
            </a:pPr>
            <a:r>
              <a:rPr lang="en-US" sz="2400" dirty="0">
                <a:ea typeface="HGｺﾞｼｯｸE"/>
              </a:rPr>
              <a:t> </a:t>
            </a:r>
          </a:p>
        </p:txBody>
      </p:sp>
      <p:pic>
        <p:nvPicPr>
          <p:cNvPr id="27652" name="Picture 4" descr="whi74173_1108"/>
          <p:cNvPicPr>
            <a:picLocks noChangeAspect="1" noChangeArrowheads="1"/>
          </p:cNvPicPr>
          <p:nvPr/>
        </p:nvPicPr>
        <p:blipFill>
          <a:blip r:embed="rId3" cstate="print"/>
          <a:srcRect/>
          <a:stretch>
            <a:fillRect/>
          </a:stretch>
        </p:blipFill>
        <p:spPr bwMode="auto">
          <a:xfrm>
            <a:off x="5002382" y="1125539"/>
            <a:ext cx="3852692" cy="4319685"/>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cs typeface="+mj-cs"/>
              </a:rPr>
              <a:t>Diagram –Diagram dalam UML 2.0</a:t>
            </a:r>
          </a:p>
        </p:txBody>
      </p:sp>
      <p:graphicFrame>
        <p:nvGraphicFramePr>
          <p:cNvPr id="191491" name="Group 3"/>
          <p:cNvGraphicFramePr>
            <a:graphicFrameLocks noGrp="1"/>
          </p:cNvGraphicFramePr>
          <p:nvPr>
            <p:ph type="tbl" idx="1"/>
            <p:extLst>
              <p:ext uri="{D42A27DB-BD31-4B8C-83A1-F6EECF244321}">
                <p14:modId xmlns:p14="http://schemas.microsoft.com/office/powerpoint/2010/main" val="1960646261"/>
              </p:ext>
            </p:extLst>
          </p:nvPr>
        </p:nvGraphicFramePr>
        <p:xfrm>
          <a:off x="395288" y="981075"/>
          <a:ext cx="8382000" cy="5589783"/>
        </p:xfrm>
        <a:graphic>
          <a:graphicData uri="http://schemas.openxmlformats.org/drawingml/2006/table">
            <a:tbl>
              <a:tblPr/>
              <a:tblGrid>
                <a:gridCol w="2173287">
                  <a:extLst>
                    <a:ext uri="{9D8B030D-6E8A-4147-A177-3AD203B41FA5}">
                      <a16:colId xmlns:a16="http://schemas.microsoft.com/office/drawing/2014/main" val="20000"/>
                    </a:ext>
                  </a:extLst>
                </a:gridCol>
                <a:gridCol w="6208713">
                  <a:extLst>
                    <a:ext uri="{9D8B030D-6E8A-4147-A177-3AD203B41FA5}">
                      <a16:colId xmlns:a16="http://schemas.microsoft.com/office/drawing/2014/main" val="20001"/>
                    </a:ext>
                  </a:extLst>
                </a:gridCol>
              </a:tblGrid>
              <a:tr h="349250">
                <a:tc>
                  <a:txBody>
                    <a:bodyPr/>
                    <a:lstStyle/>
                    <a:p>
                      <a:pPr marL="342900" marR="0" lvl="0" indent="-342900" algn="ctr"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1" i="0" u="none" strike="noStrike" cap="none" normalizeH="0" baseline="0" dirty="0">
                          <a:ln>
                            <a:noFill/>
                          </a:ln>
                          <a:solidFill>
                            <a:schemeClr val="tx1"/>
                          </a:solidFill>
                          <a:effectLst/>
                          <a:latin typeface="Arial Narrow" pitchFamily="34" charset="0"/>
                          <a:ea typeface="Times New Roman" pitchFamily="18" charset="0"/>
                          <a:cs typeface="Arial" pitchFamily="34" charset="0"/>
                        </a:rPr>
                        <a:t>Diagram</a:t>
                      </a:r>
                      <a:endPar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1" i="0" u="none" strike="noStrike" cap="none" normalizeH="0" baseline="0" dirty="0">
                          <a:ln>
                            <a:noFill/>
                          </a:ln>
                          <a:solidFill>
                            <a:schemeClr val="tx1"/>
                          </a:solidFill>
                          <a:effectLst/>
                          <a:latin typeface="Arial Narrow" pitchFamily="34" charset="0"/>
                          <a:ea typeface="Times New Roman" pitchFamily="18" charset="0"/>
                          <a:cs typeface="Arial" pitchFamily="34" charset="0"/>
                        </a:rPr>
                        <a:t>Description</a:t>
                      </a:r>
                      <a:endPar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384300">
                <a:tc>
                  <a:txBody>
                    <a:bodyPr/>
                    <a:lstStyle/>
                    <a:p>
                      <a:pPr marL="342900" marR="0" lvl="0" indent="-34290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a:ln>
                            <a:noFill/>
                          </a:ln>
                          <a:solidFill>
                            <a:schemeClr val="tx1"/>
                          </a:solidFill>
                          <a:effectLst/>
                          <a:latin typeface="Arial Narrow" pitchFamily="34" charset="0"/>
                          <a:ea typeface="Times New Roman" pitchFamily="18" charset="0"/>
                          <a:cs typeface="Arial" pitchFamily="34" charset="0"/>
                        </a:rPr>
                        <a:t>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
                          <a:srgbClr val="333399"/>
                        </a:buClr>
                        <a:buSzTx/>
                        <a:buFont typeface="Arial" pitchFamily="34" charset="0"/>
                        <a:buChar char="•"/>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interaksi</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antara</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pengguna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eksternal</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Secara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grafis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siapa</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yang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menggunakan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dengan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cara</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bagaimana</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pengguna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berinteraksi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dengan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p>
                      <a:pPr marL="0" marR="0" lvl="0" indent="0" algn="l" defTabSz="914400" rtl="0" eaLnBrk="1" fontAlgn="base" latinLnBrk="0" hangingPunct="1">
                        <a:lnSpc>
                          <a:spcPct val="85000"/>
                        </a:lnSpc>
                        <a:spcBef>
                          <a:spcPct val="0"/>
                        </a:spcBef>
                        <a:spcAft>
                          <a:spcPct val="0"/>
                        </a:spcAft>
                        <a:buClr>
                          <a:srgbClr val="333399"/>
                        </a:buClr>
                        <a:buSzTx/>
                        <a:buFont typeface="Arial" pitchFamily="34" charset="0"/>
                        <a:buChar char="•"/>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Narasi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use case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digunakan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untuk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secara</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tekstual</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langkah-langkah</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interaksi</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dengan</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penggunanya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8013">
                <a:tc>
                  <a:txBody>
                    <a:bodyPr/>
                    <a:lstStyle/>
                    <a:p>
                      <a:pPr marL="342900" marR="0" lvl="0" indent="-34290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Activity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Aktivitas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alur</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aktivitas</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sekuensial</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tiap</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use case</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proses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bisnis</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logika</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43132">
                <a:tc>
                  <a:txBody>
                    <a:bodyPr/>
                    <a:lstStyle/>
                    <a:p>
                      <a:pPr marL="342900" marR="0" lvl="0" indent="-34290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Class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Kelas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struktur</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yang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memuat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yang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terdapat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beserta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hubungan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relasi</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antar</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125538">
                <a:tc>
                  <a:txBody>
                    <a:bodyPr/>
                    <a:lstStyle/>
                    <a:p>
                      <a:pPr marL="342900" marR="0" lvl="0" indent="-34290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Object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Serupa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dengan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class diagram,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namun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digunakan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untuk</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memodelkan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kejadian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(instance)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dengan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nilai-nilainy</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Dipakai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oleh</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pengembang</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untuk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memotret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keadaan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pada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saat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tertentu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66775">
                <a:tc>
                  <a:txBody>
                    <a:bodyPr/>
                    <a:lstStyle/>
                    <a:p>
                      <a:pPr marL="342900" marR="0" lvl="0" indent="-34290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a:ln>
                            <a:noFill/>
                          </a:ln>
                          <a:solidFill>
                            <a:schemeClr val="tx1"/>
                          </a:solidFill>
                          <a:effectLst/>
                          <a:latin typeface="Arial Narrow" pitchFamily="34" charset="0"/>
                          <a:ea typeface="Times New Roman" pitchFamily="18" charset="0"/>
                          <a:cs typeface="Arial" pitchFamily="34" charset="0"/>
                        </a:rPr>
                        <a:t>State Machine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Memodelkan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bagaimana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kejadian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dapat</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mengubah</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keadaan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(state)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sepanjang</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hidupnya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tersebut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berbagai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macam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keadan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yang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dapat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dialami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beserta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transisi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antar</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keadaan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tsb</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9250">
                <a:tc>
                  <a:txBody>
                    <a:bodyPr/>
                    <a:lstStyle/>
                    <a:p>
                      <a:pPr marL="342900" marR="0" lvl="0" indent="-34290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Composite Structure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dekomposis</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struktur</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internal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kelas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komponen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atau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use case.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cs typeface="+mj-cs"/>
              </a:rPr>
              <a:t>UML 2.0 Diagrams (cont.)</a:t>
            </a:r>
          </a:p>
        </p:txBody>
      </p:sp>
      <p:graphicFrame>
        <p:nvGraphicFramePr>
          <p:cNvPr id="193539" name="Group 3"/>
          <p:cNvGraphicFramePr>
            <a:graphicFrameLocks noGrp="1"/>
          </p:cNvGraphicFramePr>
          <p:nvPr>
            <p:ph type="tbl" idx="1"/>
            <p:extLst>
              <p:ext uri="{D42A27DB-BD31-4B8C-83A1-F6EECF244321}">
                <p14:modId xmlns:p14="http://schemas.microsoft.com/office/powerpoint/2010/main" val="3308944388"/>
              </p:ext>
            </p:extLst>
          </p:nvPr>
        </p:nvGraphicFramePr>
        <p:xfrm>
          <a:off x="395288" y="836613"/>
          <a:ext cx="8458200" cy="6028249"/>
        </p:xfrm>
        <a:graphic>
          <a:graphicData uri="http://schemas.openxmlformats.org/drawingml/2006/table">
            <a:tbl>
              <a:tblPr/>
              <a:tblGrid>
                <a:gridCol w="2192337">
                  <a:extLst>
                    <a:ext uri="{9D8B030D-6E8A-4147-A177-3AD203B41FA5}">
                      <a16:colId xmlns:a16="http://schemas.microsoft.com/office/drawing/2014/main" val="20000"/>
                    </a:ext>
                  </a:extLst>
                </a:gridCol>
                <a:gridCol w="6265863">
                  <a:extLst>
                    <a:ext uri="{9D8B030D-6E8A-4147-A177-3AD203B41FA5}">
                      <a16:colId xmlns:a16="http://schemas.microsoft.com/office/drawing/2014/main" val="20001"/>
                    </a:ext>
                  </a:extLst>
                </a:gridCol>
              </a:tblGrid>
              <a:tr h="334963">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1" i="0" u="none" strike="noStrike" cap="none" normalizeH="0" baseline="0" dirty="0">
                          <a:ln>
                            <a:noFill/>
                          </a:ln>
                          <a:solidFill>
                            <a:schemeClr val="tx1"/>
                          </a:solidFill>
                          <a:effectLst/>
                          <a:latin typeface="Arial Narrow" pitchFamily="34" charset="0"/>
                          <a:ea typeface="Times New Roman" pitchFamily="18" charset="0"/>
                          <a:cs typeface="Arial" pitchFamily="34" charset="0"/>
                        </a:rPr>
                        <a:t>Diagram</a:t>
                      </a:r>
                      <a:endPar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1"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Deskripsi</a:t>
                      </a:r>
                      <a:endPar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068388">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Sequence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Sekuen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secara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grafis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bgmn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obyek-obyek</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berinteraksi</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satu</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sama</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lain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melalui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pesan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selama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eksekusi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use case/</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operasi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Mengilustrasikan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bagaimana</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pesan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dikirim</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diterima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oleh</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bgmn</a:t>
                      </a:r>
                      <a:r>
                        <a:rPr kumimoji="1" lang="en-US" sz="1800" b="0" i="0" u="none" strike="noStrike" cap="none" normalizeH="0" baseline="0" dirty="0">
                          <a:ln>
                            <a:noFill/>
                          </a:ln>
                          <a:solidFill>
                            <a:srgbClr val="0000FF"/>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0000FF"/>
                          </a:solidFill>
                          <a:effectLst/>
                          <a:latin typeface="Arial Narrow" pitchFamily="34" charset="0"/>
                          <a:ea typeface="Times New Roman" pitchFamily="18" charset="0"/>
                          <a:cs typeface="Arial" pitchFamily="34" charset="0"/>
                        </a:rPr>
                        <a:t>urutannya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68388">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Communication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Komunikasi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UML 1.X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disebut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Collaboration diagram) .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interaksi</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obyek-obyek</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melalui</a:t>
                      </a:r>
                      <a:r>
                        <a:rPr kumimoji="1" lang="en-US" sz="1800" b="0" i="0" u="none" strike="noStrike" cap="none" normalizeH="0" baseline="0" dirty="0">
                          <a:ln>
                            <a:noFill/>
                          </a:ln>
                          <a:solidFill>
                            <a:srgbClr val="C00000"/>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rgbClr val="C00000"/>
                          </a:solidFill>
                          <a:effectLst/>
                          <a:latin typeface="Arial Narrow" pitchFamily="34" charset="0"/>
                          <a:ea typeface="Times New Roman" pitchFamily="18" charset="0"/>
                          <a:cs typeface="Arial" pitchFamily="34" charset="0"/>
                        </a:rPr>
                        <a:t>pesan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Lebih</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berfokus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pada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struktur</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internal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format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jaringan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daripada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urutannya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seperti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pada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diagram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sekuen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438">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Interaction Overview (Overview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Interaksi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Mengkombinasikan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fitur-fitur</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diagram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sekuen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diagram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aktivitas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untuk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menunjukkan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bgmn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berinteraksi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tiap</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aktivitas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23913">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a:ln>
                            <a:noFill/>
                          </a:ln>
                          <a:solidFill>
                            <a:schemeClr val="tx1"/>
                          </a:solidFill>
                          <a:effectLst/>
                          <a:latin typeface="Arial Narrow" pitchFamily="34" charset="0"/>
                          <a:ea typeface="Times New Roman" pitchFamily="18" charset="0"/>
                          <a:cs typeface="Arial" pitchFamily="34" charset="0"/>
                        </a:rPr>
                        <a:t>Timing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Bentu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diagram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interaksi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yang lain yang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berfokus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pada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kendala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waktu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perubahan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keadaan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obyek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tunggal</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atau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kelompok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Bermanfaat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untuk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merancang</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embedded software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bagi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suatu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piranti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79438">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a:ln>
                            <a:noFill/>
                          </a:ln>
                          <a:solidFill>
                            <a:schemeClr val="tx1"/>
                          </a:solidFill>
                          <a:effectLst/>
                          <a:latin typeface="Arial Narrow" pitchFamily="34" charset="0"/>
                          <a:ea typeface="Times New Roman" pitchFamily="18" charset="0"/>
                          <a:cs typeface="Arial" pitchFamily="34" charset="0"/>
                        </a:rPr>
                        <a:t>Component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organisasi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kode</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program yang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dibagi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beberapa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komponen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bagaimana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komponen-komponen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tsb</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berinteraksi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79438">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Deployment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konfigurasi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komponen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software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arsitektur</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fisik</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dari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“node-node”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sistem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hardware.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823913">
                <a:tc>
                  <a:txBody>
                    <a:bodyPr/>
                    <a:lstStyle/>
                    <a:p>
                      <a:pPr marL="342900" marR="0" lvl="0" indent="-34290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a:ln>
                            <a:noFill/>
                          </a:ln>
                          <a:solidFill>
                            <a:schemeClr val="tx1"/>
                          </a:solidFill>
                          <a:effectLst/>
                          <a:latin typeface="Arial Narrow" pitchFamily="34" charset="0"/>
                          <a:ea typeface="Times New Roman" pitchFamily="18" charset="0"/>
                          <a:cs typeface="Arial" pitchFamily="34" charset="0"/>
                        </a:rPr>
                        <a:t>Package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
                          <a:srgbClr val="333399"/>
                        </a:buClr>
                        <a:buSzTx/>
                        <a:buFont typeface="Wingdings" pitchFamily="2" charset="2"/>
                        <a:buNone/>
                        <a:tabLst/>
                      </a:pP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Menggambarkan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bagaiman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kelas-kelas</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atau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unit-unit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UML yang lain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diorganisasi</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paket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berhubungan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dengan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package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dalam</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Java, C++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atau</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.NET )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serta</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ketergantungan</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antar</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r>
                        <a:rPr kumimoji="1" lang="en-US" sz="1800" b="0" i="0" u="none" strike="noStrike" cap="none" normalizeH="0" baseline="0" dirty="0" err="1">
                          <a:ln>
                            <a:noFill/>
                          </a:ln>
                          <a:solidFill>
                            <a:schemeClr val="tx1"/>
                          </a:solidFill>
                          <a:effectLst/>
                          <a:latin typeface="Arial Narrow" pitchFamily="34" charset="0"/>
                          <a:ea typeface="Times New Roman" pitchFamily="18" charset="0"/>
                          <a:cs typeface="Arial" pitchFamily="34" charset="0"/>
                        </a:rPr>
                        <a:t>paket</a:t>
                      </a:r>
                      <a:r>
                        <a:rPr kumimoji="1" lang="en-US" sz="1800" b="0" i="0" u="none" strike="noStrike" cap="none" normalizeH="0" baseline="0" dirty="0">
                          <a:ln>
                            <a:noFill/>
                          </a:ln>
                          <a:solidFill>
                            <a:schemeClr val="tx1"/>
                          </a:solidFill>
                          <a:effectLst/>
                          <a:latin typeface="Arial Narrow" pitchFamily="34" charset="0"/>
                          <a:ea typeface="Times New Roman" pitchFamily="18"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14438" y="285750"/>
            <a:ext cx="7497762" cy="1143000"/>
          </a:xfrm>
        </p:spPr>
        <p:txBody>
          <a:bodyPr/>
          <a:lstStyle/>
          <a:p>
            <a:pPr eaLnBrk="1" fontAlgn="auto" hangingPunct="1">
              <a:spcAft>
                <a:spcPts val="0"/>
              </a:spcAft>
              <a:defRPr/>
            </a:pPr>
            <a:r>
              <a:rPr lang="en-US" dirty="0" err="1">
                <a:solidFill>
                  <a:schemeClr val="tx2">
                    <a:satMod val="130000"/>
                  </a:schemeClr>
                </a:solidFill>
                <a:cs typeface="+mj-cs"/>
              </a:rPr>
              <a:t>Proses</a:t>
            </a:r>
            <a:r>
              <a:rPr lang="en-US" dirty="0">
                <a:solidFill>
                  <a:schemeClr val="tx2">
                    <a:satMod val="130000"/>
                  </a:schemeClr>
                </a:solidFill>
                <a:cs typeface="+mj-cs"/>
              </a:rPr>
              <a:t> </a:t>
            </a:r>
            <a:r>
              <a:rPr lang="en-US" dirty="0" err="1">
                <a:solidFill>
                  <a:schemeClr val="tx2">
                    <a:satMod val="130000"/>
                  </a:schemeClr>
                </a:solidFill>
                <a:cs typeface="+mj-cs"/>
              </a:rPr>
              <a:t>Pemodelan</a:t>
            </a:r>
            <a:r>
              <a:rPr lang="en-US" dirty="0">
                <a:solidFill>
                  <a:schemeClr val="tx2">
                    <a:satMod val="130000"/>
                  </a:schemeClr>
                </a:solidFill>
                <a:cs typeface="+mj-cs"/>
              </a:rPr>
              <a:t> </a:t>
            </a:r>
            <a:r>
              <a:rPr lang="en-US" dirty="0" err="1">
                <a:solidFill>
                  <a:schemeClr val="tx2">
                    <a:satMod val="130000"/>
                  </a:schemeClr>
                </a:solidFill>
                <a:cs typeface="+mj-cs"/>
              </a:rPr>
              <a:t>Obyek</a:t>
            </a:r>
            <a:r>
              <a:rPr lang="en-US" dirty="0">
                <a:solidFill>
                  <a:schemeClr val="tx2">
                    <a:satMod val="130000"/>
                  </a:schemeClr>
                </a:solidFill>
                <a:cs typeface="+mj-cs"/>
              </a:rPr>
              <a:t> </a:t>
            </a:r>
          </a:p>
        </p:txBody>
      </p:sp>
      <p:sp>
        <p:nvSpPr>
          <p:cNvPr id="31747" name="Rectangle 3"/>
          <p:cNvSpPr>
            <a:spLocks noGrp="1" noChangeArrowheads="1"/>
          </p:cNvSpPr>
          <p:nvPr>
            <p:ph idx="1"/>
          </p:nvPr>
        </p:nvSpPr>
        <p:spPr/>
        <p:txBody>
          <a:bodyPr/>
          <a:lstStyle/>
          <a:p>
            <a:pPr marL="533400" indent="-533400" eaLnBrk="1" hangingPunct="1">
              <a:buFontTx/>
              <a:buAutoNum type="arabicPeriod"/>
            </a:pPr>
            <a:r>
              <a:rPr lang="en-US" dirty="0" err="1">
                <a:ea typeface="HGｺﾞｼｯｸE"/>
              </a:rPr>
              <a:t>Memodelkan</a:t>
            </a:r>
            <a:r>
              <a:rPr lang="en-US" dirty="0">
                <a:ea typeface="HGｺﾞｼｯｸE"/>
              </a:rPr>
              <a:t> </a:t>
            </a:r>
            <a:r>
              <a:rPr lang="en-US" dirty="0" err="1">
                <a:solidFill>
                  <a:srgbClr val="C00000"/>
                </a:solidFill>
                <a:ea typeface="HGｺﾞｼｯｸE"/>
              </a:rPr>
              <a:t>fungsi</a:t>
            </a:r>
            <a:r>
              <a:rPr lang="en-US" dirty="0">
                <a:solidFill>
                  <a:srgbClr val="C00000"/>
                </a:solidFill>
                <a:ea typeface="HGｺﾞｼｯｸE"/>
              </a:rPr>
              <a:t> </a:t>
            </a:r>
            <a:r>
              <a:rPr lang="en-US" dirty="0" err="1">
                <a:solidFill>
                  <a:srgbClr val="C00000"/>
                </a:solidFill>
                <a:ea typeface="HGｺﾞｼｯｸE"/>
              </a:rPr>
              <a:t>sistem</a:t>
            </a:r>
            <a:r>
              <a:rPr lang="en-US" dirty="0">
                <a:ea typeface="HGｺﾞｼｯｸE"/>
              </a:rPr>
              <a:t>.</a:t>
            </a:r>
          </a:p>
          <a:p>
            <a:pPr marL="914400" lvl="1" indent="-457200" eaLnBrk="1" hangingPunct="1">
              <a:buFontTx/>
              <a:buChar char="•"/>
            </a:pPr>
            <a:r>
              <a:rPr lang="en-US" dirty="0" err="1">
                <a:solidFill>
                  <a:srgbClr val="0000FF"/>
                </a:solidFill>
                <a:ea typeface="HGｺﾞｼｯｸE"/>
              </a:rPr>
              <a:t>Memperbaiki</a:t>
            </a:r>
            <a:r>
              <a:rPr lang="en-US" dirty="0">
                <a:ea typeface="HGｺﾞｼｯｸE"/>
              </a:rPr>
              <a:t> model </a:t>
            </a:r>
            <a:r>
              <a:rPr lang="en-US" dirty="0">
                <a:solidFill>
                  <a:srgbClr val="C00000"/>
                </a:solidFill>
                <a:ea typeface="HGｺﾞｼｯｸE"/>
              </a:rPr>
              <a:t>use case </a:t>
            </a:r>
            <a:r>
              <a:rPr lang="en-US" dirty="0">
                <a:ea typeface="HGｺﾞｼｯｸE"/>
              </a:rPr>
              <a:t>(</a:t>
            </a:r>
            <a:r>
              <a:rPr lang="en-US" dirty="0" err="1">
                <a:ea typeface="HGｺﾞｼｯｸE"/>
              </a:rPr>
              <a:t>jika</a:t>
            </a:r>
            <a:r>
              <a:rPr lang="en-US" dirty="0">
                <a:ea typeface="HGｺﾞｼｯｸE"/>
              </a:rPr>
              <a:t> </a:t>
            </a:r>
            <a:r>
              <a:rPr lang="en-US" dirty="0" err="1">
                <a:ea typeface="HGｺﾞｼｯｸE"/>
              </a:rPr>
              <a:t>perlu</a:t>
            </a:r>
            <a:r>
              <a:rPr lang="en-US" dirty="0">
                <a:ea typeface="HGｺﾞｼｯｸE"/>
              </a:rPr>
              <a:t>)</a:t>
            </a:r>
          </a:p>
          <a:p>
            <a:pPr marL="914400" lvl="1" indent="-457200" eaLnBrk="1" hangingPunct="1">
              <a:buFontTx/>
              <a:buChar char="•"/>
            </a:pPr>
            <a:r>
              <a:rPr lang="en-US" dirty="0" err="1">
                <a:ea typeface="HGｺﾞｼｯｸE"/>
              </a:rPr>
              <a:t>Membuat</a:t>
            </a:r>
            <a:r>
              <a:rPr lang="en-US" dirty="0">
                <a:ea typeface="HGｺﾞｼｯｸE"/>
              </a:rPr>
              <a:t> </a:t>
            </a:r>
            <a:r>
              <a:rPr lang="en-US" dirty="0">
                <a:solidFill>
                  <a:srgbClr val="C00000"/>
                </a:solidFill>
                <a:ea typeface="HGｺﾞｼｯｸE"/>
              </a:rPr>
              <a:t>diagram </a:t>
            </a:r>
            <a:r>
              <a:rPr lang="en-US" dirty="0" err="1">
                <a:solidFill>
                  <a:srgbClr val="C00000"/>
                </a:solidFill>
                <a:ea typeface="HGｺﾞｼｯｸE"/>
              </a:rPr>
              <a:t>aktivitas</a:t>
            </a:r>
            <a:r>
              <a:rPr lang="en-US" dirty="0">
                <a:solidFill>
                  <a:srgbClr val="C00000"/>
                </a:solidFill>
                <a:ea typeface="HGｺﾞｼｯｸE"/>
              </a:rPr>
              <a:t> </a:t>
            </a:r>
            <a:r>
              <a:rPr lang="en-US" dirty="0" err="1">
                <a:ea typeface="HGｺﾞｼｯｸE"/>
              </a:rPr>
              <a:t>untuk</a:t>
            </a:r>
            <a:r>
              <a:rPr lang="en-US" dirty="0">
                <a:ea typeface="HGｺﾞｼｯｸE"/>
              </a:rPr>
              <a:t> </a:t>
            </a:r>
            <a:r>
              <a:rPr lang="en-US" dirty="0" err="1">
                <a:ea typeface="HGｺﾞｼｯｸE"/>
              </a:rPr>
              <a:t>setiap</a:t>
            </a:r>
            <a:r>
              <a:rPr lang="en-US" dirty="0">
                <a:ea typeface="HGｺﾞｼｯｸE"/>
              </a:rPr>
              <a:t> use case </a:t>
            </a:r>
          </a:p>
          <a:p>
            <a:pPr marL="533400" indent="-533400" eaLnBrk="1" hangingPunct="1">
              <a:buFontTx/>
              <a:buAutoNum type="arabicPeriod"/>
            </a:pPr>
            <a:r>
              <a:rPr lang="en-US" dirty="0" err="1">
                <a:ea typeface="HGｺﾞｼｯｸE"/>
              </a:rPr>
              <a:t>Memodelkan</a:t>
            </a:r>
            <a:r>
              <a:rPr lang="en-US" dirty="0">
                <a:ea typeface="HGｺﾞｼｯｸE"/>
              </a:rPr>
              <a:t> </a:t>
            </a:r>
            <a:r>
              <a:rPr lang="en-US" dirty="0" err="1">
                <a:solidFill>
                  <a:srgbClr val="0000FF"/>
                </a:solidFill>
                <a:ea typeface="HGｺﾞｼｯｸE"/>
              </a:rPr>
              <a:t>kelas</a:t>
            </a:r>
            <a:r>
              <a:rPr lang="en-US" dirty="0">
                <a:solidFill>
                  <a:srgbClr val="0000FF"/>
                </a:solidFill>
                <a:ea typeface="HGｺﾞｼｯｸE"/>
              </a:rPr>
              <a:t> </a:t>
            </a:r>
            <a:r>
              <a:rPr lang="en-US" dirty="0" err="1">
                <a:solidFill>
                  <a:srgbClr val="0000FF"/>
                </a:solidFill>
                <a:ea typeface="HGｺﾞｼｯｸE"/>
              </a:rPr>
              <a:t>analisis</a:t>
            </a:r>
            <a:r>
              <a:rPr lang="en-US" dirty="0">
                <a:ea typeface="HGｺﾞｼｯｸE"/>
              </a:rPr>
              <a:t>:</a:t>
            </a:r>
          </a:p>
          <a:p>
            <a:pPr marL="914400" lvl="1" indent="-457200" eaLnBrk="1" hangingPunct="1">
              <a:buFontTx/>
              <a:buChar char="•"/>
            </a:pPr>
            <a:r>
              <a:rPr lang="en-US" dirty="0" err="1">
                <a:ea typeface="HGｺﾞｼｯｸE"/>
              </a:rPr>
              <a:t>Mengidentifikasi</a:t>
            </a:r>
            <a:r>
              <a:rPr lang="en-US" dirty="0">
                <a:ea typeface="HGｺﾞｼｯｸE"/>
              </a:rPr>
              <a:t> </a:t>
            </a:r>
            <a:r>
              <a:rPr lang="en-US" dirty="0" err="1">
                <a:solidFill>
                  <a:srgbClr val="0000FF"/>
                </a:solidFill>
                <a:ea typeface="HGｺﾞｼｯｸE"/>
              </a:rPr>
              <a:t>obyek</a:t>
            </a:r>
            <a:r>
              <a:rPr lang="en-US" dirty="0">
                <a:ea typeface="HGｺﾞｼｯｸE"/>
              </a:rPr>
              <a:t> </a:t>
            </a:r>
            <a:r>
              <a:rPr lang="en-US" dirty="0" err="1">
                <a:ea typeface="HGｺﾞｼｯｸE"/>
              </a:rPr>
              <a:t>dan</a:t>
            </a:r>
            <a:r>
              <a:rPr lang="en-US" dirty="0">
                <a:ea typeface="HGｺﾞｼｯｸE"/>
              </a:rPr>
              <a:t> </a:t>
            </a:r>
            <a:r>
              <a:rPr lang="en-US" dirty="0" err="1">
                <a:solidFill>
                  <a:srgbClr val="0000FF"/>
                </a:solidFill>
                <a:ea typeface="HGｺﾞｼｯｸE"/>
              </a:rPr>
              <a:t>relasiny</a:t>
            </a:r>
            <a:r>
              <a:rPr lang="en-US" dirty="0" err="1">
                <a:ea typeface="HGｺﾞｼｯｸE"/>
              </a:rPr>
              <a:t>a</a:t>
            </a:r>
            <a:endParaRPr lang="en-US" dirty="0">
              <a:ea typeface="HGｺﾞｼｯｸE"/>
            </a:endParaRPr>
          </a:p>
          <a:p>
            <a:pPr marL="914400" lvl="1" indent="-457200" eaLnBrk="1" hangingPunct="1">
              <a:buFontTx/>
              <a:buChar char="•"/>
            </a:pPr>
            <a:r>
              <a:rPr lang="en-US" dirty="0" err="1">
                <a:ea typeface="HGｺﾞｼｯｸE"/>
              </a:rPr>
              <a:t>Membuat</a:t>
            </a:r>
            <a:r>
              <a:rPr lang="en-US" dirty="0">
                <a:ea typeface="HGｺﾞｼｯｸE"/>
              </a:rPr>
              <a:t> </a:t>
            </a:r>
            <a:r>
              <a:rPr lang="en-US" dirty="0">
                <a:solidFill>
                  <a:srgbClr val="0000FF"/>
                </a:solidFill>
                <a:ea typeface="HGｺﾞｼｯｸE"/>
              </a:rPr>
              <a:t>diagram </a:t>
            </a:r>
            <a:r>
              <a:rPr lang="en-US" dirty="0" err="1">
                <a:solidFill>
                  <a:srgbClr val="0000FF"/>
                </a:solidFill>
                <a:ea typeface="HGｺﾞｼｯｸE"/>
              </a:rPr>
              <a:t>kelas</a:t>
            </a:r>
            <a:endParaRPr lang="en-US" dirty="0">
              <a:solidFill>
                <a:srgbClr val="0000FF"/>
              </a:solidFill>
              <a:ea typeface="HGｺﾞｼｯｸE"/>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lang="en-US" dirty="0" err="1">
                <a:solidFill>
                  <a:schemeClr val="tx2">
                    <a:satMod val="130000"/>
                  </a:schemeClr>
                </a:solidFill>
                <a:cs typeface="+mj-cs"/>
              </a:rPr>
              <a:t>Pemodelan</a:t>
            </a:r>
            <a:r>
              <a:rPr lang="en-US" dirty="0">
                <a:solidFill>
                  <a:schemeClr val="tx2">
                    <a:satMod val="130000"/>
                  </a:schemeClr>
                </a:solidFill>
                <a:cs typeface="+mj-cs"/>
              </a:rPr>
              <a:t> </a:t>
            </a:r>
            <a:r>
              <a:rPr lang="en-US" dirty="0" err="1">
                <a:solidFill>
                  <a:schemeClr val="tx2">
                    <a:satMod val="130000"/>
                  </a:schemeClr>
                </a:solidFill>
                <a:cs typeface="+mj-cs"/>
              </a:rPr>
              <a:t>fungsi</a:t>
            </a:r>
            <a:r>
              <a:rPr lang="en-US" dirty="0">
                <a:solidFill>
                  <a:schemeClr val="tx2">
                    <a:satMod val="130000"/>
                  </a:schemeClr>
                </a:solidFill>
                <a:cs typeface="+mj-cs"/>
              </a:rPr>
              <a:t> </a:t>
            </a:r>
            <a:r>
              <a:rPr lang="en-US" dirty="0" err="1">
                <a:solidFill>
                  <a:schemeClr val="tx2">
                    <a:satMod val="130000"/>
                  </a:schemeClr>
                </a:solidFill>
                <a:cs typeface="+mj-cs"/>
              </a:rPr>
              <a:t>sistem</a:t>
            </a:r>
            <a:endParaRPr lang="en-US" dirty="0">
              <a:solidFill>
                <a:schemeClr val="tx2">
                  <a:satMod val="130000"/>
                </a:schemeClr>
              </a:solidFill>
              <a:cs typeface="+mj-cs"/>
            </a:endParaRPr>
          </a:p>
        </p:txBody>
      </p:sp>
      <p:sp>
        <p:nvSpPr>
          <p:cNvPr id="31747" name="Content Placeholder 2"/>
          <p:cNvSpPr>
            <a:spLocks noGrp="1"/>
          </p:cNvSpPr>
          <p:nvPr>
            <p:ph idx="1"/>
          </p:nvPr>
        </p:nvSpPr>
        <p:spPr/>
        <p:txBody>
          <a:bodyPr/>
          <a:lstStyle/>
          <a:p>
            <a:pPr eaLnBrk="1" hangingPunct="1"/>
            <a:endParaRPr lang="en-US">
              <a:ea typeface="HGｺﾞｼｯｸE"/>
            </a:endParaRPr>
          </a:p>
          <a:p>
            <a:pPr eaLnBrk="1" hangingPunct="1"/>
            <a:endParaRPr lang="en-US">
              <a:ea typeface="HGｺﾞｼｯｸE"/>
            </a:endParaRPr>
          </a:p>
          <a:p>
            <a:pPr algn="ctr" eaLnBrk="1" hangingPunct="1">
              <a:buFont typeface="Wingdings 2" pitchFamily="18" charset="2"/>
              <a:buNone/>
            </a:pPr>
            <a:r>
              <a:rPr lang="en-US" sz="3600" b="1">
                <a:ea typeface="HGｺﾞｼｯｸE"/>
              </a:rPr>
              <a:t>Langkah 1</a:t>
            </a:r>
          </a:p>
          <a:p>
            <a:pPr algn="ctr" eaLnBrk="1" hangingPunct="1">
              <a:buFont typeface="Wingdings 2" pitchFamily="18" charset="2"/>
              <a:buNone/>
            </a:pPr>
            <a:r>
              <a:rPr lang="en-US" sz="3600" b="1">
                <a:ea typeface="HGｺﾞｼｯｸE"/>
              </a:rPr>
              <a:t>Memperbaiki model use case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err="1">
                <a:solidFill>
                  <a:schemeClr val="tx2">
                    <a:satMod val="130000"/>
                  </a:schemeClr>
                </a:solidFill>
                <a:cs typeface="+mj-cs"/>
              </a:rPr>
              <a:t>Memperbaiki</a:t>
            </a:r>
            <a:r>
              <a:rPr lang="en-US" dirty="0">
                <a:solidFill>
                  <a:schemeClr val="tx2">
                    <a:satMod val="130000"/>
                  </a:schemeClr>
                </a:solidFill>
                <a:cs typeface="+mj-cs"/>
              </a:rPr>
              <a:t> Model Use-Case </a:t>
            </a:r>
            <a:r>
              <a:rPr lang="en-US" dirty="0" err="1">
                <a:solidFill>
                  <a:schemeClr val="tx2">
                    <a:satMod val="130000"/>
                  </a:schemeClr>
                </a:solidFill>
                <a:cs typeface="+mj-cs"/>
              </a:rPr>
              <a:t>Sistem</a:t>
            </a:r>
            <a:endParaRPr lang="en-US" dirty="0">
              <a:solidFill>
                <a:schemeClr val="tx2">
                  <a:satMod val="130000"/>
                </a:schemeClr>
              </a:solidFill>
              <a:cs typeface="+mj-cs"/>
            </a:endParaRPr>
          </a:p>
        </p:txBody>
      </p:sp>
      <p:sp>
        <p:nvSpPr>
          <p:cNvPr id="32771" name="Rectangle 3"/>
          <p:cNvSpPr>
            <a:spLocks noGrp="1" noChangeArrowheads="1"/>
          </p:cNvSpPr>
          <p:nvPr>
            <p:ph idx="1"/>
          </p:nvPr>
        </p:nvSpPr>
        <p:spPr>
          <a:xfrm>
            <a:off x="1000125" y="1752600"/>
            <a:ext cx="7650163" cy="5105400"/>
          </a:xfrm>
        </p:spPr>
        <p:txBody>
          <a:bodyPr/>
          <a:lstStyle/>
          <a:p>
            <a:pPr marL="533400" indent="-533400" eaLnBrk="1" hangingPunct="1">
              <a:lnSpc>
                <a:spcPct val="90000"/>
              </a:lnSpc>
              <a:spcBef>
                <a:spcPct val="40000"/>
              </a:spcBef>
              <a:buFontTx/>
              <a:buNone/>
            </a:pPr>
            <a:r>
              <a:rPr lang="en-US" sz="2400" dirty="0">
                <a:ea typeface="HGｺﾞｼｯｸE"/>
              </a:rPr>
              <a:t>	</a:t>
            </a:r>
            <a:r>
              <a:rPr lang="en-US" sz="2400" b="1" i="1" dirty="0">
                <a:ea typeface="HGｺﾞｼｯｸE"/>
              </a:rPr>
              <a:t>System </a:t>
            </a:r>
            <a:r>
              <a:rPr lang="en-US" sz="2400" b="1" i="1" dirty="0">
                <a:solidFill>
                  <a:srgbClr val="C00000"/>
                </a:solidFill>
                <a:ea typeface="HGｺﾞｼｯｸE"/>
              </a:rPr>
              <a:t>analysis</a:t>
            </a:r>
            <a:r>
              <a:rPr lang="en-US" sz="2400" b="1" i="1" dirty="0">
                <a:ea typeface="HGｺﾞｼｯｸE"/>
              </a:rPr>
              <a:t> use case</a:t>
            </a:r>
            <a:r>
              <a:rPr lang="en-US" sz="2400" i="1" dirty="0">
                <a:ea typeface="HGｺﾞｼｯｸE"/>
              </a:rPr>
              <a:t> </a:t>
            </a:r>
            <a:r>
              <a:rPr lang="en-US" sz="2400" dirty="0">
                <a:ea typeface="HGｺﾞｼｯｸE"/>
              </a:rPr>
              <a:t>– use case yang </a:t>
            </a:r>
            <a:r>
              <a:rPr lang="en-US" sz="2400" dirty="0" err="1">
                <a:ea typeface="HGｺﾞｼｯｸE"/>
              </a:rPr>
              <a:t>mendokumentasikan</a:t>
            </a:r>
            <a:r>
              <a:rPr lang="en-US" sz="2400" dirty="0">
                <a:ea typeface="HGｺﾞｼｯｸE"/>
              </a:rPr>
              <a:t> </a:t>
            </a:r>
            <a:r>
              <a:rPr lang="en-US" sz="2400" dirty="0" err="1">
                <a:solidFill>
                  <a:srgbClr val="0000FF"/>
                </a:solidFill>
                <a:ea typeface="HGｺﾞｼｯｸE"/>
              </a:rPr>
              <a:t>hubungan</a:t>
            </a:r>
            <a:r>
              <a:rPr lang="en-US" sz="2400" dirty="0">
                <a:ea typeface="HGｺﾞｼｯｸE"/>
              </a:rPr>
              <a:t> </a:t>
            </a:r>
            <a:r>
              <a:rPr lang="en-US" sz="2400" dirty="0" err="1">
                <a:ea typeface="HGｺﾞｼｯｸE"/>
              </a:rPr>
              <a:t>diantara</a:t>
            </a:r>
            <a:r>
              <a:rPr lang="en-US" sz="2400" dirty="0">
                <a:ea typeface="HGｺﾞｼｯｸE"/>
              </a:rPr>
              <a:t> </a:t>
            </a:r>
            <a:r>
              <a:rPr lang="en-US" sz="2400" dirty="0" err="1">
                <a:solidFill>
                  <a:srgbClr val="C00000"/>
                </a:solidFill>
                <a:ea typeface="HGｺﾞｼｯｸE"/>
              </a:rPr>
              <a:t>sistem</a:t>
            </a:r>
            <a:r>
              <a:rPr lang="en-US" sz="2400" dirty="0">
                <a:ea typeface="HGｺﾞｼｯｸE"/>
              </a:rPr>
              <a:t> </a:t>
            </a:r>
            <a:r>
              <a:rPr lang="en-US" sz="2400" dirty="0" err="1">
                <a:ea typeface="HGｺﾞｼｯｸE"/>
              </a:rPr>
              <a:t>dan</a:t>
            </a:r>
            <a:r>
              <a:rPr lang="en-US" sz="2400" dirty="0">
                <a:ea typeface="HGｺﾞｼｯｸE"/>
              </a:rPr>
              <a:t> </a:t>
            </a:r>
            <a:r>
              <a:rPr lang="en-US" sz="2400" dirty="0" err="1">
                <a:solidFill>
                  <a:srgbClr val="C00000"/>
                </a:solidFill>
                <a:ea typeface="HGｺﾞｼｯｸE"/>
              </a:rPr>
              <a:t>pengguna</a:t>
            </a:r>
            <a:r>
              <a:rPr lang="en-US" sz="2400" dirty="0">
                <a:solidFill>
                  <a:srgbClr val="C00000"/>
                </a:solidFill>
                <a:ea typeface="HGｺﾞｼｯｸE"/>
              </a:rPr>
              <a:t> </a:t>
            </a:r>
            <a:r>
              <a:rPr lang="en-US" sz="2400" dirty="0" err="1">
                <a:solidFill>
                  <a:srgbClr val="C00000"/>
                </a:solidFill>
                <a:ea typeface="HGｺﾞｼｯｸE"/>
              </a:rPr>
              <a:t>sistem</a:t>
            </a:r>
            <a:r>
              <a:rPr lang="en-US" sz="2400" dirty="0">
                <a:ea typeface="HGｺﾞｼｯｸE"/>
              </a:rPr>
              <a:t>.    </a:t>
            </a:r>
            <a:r>
              <a:rPr lang="en-US" sz="2400" dirty="0" err="1">
                <a:ea typeface="HGｺﾞｼｯｸE"/>
              </a:rPr>
              <a:t>Tentukan</a:t>
            </a:r>
            <a:r>
              <a:rPr lang="en-US" sz="2400" dirty="0">
                <a:ea typeface="HGｺﾞｼｯｸE"/>
              </a:rPr>
              <a:t> </a:t>
            </a:r>
            <a:r>
              <a:rPr lang="en-US" sz="2400" dirty="0" err="1">
                <a:solidFill>
                  <a:srgbClr val="0000FF"/>
                </a:solidFill>
                <a:ea typeface="HGｺﾞｼｯｸE"/>
              </a:rPr>
              <a:t>apa</a:t>
            </a:r>
            <a:r>
              <a:rPr lang="en-US" sz="2400" dirty="0">
                <a:solidFill>
                  <a:srgbClr val="0000FF"/>
                </a:solidFill>
                <a:ea typeface="HGｺﾞｼｯｸE"/>
              </a:rPr>
              <a:t> yang </a:t>
            </a:r>
            <a:r>
              <a:rPr lang="en-US" sz="2400" dirty="0" err="1">
                <a:solidFill>
                  <a:srgbClr val="0000FF"/>
                </a:solidFill>
                <a:ea typeface="HGｺﾞｼｯｸE"/>
              </a:rPr>
              <a:t>dibutuhkan</a:t>
            </a:r>
            <a:r>
              <a:rPr lang="en-US" sz="2400" dirty="0">
                <a:solidFill>
                  <a:srgbClr val="0000FF"/>
                </a:solidFill>
                <a:ea typeface="HGｺﾞｼｯｸE"/>
              </a:rPr>
              <a:t> </a:t>
            </a:r>
            <a:r>
              <a:rPr lang="en-US" sz="2400" dirty="0" err="1">
                <a:ea typeface="HGｺﾞｼｯｸE"/>
              </a:rPr>
              <a:t>tanpa</a:t>
            </a:r>
            <a:r>
              <a:rPr lang="en-US" sz="2400" dirty="0">
                <a:ea typeface="HGｺﾞｼｯｸE"/>
              </a:rPr>
              <a:t> </a:t>
            </a:r>
            <a:r>
              <a:rPr lang="en-US" sz="2400" dirty="0" err="1">
                <a:ea typeface="HGｺﾞｼｯｸE"/>
              </a:rPr>
              <a:t>memperhatikan</a:t>
            </a:r>
            <a:r>
              <a:rPr lang="en-US" sz="2400" dirty="0">
                <a:ea typeface="HGｺﾞｼｯｸE"/>
              </a:rPr>
              <a:t> detail </a:t>
            </a:r>
            <a:r>
              <a:rPr lang="en-US" sz="2400" dirty="0" err="1">
                <a:ea typeface="HGｺﾞｼｯｸE"/>
              </a:rPr>
              <a:t>dan</a:t>
            </a:r>
            <a:r>
              <a:rPr lang="en-US" sz="2400" dirty="0">
                <a:ea typeface="HGｺﾞｼｯｸE"/>
              </a:rPr>
              <a:t> </a:t>
            </a:r>
            <a:r>
              <a:rPr lang="en-US" sz="2400" dirty="0" err="1">
                <a:ea typeface="HGｺﾞｼｯｸE"/>
              </a:rPr>
              <a:t>kendala</a:t>
            </a:r>
            <a:r>
              <a:rPr lang="en-US" sz="2400" dirty="0">
                <a:ea typeface="HGｺﾞｼｯｸE"/>
              </a:rPr>
              <a:t> </a:t>
            </a:r>
            <a:r>
              <a:rPr lang="en-US" sz="2400" dirty="0" err="1">
                <a:ea typeface="HGｺﾞｼｯｸE"/>
              </a:rPr>
              <a:t>implementasi</a:t>
            </a:r>
            <a:r>
              <a:rPr lang="en-US" sz="2400" dirty="0">
                <a:ea typeface="HGｺﾞｼｯｸE"/>
              </a:rPr>
              <a:t>.</a:t>
            </a:r>
          </a:p>
          <a:p>
            <a:pPr marL="914400" lvl="1" indent="-457200" eaLnBrk="1" hangingPunct="1">
              <a:lnSpc>
                <a:spcPct val="90000"/>
              </a:lnSpc>
              <a:spcBef>
                <a:spcPct val="40000"/>
              </a:spcBef>
              <a:buFontTx/>
              <a:buAutoNum type="arabicPeriod"/>
            </a:pPr>
            <a:r>
              <a:rPr lang="en-US" sz="2000" dirty="0" err="1">
                <a:ea typeface="HGｺﾞｼｯｸE"/>
              </a:rPr>
              <a:t>Mengidentifikasi</a:t>
            </a:r>
            <a:r>
              <a:rPr lang="en-US" sz="2000" dirty="0">
                <a:ea typeface="HGｺﾞｼｯｸE"/>
              </a:rPr>
              <a:t>, </a:t>
            </a:r>
            <a:r>
              <a:rPr lang="en-US" sz="2000" dirty="0" err="1">
                <a:ea typeface="HGｺﾞｼｯｸE"/>
              </a:rPr>
              <a:t>mendefinisikan</a:t>
            </a:r>
            <a:r>
              <a:rPr lang="en-US" sz="2000" dirty="0">
                <a:ea typeface="HGｺﾞｼｯｸE"/>
              </a:rPr>
              <a:t> </a:t>
            </a:r>
            <a:r>
              <a:rPr lang="en-US" sz="2000" dirty="0" err="1">
                <a:solidFill>
                  <a:srgbClr val="0000FF"/>
                </a:solidFill>
                <a:ea typeface="HGｺﾞｼｯｸE"/>
              </a:rPr>
              <a:t>aktor</a:t>
            </a:r>
            <a:r>
              <a:rPr lang="en-US" sz="2000" dirty="0">
                <a:solidFill>
                  <a:srgbClr val="0000FF"/>
                </a:solidFill>
                <a:ea typeface="HGｺﾞｼｯｸE"/>
              </a:rPr>
              <a:t> </a:t>
            </a:r>
            <a:r>
              <a:rPr lang="en-US" sz="2000" dirty="0" err="1">
                <a:solidFill>
                  <a:srgbClr val="0000FF"/>
                </a:solidFill>
                <a:ea typeface="HGｺﾞｼｯｸE"/>
              </a:rPr>
              <a:t>baru</a:t>
            </a:r>
            <a:endParaRPr lang="en-US" sz="2000" dirty="0">
              <a:solidFill>
                <a:srgbClr val="0000FF"/>
              </a:solidFill>
              <a:ea typeface="HGｺﾞｼｯｸE"/>
            </a:endParaRPr>
          </a:p>
          <a:p>
            <a:pPr marL="914400" lvl="1" indent="-457200" eaLnBrk="1" hangingPunct="1">
              <a:lnSpc>
                <a:spcPct val="90000"/>
              </a:lnSpc>
              <a:spcBef>
                <a:spcPct val="40000"/>
              </a:spcBef>
              <a:buFontTx/>
              <a:buAutoNum type="arabicPeriod"/>
            </a:pPr>
            <a:r>
              <a:rPr lang="en-US" sz="2000" dirty="0" err="1">
                <a:ea typeface="HGｺﾞｼｯｸE"/>
              </a:rPr>
              <a:t>Mengidentifikasi</a:t>
            </a:r>
            <a:r>
              <a:rPr lang="en-US" sz="2000" dirty="0">
                <a:ea typeface="HGｺﾞｼｯｸE"/>
              </a:rPr>
              <a:t>, </a:t>
            </a:r>
            <a:r>
              <a:rPr lang="en-US" sz="2000" dirty="0" err="1">
                <a:ea typeface="HGｺﾞｼｯｸE"/>
              </a:rPr>
              <a:t>mendefinisikan</a:t>
            </a:r>
            <a:r>
              <a:rPr lang="en-US" sz="2000" dirty="0">
                <a:ea typeface="HGｺﾞｼｯｸE"/>
              </a:rPr>
              <a:t> </a:t>
            </a:r>
            <a:r>
              <a:rPr lang="en-US" sz="2000" dirty="0">
                <a:solidFill>
                  <a:srgbClr val="0000FF"/>
                </a:solidFill>
                <a:ea typeface="HGｺﾞｼｯｸE"/>
              </a:rPr>
              <a:t>use case </a:t>
            </a:r>
            <a:r>
              <a:rPr lang="en-US" sz="2000" dirty="0" err="1">
                <a:solidFill>
                  <a:srgbClr val="0000FF"/>
                </a:solidFill>
                <a:ea typeface="HGｺﾞｼｯｸE"/>
              </a:rPr>
              <a:t>baru</a:t>
            </a:r>
            <a:endParaRPr lang="en-US" sz="2000" dirty="0">
              <a:solidFill>
                <a:srgbClr val="0000FF"/>
              </a:solidFill>
              <a:ea typeface="HGｺﾞｼｯｸE"/>
            </a:endParaRPr>
          </a:p>
          <a:p>
            <a:pPr marL="914400" lvl="1" indent="-457200" eaLnBrk="1" hangingPunct="1">
              <a:lnSpc>
                <a:spcPct val="90000"/>
              </a:lnSpc>
              <a:spcBef>
                <a:spcPct val="40000"/>
              </a:spcBef>
              <a:buFontTx/>
              <a:buAutoNum type="arabicPeriod"/>
            </a:pPr>
            <a:r>
              <a:rPr lang="en-US" sz="2000" dirty="0" err="1">
                <a:ea typeface="HGｺﾞｼｯｸE"/>
              </a:rPr>
              <a:t>Mengidentifikasi</a:t>
            </a:r>
            <a:r>
              <a:rPr lang="en-US" sz="2000" dirty="0">
                <a:ea typeface="HGｺﾞｼｯｸE"/>
              </a:rPr>
              <a:t> </a:t>
            </a:r>
            <a:r>
              <a:rPr lang="en-US" sz="2000" dirty="0" err="1">
                <a:ea typeface="HGｺﾞｼｯｸE"/>
              </a:rPr>
              <a:t>kemungkinan</a:t>
            </a:r>
            <a:r>
              <a:rPr lang="en-US" sz="2000" dirty="0">
                <a:ea typeface="HGｺﾞｼｯｸE"/>
              </a:rPr>
              <a:t> </a:t>
            </a:r>
            <a:r>
              <a:rPr lang="en-US" sz="2000" dirty="0" err="1">
                <a:ea typeface="HGｺﾞｼｯｸE"/>
              </a:rPr>
              <a:t>penggunaan</a:t>
            </a:r>
            <a:r>
              <a:rPr lang="en-US" sz="2000" dirty="0">
                <a:ea typeface="HGｺﾞｼｯｸE"/>
              </a:rPr>
              <a:t> </a:t>
            </a:r>
            <a:r>
              <a:rPr lang="en-US" sz="2000" dirty="0" err="1">
                <a:ea typeface="HGｺﾞｼｯｸE"/>
              </a:rPr>
              <a:t>kembali</a:t>
            </a:r>
            <a:r>
              <a:rPr lang="en-US" sz="2000" dirty="0">
                <a:ea typeface="HGｺﾞｼｯｸE"/>
              </a:rPr>
              <a:t>.</a:t>
            </a:r>
          </a:p>
          <a:p>
            <a:pPr marL="914400" lvl="1" indent="-457200" eaLnBrk="1" hangingPunct="1">
              <a:lnSpc>
                <a:spcPct val="90000"/>
              </a:lnSpc>
              <a:spcBef>
                <a:spcPct val="40000"/>
              </a:spcBef>
              <a:buFontTx/>
              <a:buAutoNum type="arabicPeriod"/>
            </a:pPr>
            <a:r>
              <a:rPr lang="en-US" sz="2000" dirty="0" err="1">
                <a:ea typeface="HGｺﾞｼｯｸE"/>
              </a:rPr>
              <a:t>Memperhalus</a:t>
            </a:r>
            <a:r>
              <a:rPr lang="en-US" sz="2000" dirty="0">
                <a:ea typeface="HGｺﾞｼｯｸE"/>
              </a:rPr>
              <a:t>/ </a:t>
            </a:r>
            <a:r>
              <a:rPr lang="en-US" sz="2000" dirty="0" err="1">
                <a:solidFill>
                  <a:srgbClr val="0000FF"/>
                </a:solidFill>
                <a:ea typeface="HGｺﾞｼｯｸE"/>
              </a:rPr>
              <a:t>memperbaiki</a:t>
            </a:r>
            <a:r>
              <a:rPr lang="en-US" sz="2000" dirty="0">
                <a:solidFill>
                  <a:srgbClr val="0000FF"/>
                </a:solidFill>
                <a:ea typeface="HGｺﾞｼｯｸE"/>
              </a:rPr>
              <a:t> diagram use case </a:t>
            </a:r>
            <a:r>
              <a:rPr lang="en-US" sz="2000" dirty="0" err="1">
                <a:ea typeface="HGｺﾞｼｯｸE"/>
              </a:rPr>
              <a:t>jika</a:t>
            </a:r>
            <a:r>
              <a:rPr lang="en-US" sz="2000" dirty="0">
                <a:ea typeface="HGｺﾞｼｯｸE"/>
              </a:rPr>
              <a:t> </a:t>
            </a:r>
            <a:r>
              <a:rPr lang="en-US" sz="2000" dirty="0" err="1">
                <a:ea typeface="HGｺﾞｼｯｸE"/>
              </a:rPr>
              <a:t>diperlukan</a:t>
            </a:r>
            <a:r>
              <a:rPr lang="en-US" sz="2000" dirty="0">
                <a:ea typeface="HGｺﾞｼｯｸE"/>
              </a:rPr>
              <a:t>.</a:t>
            </a:r>
          </a:p>
          <a:p>
            <a:pPr marL="914400" lvl="1" indent="-457200" eaLnBrk="1" hangingPunct="1">
              <a:lnSpc>
                <a:spcPct val="90000"/>
              </a:lnSpc>
              <a:spcBef>
                <a:spcPct val="40000"/>
              </a:spcBef>
              <a:buFontTx/>
              <a:buAutoNum type="arabicPeriod"/>
            </a:pPr>
            <a:r>
              <a:rPr lang="en-US" sz="2000" dirty="0" err="1">
                <a:ea typeface="HGｺﾞｼｯｸE"/>
              </a:rPr>
              <a:t>Mendokumentasikan</a:t>
            </a:r>
            <a:r>
              <a:rPr lang="en-US" sz="2000" dirty="0">
                <a:ea typeface="HGｺﾞｼｯｸE"/>
              </a:rPr>
              <a:t> </a:t>
            </a:r>
            <a:r>
              <a:rPr lang="en-US" sz="2000" dirty="0" err="1">
                <a:solidFill>
                  <a:srgbClr val="0000FF"/>
                </a:solidFill>
                <a:ea typeface="HGｺﾞｼｯｸE"/>
              </a:rPr>
              <a:t>narasi</a:t>
            </a:r>
            <a:r>
              <a:rPr lang="en-US" sz="2000" dirty="0">
                <a:ea typeface="HGｺﾞｼｯｸE"/>
              </a:rPr>
              <a:t> use case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00063" y="357188"/>
            <a:ext cx="8893175" cy="503237"/>
          </a:xfrm>
        </p:spPr>
        <p:txBody>
          <a:bodyPr>
            <a:normAutofit fontScale="90000"/>
          </a:bodyPr>
          <a:lstStyle/>
          <a:p>
            <a:pPr eaLnBrk="1" fontAlgn="auto" hangingPunct="1">
              <a:spcAft>
                <a:spcPts val="0"/>
              </a:spcAft>
              <a:defRPr/>
            </a:pPr>
            <a:r>
              <a:rPr lang="en-US" dirty="0" err="1">
                <a:solidFill>
                  <a:schemeClr val="tx2">
                    <a:satMod val="130000"/>
                  </a:schemeClr>
                </a:solidFill>
                <a:cs typeface="+mj-cs"/>
              </a:rPr>
              <a:t>Revisi</a:t>
            </a:r>
            <a:r>
              <a:rPr lang="en-US" dirty="0">
                <a:solidFill>
                  <a:schemeClr val="tx2">
                    <a:satMod val="130000"/>
                  </a:schemeClr>
                </a:solidFill>
                <a:cs typeface="+mj-cs"/>
              </a:rPr>
              <a:t> System Diagram Model Use-Case</a:t>
            </a:r>
          </a:p>
        </p:txBody>
      </p:sp>
      <p:pic>
        <p:nvPicPr>
          <p:cNvPr id="33795" name="Picture 3" descr="whi74173_1109"/>
          <p:cNvPicPr>
            <a:picLocks noChangeAspect="1" noChangeArrowheads="1"/>
          </p:cNvPicPr>
          <p:nvPr/>
        </p:nvPicPr>
        <p:blipFill>
          <a:blip r:embed="rId3" cstate="print"/>
          <a:srcRect/>
          <a:stretch>
            <a:fillRect/>
          </a:stretch>
        </p:blipFill>
        <p:spPr bwMode="auto">
          <a:xfrm>
            <a:off x="1171575" y="1266825"/>
            <a:ext cx="7667625" cy="5286375"/>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57313" y="0"/>
            <a:ext cx="7497762" cy="1143000"/>
          </a:xfrm>
        </p:spPr>
        <p:txBody>
          <a:bodyPr/>
          <a:lstStyle/>
          <a:p>
            <a:pPr eaLnBrk="1" fontAlgn="auto" hangingPunct="1">
              <a:spcAft>
                <a:spcPts val="0"/>
              </a:spcAft>
              <a:defRPr/>
            </a:pPr>
            <a:r>
              <a:rPr lang="en-US" dirty="0" err="1">
                <a:solidFill>
                  <a:schemeClr val="tx2">
                    <a:satMod val="130000"/>
                  </a:schemeClr>
                </a:solidFill>
                <a:cs typeface="+mj-cs"/>
              </a:rPr>
              <a:t>Narasi</a:t>
            </a:r>
            <a:r>
              <a:rPr lang="en-US" dirty="0">
                <a:solidFill>
                  <a:schemeClr val="tx2">
                    <a:satMod val="130000"/>
                  </a:schemeClr>
                </a:solidFill>
                <a:cs typeface="+mj-cs"/>
              </a:rPr>
              <a:t> Use-Case </a:t>
            </a:r>
          </a:p>
        </p:txBody>
      </p:sp>
      <p:pic>
        <p:nvPicPr>
          <p:cNvPr id="34819" name="Picture 3" descr="whi74173_1110a"/>
          <p:cNvPicPr>
            <a:picLocks noChangeAspect="1" noChangeArrowheads="1"/>
          </p:cNvPicPr>
          <p:nvPr/>
        </p:nvPicPr>
        <p:blipFill>
          <a:blip r:embed="rId3" cstate="print"/>
          <a:srcRect/>
          <a:stretch>
            <a:fillRect/>
          </a:stretch>
        </p:blipFill>
        <p:spPr bwMode="auto">
          <a:xfrm>
            <a:off x="2771775" y="1052513"/>
            <a:ext cx="3784600" cy="52578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57313" y="0"/>
            <a:ext cx="7497762" cy="1143000"/>
          </a:xfrm>
        </p:spPr>
        <p:txBody>
          <a:bodyPr/>
          <a:lstStyle/>
          <a:p>
            <a:pPr eaLnBrk="1" fontAlgn="auto" hangingPunct="1">
              <a:spcAft>
                <a:spcPts val="0"/>
              </a:spcAft>
              <a:defRPr/>
            </a:pPr>
            <a:r>
              <a:rPr lang="en-US" dirty="0" err="1">
                <a:solidFill>
                  <a:schemeClr val="tx2">
                    <a:satMod val="130000"/>
                  </a:schemeClr>
                </a:solidFill>
                <a:cs typeface="+mj-cs"/>
              </a:rPr>
              <a:t>Narasi</a:t>
            </a:r>
            <a:r>
              <a:rPr lang="en-US" dirty="0">
                <a:solidFill>
                  <a:schemeClr val="tx2">
                    <a:satMod val="130000"/>
                  </a:schemeClr>
                </a:solidFill>
                <a:cs typeface="+mj-cs"/>
              </a:rPr>
              <a:t> Use-Case (cont’d)</a:t>
            </a:r>
          </a:p>
        </p:txBody>
      </p:sp>
      <p:pic>
        <p:nvPicPr>
          <p:cNvPr id="35843" name="Picture 3" descr="whi74173_1110b"/>
          <p:cNvPicPr>
            <a:picLocks noChangeAspect="1" noChangeArrowheads="1"/>
          </p:cNvPicPr>
          <p:nvPr/>
        </p:nvPicPr>
        <p:blipFill>
          <a:blip r:embed="rId3" cstate="print"/>
          <a:srcRect/>
          <a:stretch>
            <a:fillRect/>
          </a:stretch>
        </p:blipFill>
        <p:spPr bwMode="auto">
          <a:xfrm>
            <a:off x="2555875" y="981075"/>
            <a:ext cx="4748213" cy="5334000"/>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85875" y="0"/>
            <a:ext cx="7497763" cy="1143000"/>
          </a:xfrm>
        </p:spPr>
        <p:txBody>
          <a:bodyPr/>
          <a:lstStyle/>
          <a:p>
            <a:pPr eaLnBrk="1" fontAlgn="auto" hangingPunct="1">
              <a:spcAft>
                <a:spcPts val="0"/>
              </a:spcAft>
              <a:defRPr/>
            </a:pPr>
            <a:r>
              <a:rPr lang="en-US" dirty="0" err="1">
                <a:solidFill>
                  <a:schemeClr val="tx2">
                    <a:satMod val="130000"/>
                  </a:schemeClr>
                </a:solidFill>
                <a:cs typeface="+mj-cs"/>
              </a:rPr>
              <a:t>Narasi</a:t>
            </a:r>
            <a:r>
              <a:rPr lang="en-US" dirty="0">
                <a:solidFill>
                  <a:schemeClr val="tx2">
                    <a:satMod val="130000"/>
                  </a:schemeClr>
                </a:solidFill>
                <a:cs typeface="+mj-cs"/>
              </a:rPr>
              <a:t> Use-Case </a:t>
            </a:r>
            <a:r>
              <a:rPr lang="en-US" dirty="0" err="1">
                <a:solidFill>
                  <a:schemeClr val="tx2">
                    <a:satMod val="130000"/>
                  </a:schemeClr>
                </a:solidFill>
                <a:cs typeface="+mj-cs"/>
              </a:rPr>
              <a:t>Abstrak</a:t>
            </a:r>
            <a:endParaRPr lang="en-US" dirty="0">
              <a:solidFill>
                <a:schemeClr val="tx2">
                  <a:satMod val="130000"/>
                </a:schemeClr>
              </a:solidFill>
              <a:cs typeface="+mj-cs"/>
            </a:endParaRPr>
          </a:p>
        </p:txBody>
      </p:sp>
      <p:pic>
        <p:nvPicPr>
          <p:cNvPr id="36867" name="Picture 3" descr="whi74173_1112"/>
          <p:cNvPicPr>
            <a:picLocks noChangeAspect="1" noChangeArrowheads="1"/>
          </p:cNvPicPr>
          <p:nvPr/>
        </p:nvPicPr>
        <p:blipFill>
          <a:blip r:embed="rId3" cstate="print"/>
          <a:srcRect/>
          <a:stretch>
            <a:fillRect/>
          </a:stretch>
        </p:blipFill>
        <p:spPr bwMode="auto">
          <a:xfrm>
            <a:off x="755650" y="1125538"/>
            <a:ext cx="7620000" cy="501015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068388" y="500063"/>
            <a:ext cx="8075612" cy="234950"/>
          </a:xfrm>
        </p:spPr>
        <p:txBody>
          <a:bodyPr>
            <a:normAutofit fontScale="90000"/>
          </a:bodyPr>
          <a:lstStyle/>
          <a:p>
            <a:pPr eaLnBrk="1" fontAlgn="auto" hangingPunct="1">
              <a:spcAft>
                <a:spcPts val="0"/>
              </a:spcAft>
              <a:defRPr/>
            </a:pPr>
            <a:r>
              <a:rPr lang="en-US" dirty="0" err="1">
                <a:solidFill>
                  <a:schemeClr val="tx2">
                    <a:satMod val="130000"/>
                  </a:schemeClr>
                </a:solidFill>
                <a:cs typeface="+mj-cs"/>
              </a:rPr>
              <a:t>Makna</a:t>
            </a:r>
            <a:r>
              <a:rPr lang="en-US" dirty="0">
                <a:solidFill>
                  <a:schemeClr val="tx2">
                    <a:satMod val="130000"/>
                  </a:schemeClr>
                </a:solidFill>
                <a:cs typeface="+mj-cs"/>
              </a:rPr>
              <a:t> </a:t>
            </a:r>
            <a:r>
              <a:rPr lang="en-US" i="1" dirty="0">
                <a:solidFill>
                  <a:schemeClr val="tx2">
                    <a:satMod val="130000"/>
                  </a:schemeClr>
                </a:solidFill>
                <a:cs typeface="+mj-cs"/>
              </a:rPr>
              <a:t>Elaboration Phase</a:t>
            </a:r>
            <a:endParaRPr lang="en-US" dirty="0">
              <a:solidFill>
                <a:schemeClr val="tx2">
                  <a:satMod val="130000"/>
                </a:schemeClr>
              </a:solidFill>
              <a:cs typeface="+mj-cs"/>
            </a:endParaRPr>
          </a:p>
        </p:txBody>
      </p:sp>
      <p:sp>
        <p:nvSpPr>
          <p:cNvPr id="10243" name="Rectangle 3"/>
          <p:cNvSpPr>
            <a:spLocks noGrp="1" noChangeArrowheads="1"/>
          </p:cNvSpPr>
          <p:nvPr>
            <p:ph idx="1"/>
          </p:nvPr>
        </p:nvSpPr>
        <p:spPr/>
        <p:txBody>
          <a:bodyPr/>
          <a:lstStyle/>
          <a:p>
            <a:pPr marL="533400" indent="-533400" eaLnBrk="1" hangingPunct="1"/>
            <a:r>
              <a:rPr lang="en-US" sz="2400" dirty="0" err="1">
                <a:ea typeface="HGｺﾞｼｯｸE"/>
              </a:rPr>
              <a:t>Silakan</a:t>
            </a:r>
            <a:r>
              <a:rPr lang="en-US" sz="2400" dirty="0">
                <a:ea typeface="HGｺﾞｼｯｸE"/>
              </a:rPr>
              <a:t> </a:t>
            </a:r>
            <a:r>
              <a:rPr lang="en-US" sz="2400" dirty="0" err="1">
                <a:ea typeface="HGｺﾞｼｯｸE"/>
              </a:rPr>
              <a:t>baca</a:t>
            </a:r>
            <a:r>
              <a:rPr lang="en-US" sz="2400" dirty="0">
                <a:ea typeface="HGｺﾞｼｯｸE"/>
              </a:rPr>
              <a:t> </a:t>
            </a:r>
            <a:r>
              <a:rPr lang="en-US" sz="2400" dirty="0" err="1">
                <a:ea typeface="HGｺﾞｼｯｸE"/>
              </a:rPr>
              <a:t>suplemen</a:t>
            </a:r>
            <a:r>
              <a:rPr lang="en-US" sz="2400" dirty="0">
                <a:ea typeface="HGｺﾞｼｯｸE"/>
              </a:rPr>
              <a:t> </a:t>
            </a:r>
            <a:r>
              <a:rPr lang="en-US" sz="2400" dirty="0" err="1">
                <a:ea typeface="HGｺﾞｼｯｸE"/>
              </a:rPr>
              <a:t>artikel</a:t>
            </a:r>
            <a:r>
              <a:rPr lang="en-US" sz="2400" dirty="0">
                <a:ea typeface="HGｺﾞｼｯｸE"/>
              </a:rPr>
              <a:t> </a:t>
            </a:r>
            <a:r>
              <a:rPr lang="en-US" sz="2400" i="1" dirty="0">
                <a:solidFill>
                  <a:srgbClr val="C00000"/>
                </a:solidFill>
                <a:ea typeface="HGｺﾞｼｯｸE"/>
              </a:rPr>
              <a:t>”Rational Unified Process – Best Practices for Software Development Team”</a:t>
            </a:r>
          </a:p>
          <a:p>
            <a:pPr marL="533400" indent="-533400" eaLnBrk="1" hangingPunct="1"/>
            <a:r>
              <a:rPr lang="en-US" sz="2400" dirty="0" err="1">
                <a:ea typeface="HGｺﾞｼｯｸE"/>
              </a:rPr>
              <a:t>Fokus</a:t>
            </a:r>
            <a:r>
              <a:rPr lang="en-US" sz="2400" dirty="0">
                <a:ea typeface="HGｺﾞｼｯｸE"/>
              </a:rPr>
              <a:t> </a:t>
            </a:r>
            <a:r>
              <a:rPr lang="en-US" sz="2400" dirty="0" err="1">
                <a:ea typeface="HGｺﾞｼｯｸE"/>
              </a:rPr>
              <a:t>aktivitas</a:t>
            </a:r>
            <a:r>
              <a:rPr lang="en-US" sz="2400" dirty="0">
                <a:ea typeface="HGｺﾞｼｯｸE"/>
              </a:rPr>
              <a:t> </a:t>
            </a:r>
            <a:r>
              <a:rPr lang="en-US" sz="2400" dirty="0" err="1">
                <a:ea typeface="HGｺﾞｼｯｸE"/>
              </a:rPr>
              <a:t>utama</a:t>
            </a:r>
            <a:r>
              <a:rPr lang="en-US" sz="2400" dirty="0">
                <a:ea typeface="HGｺﾞｼｯｸE"/>
              </a:rPr>
              <a:t> </a:t>
            </a:r>
            <a:r>
              <a:rPr lang="en-US" sz="2400" dirty="0" err="1">
                <a:ea typeface="HGｺﾞｼｯｸE"/>
              </a:rPr>
              <a:t>pada</a:t>
            </a:r>
            <a:r>
              <a:rPr lang="en-US" sz="2400" dirty="0">
                <a:ea typeface="HGｺﾞｼｯｸE"/>
              </a:rPr>
              <a:t> </a:t>
            </a:r>
            <a:r>
              <a:rPr lang="en-US" sz="2400" i="1" dirty="0">
                <a:ea typeface="HGｺﾞｼｯｸE"/>
              </a:rPr>
              <a:t>elaboration phase </a:t>
            </a:r>
            <a:r>
              <a:rPr lang="en-US" sz="2400" dirty="0" err="1">
                <a:ea typeface="HGｺﾞｼｯｸE"/>
              </a:rPr>
              <a:t>adalah</a:t>
            </a:r>
            <a:r>
              <a:rPr lang="en-US" sz="2400" dirty="0">
                <a:ea typeface="HGｺﾞｼｯｸE"/>
              </a:rPr>
              <a:t> </a:t>
            </a:r>
            <a:r>
              <a:rPr lang="en-US" sz="2400" dirty="0" err="1">
                <a:solidFill>
                  <a:srgbClr val="C00000"/>
                </a:solidFill>
                <a:ea typeface="HGｺﾞｼｯｸE"/>
              </a:rPr>
              <a:t>analisis</a:t>
            </a:r>
            <a:r>
              <a:rPr lang="en-US" sz="2400" dirty="0">
                <a:solidFill>
                  <a:srgbClr val="C00000"/>
                </a:solidFill>
                <a:ea typeface="HGｺﾞｼｯｸE"/>
              </a:rPr>
              <a:t> </a:t>
            </a:r>
            <a:r>
              <a:rPr lang="en-US" sz="2400" dirty="0" err="1">
                <a:solidFill>
                  <a:srgbClr val="C00000"/>
                </a:solidFill>
                <a:ea typeface="HGｺﾞｼｯｸE"/>
              </a:rPr>
              <a:t>dan</a:t>
            </a:r>
            <a:r>
              <a:rPr lang="en-US" sz="2400" dirty="0">
                <a:solidFill>
                  <a:srgbClr val="C00000"/>
                </a:solidFill>
                <a:ea typeface="HGｺﾞｼｯｸE"/>
              </a:rPr>
              <a:t> </a:t>
            </a:r>
            <a:r>
              <a:rPr lang="en-US" sz="2400" dirty="0" err="1">
                <a:solidFill>
                  <a:srgbClr val="C00000"/>
                </a:solidFill>
                <a:ea typeface="HGｺﾞｼｯｸE"/>
              </a:rPr>
              <a:t>disain</a:t>
            </a:r>
            <a:r>
              <a:rPr lang="en-US" sz="2400" dirty="0">
                <a:solidFill>
                  <a:srgbClr val="C00000"/>
                </a:solidFill>
                <a:ea typeface="HGｺﾞｼｯｸE"/>
              </a:rPr>
              <a:t> </a:t>
            </a:r>
            <a:r>
              <a:rPr lang="en-US" sz="2400" dirty="0">
                <a:ea typeface="HGｺﾞｼｯｸE"/>
              </a:rPr>
              <a:t>(</a:t>
            </a:r>
            <a:r>
              <a:rPr lang="en-US" sz="2400" dirty="0" err="1">
                <a:ea typeface="HGｺﾞｼｯｸE"/>
              </a:rPr>
              <a:t>lihat</a:t>
            </a:r>
            <a:r>
              <a:rPr lang="en-US" sz="2400" dirty="0">
                <a:ea typeface="HGｺﾞｼｯｸE"/>
              </a:rPr>
              <a:t> </a:t>
            </a:r>
            <a:r>
              <a:rPr lang="en-US" sz="2400" dirty="0" err="1">
                <a:ea typeface="HGｺﾞｼｯｸE"/>
              </a:rPr>
              <a:t>grafik</a:t>
            </a:r>
            <a:r>
              <a:rPr lang="en-US" sz="2400" dirty="0">
                <a:ea typeface="HGｺﾞｼｯｸE"/>
              </a:rPr>
              <a:t> model </a:t>
            </a:r>
            <a:r>
              <a:rPr lang="en-US" sz="2400" dirty="0" err="1">
                <a:ea typeface="HGｺﾞｼｯｸE"/>
              </a:rPr>
              <a:t>iteratif</a:t>
            </a:r>
            <a:r>
              <a:rPr lang="en-US" sz="2400" dirty="0">
                <a:ea typeface="HGｺﾞｼｯｸE"/>
              </a:rPr>
              <a:t> RUP).</a:t>
            </a:r>
          </a:p>
          <a:p>
            <a:pPr marL="533400" indent="-533400" eaLnBrk="1" hangingPunct="1"/>
            <a:r>
              <a:rPr lang="en-US" sz="2400" i="1" dirty="0">
                <a:ea typeface="HGｺﾞｼｯｸE"/>
              </a:rPr>
              <a:t>Elaboration phase </a:t>
            </a:r>
            <a:r>
              <a:rPr lang="en-US" sz="2400" dirty="0" err="1">
                <a:ea typeface="HGｺﾞｼｯｸE"/>
              </a:rPr>
              <a:t>akan</a:t>
            </a:r>
            <a:r>
              <a:rPr lang="en-US" sz="2400" dirty="0">
                <a:ea typeface="HGｺﾞｼｯｸE"/>
              </a:rPr>
              <a:t> </a:t>
            </a:r>
            <a:r>
              <a:rPr lang="en-US" sz="2400" dirty="0" err="1">
                <a:ea typeface="HGｺﾞｼｯｸE"/>
              </a:rPr>
              <a:t>dilakukan</a:t>
            </a:r>
            <a:r>
              <a:rPr lang="en-US" sz="2400" dirty="0">
                <a:ea typeface="HGｺﾞｼｯｸE"/>
              </a:rPr>
              <a:t> </a:t>
            </a:r>
            <a:r>
              <a:rPr lang="en-US" sz="2400" dirty="0" err="1">
                <a:ea typeface="HGｺﾞｼｯｸE"/>
              </a:rPr>
              <a:t>dalam</a:t>
            </a:r>
            <a:r>
              <a:rPr lang="en-US" sz="2400" dirty="0">
                <a:ea typeface="HGｺﾞｼｯｸE"/>
              </a:rPr>
              <a:t> </a:t>
            </a:r>
            <a:r>
              <a:rPr lang="en-US" sz="2400" dirty="0" err="1">
                <a:ea typeface="HGｺﾞｼｯｸE"/>
              </a:rPr>
              <a:t>beberapa</a:t>
            </a:r>
            <a:r>
              <a:rPr lang="en-US" sz="2400" dirty="0">
                <a:ea typeface="HGｺﾞｼｯｸE"/>
              </a:rPr>
              <a:t> </a:t>
            </a:r>
            <a:r>
              <a:rPr lang="en-US" sz="2400" dirty="0" err="1">
                <a:ea typeface="HGｺﾞｼｯｸE"/>
              </a:rPr>
              <a:t>iterasi</a:t>
            </a:r>
            <a:r>
              <a:rPr lang="en-US" sz="2400" dirty="0">
                <a:ea typeface="HGｺﾞｼｯｸE"/>
              </a:rPr>
              <a:t>.</a:t>
            </a:r>
            <a:endParaRPr lang="en-US" sz="2400" i="1" dirty="0">
              <a:ea typeface="HGｺﾞｼｯｸE"/>
            </a:endParaRPr>
          </a:p>
          <a:p>
            <a:pPr marL="533400" indent="-533400" eaLnBrk="1" hangingPunct="1"/>
            <a:r>
              <a:rPr lang="en-US" sz="2400" dirty="0" err="1">
                <a:ea typeface="HGｺﾞｼｯｸE"/>
              </a:rPr>
              <a:t>Pada</a:t>
            </a:r>
            <a:r>
              <a:rPr lang="en-US" sz="2400" dirty="0">
                <a:ea typeface="HGｺﾞｼｯｸE"/>
              </a:rPr>
              <a:t> </a:t>
            </a:r>
            <a:r>
              <a:rPr lang="en-US" sz="2400" i="1" dirty="0">
                <a:ea typeface="HGｺﾞｼｯｸE"/>
              </a:rPr>
              <a:t>elaboration phase </a:t>
            </a:r>
            <a:r>
              <a:rPr lang="en-US" sz="2400" dirty="0" err="1">
                <a:ea typeface="HGｺﾞｼｯｸE"/>
              </a:rPr>
              <a:t>iterasi</a:t>
            </a:r>
            <a:r>
              <a:rPr lang="en-US" sz="2400" dirty="0">
                <a:ea typeface="HGｺﾞｼｯｸE"/>
              </a:rPr>
              <a:t> I, </a:t>
            </a:r>
            <a:r>
              <a:rPr lang="en-US" sz="2400" dirty="0" err="1">
                <a:ea typeface="HGｺﾞｼｯｸE"/>
              </a:rPr>
              <a:t>produk</a:t>
            </a:r>
            <a:r>
              <a:rPr lang="en-US" sz="2400" dirty="0">
                <a:ea typeface="HGｺﾞｼｯｸE"/>
              </a:rPr>
              <a:t> </a:t>
            </a:r>
            <a:r>
              <a:rPr lang="en-US" sz="2400" dirty="0" err="1">
                <a:ea typeface="HGｺﾞｼｯｸE"/>
              </a:rPr>
              <a:t>utama</a:t>
            </a:r>
            <a:r>
              <a:rPr lang="en-US" sz="2400" dirty="0">
                <a:ea typeface="HGｺﾞｼｯｸE"/>
              </a:rPr>
              <a:t> yang </a:t>
            </a:r>
            <a:r>
              <a:rPr lang="en-US" sz="2400" dirty="0" err="1">
                <a:ea typeface="HGｺﾞｼｯｸE"/>
              </a:rPr>
              <a:t>akan</a:t>
            </a:r>
            <a:r>
              <a:rPr lang="en-US" sz="2400" dirty="0">
                <a:ea typeface="HGｺﾞｼｯｸE"/>
              </a:rPr>
              <a:t> </a:t>
            </a:r>
            <a:r>
              <a:rPr lang="en-US" sz="2400" dirty="0" err="1">
                <a:ea typeface="HGｺﾞｼｯｸE"/>
              </a:rPr>
              <a:t>dihasilkan</a:t>
            </a:r>
            <a:r>
              <a:rPr lang="en-US" sz="2400" dirty="0">
                <a:ea typeface="HGｺﾞｼｯｸE"/>
              </a:rPr>
              <a:t> </a:t>
            </a:r>
            <a:r>
              <a:rPr lang="en-US" sz="2400" dirty="0" err="1">
                <a:ea typeface="HGｺﾞｼｯｸE"/>
              </a:rPr>
              <a:t>adalah</a:t>
            </a:r>
            <a:r>
              <a:rPr lang="en-US" sz="2400" dirty="0">
                <a:ea typeface="HGｺﾞｼｯｸE"/>
              </a:rPr>
              <a:t> </a:t>
            </a:r>
            <a:r>
              <a:rPr lang="en-US" sz="2400" dirty="0">
                <a:solidFill>
                  <a:srgbClr val="C00000"/>
                </a:solidFill>
                <a:ea typeface="HGｺﾞｼｯｸE"/>
              </a:rPr>
              <a:t>model </a:t>
            </a:r>
            <a:r>
              <a:rPr lang="en-US" sz="2400" dirty="0" err="1">
                <a:solidFill>
                  <a:srgbClr val="C00000"/>
                </a:solidFill>
                <a:ea typeface="HGｺﾞｼｯｸE"/>
              </a:rPr>
              <a:t>obyek</a:t>
            </a:r>
            <a:r>
              <a:rPr lang="en-US" sz="2400" dirty="0">
                <a:ea typeface="HGｺﾞｼｯｸE"/>
              </a:rPr>
              <a:t> yang </a:t>
            </a:r>
            <a:r>
              <a:rPr lang="en-US" sz="2400" dirty="0" err="1">
                <a:ea typeface="HGｺﾞｼｯｸE"/>
              </a:rPr>
              <a:t>berupa</a:t>
            </a:r>
            <a:r>
              <a:rPr lang="en-US" sz="2400" dirty="0">
                <a:ea typeface="HGｺﾞｼｯｸE"/>
              </a:rPr>
              <a:t>:</a:t>
            </a:r>
          </a:p>
          <a:p>
            <a:pPr lvl="2"/>
            <a:r>
              <a:rPr lang="en-US" dirty="0">
                <a:ea typeface="HGｺﾞｼｯｸE"/>
              </a:rPr>
              <a:t>Model </a:t>
            </a:r>
            <a:r>
              <a:rPr lang="en-US" dirty="0" err="1">
                <a:ea typeface="HGｺﾞｼｯｸE"/>
              </a:rPr>
              <a:t>fungsi</a:t>
            </a:r>
            <a:r>
              <a:rPr lang="en-US" dirty="0">
                <a:ea typeface="HGｺﾞｼｯｸE"/>
              </a:rPr>
              <a:t> </a:t>
            </a:r>
            <a:r>
              <a:rPr lang="en-US" dirty="0" err="1">
                <a:ea typeface="HGｺﾞｼｯｸE"/>
              </a:rPr>
              <a:t>sistem</a:t>
            </a:r>
            <a:r>
              <a:rPr lang="en-US" dirty="0">
                <a:ea typeface="HGｺﾞｼｯｸE"/>
              </a:rPr>
              <a:t> (</a:t>
            </a:r>
            <a:r>
              <a:rPr lang="en-US" dirty="0" err="1">
                <a:solidFill>
                  <a:srgbClr val="0000FF"/>
                </a:solidFill>
                <a:ea typeface="HGｺﾞｼｯｸE"/>
              </a:rPr>
              <a:t>perbaikan</a:t>
            </a:r>
            <a:r>
              <a:rPr lang="en-US" i="1" dirty="0">
                <a:solidFill>
                  <a:srgbClr val="0000FF"/>
                </a:solidFill>
                <a:ea typeface="HGｺﾞｼｯｸE"/>
              </a:rPr>
              <a:t> use case</a:t>
            </a:r>
            <a:r>
              <a:rPr lang="en-US" dirty="0">
                <a:solidFill>
                  <a:srgbClr val="0000FF"/>
                </a:solidFill>
                <a:ea typeface="HGｺﾞｼｯｸE"/>
              </a:rPr>
              <a:t> </a:t>
            </a:r>
            <a:r>
              <a:rPr lang="en-US" dirty="0" err="1">
                <a:ea typeface="HGｺﾞｼｯｸE"/>
              </a:rPr>
              <a:t>dan</a:t>
            </a:r>
            <a:r>
              <a:rPr lang="en-US" dirty="0">
                <a:ea typeface="HGｺﾞｼｯｸE"/>
              </a:rPr>
              <a:t> </a:t>
            </a:r>
            <a:r>
              <a:rPr lang="en-US" dirty="0" err="1">
                <a:ea typeface="HGｺﾞｼｯｸE"/>
              </a:rPr>
              <a:t>skenario</a:t>
            </a:r>
            <a:r>
              <a:rPr lang="en-US" dirty="0">
                <a:ea typeface="HGｺﾞｼｯｸE"/>
              </a:rPr>
              <a:t> </a:t>
            </a:r>
            <a:r>
              <a:rPr lang="en-US" dirty="0" err="1">
                <a:ea typeface="HGｺﾞｼｯｸE"/>
              </a:rPr>
              <a:t>sistem</a:t>
            </a:r>
            <a:r>
              <a:rPr lang="en-US" dirty="0">
                <a:ea typeface="HGｺﾞｼｯｸE"/>
              </a:rPr>
              <a:t>)</a:t>
            </a:r>
            <a:endParaRPr lang="en-US" sz="3600" dirty="0">
              <a:ea typeface="HGｺﾞｼｯｸE"/>
            </a:endParaRPr>
          </a:p>
          <a:p>
            <a:pPr lvl="2"/>
            <a:r>
              <a:rPr lang="en-US" dirty="0">
                <a:solidFill>
                  <a:srgbClr val="0000FF"/>
                </a:solidFill>
                <a:ea typeface="HGｺﾞｼｯｸE"/>
              </a:rPr>
              <a:t>Diagram </a:t>
            </a:r>
            <a:r>
              <a:rPr lang="en-US" dirty="0" err="1">
                <a:solidFill>
                  <a:srgbClr val="0000FF"/>
                </a:solidFill>
                <a:ea typeface="HGｺﾞｼｯｸE"/>
              </a:rPr>
              <a:t>aktivitas</a:t>
            </a:r>
            <a:r>
              <a:rPr lang="en-US" dirty="0">
                <a:solidFill>
                  <a:srgbClr val="0000FF"/>
                </a:solidFill>
                <a:ea typeface="HGｺﾞｼｯｸE"/>
              </a:rPr>
              <a:t> </a:t>
            </a:r>
            <a:r>
              <a:rPr lang="en-US" dirty="0" err="1">
                <a:ea typeface="HGｺﾞｼｯｸE"/>
              </a:rPr>
              <a:t>untuk</a:t>
            </a:r>
            <a:r>
              <a:rPr lang="en-US" dirty="0">
                <a:ea typeface="HGｺﾞｼｯｸE"/>
              </a:rPr>
              <a:t> </a:t>
            </a:r>
            <a:r>
              <a:rPr lang="en-US" dirty="0" err="1">
                <a:ea typeface="HGｺﾞｼｯｸE"/>
              </a:rPr>
              <a:t>skenario</a:t>
            </a:r>
            <a:r>
              <a:rPr lang="en-US" dirty="0">
                <a:ea typeface="HGｺﾞｼｯｸE"/>
              </a:rPr>
              <a:t> normal</a:t>
            </a:r>
            <a:endParaRPr lang="en-US" sz="3600" dirty="0">
              <a:ea typeface="HGｺﾞｼｯｸE"/>
            </a:endParaRPr>
          </a:p>
          <a:p>
            <a:pPr lvl="2"/>
            <a:r>
              <a:rPr lang="en-US" dirty="0">
                <a:ea typeface="HGｺﾞｼｯｸE"/>
              </a:rPr>
              <a:t>Model </a:t>
            </a:r>
            <a:r>
              <a:rPr lang="en-US" dirty="0" err="1">
                <a:solidFill>
                  <a:srgbClr val="0000FF"/>
                </a:solidFill>
                <a:ea typeface="HGｺﾞｼｯｸE"/>
              </a:rPr>
              <a:t>kelas</a:t>
            </a:r>
            <a:r>
              <a:rPr lang="en-US" dirty="0">
                <a:solidFill>
                  <a:srgbClr val="0000FF"/>
                </a:solidFill>
                <a:ea typeface="HGｺﾞｼｯｸE"/>
              </a:rPr>
              <a:t> </a:t>
            </a:r>
            <a:r>
              <a:rPr lang="en-US" dirty="0" err="1">
                <a:solidFill>
                  <a:srgbClr val="0000FF"/>
                </a:solidFill>
                <a:ea typeface="HGｺﾞｼｯｸE"/>
              </a:rPr>
              <a:t>analisis</a:t>
            </a:r>
            <a:endParaRPr lang="en-US" sz="8800" dirty="0">
              <a:solidFill>
                <a:srgbClr val="0000FF"/>
              </a:solidFill>
              <a:ea typeface="HGｺﾞｼｯｸE"/>
            </a:endParaRPr>
          </a:p>
          <a:p>
            <a:pPr marL="533400" indent="-533400" eaLnBrk="1" hangingPunct="1"/>
            <a:endParaRPr lang="en-US" sz="2400" dirty="0">
              <a:ea typeface="HGｺﾞｼｯｸ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err="1">
                <a:solidFill>
                  <a:schemeClr val="tx2">
                    <a:satMod val="130000"/>
                  </a:schemeClr>
                </a:solidFill>
                <a:cs typeface="+mj-cs"/>
              </a:rPr>
              <a:t>Pemodelan</a:t>
            </a:r>
            <a:r>
              <a:rPr lang="en-US" sz="4800" dirty="0">
                <a:solidFill>
                  <a:schemeClr val="tx2">
                    <a:satMod val="130000"/>
                  </a:schemeClr>
                </a:solidFill>
                <a:cs typeface="+mj-cs"/>
              </a:rPr>
              <a:t> </a:t>
            </a:r>
            <a:r>
              <a:rPr lang="en-US" sz="4800" dirty="0" err="1">
                <a:solidFill>
                  <a:schemeClr val="tx2">
                    <a:satMod val="130000"/>
                  </a:schemeClr>
                </a:solidFill>
                <a:cs typeface="+mj-cs"/>
              </a:rPr>
              <a:t>Fungsi</a:t>
            </a:r>
            <a:r>
              <a:rPr lang="en-US" sz="4800" dirty="0">
                <a:solidFill>
                  <a:schemeClr val="tx2">
                    <a:satMod val="130000"/>
                  </a:schemeClr>
                </a:solidFill>
                <a:cs typeface="+mj-cs"/>
              </a:rPr>
              <a:t> </a:t>
            </a:r>
            <a:r>
              <a:rPr lang="en-US" sz="4800" dirty="0" err="1">
                <a:solidFill>
                  <a:schemeClr val="tx2">
                    <a:satMod val="130000"/>
                  </a:schemeClr>
                </a:solidFill>
                <a:cs typeface="+mj-cs"/>
              </a:rPr>
              <a:t>Sistem</a:t>
            </a:r>
            <a:endParaRPr lang="en-US" sz="4800" dirty="0">
              <a:solidFill>
                <a:schemeClr val="tx2">
                  <a:satMod val="130000"/>
                </a:schemeClr>
              </a:solidFill>
              <a:cs typeface="+mj-cs"/>
            </a:endParaRPr>
          </a:p>
        </p:txBody>
      </p:sp>
      <p:sp>
        <p:nvSpPr>
          <p:cNvPr id="37891" name="Content Placeholder 2"/>
          <p:cNvSpPr>
            <a:spLocks noGrp="1"/>
          </p:cNvSpPr>
          <p:nvPr>
            <p:ph idx="1"/>
          </p:nvPr>
        </p:nvSpPr>
        <p:spPr/>
        <p:txBody>
          <a:bodyPr/>
          <a:lstStyle/>
          <a:p>
            <a:pPr eaLnBrk="1" hangingPunct="1"/>
            <a:endParaRPr lang="en-US">
              <a:ea typeface="HGｺﾞｼｯｸE"/>
            </a:endParaRPr>
          </a:p>
          <a:p>
            <a:pPr eaLnBrk="1" hangingPunct="1"/>
            <a:endParaRPr lang="en-US">
              <a:ea typeface="HGｺﾞｼｯｸE"/>
            </a:endParaRPr>
          </a:p>
          <a:p>
            <a:pPr algn="ctr" eaLnBrk="1" hangingPunct="1">
              <a:buFont typeface="Wingdings 2" pitchFamily="18" charset="2"/>
              <a:buNone/>
            </a:pPr>
            <a:r>
              <a:rPr lang="en-US" sz="3600" b="1">
                <a:ea typeface="HGｺﾞｼｯｸE"/>
              </a:rPr>
              <a:t>Langkah 2</a:t>
            </a:r>
          </a:p>
          <a:p>
            <a:pPr algn="ctr" eaLnBrk="1" hangingPunct="1">
              <a:buFont typeface="Wingdings 2" pitchFamily="18" charset="2"/>
              <a:buNone/>
            </a:pPr>
            <a:r>
              <a:rPr lang="en-US" sz="3600" b="1">
                <a:ea typeface="HGｺﾞｼｯｸE"/>
              </a:rPr>
              <a:t>Membuat diagram aktivitas</a:t>
            </a:r>
          </a:p>
          <a:p>
            <a:pPr algn="ctr" eaLnBrk="1" hangingPunct="1">
              <a:buFont typeface="Wingdings 2" pitchFamily="18" charset="2"/>
              <a:buNone/>
            </a:pPr>
            <a:endParaRPr lang="en-US" sz="3600" b="1">
              <a:ea typeface="HGｺﾞｼｯｸ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85875" y="214313"/>
            <a:ext cx="7497763" cy="1143000"/>
          </a:xfrm>
        </p:spPr>
        <p:txBody>
          <a:bodyPr/>
          <a:lstStyle/>
          <a:p>
            <a:pPr eaLnBrk="1" fontAlgn="auto" hangingPunct="1">
              <a:spcAft>
                <a:spcPts val="0"/>
              </a:spcAft>
              <a:defRPr/>
            </a:pPr>
            <a:r>
              <a:rPr lang="en-US" dirty="0" err="1">
                <a:solidFill>
                  <a:schemeClr val="tx2">
                    <a:satMod val="130000"/>
                  </a:schemeClr>
                </a:solidFill>
                <a:cs typeface="+mj-cs"/>
              </a:rPr>
              <a:t>Pemodelan</a:t>
            </a:r>
            <a:r>
              <a:rPr lang="en-US" dirty="0">
                <a:solidFill>
                  <a:schemeClr val="tx2">
                    <a:satMod val="130000"/>
                  </a:schemeClr>
                </a:solidFill>
                <a:cs typeface="+mj-cs"/>
              </a:rPr>
              <a:t> </a:t>
            </a:r>
            <a:r>
              <a:rPr lang="en-US" dirty="0" err="1">
                <a:solidFill>
                  <a:schemeClr val="tx2">
                    <a:satMod val="130000"/>
                  </a:schemeClr>
                </a:solidFill>
                <a:cs typeface="+mj-cs"/>
              </a:rPr>
              <a:t>aktivitas</a:t>
            </a:r>
            <a:r>
              <a:rPr lang="en-US" dirty="0">
                <a:solidFill>
                  <a:schemeClr val="tx2">
                    <a:satMod val="130000"/>
                  </a:schemeClr>
                </a:solidFill>
                <a:cs typeface="+mj-cs"/>
              </a:rPr>
              <a:t> Use-Case </a:t>
            </a:r>
          </a:p>
        </p:txBody>
      </p:sp>
      <p:sp>
        <p:nvSpPr>
          <p:cNvPr id="38915" name="Rectangle 3"/>
          <p:cNvSpPr>
            <a:spLocks noGrp="1" noChangeArrowheads="1"/>
          </p:cNvSpPr>
          <p:nvPr>
            <p:ph idx="1"/>
          </p:nvPr>
        </p:nvSpPr>
        <p:spPr>
          <a:xfrm>
            <a:off x="1143000" y="1428750"/>
            <a:ext cx="4049713" cy="4695825"/>
          </a:xfrm>
        </p:spPr>
        <p:txBody>
          <a:bodyPr/>
          <a:lstStyle/>
          <a:p>
            <a:pPr eaLnBrk="1" hangingPunct="1">
              <a:buFont typeface="Wingdings" pitchFamily="2" charset="2"/>
              <a:buNone/>
            </a:pPr>
            <a:r>
              <a:rPr lang="en-US" b="1" dirty="0">
                <a:ea typeface="HGｺﾞｼｯｸE"/>
              </a:rPr>
              <a:t>	</a:t>
            </a:r>
            <a:r>
              <a:rPr lang="en-US" b="1" i="1" dirty="0">
                <a:solidFill>
                  <a:srgbClr val="C00000"/>
                </a:solidFill>
                <a:ea typeface="HGｺﾞｼｯｸE"/>
              </a:rPr>
              <a:t>Activity</a:t>
            </a:r>
            <a:r>
              <a:rPr lang="en-US" b="1" i="1" dirty="0">
                <a:ea typeface="HGｺﾞｼｯｸE"/>
              </a:rPr>
              <a:t> diagram</a:t>
            </a:r>
            <a:r>
              <a:rPr lang="en-US" i="1" dirty="0">
                <a:ea typeface="HGｺﾞｼｯｸE"/>
              </a:rPr>
              <a:t> </a:t>
            </a:r>
            <a:r>
              <a:rPr lang="en-US" dirty="0">
                <a:ea typeface="HGｺﾞｼｯｸE"/>
              </a:rPr>
              <a:t>– diagram yang </a:t>
            </a:r>
            <a:r>
              <a:rPr lang="en-US" dirty="0" err="1">
                <a:ea typeface="HGｺﾞｼｯｸE"/>
              </a:rPr>
              <a:t>digunakan</a:t>
            </a:r>
            <a:r>
              <a:rPr lang="en-US" dirty="0">
                <a:ea typeface="HGｺﾞｼｯｸE"/>
              </a:rPr>
              <a:t> </a:t>
            </a:r>
            <a:r>
              <a:rPr lang="en-US" dirty="0" err="1">
                <a:ea typeface="HGｺﾞｼｯｸE"/>
              </a:rPr>
              <a:t>untuk</a:t>
            </a:r>
            <a:r>
              <a:rPr lang="en-US" dirty="0">
                <a:ea typeface="HGｺﾞｼｯｸE"/>
              </a:rPr>
              <a:t> </a:t>
            </a:r>
            <a:r>
              <a:rPr lang="en-US" dirty="0" err="1">
                <a:ea typeface="HGｺﾞｼｯｸE"/>
              </a:rPr>
              <a:t>menggambarkan</a:t>
            </a:r>
            <a:endParaRPr lang="en-US" dirty="0">
              <a:ea typeface="HGｺﾞｼｯｸE"/>
            </a:endParaRPr>
          </a:p>
          <a:p>
            <a:pPr lvl="1" eaLnBrk="1" hangingPunct="1"/>
            <a:r>
              <a:rPr lang="en-US" dirty="0" err="1">
                <a:solidFill>
                  <a:srgbClr val="C00000"/>
                </a:solidFill>
                <a:ea typeface="HGｺﾞｼｯｸE"/>
              </a:rPr>
              <a:t>Proses</a:t>
            </a:r>
            <a:r>
              <a:rPr lang="en-US" dirty="0">
                <a:solidFill>
                  <a:srgbClr val="C00000"/>
                </a:solidFill>
                <a:ea typeface="HGｺﾞｼｯｸE"/>
              </a:rPr>
              <a:t> </a:t>
            </a:r>
            <a:r>
              <a:rPr lang="en-US" dirty="0" err="1">
                <a:solidFill>
                  <a:srgbClr val="C00000"/>
                </a:solidFill>
                <a:ea typeface="HGｺﾞｼｯｸE"/>
              </a:rPr>
              <a:t>bisnis</a:t>
            </a:r>
            <a:r>
              <a:rPr lang="en-US" dirty="0">
                <a:ea typeface="HGｺﾞｼｯｸE"/>
              </a:rPr>
              <a:t>,  </a:t>
            </a:r>
          </a:p>
          <a:p>
            <a:pPr lvl="1" eaLnBrk="1" hangingPunct="1"/>
            <a:r>
              <a:rPr lang="en-US" dirty="0" err="1">
                <a:solidFill>
                  <a:srgbClr val="C00000"/>
                </a:solidFill>
                <a:ea typeface="HGｺﾞｼｯｸE"/>
              </a:rPr>
              <a:t>Langkah-langkah</a:t>
            </a:r>
            <a:r>
              <a:rPr lang="en-US" dirty="0">
                <a:ea typeface="HGｺﾞｼｯｸE"/>
              </a:rPr>
              <a:t> </a:t>
            </a:r>
            <a:r>
              <a:rPr lang="en-US" dirty="0">
                <a:solidFill>
                  <a:srgbClr val="0000FF"/>
                </a:solidFill>
                <a:ea typeface="HGｺﾞｼｯｸE"/>
              </a:rPr>
              <a:t>use case</a:t>
            </a:r>
          </a:p>
          <a:p>
            <a:pPr lvl="1" eaLnBrk="1" hangingPunct="1"/>
            <a:r>
              <a:rPr lang="en-US" dirty="0" err="1">
                <a:solidFill>
                  <a:srgbClr val="C00000"/>
                </a:solidFill>
                <a:ea typeface="HGｺﾞｼｯｸE"/>
              </a:rPr>
              <a:t>Logika</a:t>
            </a:r>
            <a:r>
              <a:rPr lang="en-US" dirty="0">
                <a:ea typeface="HGｺﾞｼｯｸE"/>
              </a:rPr>
              <a:t> </a:t>
            </a:r>
            <a:r>
              <a:rPr lang="en-US" dirty="0" err="1">
                <a:ea typeface="HGｺﾞｼｯｸE"/>
              </a:rPr>
              <a:t>perilaku</a:t>
            </a:r>
            <a:r>
              <a:rPr lang="en-US" dirty="0">
                <a:ea typeface="HGｺﾞｼｯｸE"/>
              </a:rPr>
              <a:t> </a:t>
            </a:r>
            <a:r>
              <a:rPr lang="en-US" dirty="0" err="1">
                <a:ea typeface="HGｺﾞｼｯｸE"/>
              </a:rPr>
              <a:t>obyek</a:t>
            </a:r>
            <a:r>
              <a:rPr lang="en-US" dirty="0">
                <a:ea typeface="HGｺﾞｼｯｸE"/>
              </a:rPr>
              <a:t>/ </a:t>
            </a:r>
            <a:r>
              <a:rPr lang="en-US" dirty="0" err="1">
                <a:ea typeface="HGｺﾞｼｯｸE"/>
              </a:rPr>
              <a:t>metode</a:t>
            </a:r>
            <a:endParaRPr lang="en-US" dirty="0">
              <a:ea typeface="HGｺﾞｼｯｸE"/>
            </a:endParaRPr>
          </a:p>
          <a:p>
            <a:pPr eaLnBrk="1" hangingPunct="1">
              <a:buFont typeface="Wingdings" pitchFamily="2" charset="2"/>
              <a:buNone/>
            </a:pPr>
            <a:endParaRPr lang="en-US" dirty="0">
              <a:ea typeface="HGｺﾞｼｯｸE"/>
            </a:endParaRPr>
          </a:p>
        </p:txBody>
      </p:sp>
      <p:pic>
        <p:nvPicPr>
          <p:cNvPr id="38916" name="Picture 4" descr="Activity Diagram Fig 10-14"/>
          <p:cNvPicPr>
            <a:picLocks noChangeAspect="1" noChangeArrowheads="1"/>
          </p:cNvPicPr>
          <p:nvPr/>
        </p:nvPicPr>
        <p:blipFill>
          <a:blip r:embed="rId3" cstate="print"/>
          <a:srcRect/>
          <a:stretch>
            <a:fillRect/>
          </a:stretch>
        </p:blipFill>
        <p:spPr bwMode="auto">
          <a:xfrm>
            <a:off x="5072063" y="1266825"/>
            <a:ext cx="3786187" cy="5286375"/>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57313" y="0"/>
            <a:ext cx="7497762" cy="1143000"/>
          </a:xfrm>
        </p:spPr>
        <p:txBody>
          <a:bodyPr/>
          <a:lstStyle/>
          <a:p>
            <a:pPr eaLnBrk="1" fontAlgn="auto" hangingPunct="1">
              <a:spcAft>
                <a:spcPts val="0"/>
              </a:spcAft>
              <a:defRPr/>
            </a:pPr>
            <a:r>
              <a:rPr lang="en-US" dirty="0" err="1">
                <a:solidFill>
                  <a:schemeClr val="tx2">
                    <a:satMod val="130000"/>
                  </a:schemeClr>
                </a:solidFill>
                <a:cs typeface="+mj-cs"/>
              </a:rPr>
              <a:t>Notasi</a:t>
            </a:r>
            <a:r>
              <a:rPr lang="en-US" dirty="0">
                <a:solidFill>
                  <a:schemeClr val="tx2">
                    <a:satMod val="130000"/>
                  </a:schemeClr>
                </a:solidFill>
                <a:cs typeface="+mj-cs"/>
              </a:rPr>
              <a:t> Diagram </a:t>
            </a:r>
            <a:r>
              <a:rPr lang="en-US" dirty="0" err="1">
                <a:solidFill>
                  <a:schemeClr val="tx2">
                    <a:satMod val="130000"/>
                  </a:schemeClr>
                </a:solidFill>
                <a:cs typeface="+mj-cs"/>
              </a:rPr>
              <a:t>Aktivitas</a:t>
            </a:r>
            <a:r>
              <a:rPr lang="en-US" dirty="0">
                <a:solidFill>
                  <a:schemeClr val="tx2">
                    <a:satMod val="130000"/>
                  </a:schemeClr>
                </a:solidFill>
                <a:cs typeface="+mj-cs"/>
              </a:rPr>
              <a:t> </a:t>
            </a:r>
          </a:p>
        </p:txBody>
      </p:sp>
      <p:sp>
        <p:nvSpPr>
          <p:cNvPr id="39939" name="Rectangle 3"/>
          <p:cNvSpPr>
            <a:spLocks noGrp="1" noChangeArrowheads="1"/>
          </p:cNvSpPr>
          <p:nvPr>
            <p:ph idx="1"/>
          </p:nvPr>
        </p:nvSpPr>
        <p:spPr>
          <a:xfrm>
            <a:off x="1000125" y="1052513"/>
            <a:ext cx="7548563" cy="5257800"/>
          </a:xfrm>
        </p:spPr>
        <p:txBody>
          <a:bodyPr/>
          <a:lstStyle/>
          <a:p>
            <a:pPr marL="533400" indent="-533400" eaLnBrk="1" hangingPunct="1">
              <a:lnSpc>
                <a:spcPct val="80000"/>
              </a:lnSpc>
              <a:buFontTx/>
              <a:buAutoNum type="arabicPeriod"/>
              <a:tabLst>
                <a:tab pos="7978775" algn="l"/>
              </a:tabLst>
            </a:pPr>
            <a:r>
              <a:rPr lang="en-US" sz="1800" b="1" dirty="0">
                <a:ea typeface="HGｺﾞｼｯｸE"/>
              </a:rPr>
              <a:t>Node </a:t>
            </a:r>
            <a:r>
              <a:rPr lang="en-US" sz="1800" b="1" dirty="0" err="1">
                <a:ea typeface="HGｺﾞｼｯｸE"/>
              </a:rPr>
              <a:t>awal</a:t>
            </a:r>
            <a:r>
              <a:rPr lang="en-US" sz="1800" b="1" dirty="0">
                <a:ea typeface="HGｺﾞｼｯｸE"/>
              </a:rPr>
              <a:t> / </a:t>
            </a:r>
            <a:r>
              <a:rPr lang="en-US" sz="1800" b="1" i="1" dirty="0">
                <a:ea typeface="HGｺﾞｼｯｸE"/>
              </a:rPr>
              <a:t>Initial node</a:t>
            </a:r>
            <a:r>
              <a:rPr lang="en-US" sz="1800" i="1" dirty="0">
                <a:ea typeface="HGｺﾞｼｯｸE"/>
              </a:rPr>
              <a:t> </a:t>
            </a:r>
            <a:r>
              <a:rPr lang="en-US" sz="1800" dirty="0">
                <a:ea typeface="HGｺﾞｼｯｸE"/>
              </a:rPr>
              <a:t>:</a:t>
            </a:r>
          </a:p>
          <a:p>
            <a:pPr marL="533400" indent="-533400" eaLnBrk="1" hangingPunct="1">
              <a:lnSpc>
                <a:spcPct val="80000"/>
              </a:lnSpc>
              <a:buFontTx/>
              <a:buNone/>
              <a:tabLst>
                <a:tab pos="7978775" algn="l"/>
              </a:tabLst>
            </a:pPr>
            <a:r>
              <a:rPr lang="en-US" sz="1800" dirty="0">
                <a:ea typeface="HGｺﾞｼｯｸE"/>
              </a:rPr>
              <a:t>    	</a:t>
            </a:r>
            <a:r>
              <a:rPr lang="en-US" sz="1800" dirty="0" err="1">
                <a:solidFill>
                  <a:srgbClr val="0000FF"/>
                </a:solidFill>
                <a:ea typeface="HGｺﾞｼｯｸE"/>
              </a:rPr>
              <a:t>lingkaran</a:t>
            </a:r>
            <a:r>
              <a:rPr lang="en-US" sz="1800" dirty="0">
                <a:solidFill>
                  <a:srgbClr val="0000FF"/>
                </a:solidFill>
                <a:ea typeface="HGｺﾞｼｯｸE"/>
              </a:rPr>
              <a:t> </a:t>
            </a:r>
            <a:r>
              <a:rPr lang="en-US" sz="1800" dirty="0" err="1">
                <a:solidFill>
                  <a:srgbClr val="0000FF"/>
                </a:solidFill>
                <a:ea typeface="HGｺﾞｼｯｸE"/>
              </a:rPr>
              <a:t>penuh</a:t>
            </a:r>
            <a:r>
              <a:rPr lang="en-US" sz="1800" dirty="0">
                <a:solidFill>
                  <a:srgbClr val="0000FF"/>
                </a:solidFill>
                <a:ea typeface="HGｺﾞｼｯｸE"/>
              </a:rPr>
              <a:t> </a:t>
            </a:r>
            <a:r>
              <a:rPr lang="en-US" sz="1800" dirty="0">
                <a:ea typeface="HGｺﾞｼｯｸE"/>
              </a:rPr>
              <a:t>yang </a:t>
            </a:r>
            <a:br>
              <a:rPr lang="en-US" sz="1800" dirty="0">
                <a:ea typeface="HGｺﾞｼｯｸE"/>
              </a:rPr>
            </a:br>
            <a:r>
              <a:rPr lang="en-US" sz="1800" dirty="0" err="1">
                <a:ea typeface="HGｺﾞｼｯｸE"/>
              </a:rPr>
              <a:t>menyatakan</a:t>
            </a:r>
            <a:r>
              <a:rPr lang="en-US" sz="1800" dirty="0">
                <a:ea typeface="HGｺﾞｼｯｸE"/>
              </a:rPr>
              <a:t> </a:t>
            </a:r>
            <a:r>
              <a:rPr lang="en-US" sz="1800" dirty="0" err="1">
                <a:solidFill>
                  <a:srgbClr val="C00000"/>
                </a:solidFill>
                <a:ea typeface="HGｺﾞｼｯｸE"/>
              </a:rPr>
              <a:t>awal</a:t>
            </a:r>
            <a:r>
              <a:rPr lang="en-US" sz="1800" dirty="0">
                <a:solidFill>
                  <a:srgbClr val="C00000"/>
                </a:solidFill>
                <a:ea typeface="HGｺﾞｼｯｸE"/>
              </a:rPr>
              <a:t> </a:t>
            </a:r>
            <a:r>
              <a:rPr lang="en-US" sz="1800" dirty="0" err="1">
                <a:solidFill>
                  <a:srgbClr val="C00000"/>
                </a:solidFill>
                <a:ea typeface="HGｺﾞｼｯｸE"/>
              </a:rPr>
              <a:t>proses</a:t>
            </a:r>
            <a:r>
              <a:rPr lang="en-US" sz="1800" dirty="0">
                <a:ea typeface="HGｺﾞｼｯｸE"/>
              </a:rPr>
              <a:t>.</a:t>
            </a:r>
          </a:p>
          <a:p>
            <a:pPr marL="533400" indent="-533400" eaLnBrk="1" hangingPunct="1">
              <a:lnSpc>
                <a:spcPct val="80000"/>
              </a:lnSpc>
              <a:buFontTx/>
              <a:buAutoNum type="arabicPeriod" startAt="2"/>
              <a:tabLst>
                <a:tab pos="7978775" algn="l"/>
              </a:tabLst>
            </a:pPr>
            <a:r>
              <a:rPr lang="en-US" sz="1800" b="1" dirty="0" err="1">
                <a:ea typeface="HGｺﾞｼｯｸE"/>
              </a:rPr>
              <a:t>Aksi</a:t>
            </a:r>
            <a:r>
              <a:rPr lang="en-US" sz="1800" b="1" dirty="0">
                <a:ea typeface="HGｺﾞｼｯｸE"/>
              </a:rPr>
              <a:t> / </a:t>
            </a:r>
            <a:r>
              <a:rPr lang="en-US" sz="1800" b="1" i="1" dirty="0">
                <a:ea typeface="HGｺﾞｼｯｸE"/>
              </a:rPr>
              <a:t>Actions</a:t>
            </a:r>
            <a:r>
              <a:rPr lang="en-US" sz="1800" dirty="0">
                <a:ea typeface="HGｺﾞｼｯｸE"/>
              </a:rPr>
              <a:t> </a:t>
            </a:r>
            <a:r>
              <a:rPr lang="en-US" sz="1800" dirty="0">
                <a:solidFill>
                  <a:srgbClr val="0000FF"/>
                </a:solidFill>
                <a:ea typeface="HGｺﾞｼｯｸE"/>
              </a:rPr>
              <a:t>– </a:t>
            </a:r>
            <a:r>
              <a:rPr lang="en-US" sz="1800" dirty="0" err="1">
                <a:solidFill>
                  <a:srgbClr val="0000FF"/>
                </a:solidFill>
                <a:ea typeface="HGｺﾞｼｯｸE"/>
              </a:rPr>
              <a:t>kotak</a:t>
            </a:r>
            <a:r>
              <a:rPr lang="en-US" sz="1800" dirty="0">
                <a:solidFill>
                  <a:srgbClr val="0000FF"/>
                </a:solidFill>
                <a:ea typeface="HGｺﾞｼｯｸE"/>
              </a:rPr>
              <a:t> </a:t>
            </a:r>
            <a:br>
              <a:rPr lang="en-US" sz="1800" dirty="0">
                <a:solidFill>
                  <a:srgbClr val="0000FF"/>
                </a:solidFill>
                <a:ea typeface="HGｺﾞｼｯｸE"/>
              </a:rPr>
            </a:br>
            <a:r>
              <a:rPr lang="en-US" sz="1800" dirty="0" err="1">
                <a:solidFill>
                  <a:srgbClr val="0000FF"/>
                </a:solidFill>
                <a:ea typeface="HGｺﾞｼｯｸE"/>
              </a:rPr>
              <a:t>berujung</a:t>
            </a:r>
            <a:r>
              <a:rPr lang="en-US" sz="1800" dirty="0">
                <a:solidFill>
                  <a:srgbClr val="0000FF"/>
                </a:solidFill>
                <a:ea typeface="HGｺﾞｼｯｸE"/>
              </a:rPr>
              <a:t> </a:t>
            </a:r>
            <a:r>
              <a:rPr lang="en-US" sz="1800" dirty="0" err="1">
                <a:solidFill>
                  <a:srgbClr val="0000FF"/>
                </a:solidFill>
                <a:ea typeface="HGｺﾞｼｯｸE"/>
              </a:rPr>
              <a:t>bulat</a:t>
            </a:r>
            <a:r>
              <a:rPr lang="en-US" sz="1800" dirty="0">
                <a:solidFill>
                  <a:srgbClr val="0000FF"/>
                </a:solidFill>
                <a:ea typeface="HGｺﾞｼｯｸE"/>
              </a:rPr>
              <a:t> </a:t>
            </a:r>
            <a:r>
              <a:rPr lang="en-US" sz="1800" dirty="0">
                <a:ea typeface="HGｺﾞｼｯｸE"/>
              </a:rPr>
              <a:t>yang </a:t>
            </a:r>
            <a:br>
              <a:rPr lang="en-US" sz="1800" dirty="0">
                <a:ea typeface="HGｺﾞｼｯｸE"/>
              </a:rPr>
            </a:br>
            <a:r>
              <a:rPr lang="en-US" sz="1800" dirty="0" err="1">
                <a:ea typeface="HGｺﾞｼｯｸE"/>
              </a:rPr>
              <a:t>menyatakan</a:t>
            </a:r>
            <a:r>
              <a:rPr lang="en-US" sz="1800" dirty="0">
                <a:ea typeface="HGｺﾞｼｯｸE"/>
              </a:rPr>
              <a:t> </a:t>
            </a:r>
            <a:r>
              <a:rPr lang="en-US" sz="1800" dirty="0" err="1">
                <a:solidFill>
                  <a:srgbClr val="C00000"/>
                </a:solidFill>
                <a:ea typeface="HGｺﾞｼｯｸE"/>
              </a:rPr>
              <a:t>langkah</a:t>
            </a:r>
            <a:r>
              <a:rPr lang="en-US" sz="1800" dirty="0">
                <a:solidFill>
                  <a:srgbClr val="C00000"/>
                </a:solidFill>
                <a:ea typeface="HGｺﾞｼｯｸE"/>
              </a:rPr>
              <a:t> </a:t>
            </a:r>
            <a:br>
              <a:rPr lang="en-US" sz="1800" dirty="0">
                <a:solidFill>
                  <a:srgbClr val="C00000"/>
                </a:solidFill>
                <a:ea typeface="HGｺﾞｼｯｸE"/>
              </a:rPr>
            </a:br>
            <a:r>
              <a:rPr lang="en-US" sz="1800" dirty="0" err="1">
                <a:solidFill>
                  <a:srgbClr val="C00000"/>
                </a:solidFill>
                <a:ea typeface="HGｺﾞｼｯｸE"/>
              </a:rPr>
              <a:t>tunggal</a:t>
            </a:r>
            <a:r>
              <a:rPr lang="en-US" sz="1800" dirty="0">
                <a:solidFill>
                  <a:srgbClr val="C00000"/>
                </a:solidFill>
                <a:ea typeface="HGｺﾞｼｯｸE"/>
              </a:rPr>
              <a:t>.</a:t>
            </a:r>
            <a:r>
              <a:rPr lang="en-US" sz="1800" dirty="0">
                <a:ea typeface="HGｺﾞｼｯｸE"/>
              </a:rPr>
              <a:t> </a:t>
            </a:r>
            <a:r>
              <a:rPr lang="en-US" sz="1800" dirty="0" err="1">
                <a:ea typeface="HGｺﾞｼｯｸE"/>
              </a:rPr>
              <a:t>Sederetan</a:t>
            </a:r>
            <a:r>
              <a:rPr lang="en-US" sz="1800" dirty="0">
                <a:ea typeface="HGｺﾞｼｯｸE"/>
              </a:rPr>
              <a:t> </a:t>
            </a:r>
            <a:br>
              <a:rPr lang="en-US" sz="1800" dirty="0">
                <a:ea typeface="HGｺﾞｼｯｸE"/>
              </a:rPr>
            </a:br>
            <a:r>
              <a:rPr lang="en-US" sz="1800" dirty="0" err="1">
                <a:ea typeface="HGｺﾞｼｯｸE"/>
              </a:rPr>
              <a:t>aksi</a:t>
            </a:r>
            <a:r>
              <a:rPr lang="en-US" sz="1800" dirty="0">
                <a:ea typeface="HGｺﾞｼｯｸE"/>
              </a:rPr>
              <a:t> </a:t>
            </a:r>
            <a:r>
              <a:rPr lang="en-US" sz="1800" dirty="0" err="1">
                <a:ea typeface="HGｺﾞｼｯｸE"/>
              </a:rPr>
              <a:t>akan</a:t>
            </a:r>
            <a:r>
              <a:rPr lang="en-US" sz="1800" dirty="0">
                <a:ea typeface="HGｺﾞｼｯｸE"/>
              </a:rPr>
              <a:t> </a:t>
            </a:r>
            <a:r>
              <a:rPr lang="en-US" sz="1800" dirty="0" err="1">
                <a:ea typeface="HGｺﾞｼｯｸE"/>
              </a:rPr>
              <a:t>membentuk</a:t>
            </a:r>
            <a:r>
              <a:rPr lang="en-US" sz="1800" dirty="0">
                <a:ea typeface="HGｺﾞｼｯｸE"/>
              </a:rPr>
              <a:t> </a:t>
            </a:r>
            <a:br>
              <a:rPr lang="en-US" sz="1800" dirty="0">
                <a:ea typeface="HGｺﾞｼｯｸE"/>
              </a:rPr>
            </a:br>
            <a:r>
              <a:rPr lang="en-US" sz="1800" dirty="0" err="1">
                <a:ea typeface="HGｺﾞｼｯｸE"/>
              </a:rPr>
              <a:t>aktivitas</a:t>
            </a:r>
            <a:r>
              <a:rPr lang="en-US" sz="1800" dirty="0">
                <a:ea typeface="HGｺﾞｼｯｸE"/>
              </a:rPr>
              <a:t> total yang </a:t>
            </a:r>
          </a:p>
          <a:p>
            <a:pPr marL="533400" indent="-533400" eaLnBrk="1" hangingPunct="1">
              <a:lnSpc>
                <a:spcPct val="80000"/>
              </a:lnSpc>
              <a:buFontTx/>
              <a:buNone/>
              <a:tabLst>
                <a:tab pos="7978775" algn="l"/>
              </a:tabLst>
            </a:pPr>
            <a:r>
              <a:rPr lang="en-US" sz="1800" dirty="0">
                <a:ea typeface="HGｺﾞｼｯｸE"/>
              </a:rPr>
              <a:t>	</a:t>
            </a:r>
            <a:r>
              <a:rPr lang="en-US" sz="1800" dirty="0" err="1">
                <a:ea typeface="HGｺﾞｼｯｸE"/>
              </a:rPr>
              <a:t>diperlihatkan</a:t>
            </a:r>
            <a:r>
              <a:rPr lang="en-US" sz="1800" dirty="0">
                <a:ea typeface="HGｺﾞｼｯｸE"/>
              </a:rPr>
              <a:t> </a:t>
            </a:r>
            <a:r>
              <a:rPr lang="en-US" sz="1800" dirty="0" err="1">
                <a:ea typeface="HGｺﾞｼｯｸE"/>
              </a:rPr>
              <a:t>dengan</a:t>
            </a:r>
            <a:r>
              <a:rPr lang="en-US" sz="1800" dirty="0">
                <a:ea typeface="HGｺﾞｼｯｸE"/>
              </a:rPr>
              <a:t> diagram.</a:t>
            </a:r>
          </a:p>
          <a:p>
            <a:pPr marL="533400" indent="-533400" eaLnBrk="1" hangingPunct="1">
              <a:lnSpc>
                <a:spcPct val="80000"/>
              </a:lnSpc>
              <a:buFontTx/>
              <a:buAutoNum type="arabicPeriod" startAt="3"/>
              <a:tabLst>
                <a:tab pos="7978775" algn="l"/>
              </a:tabLst>
            </a:pPr>
            <a:r>
              <a:rPr lang="en-US" sz="1800" b="1" dirty="0" err="1">
                <a:ea typeface="HGｺﾞｼｯｸE"/>
              </a:rPr>
              <a:t>Alur</a:t>
            </a:r>
            <a:r>
              <a:rPr lang="en-US" sz="1800" b="1" dirty="0">
                <a:ea typeface="HGｺﾞｼｯｸE"/>
              </a:rPr>
              <a:t> / </a:t>
            </a:r>
            <a:r>
              <a:rPr lang="en-US" sz="1800" b="1" i="1" dirty="0">
                <a:ea typeface="HGｺﾞｼｯｸE"/>
              </a:rPr>
              <a:t>Flow</a:t>
            </a:r>
            <a:r>
              <a:rPr lang="en-US" sz="1800" dirty="0">
                <a:ea typeface="HGｺﾞｼｯｸE"/>
              </a:rPr>
              <a:t> - </a:t>
            </a:r>
            <a:r>
              <a:rPr lang="en-US" sz="1800" dirty="0" err="1">
                <a:solidFill>
                  <a:srgbClr val="0000FF"/>
                </a:solidFill>
                <a:ea typeface="HGｺﾞｼｯｸE"/>
              </a:rPr>
              <a:t>panah</a:t>
            </a:r>
            <a:r>
              <a:rPr lang="en-US" sz="1800" dirty="0">
                <a:ea typeface="HGｺﾞｼｯｸE"/>
              </a:rPr>
              <a:t> </a:t>
            </a:r>
            <a:br>
              <a:rPr lang="en-US" sz="1800" dirty="0">
                <a:ea typeface="HGｺﾞｼｯｸE"/>
              </a:rPr>
            </a:br>
            <a:r>
              <a:rPr lang="en-US" sz="1800" dirty="0" err="1">
                <a:ea typeface="HGｺﾞｼｯｸE"/>
              </a:rPr>
              <a:t>pada</a:t>
            </a:r>
            <a:r>
              <a:rPr lang="en-US" sz="1800" dirty="0">
                <a:ea typeface="HGｺﾞｼｯｸE"/>
              </a:rPr>
              <a:t> diagram </a:t>
            </a:r>
            <a:r>
              <a:rPr lang="en-US" sz="1800" dirty="0" err="1">
                <a:ea typeface="HGｺﾞｼｯｸE"/>
              </a:rPr>
              <a:t>menunjukkan</a:t>
            </a:r>
            <a:r>
              <a:rPr lang="en-US" sz="1800" dirty="0">
                <a:ea typeface="HGｺﾞｼｯｸE"/>
              </a:rPr>
              <a:t> </a:t>
            </a:r>
            <a:br>
              <a:rPr lang="en-US" sz="1800" dirty="0">
                <a:ea typeface="HGｺﾞｼｯｸE"/>
              </a:rPr>
            </a:br>
            <a:r>
              <a:rPr lang="en-US" sz="1800" dirty="0" err="1">
                <a:solidFill>
                  <a:srgbClr val="C00000"/>
                </a:solidFill>
                <a:ea typeface="HGｺﾞｼｯｸE"/>
              </a:rPr>
              <a:t>alur</a:t>
            </a:r>
            <a:r>
              <a:rPr lang="en-US" sz="1800" dirty="0">
                <a:solidFill>
                  <a:srgbClr val="C00000"/>
                </a:solidFill>
                <a:ea typeface="HGｺﾞｼｯｸE"/>
              </a:rPr>
              <a:t> </a:t>
            </a:r>
            <a:r>
              <a:rPr lang="en-US" sz="1800" dirty="0" err="1">
                <a:solidFill>
                  <a:srgbClr val="C00000"/>
                </a:solidFill>
                <a:ea typeface="HGｺﾞｼｯｸE"/>
              </a:rPr>
              <a:t>aksi</a:t>
            </a:r>
            <a:r>
              <a:rPr lang="en-US" sz="1800" dirty="0">
                <a:ea typeface="HGｺﾞｼｯｸE"/>
              </a:rPr>
              <a:t>.  </a:t>
            </a:r>
            <a:r>
              <a:rPr lang="en-US" sz="1800" dirty="0" err="1">
                <a:ea typeface="HGｺﾞｼｯｸE"/>
              </a:rPr>
              <a:t>Tidak</a:t>
            </a:r>
            <a:r>
              <a:rPr lang="en-US" sz="1800" dirty="0">
                <a:ea typeface="HGｺﾞｼｯｸE"/>
              </a:rPr>
              <a:t> </a:t>
            </a:r>
            <a:r>
              <a:rPr lang="en-US" sz="1800" dirty="0" err="1">
                <a:ea typeface="HGｺﾞｼｯｸE"/>
              </a:rPr>
              <a:t>perlu</a:t>
            </a:r>
            <a:r>
              <a:rPr lang="en-US" sz="1800" dirty="0">
                <a:ea typeface="HGｺﾞｼｯｸE"/>
              </a:rPr>
              <a:t> </a:t>
            </a:r>
            <a:r>
              <a:rPr lang="en-US" sz="1800" dirty="0" err="1">
                <a:ea typeface="HGｺﾞｼｯｸE"/>
              </a:rPr>
              <a:t>kete</a:t>
            </a:r>
            <a:r>
              <a:rPr lang="en-US" sz="1800" dirty="0">
                <a:ea typeface="HGｺﾞｼｯｸE"/>
              </a:rPr>
              <a:t>-</a:t>
            </a:r>
          </a:p>
          <a:p>
            <a:pPr marL="533400" indent="-533400" eaLnBrk="1" hangingPunct="1">
              <a:lnSpc>
                <a:spcPct val="80000"/>
              </a:lnSpc>
              <a:buFont typeface="Wingdings" pitchFamily="2" charset="2"/>
              <a:buNone/>
              <a:tabLst>
                <a:tab pos="7978775" algn="l"/>
              </a:tabLst>
            </a:pPr>
            <a:r>
              <a:rPr lang="en-US" sz="1800" dirty="0">
                <a:ea typeface="HGｺﾞｼｯｸE"/>
              </a:rPr>
              <a:t>	</a:t>
            </a:r>
            <a:r>
              <a:rPr lang="en-US" sz="1800" dirty="0" err="1">
                <a:ea typeface="HGｺﾞｼｯｸE"/>
              </a:rPr>
              <a:t>rangan</a:t>
            </a:r>
            <a:r>
              <a:rPr lang="en-US" sz="1800" dirty="0">
                <a:ea typeface="HGｺﾞｼｯｸE"/>
              </a:rPr>
              <a:t> </a:t>
            </a:r>
            <a:r>
              <a:rPr lang="en-US" sz="1800" dirty="0" err="1">
                <a:ea typeface="HGｺﾞｼｯｸE"/>
              </a:rPr>
              <a:t>kecuali</a:t>
            </a:r>
            <a:r>
              <a:rPr lang="en-US" sz="1800" dirty="0">
                <a:ea typeface="HGｺﾞｼｯｸE"/>
              </a:rPr>
              <a:t> </a:t>
            </a:r>
            <a:r>
              <a:rPr lang="en-US" sz="1800" dirty="0" err="1">
                <a:ea typeface="HGｺﾞｼｯｸE"/>
              </a:rPr>
              <a:t>jika</a:t>
            </a:r>
            <a:r>
              <a:rPr lang="en-US" sz="1800" dirty="0">
                <a:ea typeface="HGｺﾞｼｯｸE"/>
              </a:rPr>
              <a:t> </a:t>
            </a:r>
            <a:r>
              <a:rPr lang="en-US" sz="1800" dirty="0" err="1">
                <a:ea typeface="HGｺﾞｼｯｸE"/>
              </a:rPr>
              <a:t>alur</a:t>
            </a:r>
            <a:r>
              <a:rPr lang="en-US" sz="1800" dirty="0">
                <a:ea typeface="HGｺﾞｼｯｸE"/>
              </a:rPr>
              <a:t> </a:t>
            </a:r>
            <a:r>
              <a:rPr lang="en-US" sz="1800" dirty="0" err="1">
                <a:ea typeface="HGｺﾞｼｯｸE"/>
              </a:rPr>
              <a:t>tsb</a:t>
            </a:r>
            <a:r>
              <a:rPr lang="en-US" sz="1800" dirty="0">
                <a:ea typeface="HGｺﾞｼｯｸE"/>
              </a:rPr>
              <a:t> </a:t>
            </a:r>
            <a:r>
              <a:rPr lang="en-US" sz="1800" dirty="0" err="1">
                <a:ea typeface="HGｺﾞｼｯｸE"/>
              </a:rPr>
              <a:t>keluar</a:t>
            </a:r>
            <a:r>
              <a:rPr lang="en-US" sz="1800" dirty="0">
                <a:ea typeface="HGｺﾞｼｯｸE"/>
              </a:rPr>
              <a:t> </a:t>
            </a:r>
            <a:r>
              <a:rPr lang="en-US" sz="1800" dirty="0" err="1">
                <a:ea typeface="HGｺﾞｼｯｸE"/>
              </a:rPr>
              <a:t>dari</a:t>
            </a:r>
            <a:r>
              <a:rPr lang="en-US" sz="1800" dirty="0">
                <a:ea typeface="HGｺﾞｼｯｸE"/>
              </a:rPr>
              <a:t> </a:t>
            </a:r>
            <a:r>
              <a:rPr lang="en-US" sz="1800" dirty="0" err="1">
                <a:ea typeface="HGｺﾞｼｯｸE"/>
              </a:rPr>
              <a:t>notasi</a:t>
            </a:r>
            <a:r>
              <a:rPr lang="en-US" sz="1800" dirty="0">
                <a:ea typeface="HGｺﾞｼｯｸE"/>
              </a:rPr>
              <a:t> </a:t>
            </a:r>
            <a:r>
              <a:rPr lang="en-US" sz="1800" dirty="0" err="1">
                <a:ea typeface="HGｺﾞｼｯｸE"/>
              </a:rPr>
              <a:t>keputusan</a:t>
            </a:r>
            <a:r>
              <a:rPr lang="en-US" sz="1800" dirty="0">
                <a:ea typeface="HGｺﾞｼｯｸE"/>
              </a:rPr>
              <a:t>.</a:t>
            </a:r>
          </a:p>
          <a:p>
            <a:pPr marL="533400" indent="-533400" eaLnBrk="1" hangingPunct="1">
              <a:lnSpc>
                <a:spcPct val="80000"/>
              </a:lnSpc>
              <a:buNone/>
              <a:tabLst>
                <a:tab pos="7978775" algn="l"/>
              </a:tabLst>
            </a:pPr>
            <a:r>
              <a:rPr lang="en-US" sz="1800" b="1" dirty="0">
                <a:ea typeface="HGｺﾞｼｯｸE"/>
              </a:rPr>
              <a:t>4.	</a:t>
            </a:r>
            <a:r>
              <a:rPr lang="en-US" sz="1800" b="1" dirty="0" err="1">
                <a:ea typeface="HGｺﾞｼｯｸE"/>
              </a:rPr>
              <a:t>Keputusan</a:t>
            </a:r>
            <a:r>
              <a:rPr lang="en-US" sz="1800" b="1" dirty="0">
                <a:ea typeface="HGｺﾞｼｯｸE"/>
              </a:rPr>
              <a:t> / </a:t>
            </a:r>
            <a:r>
              <a:rPr lang="en-US" sz="1800" b="1" i="1" dirty="0">
                <a:ea typeface="HGｺﾞｼｯｸE"/>
              </a:rPr>
              <a:t>Decision</a:t>
            </a:r>
            <a:r>
              <a:rPr lang="en-US" sz="1800" dirty="0">
                <a:ea typeface="HGｺﾞｼｯｸE"/>
              </a:rPr>
              <a:t> – </a:t>
            </a:r>
            <a:r>
              <a:rPr lang="en-US" sz="1800" dirty="0" err="1">
                <a:ea typeface="HGｺﾞｼｯｸE"/>
              </a:rPr>
              <a:t>bentuk</a:t>
            </a:r>
            <a:r>
              <a:rPr lang="en-US" sz="1800" dirty="0">
                <a:ea typeface="HGｺﾞｼｯｸE"/>
              </a:rPr>
              <a:t> </a:t>
            </a:r>
            <a:r>
              <a:rPr lang="en-US" sz="1800" dirty="0" err="1">
                <a:solidFill>
                  <a:srgbClr val="0000FF"/>
                </a:solidFill>
                <a:ea typeface="HGｺﾞｼｯｸE"/>
              </a:rPr>
              <a:t>belah</a:t>
            </a:r>
            <a:r>
              <a:rPr lang="en-US" sz="1800" dirty="0">
                <a:solidFill>
                  <a:srgbClr val="0000FF"/>
                </a:solidFill>
                <a:ea typeface="HGｺﾞｼｯｸE"/>
              </a:rPr>
              <a:t> </a:t>
            </a:r>
            <a:r>
              <a:rPr lang="en-US" sz="1800" dirty="0" err="1">
                <a:solidFill>
                  <a:srgbClr val="0000FF"/>
                </a:solidFill>
                <a:ea typeface="HGｺﾞｼｯｸE"/>
              </a:rPr>
              <a:t>ketupat</a:t>
            </a:r>
            <a:r>
              <a:rPr lang="en-US" sz="1800" dirty="0">
                <a:solidFill>
                  <a:srgbClr val="0000FF"/>
                </a:solidFill>
                <a:ea typeface="HGｺﾞｼｯｸE"/>
              </a:rPr>
              <a:t> </a:t>
            </a:r>
            <a:r>
              <a:rPr lang="en-US" sz="1800" dirty="0" err="1">
                <a:ea typeface="HGｺﾞｼｯｸE"/>
              </a:rPr>
              <a:t>dengan</a:t>
            </a:r>
            <a:r>
              <a:rPr lang="en-US" sz="1800" dirty="0">
                <a:ea typeface="HGｺﾞｼｯｸE"/>
              </a:rPr>
              <a:t> </a:t>
            </a:r>
            <a:r>
              <a:rPr lang="en-US" sz="1800" dirty="0" err="1">
                <a:solidFill>
                  <a:srgbClr val="C00000"/>
                </a:solidFill>
                <a:ea typeface="HGｺﾞｼｯｸE"/>
              </a:rPr>
              <a:t>satu</a:t>
            </a:r>
            <a:r>
              <a:rPr lang="en-US" sz="1800" dirty="0">
                <a:solidFill>
                  <a:srgbClr val="C00000"/>
                </a:solidFill>
                <a:ea typeface="HGｺﾞｼｯｸE"/>
              </a:rPr>
              <a:t> </a:t>
            </a:r>
            <a:r>
              <a:rPr lang="en-US" sz="1800" dirty="0" err="1">
                <a:solidFill>
                  <a:srgbClr val="C00000"/>
                </a:solidFill>
                <a:ea typeface="HGｺﾞｼｯｸE"/>
              </a:rPr>
              <a:t>alur</a:t>
            </a:r>
            <a:r>
              <a:rPr lang="en-US" sz="1800" dirty="0">
                <a:solidFill>
                  <a:srgbClr val="C00000"/>
                </a:solidFill>
                <a:ea typeface="HGｺﾞｼｯｸE"/>
              </a:rPr>
              <a:t> </a:t>
            </a:r>
            <a:r>
              <a:rPr lang="en-US" sz="1800" dirty="0" err="1">
                <a:solidFill>
                  <a:srgbClr val="C00000"/>
                </a:solidFill>
                <a:ea typeface="HGｺﾞｼｯｸE"/>
              </a:rPr>
              <a:t>masuk</a:t>
            </a:r>
            <a:r>
              <a:rPr lang="en-US" sz="1800" dirty="0">
                <a:solidFill>
                  <a:srgbClr val="C00000"/>
                </a:solidFill>
                <a:ea typeface="HGｺﾞｼｯｸE"/>
              </a:rPr>
              <a:t> </a:t>
            </a:r>
            <a:r>
              <a:rPr lang="en-US" sz="1800" dirty="0" err="1">
                <a:ea typeface="HGｺﾞｼｯｸE"/>
              </a:rPr>
              <a:t>dan</a:t>
            </a:r>
            <a:r>
              <a:rPr lang="en-US" sz="1800" dirty="0">
                <a:ea typeface="HGｺﾞｼｯｸE"/>
              </a:rPr>
              <a:t> </a:t>
            </a:r>
            <a:r>
              <a:rPr lang="en-US" sz="1800" dirty="0" err="1">
                <a:solidFill>
                  <a:srgbClr val="C00000"/>
                </a:solidFill>
                <a:ea typeface="HGｺﾞｼｯｸE"/>
              </a:rPr>
              <a:t>dua</a:t>
            </a:r>
            <a:r>
              <a:rPr lang="en-US" sz="1800" dirty="0">
                <a:solidFill>
                  <a:srgbClr val="C00000"/>
                </a:solidFill>
                <a:ea typeface="HGｺﾞｼｯｸE"/>
              </a:rPr>
              <a:t> </a:t>
            </a:r>
            <a:r>
              <a:rPr lang="en-US" sz="1800" dirty="0" err="1">
                <a:solidFill>
                  <a:srgbClr val="C00000"/>
                </a:solidFill>
                <a:ea typeface="HGｺﾞｼｯｸE"/>
              </a:rPr>
              <a:t>atau</a:t>
            </a:r>
            <a:r>
              <a:rPr lang="en-US" sz="1800" dirty="0">
                <a:solidFill>
                  <a:srgbClr val="C00000"/>
                </a:solidFill>
                <a:ea typeface="HGｺﾞｼｯｸE"/>
              </a:rPr>
              <a:t> </a:t>
            </a:r>
            <a:r>
              <a:rPr lang="en-US" sz="1800" dirty="0" err="1">
                <a:solidFill>
                  <a:srgbClr val="C00000"/>
                </a:solidFill>
                <a:ea typeface="HGｺﾞｼｯｸE"/>
              </a:rPr>
              <a:t>lebih</a:t>
            </a:r>
            <a:r>
              <a:rPr lang="en-US" sz="1800" dirty="0">
                <a:solidFill>
                  <a:srgbClr val="C00000"/>
                </a:solidFill>
                <a:ea typeface="HGｺﾞｼｯｸE"/>
              </a:rPr>
              <a:t> </a:t>
            </a:r>
            <a:r>
              <a:rPr lang="en-US" sz="1800" dirty="0" err="1">
                <a:solidFill>
                  <a:srgbClr val="C00000"/>
                </a:solidFill>
                <a:ea typeface="HGｺﾞｼｯｸE"/>
              </a:rPr>
              <a:t>alur</a:t>
            </a:r>
            <a:r>
              <a:rPr lang="en-US" sz="1800" dirty="0">
                <a:solidFill>
                  <a:srgbClr val="C00000"/>
                </a:solidFill>
                <a:ea typeface="HGｺﾞｼｯｸE"/>
              </a:rPr>
              <a:t> </a:t>
            </a:r>
            <a:r>
              <a:rPr lang="en-US" sz="1800" dirty="0" err="1">
                <a:solidFill>
                  <a:srgbClr val="C00000"/>
                </a:solidFill>
                <a:ea typeface="HGｺﾞｼｯｸE"/>
              </a:rPr>
              <a:t>keluar</a:t>
            </a:r>
            <a:r>
              <a:rPr lang="en-US" sz="1800" dirty="0">
                <a:ea typeface="HGｺﾞｼｯｸE"/>
              </a:rPr>
              <a:t>.  </a:t>
            </a:r>
            <a:r>
              <a:rPr lang="en-US" sz="1800" dirty="0" err="1">
                <a:ea typeface="HGｺﾞｼｯｸE"/>
              </a:rPr>
              <a:t>Alur</a:t>
            </a:r>
            <a:r>
              <a:rPr lang="en-US" sz="1800" dirty="0">
                <a:ea typeface="HGｺﾞｼｯｸE"/>
              </a:rPr>
              <a:t> </a:t>
            </a:r>
            <a:r>
              <a:rPr lang="en-US" sz="1800" dirty="0" err="1">
                <a:ea typeface="HGｺﾞｼｯｸE"/>
              </a:rPr>
              <a:t>keluar</a:t>
            </a:r>
            <a:r>
              <a:rPr lang="en-US" sz="1800" dirty="0">
                <a:ea typeface="HGｺﾞｼｯｸE"/>
              </a:rPr>
              <a:t> </a:t>
            </a:r>
            <a:r>
              <a:rPr lang="en-US" sz="1800" dirty="0" err="1">
                <a:solidFill>
                  <a:srgbClr val="0000FF"/>
                </a:solidFill>
                <a:ea typeface="HGｺﾞｼｯｸE"/>
              </a:rPr>
              <a:t>diberi</a:t>
            </a:r>
            <a:r>
              <a:rPr lang="en-US" sz="1800" dirty="0">
                <a:solidFill>
                  <a:srgbClr val="0000FF"/>
                </a:solidFill>
                <a:ea typeface="HGｺﾞｼｯｸE"/>
              </a:rPr>
              <a:t> </a:t>
            </a:r>
            <a:r>
              <a:rPr lang="en-US" sz="1800" dirty="0" err="1">
                <a:solidFill>
                  <a:srgbClr val="0000FF"/>
                </a:solidFill>
                <a:ea typeface="HGｺﾞｼｯｸE"/>
              </a:rPr>
              <a:t>keterangan</a:t>
            </a:r>
            <a:r>
              <a:rPr lang="en-US" sz="1800" dirty="0">
                <a:solidFill>
                  <a:srgbClr val="0000FF"/>
                </a:solidFill>
                <a:ea typeface="HGｺﾞｼｯｸE"/>
              </a:rPr>
              <a:t> </a:t>
            </a:r>
            <a:r>
              <a:rPr lang="en-US" sz="1800" dirty="0" err="1">
                <a:solidFill>
                  <a:srgbClr val="0000FF"/>
                </a:solidFill>
                <a:ea typeface="HGｺﾞｼｯｸE"/>
              </a:rPr>
              <a:t>untuk</a:t>
            </a:r>
            <a:r>
              <a:rPr lang="en-US" sz="1800" dirty="0">
                <a:solidFill>
                  <a:srgbClr val="0000FF"/>
                </a:solidFill>
                <a:ea typeface="HGｺﾞｼｯｸE"/>
              </a:rPr>
              <a:t> </a:t>
            </a:r>
            <a:r>
              <a:rPr lang="en-US" sz="1800" dirty="0" err="1">
                <a:solidFill>
                  <a:srgbClr val="0000FF"/>
                </a:solidFill>
                <a:ea typeface="HGｺﾞｼｯｸE"/>
              </a:rPr>
              <a:t>mengindikasikan</a:t>
            </a:r>
            <a:r>
              <a:rPr lang="en-US" sz="1800" dirty="0">
                <a:solidFill>
                  <a:srgbClr val="0000FF"/>
                </a:solidFill>
                <a:ea typeface="HGｺﾞｼｯｸE"/>
              </a:rPr>
              <a:t> </a:t>
            </a:r>
            <a:r>
              <a:rPr lang="en-US" sz="1800" dirty="0" err="1">
                <a:solidFill>
                  <a:srgbClr val="0000FF"/>
                </a:solidFill>
                <a:ea typeface="HGｺﾞｼｯｸE"/>
              </a:rPr>
              <a:t>kondisi</a:t>
            </a:r>
            <a:r>
              <a:rPr lang="en-US" sz="1800" dirty="0">
                <a:solidFill>
                  <a:srgbClr val="0000FF"/>
                </a:solidFill>
                <a:ea typeface="HGｺﾞｼｯｸE"/>
              </a:rPr>
              <a:t>.</a:t>
            </a:r>
          </a:p>
          <a:p>
            <a:pPr marL="533400" indent="-533400" eaLnBrk="1" hangingPunct="1">
              <a:lnSpc>
                <a:spcPct val="80000"/>
              </a:lnSpc>
              <a:buNone/>
              <a:tabLst>
                <a:tab pos="7978775" algn="l"/>
              </a:tabLst>
            </a:pPr>
            <a:r>
              <a:rPr lang="en-US" sz="1800" b="1" dirty="0">
                <a:ea typeface="HGｺﾞｼｯｸE"/>
              </a:rPr>
              <a:t>5.      </a:t>
            </a:r>
            <a:r>
              <a:rPr lang="en-US" sz="1800" b="1" dirty="0" err="1">
                <a:ea typeface="HGｺﾞｼｯｸE"/>
              </a:rPr>
              <a:t>Pengabungan</a:t>
            </a:r>
            <a:r>
              <a:rPr lang="en-US" sz="1800" b="1" dirty="0">
                <a:ea typeface="HGｺﾞｼｯｸE"/>
              </a:rPr>
              <a:t> / </a:t>
            </a:r>
            <a:r>
              <a:rPr lang="en-US" sz="1800" b="1" i="1" dirty="0">
                <a:ea typeface="HGｺﾞｼｯｸE"/>
              </a:rPr>
              <a:t>Merge</a:t>
            </a:r>
            <a:r>
              <a:rPr lang="en-US" sz="1800" dirty="0">
                <a:ea typeface="HGｺﾞｼｯｸE"/>
              </a:rPr>
              <a:t> – </a:t>
            </a:r>
            <a:r>
              <a:rPr lang="en-US" sz="1800" dirty="0" err="1">
                <a:ea typeface="HGｺﾞｼｯｸE"/>
              </a:rPr>
              <a:t>bentuk</a:t>
            </a:r>
            <a:r>
              <a:rPr lang="en-US" sz="1800" dirty="0">
                <a:ea typeface="HGｺﾞｼｯｸE"/>
              </a:rPr>
              <a:t> </a:t>
            </a:r>
            <a:r>
              <a:rPr lang="en-US" sz="1800" dirty="0" err="1">
                <a:solidFill>
                  <a:srgbClr val="0000FF"/>
                </a:solidFill>
                <a:ea typeface="HGｺﾞｼｯｸE"/>
              </a:rPr>
              <a:t>belah</a:t>
            </a:r>
            <a:r>
              <a:rPr lang="en-US" sz="1800" dirty="0">
                <a:solidFill>
                  <a:srgbClr val="0000FF"/>
                </a:solidFill>
                <a:ea typeface="HGｺﾞｼｯｸE"/>
              </a:rPr>
              <a:t> </a:t>
            </a:r>
            <a:r>
              <a:rPr lang="en-US" sz="1800" dirty="0" err="1">
                <a:solidFill>
                  <a:srgbClr val="0000FF"/>
                </a:solidFill>
                <a:ea typeface="HGｺﾞｼｯｸE"/>
              </a:rPr>
              <a:t>ketupat</a:t>
            </a:r>
            <a:r>
              <a:rPr lang="en-US" sz="1800" dirty="0">
                <a:solidFill>
                  <a:srgbClr val="0000FF"/>
                </a:solidFill>
                <a:ea typeface="HGｺﾞｼｯｸE"/>
              </a:rPr>
              <a:t> </a:t>
            </a:r>
            <a:r>
              <a:rPr lang="en-US" sz="1800" dirty="0" err="1">
                <a:ea typeface="HGｺﾞｼｯｸE"/>
              </a:rPr>
              <a:t>dengan</a:t>
            </a:r>
            <a:r>
              <a:rPr lang="en-US" sz="1800" dirty="0">
                <a:ea typeface="HGｺﾞｼｯｸE"/>
              </a:rPr>
              <a:t> </a:t>
            </a:r>
            <a:r>
              <a:rPr lang="en-US" sz="1800" dirty="0" err="1">
                <a:solidFill>
                  <a:srgbClr val="C00000"/>
                </a:solidFill>
                <a:ea typeface="HGｺﾞｼｯｸE"/>
              </a:rPr>
              <a:t>banyak</a:t>
            </a:r>
            <a:r>
              <a:rPr lang="en-US" sz="1800" dirty="0">
                <a:solidFill>
                  <a:srgbClr val="C00000"/>
                </a:solidFill>
                <a:ea typeface="HGｺﾞｼｯｸE"/>
              </a:rPr>
              <a:t> </a:t>
            </a:r>
            <a:r>
              <a:rPr lang="en-US" sz="1800" dirty="0" err="1">
                <a:solidFill>
                  <a:srgbClr val="C00000"/>
                </a:solidFill>
                <a:ea typeface="HGｺﾞｼｯｸE"/>
              </a:rPr>
              <a:t>alur</a:t>
            </a:r>
            <a:r>
              <a:rPr lang="en-US" sz="1800" dirty="0">
                <a:solidFill>
                  <a:srgbClr val="C00000"/>
                </a:solidFill>
                <a:ea typeface="HGｺﾞｼｯｸE"/>
              </a:rPr>
              <a:t> </a:t>
            </a:r>
            <a:r>
              <a:rPr lang="en-US" sz="1800" dirty="0" err="1">
                <a:solidFill>
                  <a:srgbClr val="C00000"/>
                </a:solidFill>
                <a:ea typeface="HGｺﾞｼｯｸE"/>
              </a:rPr>
              <a:t>masuk</a:t>
            </a:r>
            <a:r>
              <a:rPr lang="en-US" sz="1800" dirty="0">
                <a:ea typeface="HGｺﾞｼｯｸE"/>
              </a:rPr>
              <a:t> </a:t>
            </a:r>
            <a:r>
              <a:rPr lang="en-US" sz="1800" dirty="0" err="1">
                <a:ea typeface="HGｺﾞｼｯｸE"/>
              </a:rPr>
              <a:t>dan</a:t>
            </a:r>
            <a:r>
              <a:rPr lang="en-US" sz="1800" dirty="0">
                <a:ea typeface="HGｺﾞｼｯｸE"/>
              </a:rPr>
              <a:t> </a:t>
            </a:r>
            <a:r>
              <a:rPr lang="en-US" sz="1800" dirty="0" err="1">
                <a:solidFill>
                  <a:srgbClr val="C00000"/>
                </a:solidFill>
                <a:ea typeface="HGｺﾞｼｯｸE"/>
              </a:rPr>
              <a:t>satu</a:t>
            </a:r>
            <a:r>
              <a:rPr lang="en-US" sz="1800" dirty="0">
                <a:solidFill>
                  <a:srgbClr val="C00000"/>
                </a:solidFill>
                <a:ea typeface="HGｺﾞｼｯｸE"/>
              </a:rPr>
              <a:t> </a:t>
            </a:r>
            <a:r>
              <a:rPr lang="en-US" sz="1800" dirty="0" err="1">
                <a:solidFill>
                  <a:srgbClr val="C00000"/>
                </a:solidFill>
                <a:ea typeface="HGｺﾞｼｯｸE"/>
              </a:rPr>
              <a:t>alur</a:t>
            </a:r>
            <a:r>
              <a:rPr lang="en-US" sz="1800" dirty="0">
                <a:solidFill>
                  <a:srgbClr val="C00000"/>
                </a:solidFill>
                <a:ea typeface="HGｺﾞｼｯｸE"/>
              </a:rPr>
              <a:t> </a:t>
            </a:r>
            <a:r>
              <a:rPr lang="en-US" sz="1800" dirty="0" err="1">
                <a:solidFill>
                  <a:srgbClr val="C00000"/>
                </a:solidFill>
                <a:ea typeface="HGｺﾞｼｯｸE"/>
              </a:rPr>
              <a:t>keluar</a:t>
            </a:r>
            <a:r>
              <a:rPr lang="en-US" sz="1800" dirty="0">
                <a:ea typeface="HGｺﾞｼｯｸE"/>
              </a:rPr>
              <a:t>.  </a:t>
            </a:r>
            <a:r>
              <a:rPr lang="en-US" sz="1800" dirty="0" err="1">
                <a:ea typeface="HGｺﾞｼｯｸE"/>
              </a:rPr>
              <a:t>Notasi</a:t>
            </a:r>
            <a:r>
              <a:rPr lang="en-US" sz="1800" dirty="0">
                <a:ea typeface="HGｺﾞｼｯｸE"/>
              </a:rPr>
              <a:t> </a:t>
            </a:r>
            <a:r>
              <a:rPr lang="en-US" sz="1800" dirty="0" err="1">
                <a:ea typeface="HGｺﾞｼｯｸE"/>
              </a:rPr>
              <a:t>ini</a:t>
            </a:r>
            <a:r>
              <a:rPr lang="en-US" sz="1800" dirty="0">
                <a:ea typeface="HGｺﾞｼｯｸE"/>
              </a:rPr>
              <a:t> </a:t>
            </a:r>
            <a:r>
              <a:rPr lang="en-US" sz="1800" dirty="0" err="1">
                <a:solidFill>
                  <a:srgbClr val="00B050"/>
                </a:solidFill>
                <a:ea typeface="HGｺﾞｼｯｸE"/>
              </a:rPr>
              <a:t>menggabungkan</a:t>
            </a:r>
            <a:r>
              <a:rPr lang="en-US" sz="1800" dirty="0">
                <a:solidFill>
                  <a:srgbClr val="00B050"/>
                </a:solidFill>
                <a:ea typeface="HGｺﾞｼｯｸE"/>
              </a:rPr>
              <a:t> </a:t>
            </a:r>
            <a:r>
              <a:rPr lang="en-US" sz="1800" dirty="0" err="1">
                <a:solidFill>
                  <a:srgbClr val="00B050"/>
                </a:solidFill>
                <a:ea typeface="HGｺﾞｼｯｸE"/>
              </a:rPr>
              <a:t>alur</a:t>
            </a:r>
            <a:r>
              <a:rPr lang="en-US" sz="1800" dirty="0">
                <a:solidFill>
                  <a:srgbClr val="00B050"/>
                </a:solidFill>
                <a:ea typeface="HGｺﾞｼｯｸE"/>
              </a:rPr>
              <a:t> yang </a:t>
            </a:r>
            <a:r>
              <a:rPr lang="en-US" sz="1800" dirty="0" err="1">
                <a:solidFill>
                  <a:srgbClr val="00B050"/>
                </a:solidFill>
                <a:ea typeface="HGｺﾞｼｯｸE"/>
              </a:rPr>
              <a:t>sebelumnya</a:t>
            </a:r>
            <a:r>
              <a:rPr lang="en-US" sz="1800" dirty="0">
                <a:solidFill>
                  <a:srgbClr val="00B050"/>
                </a:solidFill>
                <a:ea typeface="HGｺﾞｼｯｸE"/>
              </a:rPr>
              <a:t> </a:t>
            </a:r>
            <a:r>
              <a:rPr lang="en-US" sz="1800" dirty="0" err="1">
                <a:solidFill>
                  <a:srgbClr val="00B050"/>
                </a:solidFill>
                <a:ea typeface="HGｺﾞｼｯｸE"/>
              </a:rPr>
              <a:t>dipisah</a:t>
            </a:r>
            <a:r>
              <a:rPr lang="en-US" sz="1800" dirty="0">
                <a:solidFill>
                  <a:srgbClr val="00B050"/>
                </a:solidFill>
                <a:ea typeface="HGｺﾞｼｯｸE"/>
              </a:rPr>
              <a:t> </a:t>
            </a:r>
            <a:r>
              <a:rPr lang="en-US" sz="1800" dirty="0" err="1">
                <a:solidFill>
                  <a:srgbClr val="00B050"/>
                </a:solidFill>
                <a:ea typeface="HGｺﾞｼｯｸE"/>
              </a:rPr>
              <a:t>dengan</a:t>
            </a:r>
            <a:r>
              <a:rPr lang="en-US" sz="1800" dirty="0">
                <a:solidFill>
                  <a:srgbClr val="00B050"/>
                </a:solidFill>
                <a:ea typeface="HGｺﾞｼｯｸE"/>
              </a:rPr>
              <a:t> </a:t>
            </a:r>
            <a:r>
              <a:rPr lang="en-US" sz="1800" dirty="0" err="1">
                <a:solidFill>
                  <a:srgbClr val="00B050"/>
                </a:solidFill>
                <a:ea typeface="HGｺﾞｼｯｸE"/>
              </a:rPr>
              <a:t>keputusan</a:t>
            </a:r>
            <a:r>
              <a:rPr lang="en-US" sz="1800" dirty="0">
                <a:solidFill>
                  <a:srgbClr val="00B050"/>
                </a:solidFill>
                <a:ea typeface="HGｺﾞｼｯｸE"/>
              </a:rPr>
              <a:t>.</a:t>
            </a:r>
            <a:r>
              <a:rPr lang="en-US" sz="1800" dirty="0">
                <a:ea typeface="HGｺﾞｼｯｸE"/>
              </a:rPr>
              <a:t> </a:t>
            </a:r>
            <a:r>
              <a:rPr lang="en-US" sz="1800" dirty="0" err="1">
                <a:ea typeface="HGｺﾞｼｯｸE"/>
              </a:rPr>
              <a:t>Proses</a:t>
            </a:r>
            <a:r>
              <a:rPr lang="en-US" sz="1800" dirty="0">
                <a:ea typeface="HGｺﾞｼｯｸE"/>
              </a:rPr>
              <a:t> </a:t>
            </a:r>
            <a:r>
              <a:rPr lang="en-US" sz="1800" dirty="0" err="1">
                <a:ea typeface="HGｺﾞｼｯｸE"/>
              </a:rPr>
              <a:t>berlanjut</a:t>
            </a:r>
            <a:r>
              <a:rPr lang="en-US" sz="1800" dirty="0">
                <a:ea typeface="HGｺﾞｼｯｸE"/>
              </a:rPr>
              <a:t> </a:t>
            </a:r>
            <a:r>
              <a:rPr lang="en-US" sz="1800" dirty="0" err="1">
                <a:ea typeface="HGｺﾞｼｯｸE"/>
              </a:rPr>
              <a:t>dengan</a:t>
            </a:r>
            <a:r>
              <a:rPr lang="en-US" sz="1800" dirty="0">
                <a:ea typeface="HGｺﾞｼｯｸE"/>
              </a:rPr>
              <a:t> </a:t>
            </a:r>
            <a:r>
              <a:rPr lang="en-US" sz="1800" dirty="0" err="1">
                <a:ea typeface="HGｺﾞｼｯｸE"/>
              </a:rPr>
              <a:t>banyak</a:t>
            </a:r>
            <a:r>
              <a:rPr lang="en-US" sz="1800" dirty="0">
                <a:ea typeface="HGｺﾞｼｯｸE"/>
              </a:rPr>
              <a:t> </a:t>
            </a:r>
            <a:r>
              <a:rPr lang="en-US" sz="1800" dirty="0" err="1">
                <a:ea typeface="HGｺﾞｼｯｸE"/>
              </a:rPr>
              <a:t>alur</a:t>
            </a:r>
            <a:r>
              <a:rPr lang="en-US" sz="1800" dirty="0">
                <a:ea typeface="HGｺﾞｼｯｸE"/>
              </a:rPr>
              <a:t> </a:t>
            </a:r>
            <a:r>
              <a:rPr lang="en-US" sz="1800" dirty="0" err="1">
                <a:ea typeface="HGｺﾞｼｯｸE"/>
              </a:rPr>
              <a:t>masuk</a:t>
            </a:r>
            <a:r>
              <a:rPr lang="en-US" sz="1800" dirty="0">
                <a:ea typeface="HGｺﾞｼｯｸE"/>
              </a:rPr>
              <a:t> </a:t>
            </a:r>
            <a:r>
              <a:rPr lang="en-US" sz="1800" dirty="0" err="1">
                <a:ea typeface="HGｺﾞｼｯｸE"/>
              </a:rPr>
              <a:t>ke</a:t>
            </a:r>
            <a:r>
              <a:rPr lang="en-US" sz="1800" dirty="0">
                <a:ea typeface="HGｺﾞｼｯｸE"/>
              </a:rPr>
              <a:t> </a:t>
            </a:r>
            <a:r>
              <a:rPr lang="en-US" sz="1800" dirty="0" err="1">
                <a:ea typeface="HGｺﾞｼｯｸE"/>
              </a:rPr>
              <a:t>penggabungan</a:t>
            </a:r>
            <a:r>
              <a:rPr lang="en-US" sz="1800" dirty="0">
                <a:ea typeface="HGｺﾞｼｯｸE"/>
              </a:rPr>
              <a:t>.</a:t>
            </a:r>
          </a:p>
        </p:txBody>
      </p:sp>
      <p:pic>
        <p:nvPicPr>
          <p:cNvPr id="39940" name="Picture 4" descr="Untitled-1"/>
          <p:cNvPicPr>
            <a:picLocks noChangeAspect="1" noChangeArrowheads="1"/>
          </p:cNvPicPr>
          <p:nvPr/>
        </p:nvPicPr>
        <p:blipFill>
          <a:blip r:embed="rId3" cstate="print"/>
          <a:srcRect/>
          <a:stretch>
            <a:fillRect/>
          </a:stretch>
        </p:blipFill>
        <p:spPr bwMode="auto">
          <a:xfrm>
            <a:off x="4429125" y="1071563"/>
            <a:ext cx="4403725" cy="3200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28750" y="0"/>
            <a:ext cx="7497763" cy="1143000"/>
          </a:xfrm>
        </p:spPr>
        <p:txBody>
          <a:bodyPr/>
          <a:lstStyle/>
          <a:p>
            <a:pPr eaLnBrk="1" fontAlgn="auto" hangingPunct="1">
              <a:spcAft>
                <a:spcPts val="0"/>
              </a:spcAft>
              <a:defRPr/>
            </a:pPr>
            <a:r>
              <a:rPr lang="en-US" dirty="0" err="1">
                <a:solidFill>
                  <a:schemeClr val="tx2">
                    <a:satMod val="130000"/>
                  </a:schemeClr>
                </a:solidFill>
                <a:cs typeface="+mj-cs"/>
              </a:rPr>
              <a:t>Notasi</a:t>
            </a:r>
            <a:r>
              <a:rPr lang="en-US" dirty="0">
                <a:solidFill>
                  <a:schemeClr val="tx2">
                    <a:satMod val="130000"/>
                  </a:schemeClr>
                </a:solidFill>
                <a:cs typeface="+mj-cs"/>
              </a:rPr>
              <a:t> Diagram </a:t>
            </a:r>
            <a:r>
              <a:rPr lang="en-US" dirty="0" err="1">
                <a:solidFill>
                  <a:schemeClr val="tx2">
                    <a:satMod val="130000"/>
                  </a:schemeClr>
                </a:solidFill>
                <a:cs typeface="+mj-cs"/>
              </a:rPr>
              <a:t>Aktivitas</a:t>
            </a:r>
            <a:r>
              <a:rPr lang="en-US" dirty="0">
                <a:solidFill>
                  <a:schemeClr val="tx2">
                    <a:satMod val="130000"/>
                  </a:schemeClr>
                </a:solidFill>
                <a:cs typeface="+mj-cs"/>
              </a:rPr>
              <a:t> (</a:t>
            </a:r>
            <a:r>
              <a:rPr lang="en-US" dirty="0" err="1">
                <a:solidFill>
                  <a:schemeClr val="tx2">
                    <a:satMod val="130000"/>
                  </a:schemeClr>
                </a:solidFill>
                <a:cs typeface="+mj-cs"/>
              </a:rPr>
              <a:t>cont.’d</a:t>
            </a:r>
            <a:endParaRPr lang="en-US" dirty="0">
              <a:solidFill>
                <a:schemeClr val="tx2">
                  <a:satMod val="130000"/>
                </a:schemeClr>
              </a:solidFill>
              <a:cs typeface="+mj-cs"/>
            </a:endParaRPr>
          </a:p>
        </p:txBody>
      </p:sp>
      <p:sp>
        <p:nvSpPr>
          <p:cNvPr id="40963" name="Rectangle 3"/>
          <p:cNvSpPr>
            <a:spLocks noGrp="1" noChangeArrowheads="1"/>
          </p:cNvSpPr>
          <p:nvPr>
            <p:ph idx="1"/>
          </p:nvPr>
        </p:nvSpPr>
        <p:spPr>
          <a:xfrm>
            <a:off x="1000125" y="1268413"/>
            <a:ext cx="6707188" cy="5334000"/>
          </a:xfrm>
        </p:spPr>
        <p:txBody>
          <a:bodyPr/>
          <a:lstStyle/>
          <a:p>
            <a:pPr eaLnBrk="1" hangingPunct="1">
              <a:lnSpc>
                <a:spcPct val="80000"/>
              </a:lnSpc>
              <a:buClr>
                <a:schemeClr val="tx1"/>
              </a:buClr>
              <a:buFontTx/>
              <a:buAutoNum type="arabicPeriod" startAt="6"/>
            </a:pPr>
            <a:r>
              <a:rPr lang="en-US" sz="2000" b="1" dirty="0" err="1">
                <a:ea typeface="HGｺﾞｼｯｸE"/>
              </a:rPr>
              <a:t>Pemisah</a:t>
            </a:r>
            <a:r>
              <a:rPr lang="en-US" sz="2000" b="1" dirty="0">
                <a:ea typeface="HGｺﾞｼｯｸE"/>
              </a:rPr>
              <a:t>/ </a:t>
            </a:r>
            <a:r>
              <a:rPr lang="en-US" sz="2000" b="1" i="1" dirty="0">
                <a:ea typeface="HGｺﾞｼｯｸE"/>
              </a:rPr>
              <a:t>Fork</a:t>
            </a:r>
            <a:r>
              <a:rPr lang="en-US" sz="2000" dirty="0">
                <a:ea typeface="HGｺﾞｼｯｸE"/>
              </a:rPr>
              <a:t> – </a:t>
            </a:r>
            <a:r>
              <a:rPr lang="en-US" sz="2000" dirty="0" err="1">
                <a:solidFill>
                  <a:srgbClr val="0000FF"/>
                </a:solidFill>
                <a:ea typeface="HGｺﾞｼｯｸE"/>
              </a:rPr>
              <a:t>garis</a:t>
            </a:r>
            <a:br>
              <a:rPr lang="en-US" sz="2000" dirty="0">
                <a:solidFill>
                  <a:srgbClr val="0000FF"/>
                </a:solidFill>
                <a:ea typeface="HGｺﾞｼｯｸE"/>
              </a:rPr>
            </a:br>
            <a:r>
              <a:rPr lang="en-US" sz="2000" dirty="0" err="1">
                <a:solidFill>
                  <a:srgbClr val="0000FF"/>
                </a:solidFill>
                <a:ea typeface="HGｺﾞｼｯｸE"/>
              </a:rPr>
              <a:t>hitam</a:t>
            </a:r>
            <a:r>
              <a:rPr lang="en-US" sz="2000" dirty="0">
                <a:ea typeface="HGｺﾞｼｯｸE"/>
              </a:rPr>
              <a:t> </a:t>
            </a:r>
            <a:r>
              <a:rPr lang="en-US" sz="2000" dirty="0" err="1">
                <a:ea typeface="HGｺﾞｼｯｸE"/>
              </a:rPr>
              <a:t>dengan</a:t>
            </a:r>
            <a:r>
              <a:rPr lang="en-US" sz="2000" dirty="0">
                <a:ea typeface="HGｺﾞｼｯｸE"/>
              </a:rPr>
              <a:t> </a:t>
            </a:r>
            <a:r>
              <a:rPr lang="en-US" sz="2000" dirty="0" err="1">
                <a:solidFill>
                  <a:srgbClr val="C00000"/>
                </a:solidFill>
                <a:ea typeface="HGｺﾞｼｯｸE"/>
              </a:rPr>
              <a:t>satu</a:t>
            </a:r>
            <a:r>
              <a:rPr lang="en-US" sz="2000" dirty="0">
                <a:solidFill>
                  <a:srgbClr val="C00000"/>
                </a:solidFill>
                <a:ea typeface="HGｺﾞｼｯｸE"/>
              </a:rPr>
              <a:t> </a:t>
            </a:r>
            <a:r>
              <a:rPr lang="en-US" sz="2000" dirty="0" err="1">
                <a:solidFill>
                  <a:srgbClr val="C00000"/>
                </a:solidFill>
                <a:ea typeface="HGｺﾞｼｯｸE"/>
              </a:rPr>
              <a:t>alur</a:t>
            </a:r>
            <a:r>
              <a:rPr lang="en-US" sz="2000" dirty="0">
                <a:solidFill>
                  <a:srgbClr val="C00000"/>
                </a:solidFill>
                <a:ea typeface="HGｺﾞｼｯｸE"/>
              </a:rPr>
              <a:t> </a:t>
            </a:r>
            <a:br>
              <a:rPr lang="en-US" sz="2000" dirty="0">
                <a:solidFill>
                  <a:srgbClr val="C00000"/>
                </a:solidFill>
                <a:ea typeface="HGｺﾞｼｯｸE"/>
              </a:rPr>
            </a:br>
            <a:r>
              <a:rPr lang="en-US" sz="2000" dirty="0" err="1">
                <a:solidFill>
                  <a:srgbClr val="C00000"/>
                </a:solidFill>
                <a:ea typeface="HGｺﾞｼｯｸE"/>
              </a:rPr>
              <a:t>masuk</a:t>
            </a:r>
            <a:r>
              <a:rPr lang="en-US" sz="2000" dirty="0">
                <a:ea typeface="HGｺﾞｼｯｸE"/>
              </a:rPr>
              <a:t> </a:t>
            </a:r>
            <a:r>
              <a:rPr lang="en-US" sz="2000" dirty="0" err="1">
                <a:ea typeface="HGｺﾞｼｯｸE"/>
              </a:rPr>
              <a:t>dan</a:t>
            </a:r>
            <a:r>
              <a:rPr lang="en-US" sz="2000" dirty="0">
                <a:ea typeface="HGｺﾞｼｯｸE"/>
              </a:rPr>
              <a:t> </a:t>
            </a:r>
            <a:r>
              <a:rPr lang="en-US" sz="2000" dirty="0" err="1">
                <a:solidFill>
                  <a:srgbClr val="C00000"/>
                </a:solidFill>
                <a:ea typeface="HGｺﾞｼｯｸE"/>
              </a:rPr>
              <a:t>dua</a:t>
            </a:r>
            <a:r>
              <a:rPr lang="en-US" sz="2000" dirty="0">
                <a:solidFill>
                  <a:srgbClr val="C00000"/>
                </a:solidFill>
                <a:ea typeface="HGｺﾞｼｯｸE"/>
              </a:rPr>
              <a:t> </a:t>
            </a:r>
            <a:r>
              <a:rPr lang="en-US" sz="2000" dirty="0" err="1">
                <a:solidFill>
                  <a:srgbClr val="C00000"/>
                </a:solidFill>
                <a:ea typeface="HGｺﾞｼｯｸE"/>
              </a:rPr>
              <a:t>atau</a:t>
            </a:r>
            <a:r>
              <a:rPr lang="en-US" sz="2000" dirty="0">
                <a:solidFill>
                  <a:srgbClr val="C00000"/>
                </a:solidFill>
                <a:ea typeface="HGｺﾞｼｯｸE"/>
              </a:rPr>
              <a:t>  </a:t>
            </a:r>
            <a:br>
              <a:rPr lang="en-US" sz="2000" dirty="0">
                <a:solidFill>
                  <a:srgbClr val="C00000"/>
                </a:solidFill>
                <a:ea typeface="HGｺﾞｼｯｸE"/>
              </a:rPr>
            </a:br>
            <a:r>
              <a:rPr lang="en-US" sz="2000" dirty="0" err="1">
                <a:solidFill>
                  <a:srgbClr val="C00000"/>
                </a:solidFill>
                <a:ea typeface="HGｺﾞｼｯｸE"/>
              </a:rPr>
              <a:t>lebih</a:t>
            </a:r>
            <a:r>
              <a:rPr lang="en-US" sz="2000" dirty="0">
                <a:solidFill>
                  <a:srgbClr val="C00000"/>
                </a:solidFill>
                <a:ea typeface="HGｺﾞｼｯｸE"/>
              </a:rPr>
              <a:t> </a:t>
            </a:r>
            <a:r>
              <a:rPr lang="en-US" sz="2000" dirty="0" err="1">
                <a:solidFill>
                  <a:srgbClr val="C00000"/>
                </a:solidFill>
                <a:ea typeface="HGｺﾞｼｯｸE"/>
              </a:rPr>
              <a:t>alur</a:t>
            </a:r>
            <a:r>
              <a:rPr lang="en-US" sz="2000" dirty="0">
                <a:solidFill>
                  <a:srgbClr val="C00000"/>
                </a:solidFill>
                <a:ea typeface="HGｺﾞｼｯｸE"/>
              </a:rPr>
              <a:t> </a:t>
            </a:r>
            <a:r>
              <a:rPr lang="en-US" sz="2000" dirty="0" err="1">
                <a:solidFill>
                  <a:srgbClr val="C00000"/>
                </a:solidFill>
                <a:ea typeface="HGｺﾞｼｯｸE"/>
              </a:rPr>
              <a:t>kelua</a:t>
            </a:r>
            <a:r>
              <a:rPr lang="en-US" sz="2000" dirty="0" err="1">
                <a:ea typeface="HGｺﾞｼｯｸE"/>
              </a:rPr>
              <a:t>r</a:t>
            </a:r>
            <a:r>
              <a:rPr lang="en-US" sz="2000" dirty="0">
                <a:ea typeface="HGｺﾞｼｯｸE"/>
              </a:rPr>
              <a:t>. </a:t>
            </a:r>
            <a:br>
              <a:rPr lang="en-US" sz="2000" dirty="0">
                <a:ea typeface="HGｺﾞｼｯｸE"/>
              </a:rPr>
            </a:br>
            <a:r>
              <a:rPr lang="en-US" sz="2000" dirty="0" err="1">
                <a:ea typeface="HGｺﾞｼｯｸE"/>
              </a:rPr>
              <a:t>Aksi</a:t>
            </a:r>
            <a:r>
              <a:rPr lang="en-US" sz="2000" dirty="0">
                <a:ea typeface="HGｺﾞｼｯｸE"/>
              </a:rPr>
              <a:t> </a:t>
            </a:r>
            <a:r>
              <a:rPr lang="en-US" sz="2000" dirty="0" err="1">
                <a:ea typeface="HGｺﾞｼｯｸE"/>
              </a:rPr>
              <a:t>pada</a:t>
            </a:r>
            <a:r>
              <a:rPr lang="en-US" sz="2000" dirty="0">
                <a:ea typeface="HGｺﾞｼｯｸE"/>
              </a:rPr>
              <a:t> </a:t>
            </a:r>
            <a:r>
              <a:rPr lang="en-US" sz="2000" dirty="0" err="1">
                <a:ea typeface="HGｺﾞｼｯｸE"/>
              </a:rPr>
              <a:t>alur</a:t>
            </a:r>
            <a:r>
              <a:rPr lang="en-US" sz="2000" dirty="0">
                <a:ea typeface="HGｺﾞｼｯｸE"/>
              </a:rPr>
              <a:t> </a:t>
            </a:r>
            <a:r>
              <a:rPr lang="en-US" sz="2000" dirty="0" err="1">
                <a:ea typeface="HGｺﾞｼｯｸE"/>
              </a:rPr>
              <a:t>paralel</a:t>
            </a:r>
            <a:r>
              <a:rPr lang="en-US" sz="2000" dirty="0">
                <a:ea typeface="HGｺﾞｼｯｸE"/>
              </a:rPr>
              <a:t>  </a:t>
            </a:r>
            <a:br>
              <a:rPr lang="en-US" sz="2000" dirty="0">
                <a:ea typeface="HGｺﾞｼｯｸE"/>
              </a:rPr>
            </a:br>
            <a:r>
              <a:rPr lang="en-US" sz="2000" dirty="0" err="1">
                <a:ea typeface="HGｺﾞｼｯｸE"/>
              </a:rPr>
              <a:t>dibawah</a:t>
            </a:r>
            <a:r>
              <a:rPr lang="en-US" sz="2000" dirty="0">
                <a:ea typeface="HGｺﾞｼｯｸE"/>
              </a:rPr>
              <a:t> </a:t>
            </a:r>
            <a:r>
              <a:rPr lang="en-US" sz="2000" dirty="0" err="1">
                <a:ea typeface="HGｺﾞｼｯｸE"/>
              </a:rPr>
              <a:t>pemisah</a:t>
            </a:r>
            <a:r>
              <a:rPr lang="en-US" sz="2000" dirty="0">
                <a:ea typeface="HGｺﾞｼｯｸE"/>
              </a:rPr>
              <a:t> </a:t>
            </a:r>
            <a:r>
              <a:rPr lang="en-US" sz="2000" dirty="0" err="1">
                <a:ea typeface="HGｺﾞｼｯｸE"/>
              </a:rPr>
              <a:t>dapat</a:t>
            </a:r>
            <a:r>
              <a:rPr lang="en-US" sz="2000" dirty="0">
                <a:ea typeface="HGｺﾞｼｯｸE"/>
              </a:rPr>
              <a:t>   </a:t>
            </a:r>
            <a:br>
              <a:rPr lang="en-US" sz="2000" dirty="0">
                <a:ea typeface="HGｺﾞｼｯｸE"/>
              </a:rPr>
            </a:br>
            <a:r>
              <a:rPr lang="en-US" sz="2000" dirty="0" err="1">
                <a:ea typeface="HGｺﾞｼｯｸE"/>
              </a:rPr>
              <a:t>terjadi</a:t>
            </a:r>
            <a:r>
              <a:rPr lang="en-US" sz="2000" dirty="0">
                <a:ea typeface="HGｺﾞｼｯｸE"/>
              </a:rPr>
              <a:t> </a:t>
            </a:r>
            <a:r>
              <a:rPr lang="en-US" sz="2000" dirty="0" err="1">
                <a:ea typeface="HGｺﾞｼｯｸE"/>
              </a:rPr>
              <a:t>dalam</a:t>
            </a:r>
            <a:r>
              <a:rPr lang="en-US" sz="2000" dirty="0">
                <a:ea typeface="HGｺﾞｼｯｸE"/>
              </a:rPr>
              <a:t> </a:t>
            </a:r>
            <a:r>
              <a:rPr lang="en-US" sz="2000" dirty="0" err="1">
                <a:ea typeface="HGｺﾞｼｯｸE"/>
              </a:rPr>
              <a:t>beberapa</a:t>
            </a:r>
            <a:r>
              <a:rPr lang="en-US" sz="2000" dirty="0">
                <a:ea typeface="HGｺﾞｼｯｸE"/>
              </a:rPr>
              <a:t> </a:t>
            </a:r>
            <a:br>
              <a:rPr lang="en-US" sz="2000" dirty="0">
                <a:ea typeface="HGｺﾞｼｯｸE"/>
              </a:rPr>
            </a:br>
            <a:r>
              <a:rPr lang="en-US" sz="2000" dirty="0" err="1">
                <a:ea typeface="HGｺﾞｼｯｸE"/>
              </a:rPr>
              <a:t>urutan</a:t>
            </a:r>
            <a:r>
              <a:rPr lang="en-US" sz="2000" dirty="0">
                <a:ea typeface="HGｺﾞｼｯｸE"/>
              </a:rPr>
              <a:t> </a:t>
            </a:r>
            <a:r>
              <a:rPr lang="en-US" sz="2000" dirty="0" err="1">
                <a:ea typeface="HGｺﾞｼｯｸE"/>
              </a:rPr>
              <a:t>atau</a:t>
            </a:r>
            <a:r>
              <a:rPr lang="en-US" sz="2000" dirty="0">
                <a:ea typeface="HGｺﾞｼｯｸE"/>
              </a:rPr>
              <a:t> </a:t>
            </a:r>
            <a:r>
              <a:rPr lang="en-US" sz="2000" dirty="0" err="1">
                <a:ea typeface="HGｺﾞｼｯｸE"/>
              </a:rPr>
              <a:t>secara</a:t>
            </a:r>
            <a:r>
              <a:rPr lang="en-US" sz="2000" dirty="0">
                <a:ea typeface="HGｺﾞｼｯｸE"/>
              </a:rPr>
              <a:t>  </a:t>
            </a:r>
            <a:br>
              <a:rPr lang="en-US" sz="2000" dirty="0">
                <a:ea typeface="HGｺﾞｼｯｸE"/>
              </a:rPr>
            </a:br>
            <a:r>
              <a:rPr lang="en-US" sz="2000" dirty="0" err="1">
                <a:ea typeface="HGｺﾞｼｯｸE"/>
              </a:rPr>
              <a:t>bersamaan</a:t>
            </a:r>
            <a:endParaRPr lang="en-US" sz="2000" dirty="0">
              <a:ea typeface="HGｺﾞｼｯｸE"/>
            </a:endParaRPr>
          </a:p>
          <a:p>
            <a:pPr eaLnBrk="1" hangingPunct="1">
              <a:lnSpc>
                <a:spcPct val="80000"/>
              </a:lnSpc>
              <a:buClr>
                <a:schemeClr val="tx1"/>
              </a:buClr>
              <a:buFontTx/>
              <a:buAutoNum type="arabicPeriod" startAt="6"/>
            </a:pPr>
            <a:r>
              <a:rPr lang="en-US" sz="2000" b="1" dirty="0" err="1">
                <a:ea typeface="HGｺﾞｼｯｸE"/>
              </a:rPr>
              <a:t>Penghubung</a:t>
            </a:r>
            <a:r>
              <a:rPr lang="en-US" sz="2000" b="1" dirty="0">
                <a:ea typeface="HGｺﾞｼｯｸE"/>
              </a:rPr>
              <a:t> / </a:t>
            </a:r>
            <a:r>
              <a:rPr lang="en-US" sz="2000" b="1" i="1" dirty="0">
                <a:ea typeface="HGｺﾞｼｯｸE"/>
              </a:rPr>
              <a:t>Join</a:t>
            </a:r>
            <a:r>
              <a:rPr lang="en-US" sz="2000" dirty="0">
                <a:ea typeface="HGｺﾞｼｯｸE"/>
              </a:rPr>
              <a:t> –                                             </a:t>
            </a:r>
            <a:r>
              <a:rPr lang="en-US" sz="2000" dirty="0" err="1">
                <a:ea typeface="HGｺﾞｼｯｸE"/>
              </a:rPr>
              <a:t>garis</a:t>
            </a:r>
            <a:r>
              <a:rPr lang="en-US" sz="2000" dirty="0">
                <a:ea typeface="HGｺﾞｼｯｸE"/>
              </a:rPr>
              <a:t> </a:t>
            </a:r>
            <a:r>
              <a:rPr lang="en-US" sz="2000" dirty="0" err="1">
                <a:solidFill>
                  <a:srgbClr val="0000FF"/>
                </a:solidFill>
                <a:ea typeface="HGｺﾞｼｯｸE"/>
              </a:rPr>
              <a:t>garis</a:t>
            </a:r>
            <a:r>
              <a:rPr lang="en-US" sz="2000" dirty="0">
                <a:solidFill>
                  <a:srgbClr val="0000FF"/>
                </a:solidFill>
                <a:ea typeface="HGｺﾞｼｯｸE"/>
              </a:rPr>
              <a:t> </a:t>
            </a:r>
            <a:r>
              <a:rPr lang="en-US" sz="2000" dirty="0" err="1">
                <a:solidFill>
                  <a:srgbClr val="0000FF"/>
                </a:solidFill>
                <a:ea typeface="HGｺﾞｼｯｸE"/>
              </a:rPr>
              <a:t>hitam</a:t>
            </a:r>
            <a:r>
              <a:rPr lang="en-US" sz="2000" dirty="0">
                <a:solidFill>
                  <a:srgbClr val="0000FF"/>
                </a:solidFill>
                <a:ea typeface="HGｺﾞｼｯｸE"/>
              </a:rPr>
              <a:t> </a:t>
            </a:r>
            <a:r>
              <a:rPr lang="en-US" sz="2000" dirty="0" err="1">
                <a:ea typeface="HGｺﾞｼｯｸE"/>
              </a:rPr>
              <a:t>dengan</a:t>
            </a:r>
            <a:r>
              <a:rPr lang="en-US" sz="2000" dirty="0">
                <a:ea typeface="HGｺﾞｼｯｸE"/>
              </a:rPr>
              <a:t> </a:t>
            </a:r>
            <a:r>
              <a:rPr lang="en-US" sz="2000" dirty="0" err="1">
                <a:solidFill>
                  <a:srgbClr val="C00000"/>
                </a:solidFill>
                <a:ea typeface="HGｺﾞｼｯｸE"/>
              </a:rPr>
              <a:t>dua</a:t>
            </a:r>
            <a:r>
              <a:rPr lang="en-US" sz="2000" dirty="0">
                <a:solidFill>
                  <a:srgbClr val="C00000"/>
                </a:solidFill>
                <a:ea typeface="HGｺﾞｼｯｸE"/>
              </a:rPr>
              <a:t> </a:t>
            </a:r>
            <a:r>
              <a:rPr lang="en-US" sz="2000" dirty="0" err="1">
                <a:solidFill>
                  <a:srgbClr val="C00000"/>
                </a:solidFill>
                <a:ea typeface="HGｺﾞｼｯｸE"/>
              </a:rPr>
              <a:t>atau</a:t>
            </a:r>
            <a:r>
              <a:rPr lang="en-US" sz="2000" dirty="0">
                <a:solidFill>
                  <a:srgbClr val="C00000"/>
                </a:solidFill>
                <a:ea typeface="HGｺﾞｼｯｸE"/>
              </a:rPr>
              <a:t> </a:t>
            </a:r>
            <a:r>
              <a:rPr lang="en-US" sz="2000" dirty="0" err="1">
                <a:solidFill>
                  <a:srgbClr val="C00000"/>
                </a:solidFill>
                <a:ea typeface="HGｺﾞｼｯｸE"/>
              </a:rPr>
              <a:t>lebih</a:t>
            </a:r>
            <a:r>
              <a:rPr lang="en-US" sz="2000" dirty="0">
                <a:solidFill>
                  <a:srgbClr val="C00000"/>
                </a:solidFill>
                <a:ea typeface="HGｺﾞｼｯｸE"/>
              </a:rPr>
              <a:t> </a:t>
            </a:r>
            <a:r>
              <a:rPr lang="en-US" sz="2000" dirty="0" err="1">
                <a:solidFill>
                  <a:srgbClr val="C00000"/>
                </a:solidFill>
                <a:ea typeface="HGｺﾞｼｯｸE"/>
              </a:rPr>
              <a:t>alur</a:t>
            </a:r>
            <a:r>
              <a:rPr lang="en-US" sz="2000" dirty="0">
                <a:solidFill>
                  <a:srgbClr val="C00000"/>
                </a:solidFill>
                <a:ea typeface="HGｺﾞｼｯｸE"/>
              </a:rPr>
              <a:t> </a:t>
            </a:r>
            <a:r>
              <a:rPr lang="en-US" sz="2000" dirty="0" err="1">
                <a:solidFill>
                  <a:srgbClr val="C00000"/>
                </a:solidFill>
                <a:ea typeface="HGｺﾞｼｯｸE"/>
              </a:rPr>
              <a:t>masuk</a:t>
            </a:r>
            <a:r>
              <a:rPr lang="en-US" sz="2000" dirty="0">
                <a:solidFill>
                  <a:srgbClr val="C00000"/>
                </a:solidFill>
                <a:ea typeface="HGｺﾞｼｯｸE"/>
              </a:rPr>
              <a:t> </a:t>
            </a:r>
            <a:r>
              <a:rPr lang="en-US" sz="2000" dirty="0" err="1">
                <a:ea typeface="HGｺﾞｼｯｸE"/>
              </a:rPr>
              <a:t>dan</a:t>
            </a:r>
            <a:r>
              <a:rPr lang="en-US" sz="2000" dirty="0">
                <a:ea typeface="HGｺﾞｼｯｸE"/>
              </a:rPr>
              <a:t> </a:t>
            </a:r>
            <a:r>
              <a:rPr lang="en-US" sz="2000" dirty="0" err="1">
                <a:solidFill>
                  <a:srgbClr val="C00000"/>
                </a:solidFill>
                <a:ea typeface="HGｺﾞｼｯｸE"/>
              </a:rPr>
              <a:t>satu</a:t>
            </a:r>
            <a:r>
              <a:rPr lang="en-US" sz="2000" dirty="0">
                <a:solidFill>
                  <a:srgbClr val="C00000"/>
                </a:solidFill>
                <a:ea typeface="HGｺﾞｼｯｸE"/>
              </a:rPr>
              <a:t> </a:t>
            </a:r>
            <a:r>
              <a:rPr lang="en-US" sz="2000" dirty="0" err="1">
                <a:solidFill>
                  <a:srgbClr val="C00000"/>
                </a:solidFill>
                <a:ea typeface="HGｺﾞｼｯｸE"/>
              </a:rPr>
              <a:t>alur</a:t>
            </a:r>
            <a:r>
              <a:rPr lang="en-US" sz="2000" dirty="0">
                <a:solidFill>
                  <a:srgbClr val="C00000"/>
                </a:solidFill>
                <a:ea typeface="HGｺﾞｼｯｸE"/>
              </a:rPr>
              <a:t> </a:t>
            </a:r>
            <a:r>
              <a:rPr lang="en-US" sz="2000" dirty="0" err="1">
                <a:solidFill>
                  <a:srgbClr val="C00000"/>
                </a:solidFill>
                <a:ea typeface="HGｺﾞｼｯｸE"/>
              </a:rPr>
              <a:t>keluar</a:t>
            </a:r>
            <a:r>
              <a:rPr lang="en-US" sz="2000" dirty="0">
                <a:ea typeface="HGｺﾞｼｯｸE"/>
              </a:rPr>
              <a:t>. </a:t>
            </a:r>
            <a:r>
              <a:rPr lang="en-US" sz="2000" dirty="0" err="1">
                <a:ea typeface="HGｺﾞｼｯｸE"/>
              </a:rPr>
              <a:t>Menandai</a:t>
            </a:r>
            <a:r>
              <a:rPr lang="en-US" sz="2000" dirty="0">
                <a:ea typeface="HGｺﾞｼｯｸE"/>
              </a:rPr>
              <a:t> </a:t>
            </a:r>
            <a:r>
              <a:rPr lang="en-US" sz="2000" dirty="0" err="1">
                <a:solidFill>
                  <a:srgbClr val="009900"/>
                </a:solidFill>
                <a:ea typeface="HGｺﾞｼｯｸE"/>
              </a:rPr>
              <a:t>akhir</a:t>
            </a:r>
            <a:r>
              <a:rPr lang="en-US" sz="2000" dirty="0">
                <a:solidFill>
                  <a:srgbClr val="009900"/>
                </a:solidFill>
                <a:ea typeface="HGｺﾞｼｯｸE"/>
              </a:rPr>
              <a:t> </a:t>
            </a:r>
            <a:r>
              <a:rPr lang="en-US" sz="2000" dirty="0" err="1">
                <a:solidFill>
                  <a:srgbClr val="009900"/>
                </a:solidFill>
                <a:ea typeface="HGｺﾞｼｯｸE"/>
              </a:rPr>
              <a:t>dari</a:t>
            </a:r>
            <a:r>
              <a:rPr lang="en-US" sz="2000" dirty="0">
                <a:solidFill>
                  <a:srgbClr val="009900"/>
                </a:solidFill>
                <a:ea typeface="HGｺﾞｼｯｸE"/>
              </a:rPr>
              <a:t> </a:t>
            </a:r>
            <a:r>
              <a:rPr lang="en-US" sz="2000" dirty="0" err="1">
                <a:solidFill>
                  <a:srgbClr val="009900"/>
                </a:solidFill>
                <a:ea typeface="HGｺﾞｼｯｸE"/>
              </a:rPr>
              <a:t>proses</a:t>
            </a:r>
            <a:r>
              <a:rPr lang="en-US" sz="2000" dirty="0">
                <a:solidFill>
                  <a:srgbClr val="009900"/>
                </a:solidFill>
                <a:ea typeface="HGｺﾞｼｯｸE"/>
              </a:rPr>
              <a:t> </a:t>
            </a:r>
            <a:r>
              <a:rPr lang="en-US" sz="2000" dirty="0" err="1">
                <a:solidFill>
                  <a:srgbClr val="009900"/>
                </a:solidFill>
                <a:ea typeface="HGｺﾞｼｯｸE"/>
              </a:rPr>
              <a:t>bersamaan</a:t>
            </a:r>
            <a:r>
              <a:rPr lang="en-US" sz="2000" dirty="0">
                <a:ea typeface="HGｺﾞｼｯｸE"/>
              </a:rPr>
              <a:t>. </a:t>
            </a:r>
            <a:r>
              <a:rPr lang="en-US" sz="2000" dirty="0" err="1">
                <a:ea typeface="HGｺﾞｼｯｸE"/>
              </a:rPr>
              <a:t>Semua</a:t>
            </a:r>
            <a:r>
              <a:rPr lang="en-US" sz="2000" dirty="0">
                <a:ea typeface="HGｺﾞｼｯｸE"/>
              </a:rPr>
              <a:t> </a:t>
            </a:r>
            <a:r>
              <a:rPr lang="en-US" sz="2000" dirty="0" err="1">
                <a:ea typeface="HGｺﾞｼｯｸE"/>
              </a:rPr>
              <a:t>aksi</a:t>
            </a:r>
            <a:r>
              <a:rPr lang="en-US" sz="2000" dirty="0">
                <a:ea typeface="HGｺﾞｼｯｸE"/>
              </a:rPr>
              <a:t> yang </a:t>
            </a:r>
            <a:r>
              <a:rPr lang="en-US" sz="2000" dirty="0" err="1">
                <a:ea typeface="HGｺﾞｼｯｸE"/>
              </a:rPr>
              <a:t>masuk</a:t>
            </a:r>
            <a:r>
              <a:rPr lang="en-US" sz="2000" dirty="0">
                <a:ea typeface="HGｺﾞｼｯｸE"/>
              </a:rPr>
              <a:t> </a:t>
            </a:r>
            <a:r>
              <a:rPr lang="en-US" sz="2000" dirty="0" err="1">
                <a:ea typeface="HGｺﾞｼｯｸE"/>
              </a:rPr>
              <a:t>ke</a:t>
            </a:r>
            <a:r>
              <a:rPr lang="en-US" sz="2000" dirty="0">
                <a:ea typeface="HGｺﾞｼｯｸE"/>
              </a:rPr>
              <a:t> join </a:t>
            </a:r>
            <a:r>
              <a:rPr lang="en-US" sz="2000" dirty="0" err="1">
                <a:ea typeface="HGｺﾞｼｯｸE"/>
              </a:rPr>
              <a:t>harus</a:t>
            </a:r>
            <a:r>
              <a:rPr lang="en-US" sz="2000" dirty="0">
                <a:ea typeface="HGｺﾞｼｯｸE"/>
              </a:rPr>
              <a:t> </a:t>
            </a:r>
            <a:r>
              <a:rPr lang="en-US" sz="2000" dirty="0" err="1">
                <a:ea typeface="HGｺﾞｼｯｸE"/>
              </a:rPr>
              <a:t>diselesaikan</a:t>
            </a:r>
            <a:r>
              <a:rPr lang="en-US" sz="2000" dirty="0">
                <a:ea typeface="HGｺﾞｼｯｸE"/>
              </a:rPr>
              <a:t> </a:t>
            </a:r>
            <a:r>
              <a:rPr lang="en-US" sz="2000" dirty="0" err="1">
                <a:ea typeface="HGｺﾞｼｯｸE"/>
              </a:rPr>
              <a:t>sebelum</a:t>
            </a:r>
            <a:r>
              <a:rPr lang="en-US" sz="2000" dirty="0">
                <a:ea typeface="HGｺﾞｼｯｸE"/>
              </a:rPr>
              <a:t> </a:t>
            </a:r>
            <a:r>
              <a:rPr lang="en-US" sz="2000" dirty="0" err="1">
                <a:ea typeface="HGｺﾞｼｯｸE"/>
              </a:rPr>
              <a:t>proses</a:t>
            </a:r>
            <a:r>
              <a:rPr lang="en-US" sz="2000" dirty="0">
                <a:ea typeface="HGｺﾞｼｯｸE"/>
              </a:rPr>
              <a:t> </a:t>
            </a:r>
            <a:r>
              <a:rPr lang="en-US" sz="2000" dirty="0" err="1">
                <a:ea typeface="HGｺﾞｼｯｸE"/>
              </a:rPr>
              <a:t>berlanjut</a:t>
            </a:r>
            <a:r>
              <a:rPr lang="en-US" sz="2000" dirty="0">
                <a:ea typeface="HGｺﾞｼｯｸE"/>
              </a:rPr>
              <a:t>.</a:t>
            </a:r>
          </a:p>
          <a:p>
            <a:pPr eaLnBrk="1" hangingPunct="1">
              <a:lnSpc>
                <a:spcPct val="80000"/>
              </a:lnSpc>
              <a:buClr>
                <a:schemeClr val="tx1"/>
              </a:buClr>
              <a:buFontTx/>
              <a:buAutoNum type="arabicPeriod" startAt="6"/>
            </a:pPr>
            <a:r>
              <a:rPr lang="en-US" sz="2000" b="1" dirty="0" err="1">
                <a:ea typeface="HGｺﾞｼｯｸE"/>
              </a:rPr>
              <a:t>Aktivitas</a:t>
            </a:r>
            <a:r>
              <a:rPr lang="en-US" sz="2000" b="1" dirty="0">
                <a:ea typeface="HGｺﾞｼｯｸE"/>
              </a:rPr>
              <a:t> </a:t>
            </a:r>
            <a:r>
              <a:rPr lang="en-US" sz="2000" b="1" dirty="0" err="1">
                <a:ea typeface="HGｺﾞｼｯｸE"/>
              </a:rPr>
              <a:t>akhir</a:t>
            </a:r>
            <a:r>
              <a:rPr lang="en-US" sz="2000" b="1" dirty="0">
                <a:ea typeface="HGｺﾞｼｯｸE"/>
              </a:rPr>
              <a:t> / Activity final</a:t>
            </a:r>
            <a:r>
              <a:rPr lang="en-US" sz="2000" dirty="0">
                <a:ea typeface="HGｺﾞｼｯｸE"/>
              </a:rPr>
              <a:t> – </a:t>
            </a:r>
            <a:r>
              <a:rPr lang="en-US" sz="2000" dirty="0" err="1">
                <a:solidFill>
                  <a:srgbClr val="0000FF"/>
                </a:solidFill>
                <a:ea typeface="HGｺﾞｼｯｸE"/>
              </a:rPr>
              <a:t>lingkaran</a:t>
            </a:r>
            <a:r>
              <a:rPr lang="en-US" sz="2000" dirty="0">
                <a:solidFill>
                  <a:srgbClr val="0000FF"/>
                </a:solidFill>
                <a:ea typeface="HGｺﾞｼｯｸE"/>
              </a:rPr>
              <a:t> </a:t>
            </a:r>
            <a:r>
              <a:rPr lang="en-US" sz="2000" dirty="0" err="1">
                <a:solidFill>
                  <a:srgbClr val="0000FF"/>
                </a:solidFill>
                <a:ea typeface="HGｺﾞｼｯｸE"/>
              </a:rPr>
              <a:t>padat</a:t>
            </a:r>
            <a:r>
              <a:rPr lang="en-US" sz="2000" dirty="0">
                <a:solidFill>
                  <a:srgbClr val="0000FF"/>
                </a:solidFill>
                <a:ea typeface="HGｺﾞｼｯｸE"/>
              </a:rPr>
              <a:t> </a:t>
            </a:r>
            <a:r>
              <a:rPr lang="en-US" sz="2000" dirty="0" err="1">
                <a:solidFill>
                  <a:srgbClr val="0000FF"/>
                </a:solidFill>
                <a:ea typeface="HGｺﾞｼｯｸE"/>
              </a:rPr>
              <a:t>didalam</a:t>
            </a:r>
            <a:r>
              <a:rPr lang="en-US" sz="2000" dirty="0">
                <a:solidFill>
                  <a:srgbClr val="0000FF"/>
                </a:solidFill>
                <a:ea typeface="HGｺﾞｼｯｸE"/>
              </a:rPr>
              <a:t> </a:t>
            </a:r>
            <a:r>
              <a:rPr lang="en-US" sz="2000" dirty="0" err="1">
                <a:solidFill>
                  <a:srgbClr val="0000FF"/>
                </a:solidFill>
                <a:ea typeface="HGｺﾞｼｯｸE"/>
              </a:rPr>
              <a:t>lingkaran</a:t>
            </a:r>
            <a:r>
              <a:rPr lang="en-US" sz="2000" dirty="0">
                <a:solidFill>
                  <a:srgbClr val="0000FF"/>
                </a:solidFill>
                <a:ea typeface="HGｺﾞｼｯｸE"/>
              </a:rPr>
              <a:t> </a:t>
            </a:r>
            <a:r>
              <a:rPr lang="en-US" sz="2000" dirty="0" err="1">
                <a:solidFill>
                  <a:srgbClr val="0000FF"/>
                </a:solidFill>
                <a:ea typeface="HGｺﾞｼｯｸE"/>
              </a:rPr>
              <a:t>berlubang</a:t>
            </a:r>
            <a:r>
              <a:rPr lang="en-US" sz="2000" dirty="0">
                <a:ea typeface="HGｺﾞｼｯｸE"/>
              </a:rPr>
              <a:t> </a:t>
            </a:r>
            <a:r>
              <a:rPr lang="en-US" sz="2000" dirty="0" err="1">
                <a:ea typeface="HGｺﾞｼｯｸE"/>
              </a:rPr>
              <a:t>menyatakan</a:t>
            </a:r>
            <a:r>
              <a:rPr lang="en-US" sz="2000" dirty="0">
                <a:ea typeface="HGｺﾞｼｯｸE"/>
              </a:rPr>
              <a:t> </a:t>
            </a:r>
            <a:r>
              <a:rPr lang="en-US" sz="2000" dirty="0" err="1">
                <a:solidFill>
                  <a:srgbClr val="C00000"/>
                </a:solidFill>
                <a:ea typeface="HGｺﾞｼｯｸE"/>
              </a:rPr>
              <a:t>akhir</a:t>
            </a:r>
            <a:r>
              <a:rPr lang="en-US" sz="2000" dirty="0">
                <a:solidFill>
                  <a:srgbClr val="C00000"/>
                </a:solidFill>
                <a:ea typeface="HGｺﾞｼｯｸE"/>
              </a:rPr>
              <a:t> </a:t>
            </a:r>
            <a:r>
              <a:rPr lang="en-US" sz="2000" dirty="0" err="1">
                <a:solidFill>
                  <a:srgbClr val="C00000"/>
                </a:solidFill>
                <a:ea typeface="HGｺﾞｼｯｸE"/>
              </a:rPr>
              <a:t>proses</a:t>
            </a:r>
            <a:r>
              <a:rPr lang="en-US" sz="2000" dirty="0">
                <a:ea typeface="HGｺﾞｼｯｸE"/>
              </a:rPr>
              <a:t>.</a:t>
            </a:r>
          </a:p>
        </p:txBody>
      </p:sp>
      <p:pic>
        <p:nvPicPr>
          <p:cNvPr id="40964" name="Picture 4" descr="Untitled-1"/>
          <p:cNvPicPr>
            <a:picLocks noChangeAspect="1" noChangeArrowheads="1"/>
          </p:cNvPicPr>
          <p:nvPr/>
        </p:nvPicPr>
        <p:blipFill>
          <a:blip r:embed="rId3" cstate="print"/>
          <a:srcRect/>
          <a:stretch>
            <a:fillRect/>
          </a:stretch>
        </p:blipFill>
        <p:spPr bwMode="auto">
          <a:xfrm>
            <a:off x="3929063" y="1000125"/>
            <a:ext cx="4953000" cy="27717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0"/>
            <a:ext cx="7497763" cy="1143000"/>
          </a:xfrm>
        </p:spPr>
        <p:txBody>
          <a:bodyPr/>
          <a:lstStyle/>
          <a:p>
            <a:pPr eaLnBrk="1" fontAlgn="auto" hangingPunct="1">
              <a:spcAft>
                <a:spcPts val="0"/>
              </a:spcAft>
              <a:defRPr/>
            </a:pPr>
            <a:r>
              <a:rPr lang="en-US" dirty="0">
                <a:solidFill>
                  <a:schemeClr val="tx2">
                    <a:satMod val="130000"/>
                  </a:schemeClr>
                </a:solidFill>
                <a:cs typeface="+mj-cs"/>
              </a:rPr>
              <a:t>Diagram </a:t>
            </a:r>
            <a:r>
              <a:rPr lang="en-US" dirty="0" err="1">
                <a:solidFill>
                  <a:schemeClr val="tx2">
                    <a:satMod val="130000"/>
                  </a:schemeClr>
                </a:solidFill>
                <a:cs typeface="+mj-cs"/>
              </a:rPr>
              <a:t>Aktivitas</a:t>
            </a:r>
            <a:r>
              <a:rPr lang="en-US" dirty="0">
                <a:solidFill>
                  <a:schemeClr val="tx2">
                    <a:satMod val="130000"/>
                  </a:schemeClr>
                </a:solidFill>
                <a:cs typeface="+mj-cs"/>
              </a:rPr>
              <a:t> </a:t>
            </a:r>
            <a:r>
              <a:rPr lang="en-US" dirty="0" err="1">
                <a:solidFill>
                  <a:schemeClr val="tx2">
                    <a:satMod val="130000"/>
                  </a:schemeClr>
                </a:solidFill>
                <a:cs typeface="+mj-cs"/>
              </a:rPr>
              <a:t>dengan</a:t>
            </a:r>
            <a:r>
              <a:rPr lang="en-US" dirty="0">
                <a:solidFill>
                  <a:schemeClr val="tx2">
                    <a:satMod val="130000"/>
                  </a:schemeClr>
                </a:solidFill>
                <a:cs typeface="+mj-cs"/>
              </a:rPr>
              <a:t> </a:t>
            </a:r>
            <a:r>
              <a:rPr lang="en-US" dirty="0" err="1">
                <a:solidFill>
                  <a:schemeClr val="tx2">
                    <a:satMod val="130000"/>
                  </a:schemeClr>
                </a:solidFill>
                <a:cs typeface="+mj-cs"/>
              </a:rPr>
              <a:t>Partisi</a:t>
            </a:r>
            <a:endParaRPr lang="en-US" dirty="0">
              <a:solidFill>
                <a:schemeClr val="tx2">
                  <a:satMod val="130000"/>
                </a:schemeClr>
              </a:solidFill>
              <a:cs typeface="+mj-cs"/>
            </a:endParaRPr>
          </a:p>
        </p:txBody>
      </p:sp>
      <p:sp>
        <p:nvSpPr>
          <p:cNvPr id="41987" name="Rectangle 3"/>
          <p:cNvSpPr>
            <a:spLocks noGrp="1" noChangeArrowheads="1"/>
          </p:cNvSpPr>
          <p:nvPr>
            <p:ph idx="1"/>
          </p:nvPr>
        </p:nvSpPr>
        <p:spPr>
          <a:xfrm>
            <a:off x="1000125" y="981075"/>
            <a:ext cx="4579938" cy="5402263"/>
          </a:xfrm>
        </p:spPr>
        <p:txBody>
          <a:bodyPr/>
          <a:lstStyle/>
          <a:p>
            <a:pPr marL="0" indent="0" algn="just" eaLnBrk="1" hangingPunct="1">
              <a:lnSpc>
                <a:spcPct val="90000"/>
              </a:lnSpc>
              <a:buClr>
                <a:schemeClr val="tx1"/>
              </a:buClr>
              <a:buFontTx/>
              <a:buAutoNum type="arabicPeriod" startAt="9"/>
            </a:pPr>
            <a:r>
              <a:rPr lang="en-US" sz="2000" b="1" dirty="0" err="1">
                <a:ea typeface="HGｺﾞｼｯｸE"/>
              </a:rPr>
              <a:t>Indikator</a:t>
            </a:r>
            <a:r>
              <a:rPr lang="en-US" sz="2000" b="1" dirty="0">
                <a:ea typeface="HGｺﾞｼｯｸE"/>
              </a:rPr>
              <a:t> </a:t>
            </a:r>
            <a:r>
              <a:rPr lang="en-US" sz="2000" b="1" dirty="0" err="1">
                <a:ea typeface="HGｺﾞｼｯｸE"/>
              </a:rPr>
              <a:t>subaktivitas</a:t>
            </a:r>
            <a:r>
              <a:rPr lang="en-US" sz="2000" b="1" dirty="0">
                <a:ea typeface="HGｺﾞｼｯｸE"/>
              </a:rPr>
              <a:t> / </a:t>
            </a:r>
            <a:r>
              <a:rPr lang="en-US" sz="2000" b="1" i="1" dirty="0" err="1">
                <a:ea typeface="HGｺﾞｼｯｸE"/>
              </a:rPr>
              <a:t>Subactivity</a:t>
            </a:r>
            <a:r>
              <a:rPr lang="en-US" sz="2000" b="1" i="1" dirty="0">
                <a:ea typeface="HGｺﾞｼｯｸE"/>
              </a:rPr>
              <a:t> indicator</a:t>
            </a:r>
            <a:r>
              <a:rPr lang="en-US" sz="2000" i="1" dirty="0">
                <a:ea typeface="HGｺﾞｼｯｸE"/>
              </a:rPr>
              <a:t> </a:t>
            </a:r>
            <a:r>
              <a:rPr lang="en-US" sz="2000" dirty="0">
                <a:ea typeface="HGｺﾞｼｯｸE"/>
              </a:rPr>
              <a:t>– </a:t>
            </a:r>
            <a:r>
              <a:rPr lang="en-US" sz="2000" dirty="0" err="1">
                <a:ea typeface="HGｺﾞｼｯｸE"/>
              </a:rPr>
              <a:t>simbol</a:t>
            </a:r>
            <a:r>
              <a:rPr lang="en-US" sz="2000" dirty="0">
                <a:ea typeface="HGｺﾞｼｯｸE"/>
              </a:rPr>
              <a:t> </a:t>
            </a:r>
            <a:r>
              <a:rPr lang="en-US" sz="2000" dirty="0" err="1">
                <a:ea typeface="HGｺﾞｼｯｸE"/>
              </a:rPr>
              <a:t>dalam</a:t>
            </a:r>
            <a:r>
              <a:rPr lang="en-US" sz="2000" dirty="0">
                <a:ea typeface="HGｺﾞｼｯｸE"/>
              </a:rPr>
              <a:t> </a:t>
            </a:r>
            <a:r>
              <a:rPr lang="en-US" sz="2000" dirty="0" err="1">
                <a:ea typeface="HGｺﾞｼｯｸE"/>
              </a:rPr>
              <a:t>aksi</a:t>
            </a:r>
            <a:r>
              <a:rPr lang="en-US" sz="2000" dirty="0">
                <a:ea typeface="HGｺﾞｼｯｸE"/>
              </a:rPr>
              <a:t> </a:t>
            </a:r>
            <a:r>
              <a:rPr lang="en-US" sz="2000" dirty="0" err="1">
                <a:ea typeface="HGｺﾞｼｯｸE"/>
              </a:rPr>
              <a:t>ini</a:t>
            </a:r>
            <a:r>
              <a:rPr lang="en-US" sz="2000" dirty="0">
                <a:ea typeface="HGｺﾞｼｯｸE"/>
              </a:rPr>
              <a:t> </a:t>
            </a:r>
            <a:r>
              <a:rPr lang="en-US" sz="2000" dirty="0" err="1">
                <a:ea typeface="HGｺﾞｼｯｸE"/>
              </a:rPr>
              <a:t>menandakan</a:t>
            </a:r>
            <a:r>
              <a:rPr lang="en-US" sz="2000" dirty="0">
                <a:ea typeface="HGｺﾞｼｯｸE"/>
              </a:rPr>
              <a:t> </a:t>
            </a:r>
            <a:r>
              <a:rPr lang="en-US" sz="2000" dirty="0" err="1">
                <a:ea typeface="HGｺﾞｼｯｸE"/>
              </a:rPr>
              <a:t>bahwa</a:t>
            </a:r>
            <a:r>
              <a:rPr lang="en-US" sz="2000" dirty="0">
                <a:ea typeface="HGｺﾞｼｯｸE"/>
              </a:rPr>
              <a:t> </a:t>
            </a:r>
            <a:r>
              <a:rPr lang="en-US" sz="2000" dirty="0" err="1">
                <a:solidFill>
                  <a:srgbClr val="C00000"/>
                </a:solidFill>
                <a:ea typeface="HGｺﾞｼｯｸE"/>
              </a:rPr>
              <a:t>aksi</a:t>
            </a:r>
            <a:r>
              <a:rPr lang="en-US" sz="2000" dirty="0">
                <a:solidFill>
                  <a:srgbClr val="C00000"/>
                </a:solidFill>
                <a:ea typeface="HGｺﾞｼｯｸE"/>
              </a:rPr>
              <a:t> </a:t>
            </a:r>
            <a:r>
              <a:rPr lang="en-US" sz="2000" dirty="0" err="1">
                <a:solidFill>
                  <a:srgbClr val="C00000"/>
                </a:solidFill>
                <a:ea typeface="HGｺﾞｼｯｸE"/>
              </a:rPr>
              <a:t>dipecah</a:t>
            </a:r>
            <a:r>
              <a:rPr lang="en-US" sz="2000" dirty="0">
                <a:solidFill>
                  <a:srgbClr val="C00000"/>
                </a:solidFill>
                <a:ea typeface="HGｺﾞｼｯｸE"/>
              </a:rPr>
              <a:t> </a:t>
            </a:r>
            <a:r>
              <a:rPr lang="en-US" sz="2000" dirty="0" err="1">
                <a:solidFill>
                  <a:srgbClr val="C00000"/>
                </a:solidFill>
                <a:ea typeface="HGｺﾞｼｯｸE"/>
              </a:rPr>
              <a:t>menjadi</a:t>
            </a:r>
            <a:r>
              <a:rPr lang="en-US" sz="2000" dirty="0">
                <a:solidFill>
                  <a:srgbClr val="C00000"/>
                </a:solidFill>
                <a:ea typeface="HGｺﾞｼｯｸE"/>
              </a:rPr>
              <a:t> diagram </a:t>
            </a:r>
            <a:r>
              <a:rPr lang="en-US" sz="2000" dirty="0" err="1">
                <a:solidFill>
                  <a:srgbClr val="C00000"/>
                </a:solidFill>
                <a:ea typeface="HGｺﾞｼｯｸE"/>
              </a:rPr>
              <a:t>aktivitas</a:t>
            </a:r>
            <a:r>
              <a:rPr lang="en-US" sz="2000" dirty="0">
                <a:solidFill>
                  <a:srgbClr val="C00000"/>
                </a:solidFill>
                <a:ea typeface="HGｺﾞｼｯｸE"/>
              </a:rPr>
              <a:t> yang </a:t>
            </a:r>
            <a:r>
              <a:rPr lang="en-US" sz="2000" dirty="0" err="1">
                <a:solidFill>
                  <a:srgbClr val="C00000"/>
                </a:solidFill>
                <a:ea typeface="HGｺﾞｼｯｸE"/>
              </a:rPr>
              <a:t>terpisah</a:t>
            </a:r>
            <a:r>
              <a:rPr lang="en-US" sz="2000" dirty="0">
                <a:ea typeface="HGｺﾞｼｯｸE"/>
              </a:rPr>
              <a:t>. Hal </a:t>
            </a:r>
            <a:r>
              <a:rPr lang="en-US" sz="2000" dirty="0" err="1">
                <a:ea typeface="HGｺﾞｼｯｸE"/>
              </a:rPr>
              <a:t>ini</a:t>
            </a:r>
            <a:r>
              <a:rPr lang="en-US" sz="2000" dirty="0">
                <a:ea typeface="HGｺﾞｼｯｸE"/>
              </a:rPr>
              <a:t> </a:t>
            </a:r>
            <a:r>
              <a:rPr lang="en-US" sz="2000" dirty="0" err="1">
                <a:ea typeface="HGｺﾞｼｯｸE"/>
              </a:rPr>
              <a:t>untuk</a:t>
            </a:r>
            <a:r>
              <a:rPr lang="en-US" sz="2000" dirty="0">
                <a:ea typeface="HGｺﾞｼｯｸE"/>
              </a:rPr>
              <a:t> </a:t>
            </a:r>
            <a:r>
              <a:rPr lang="en-US" sz="2000" dirty="0" err="1">
                <a:ea typeface="HGｺﾞｼｯｸE"/>
              </a:rPr>
              <a:t>membantu</a:t>
            </a:r>
            <a:r>
              <a:rPr lang="en-US" sz="2000" dirty="0">
                <a:ea typeface="HGｺﾞｼｯｸE"/>
              </a:rPr>
              <a:t> diagram </a:t>
            </a:r>
            <a:r>
              <a:rPr lang="en-US" sz="2000" dirty="0" err="1">
                <a:ea typeface="HGｺﾞｼｯｸE"/>
              </a:rPr>
              <a:t>aktivitas</a:t>
            </a:r>
            <a:r>
              <a:rPr lang="en-US" sz="2000" dirty="0">
                <a:ea typeface="HGｺﾞｼｯｸE"/>
              </a:rPr>
              <a:t> agar </a:t>
            </a:r>
            <a:r>
              <a:rPr lang="en-US" sz="2000" dirty="0" err="1">
                <a:ea typeface="HGｺﾞｼｯｸE"/>
              </a:rPr>
              <a:t>tidak</a:t>
            </a:r>
            <a:r>
              <a:rPr lang="en-US" sz="2000" dirty="0">
                <a:ea typeface="HGｺﾞｼｯｸE"/>
              </a:rPr>
              <a:t> </a:t>
            </a:r>
            <a:r>
              <a:rPr lang="en-US" sz="2000" dirty="0" err="1">
                <a:ea typeface="HGｺﾞｼｯｸE"/>
              </a:rPr>
              <a:t>menjadi</a:t>
            </a:r>
            <a:r>
              <a:rPr lang="en-US" sz="2000" dirty="0">
                <a:ea typeface="HGｺﾞｼｯｸE"/>
              </a:rPr>
              <a:t> </a:t>
            </a:r>
            <a:r>
              <a:rPr lang="en-US" sz="2000" dirty="0" err="1">
                <a:ea typeface="HGｺﾞｼｯｸE"/>
              </a:rPr>
              <a:t>kompleks</a:t>
            </a:r>
            <a:r>
              <a:rPr lang="en-US" sz="2000" dirty="0">
                <a:ea typeface="HGｺﾞｼｯｸE"/>
              </a:rPr>
              <a:t>.</a:t>
            </a:r>
            <a:endParaRPr lang="en-US" sz="2000" b="1" dirty="0">
              <a:ea typeface="HGｺﾞｼｯｸE"/>
            </a:endParaRPr>
          </a:p>
          <a:p>
            <a:pPr marL="0" indent="0" algn="just" eaLnBrk="1" hangingPunct="1">
              <a:lnSpc>
                <a:spcPct val="90000"/>
              </a:lnSpc>
              <a:buClr>
                <a:schemeClr val="tx1"/>
              </a:buClr>
              <a:buFontTx/>
              <a:buAutoNum type="arabicPeriod" startAt="9"/>
            </a:pPr>
            <a:r>
              <a:rPr lang="en-US" sz="2000" b="1" dirty="0" err="1">
                <a:ea typeface="HGｺﾞｼｯｸE"/>
              </a:rPr>
              <a:t>Penghubung</a:t>
            </a:r>
            <a:r>
              <a:rPr lang="en-US" sz="2000" b="1" dirty="0">
                <a:ea typeface="HGｺﾞｼｯｸE"/>
              </a:rPr>
              <a:t> / </a:t>
            </a:r>
            <a:r>
              <a:rPr lang="en-US" sz="2000" b="1" i="1" dirty="0">
                <a:ea typeface="HGｺﾞｼｯｸE"/>
              </a:rPr>
              <a:t>Connector</a:t>
            </a:r>
            <a:r>
              <a:rPr lang="en-US" sz="2000" dirty="0">
                <a:ea typeface="HGｺﾞｼｯｸE"/>
              </a:rPr>
              <a:t> – </a:t>
            </a:r>
            <a:r>
              <a:rPr lang="en-US" sz="2000" dirty="0" err="1">
                <a:solidFill>
                  <a:srgbClr val="0000FF"/>
                </a:solidFill>
                <a:ea typeface="HGｺﾞｼｯｸE"/>
              </a:rPr>
              <a:t>Huruf</a:t>
            </a:r>
            <a:r>
              <a:rPr lang="en-US" sz="2000" dirty="0">
                <a:solidFill>
                  <a:srgbClr val="0000FF"/>
                </a:solidFill>
                <a:ea typeface="HGｺﾞｼｯｸE"/>
              </a:rPr>
              <a:t> </a:t>
            </a:r>
            <a:r>
              <a:rPr lang="en-US" sz="2000" dirty="0" err="1">
                <a:solidFill>
                  <a:srgbClr val="0000FF"/>
                </a:solidFill>
                <a:ea typeface="HGｺﾞｼｯｸE"/>
              </a:rPr>
              <a:t>didalam</a:t>
            </a:r>
            <a:r>
              <a:rPr lang="en-US" sz="2000" dirty="0">
                <a:solidFill>
                  <a:srgbClr val="0000FF"/>
                </a:solidFill>
                <a:ea typeface="HGｺﾞｼｯｸE"/>
              </a:rPr>
              <a:t> </a:t>
            </a:r>
            <a:r>
              <a:rPr lang="en-US" sz="2000" dirty="0" err="1">
                <a:solidFill>
                  <a:srgbClr val="0000FF"/>
                </a:solidFill>
                <a:ea typeface="HGｺﾞｼｯｸE"/>
              </a:rPr>
              <a:t>lingkaran</a:t>
            </a:r>
            <a:r>
              <a:rPr lang="en-US" sz="2000" dirty="0">
                <a:ea typeface="HGｺﾞｼｯｸE"/>
              </a:rPr>
              <a:t> </a:t>
            </a:r>
            <a:r>
              <a:rPr lang="en-US" sz="2000" dirty="0" err="1">
                <a:ea typeface="HGｺﾞｼｯｸE"/>
              </a:rPr>
              <a:t>membantu</a:t>
            </a:r>
            <a:r>
              <a:rPr lang="en-US" sz="2000" dirty="0">
                <a:ea typeface="HGｺﾞｼｯｸE"/>
              </a:rPr>
              <a:t> </a:t>
            </a:r>
            <a:r>
              <a:rPr lang="en-US" sz="2000" dirty="0" err="1">
                <a:ea typeface="HGｺﾞｼｯｸE"/>
              </a:rPr>
              <a:t>untuk</a:t>
            </a:r>
            <a:r>
              <a:rPr lang="en-US" sz="2000" dirty="0">
                <a:ea typeface="HGｺﾞｼｯｸE"/>
              </a:rPr>
              <a:t> </a:t>
            </a:r>
            <a:r>
              <a:rPr lang="en-US" sz="2000" dirty="0" err="1">
                <a:ea typeface="HGｺﾞｼｯｸE"/>
              </a:rPr>
              <a:t>mengatur</a:t>
            </a:r>
            <a:r>
              <a:rPr lang="en-US" sz="2000" dirty="0">
                <a:ea typeface="HGｺﾞｼｯｸE"/>
              </a:rPr>
              <a:t> </a:t>
            </a:r>
            <a:r>
              <a:rPr lang="en-US" sz="2000" dirty="0" err="1">
                <a:ea typeface="HGｺﾞｼｯｸE"/>
              </a:rPr>
              <a:t>kompleksitas</a:t>
            </a:r>
            <a:r>
              <a:rPr lang="en-US" sz="2000" dirty="0">
                <a:ea typeface="HGｺﾞｼｯｸE"/>
              </a:rPr>
              <a:t>. </a:t>
            </a:r>
            <a:r>
              <a:rPr lang="en-US" sz="2000" dirty="0" err="1">
                <a:solidFill>
                  <a:srgbClr val="C00000"/>
                </a:solidFill>
                <a:ea typeface="HGｺﾞｼｯｸE"/>
              </a:rPr>
              <a:t>Alur</a:t>
            </a:r>
            <a:r>
              <a:rPr lang="en-US" sz="2000" dirty="0">
                <a:solidFill>
                  <a:srgbClr val="C00000"/>
                </a:solidFill>
                <a:ea typeface="HGｺﾞｼｯｸE"/>
              </a:rPr>
              <a:t> </a:t>
            </a:r>
            <a:r>
              <a:rPr lang="en-US" sz="2000" dirty="0" err="1">
                <a:solidFill>
                  <a:srgbClr val="C00000"/>
                </a:solidFill>
                <a:ea typeface="HGｺﾞｼｯｸE"/>
              </a:rPr>
              <a:t>masuk</a:t>
            </a:r>
            <a:r>
              <a:rPr lang="en-US" sz="2000" dirty="0">
                <a:solidFill>
                  <a:srgbClr val="C00000"/>
                </a:solidFill>
                <a:ea typeface="HGｺﾞｼｯｸE"/>
              </a:rPr>
              <a:t> </a:t>
            </a:r>
            <a:r>
              <a:rPr lang="en-US" sz="2000" dirty="0" err="1">
                <a:ea typeface="HGｺﾞｼｯｸE"/>
              </a:rPr>
              <a:t>ke</a:t>
            </a:r>
            <a:r>
              <a:rPr lang="en-US" sz="2000" dirty="0">
                <a:ea typeface="HGｺﾞｼｯｸE"/>
              </a:rPr>
              <a:t> </a:t>
            </a:r>
            <a:r>
              <a:rPr lang="en-US" sz="2000" dirty="0" err="1">
                <a:ea typeface="HGｺﾞｼｯｸE"/>
              </a:rPr>
              <a:t>dalam</a:t>
            </a:r>
            <a:r>
              <a:rPr lang="en-US" sz="2000" dirty="0">
                <a:ea typeface="HGｺﾞｼｯｸE"/>
              </a:rPr>
              <a:t> </a:t>
            </a:r>
            <a:r>
              <a:rPr lang="en-US" sz="2000" dirty="0" err="1">
                <a:solidFill>
                  <a:srgbClr val="C00000"/>
                </a:solidFill>
                <a:ea typeface="HGｺﾞｼｯｸE"/>
              </a:rPr>
              <a:t>konektor</a:t>
            </a:r>
            <a:r>
              <a:rPr lang="en-US" sz="2000" dirty="0">
                <a:ea typeface="HGｺﾞｼｯｸE"/>
              </a:rPr>
              <a:t> </a:t>
            </a:r>
            <a:r>
              <a:rPr lang="en-US" sz="2000" dirty="0" err="1">
                <a:ea typeface="HGｺﾞｼｯｸE"/>
              </a:rPr>
              <a:t>akan</a:t>
            </a:r>
            <a:r>
              <a:rPr lang="en-US" sz="2000" dirty="0">
                <a:ea typeface="HGｺﾞｼｯｸE"/>
              </a:rPr>
              <a:t> </a:t>
            </a:r>
            <a:r>
              <a:rPr lang="en-US" sz="2000" dirty="0" err="1">
                <a:solidFill>
                  <a:srgbClr val="C00000"/>
                </a:solidFill>
                <a:ea typeface="HGｺﾞｼｯｸE"/>
              </a:rPr>
              <a:t>melompat</a:t>
            </a:r>
            <a:r>
              <a:rPr lang="en-US" sz="2000" dirty="0">
                <a:solidFill>
                  <a:srgbClr val="C00000"/>
                </a:solidFill>
                <a:ea typeface="HGｺﾞｼｯｸE"/>
              </a:rPr>
              <a:t> </a:t>
            </a:r>
            <a:r>
              <a:rPr lang="en-US" sz="2000" dirty="0" err="1">
                <a:solidFill>
                  <a:srgbClr val="C00000"/>
                </a:solidFill>
                <a:ea typeface="HGｺﾞｼｯｸE"/>
              </a:rPr>
              <a:t>ke</a:t>
            </a:r>
            <a:r>
              <a:rPr lang="en-US" sz="2000" dirty="0">
                <a:solidFill>
                  <a:srgbClr val="C00000"/>
                </a:solidFill>
                <a:ea typeface="HGｺﾞｼｯｸE"/>
              </a:rPr>
              <a:t> </a:t>
            </a:r>
            <a:r>
              <a:rPr lang="en-US" sz="2000" dirty="0" err="1">
                <a:solidFill>
                  <a:srgbClr val="C00000"/>
                </a:solidFill>
                <a:ea typeface="HGｺﾞｼｯｸE"/>
              </a:rPr>
              <a:t>alur</a:t>
            </a:r>
            <a:r>
              <a:rPr lang="en-US" sz="2000" dirty="0">
                <a:solidFill>
                  <a:srgbClr val="C00000"/>
                </a:solidFill>
                <a:ea typeface="HGｺﾞｼｯｸE"/>
              </a:rPr>
              <a:t> </a:t>
            </a:r>
            <a:r>
              <a:rPr lang="en-US" sz="2000" dirty="0" err="1">
                <a:ea typeface="HGｺﾞｼｯｸE"/>
              </a:rPr>
              <a:t>keluar</a:t>
            </a:r>
            <a:r>
              <a:rPr lang="en-US" sz="2000" dirty="0">
                <a:ea typeface="HGｺﾞｼｯｸE"/>
              </a:rPr>
              <a:t> </a:t>
            </a:r>
            <a:r>
              <a:rPr lang="en-US" sz="2000" dirty="0" err="1">
                <a:ea typeface="HGｺﾞｼｯｸE"/>
              </a:rPr>
              <a:t>dengan</a:t>
            </a:r>
            <a:r>
              <a:rPr lang="en-US" sz="2000" dirty="0">
                <a:ea typeface="HGｺﾞｼｯｸE"/>
              </a:rPr>
              <a:t> </a:t>
            </a:r>
            <a:r>
              <a:rPr lang="en-US" sz="2000" dirty="0" err="1">
                <a:solidFill>
                  <a:srgbClr val="C00000"/>
                </a:solidFill>
                <a:ea typeface="HGｺﾞｼｯｸE"/>
              </a:rPr>
              <a:t>huruf</a:t>
            </a:r>
            <a:r>
              <a:rPr lang="en-US" sz="2000" dirty="0">
                <a:solidFill>
                  <a:srgbClr val="C00000"/>
                </a:solidFill>
                <a:ea typeface="HGｺﾞｼｯｸE"/>
              </a:rPr>
              <a:t> yang </a:t>
            </a:r>
            <a:r>
              <a:rPr lang="en-US" sz="2000" dirty="0" err="1">
                <a:solidFill>
                  <a:srgbClr val="C00000"/>
                </a:solidFill>
                <a:ea typeface="HGｺﾞｼｯｸE"/>
              </a:rPr>
              <a:t>sesuai</a:t>
            </a:r>
            <a:r>
              <a:rPr lang="en-US" sz="2000" dirty="0">
                <a:ea typeface="HGｺﾞｼｯｸE"/>
              </a:rPr>
              <a:t>. </a:t>
            </a:r>
          </a:p>
          <a:p>
            <a:pPr marL="0" indent="0" algn="just" eaLnBrk="1" hangingPunct="1">
              <a:lnSpc>
                <a:spcPct val="90000"/>
              </a:lnSpc>
              <a:buClr>
                <a:schemeClr val="tx1"/>
              </a:buClr>
              <a:buFontTx/>
              <a:buAutoNum type="arabicPeriod" startAt="9"/>
            </a:pPr>
            <a:endParaRPr lang="en-US" sz="2000" dirty="0">
              <a:ea typeface="HGｺﾞｼｯｸE"/>
            </a:endParaRPr>
          </a:p>
          <a:p>
            <a:pPr marL="0" indent="0" algn="just" eaLnBrk="1" hangingPunct="1">
              <a:lnSpc>
                <a:spcPct val="90000"/>
              </a:lnSpc>
              <a:buClr>
                <a:schemeClr val="tx1"/>
              </a:buClr>
              <a:buFontTx/>
              <a:buNone/>
            </a:pPr>
            <a:r>
              <a:rPr lang="en-US" sz="2000" dirty="0">
                <a:solidFill>
                  <a:srgbClr val="C00000"/>
                </a:solidFill>
                <a:ea typeface="HGｺﾞｼｯｸE"/>
              </a:rPr>
              <a:t>Diagram </a:t>
            </a:r>
            <a:r>
              <a:rPr lang="en-US" sz="2000" dirty="0" err="1">
                <a:solidFill>
                  <a:srgbClr val="C00000"/>
                </a:solidFill>
                <a:ea typeface="HGｺﾞｼｯｸE"/>
              </a:rPr>
              <a:t>aktivitas</a:t>
            </a:r>
            <a:r>
              <a:rPr lang="en-US" sz="2000" dirty="0">
                <a:solidFill>
                  <a:srgbClr val="C00000"/>
                </a:solidFill>
                <a:ea typeface="HGｺﾞｼｯｸE"/>
              </a:rPr>
              <a:t> </a:t>
            </a:r>
            <a:r>
              <a:rPr lang="en-US" sz="2000" dirty="0" err="1">
                <a:solidFill>
                  <a:srgbClr val="C00000"/>
                </a:solidFill>
                <a:ea typeface="HGｺﾞｼｯｸE"/>
              </a:rPr>
              <a:t>dibagi</a:t>
            </a:r>
            <a:r>
              <a:rPr lang="en-US" sz="2000" dirty="0">
                <a:solidFill>
                  <a:srgbClr val="C00000"/>
                </a:solidFill>
                <a:ea typeface="HGｺﾞｼｯｸE"/>
              </a:rPr>
              <a:t> </a:t>
            </a:r>
            <a:r>
              <a:rPr lang="en-US" sz="2000" dirty="0" err="1">
                <a:solidFill>
                  <a:srgbClr val="C00000"/>
                </a:solidFill>
                <a:ea typeface="HGｺﾞｼｯｸE"/>
              </a:rPr>
              <a:t>menjadi</a:t>
            </a:r>
            <a:r>
              <a:rPr lang="en-US" sz="2000" dirty="0">
                <a:solidFill>
                  <a:srgbClr val="C00000"/>
                </a:solidFill>
                <a:ea typeface="HGｺﾞｼｯｸE"/>
              </a:rPr>
              <a:t> </a:t>
            </a:r>
            <a:r>
              <a:rPr lang="en-US" sz="2000" dirty="0" err="1">
                <a:solidFill>
                  <a:srgbClr val="C00000"/>
                </a:solidFill>
                <a:ea typeface="HGｺﾞｼｯｸE"/>
              </a:rPr>
              <a:t>beberapa</a:t>
            </a:r>
            <a:r>
              <a:rPr lang="en-US" sz="2000" dirty="0">
                <a:solidFill>
                  <a:srgbClr val="C00000"/>
                </a:solidFill>
                <a:ea typeface="HGｺﾞｼｯｸE"/>
              </a:rPr>
              <a:t> </a:t>
            </a:r>
            <a:r>
              <a:rPr lang="en-US" sz="2000" dirty="0" err="1">
                <a:solidFill>
                  <a:srgbClr val="C00000"/>
                </a:solidFill>
                <a:ea typeface="HGｺﾞｼｯｸE"/>
              </a:rPr>
              <a:t>bagian</a:t>
            </a:r>
            <a:r>
              <a:rPr lang="en-US" sz="2000" dirty="0">
                <a:solidFill>
                  <a:srgbClr val="C00000"/>
                </a:solidFill>
                <a:ea typeface="HGｺﾞｼｯｸE"/>
              </a:rPr>
              <a:t> </a:t>
            </a:r>
            <a:r>
              <a:rPr lang="en-US" sz="2000" dirty="0" err="1">
                <a:ea typeface="HGｺﾞｼｯｸE"/>
              </a:rPr>
              <a:t>untuk</a:t>
            </a:r>
            <a:r>
              <a:rPr lang="en-US" sz="2000" dirty="0">
                <a:ea typeface="HGｺﾞｼｯｸE"/>
              </a:rPr>
              <a:t> </a:t>
            </a:r>
            <a:r>
              <a:rPr lang="en-US" sz="2000" dirty="0" err="1">
                <a:ea typeface="HGｺﾞｼｯｸE"/>
              </a:rPr>
              <a:t>menunjukkan</a:t>
            </a:r>
            <a:r>
              <a:rPr lang="en-US" sz="2000" dirty="0">
                <a:ea typeface="HGｺﾞｼｯｸE"/>
              </a:rPr>
              <a:t> </a:t>
            </a:r>
            <a:r>
              <a:rPr lang="en-US" sz="2000" dirty="0" err="1">
                <a:ea typeface="HGｺﾞｼｯｸE"/>
              </a:rPr>
              <a:t>aksi</a:t>
            </a:r>
            <a:r>
              <a:rPr lang="en-US" sz="2000" dirty="0">
                <a:ea typeface="HGｺﾞｼｯｸE"/>
              </a:rPr>
              <a:t> yang </a:t>
            </a:r>
            <a:r>
              <a:rPr lang="en-US" sz="2000" dirty="0" err="1">
                <a:ea typeface="HGｺﾞｼｯｸE"/>
              </a:rPr>
              <a:t>dibentuk</a:t>
            </a:r>
            <a:r>
              <a:rPr lang="en-US" sz="2000" dirty="0">
                <a:ea typeface="HGｺﾞｼｯｸE"/>
              </a:rPr>
              <a:t> </a:t>
            </a:r>
            <a:r>
              <a:rPr lang="en-US" sz="2000" dirty="0" err="1">
                <a:ea typeface="HGｺﾞｼｯｸE"/>
              </a:rPr>
              <a:t>oleh</a:t>
            </a:r>
            <a:r>
              <a:rPr lang="en-US" sz="2000" dirty="0">
                <a:ea typeface="HGｺﾞｼｯｸE"/>
              </a:rPr>
              <a:t> </a:t>
            </a:r>
            <a:r>
              <a:rPr lang="en-US" sz="2000" dirty="0" err="1">
                <a:ea typeface="HGｺﾞｼｯｸE"/>
              </a:rPr>
              <a:t>aktor</a:t>
            </a:r>
            <a:r>
              <a:rPr lang="en-US" sz="2000" dirty="0">
                <a:ea typeface="HGｺﾞｼｯｸE"/>
              </a:rPr>
              <a:t> </a:t>
            </a:r>
            <a:r>
              <a:rPr lang="en-US" sz="2000" dirty="0" err="1">
                <a:ea typeface="HGｺﾞｼｯｸE"/>
              </a:rPr>
              <a:t>atau</a:t>
            </a:r>
            <a:r>
              <a:rPr lang="en-US" sz="2000" dirty="0">
                <a:ea typeface="HGｺﾞｼｯｸE"/>
              </a:rPr>
              <a:t> </a:t>
            </a:r>
            <a:r>
              <a:rPr lang="en-US" sz="2000" dirty="0" err="1">
                <a:ea typeface="HGｺﾞｼｯｸE"/>
              </a:rPr>
              <a:t>kelas</a:t>
            </a:r>
            <a:r>
              <a:rPr lang="en-US" sz="2000" dirty="0">
                <a:ea typeface="HGｺﾞｼｯｸE"/>
              </a:rPr>
              <a:t> </a:t>
            </a:r>
            <a:r>
              <a:rPr lang="en-US" sz="2000" dirty="0" err="1">
                <a:ea typeface="HGｺﾞｼｯｸE"/>
              </a:rPr>
              <a:t>tertentu</a:t>
            </a:r>
            <a:r>
              <a:rPr lang="en-US" sz="2000" dirty="0">
                <a:ea typeface="HGｺﾞｼｯｸE"/>
              </a:rPr>
              <a:t>. </a:t>
            </a:r>
            <a:r>
              <a:rPr lang="en-US" sz="2000" dirty="0" err="1">
                <a:solidFill>
                  <a:srgbClr val="0000FF"/>
                </a:solidFill>
                <a:ea typeface="HGｺﾞｼｯｸE"/>
              </a:rPr>
              <a:t>Pembagi</a:t>
            </a:r>
            <a:r>
              <a:rPr lang="en-US" sz="2000" dirty="0">
                <a:ea typeface="HGｺﾞｼｯｸE"/>
              </a:rPr>
              <a:t> yang </a:t>
            </a:r>
            <a:r>
              <a:rPr lang="en-US" sz="2000" dirty="0" err="1">
                <a:ea typeface="HGｺﾞｼｯｸE"/>
              </a:rPr>
              <a:t>digunakan</a:t>
            </a:r>
            <a:r>
              <a:rPr lang="en-US" sz="2000" dirty="0">
                <a:ea typeface="HGｺﾞｼｯｸE"/>
              </a:rPr>
              <a:t> </a:t>
            </a:r>
            <a:r>
              <a:rPr lang="en-US" sz="2000" dirty="0" err="1">
                <a:ea typeface="HGｺﾞｼｯｸE"/>
              </a:rPr>
              <a:t>sering</a:t>
            </a:r>
            <a:r>
              <a:rPr lang="en-US" sz="2000" dirty="0">
                <a:ea typeface="HGｺﾞｼｯｸE"/>
              </a:rPr>
              <a:t> </a:t>
            </a:r>
            <a:r>
              <a:rPr lang="en-US" sz="2000" dirty="0" err="1">
                <a:ea typeface="HGｺﾞｼｯｸE"/>
              </a:rPr>
              <a:t>disebut</a:t>
            </a:r>
            <a:r>
              <a:rPr lang="en-US" sz="2000" dirty="0">
                <a:ea typeface="HGｺﾞｼｯｸE"/>
              </a:rPr>
              <a:t> </a:t>
            </a:r>
            <a:r>
              <a:rPr lang="en-US" sz="2000" i="1" dirty="0" err="1">
                <a:solidFill>
                  <a:srgbClr val="0000FF"/>
                </a:solidFill>
                <a:ea typeface="HGｺﾞｼｯｸE"/>
              </a:rPr>
              <a:t>swimlane</a:t>
            </a:r>
            <a:endParaRPr lang="en-US" sz="2000" dirty="0">
              <a:solidFill>
                <a:srgbClr val="0000FF"/>
              </a:solidFill>
              <a:ea typeface="HGｺﾞｼｯｸE"/>
            </a:endParaRPr>
          </a:p>
        </p:txBody>
      </p:sp>
      <p:pic>
        <p:nvPicPr>
          <p:cNvPr id="41988" name="Picture 4" descr="Activity Diagram Fig 10-15"/>
          <p:cNvPicPr>
            <a:picLocks noChangeAspect="1" noChangeArrowheads="1"/>
          </p:cNvPicPr>
          <p:nvPr/>
        </p:nvPicPr>
        <p:blipFill>
          <a:blip r:embed="rId3" cstate="print"/>
          <a:srcRect/>
          <a:stretch>
            <a:fillRect/>
          </a:stretch>
        </p:blipFill>
        <p:spPr bwMode="auto">
          <a:xfrm>
            <a:off x="5554663" y="981075"/>
            <a:ext cx="3409950" cy="52863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Activity Diagram Fig 10-15"/>
          <p:cNvPicPr>
            <a:picLocks noChangeAspect="1" noChangeArrowheads="1"/>
          </p:cNvPicPr>
          <p:nvPr/>
        </p:nvPicPr>
        <p:blipFill>
          <a:blip r:embed="rId2" cstate="print"/>
          <a:srcRect/>
          <a:stretch>
            <a:fillRect/>
          </a:stretch>
        </p:blipFill>
        <p:spPr bwMode="auto">
          <a:xfrm>
            <a:off x="2195513" y="0"/>
            <a:ext cx="4422775" cy="685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sz="3200" dirty="0" err="1">
                <a:solidFill>
                  <a:schemeClr val="tx2">
                    <a:satMod val="130000"/>
                  </a:schemeClr>
                </a:solidFill>
                <a:cs typeface="+mj-cs"/>
              </a:rPr>
              <a:t>Petunjuk</a:t>
            </a:r>
            <a:r>
              <a:rPr lang="en-US" sz="3200" dirty="0">
                <a:solidFill>
                  <a:schemeClr val="tx2">
                    <a:satMod val="130000"/>
                  </a:schemeClr>
                </a:solidFill>
                <a:cs typeface="+mj-cs"/>
              </a:rPr>
              <a:t> </a:t>
            </a:r>
            <a:r>
              <a:rPr lang="en-US" sz="3200" dirty="0" err="1">
                <a:solidFill>
                  <a:schemeClr val="tx2">
                    <a:satMod val="130000"/>
                  </a:schemeClr>
                </a:solidFill>
                <a:cs typeface="+mj-cs"/>
              </a:rPr>
              <a:t>Membuat</a:t>
            </a:r>
            <a:r>
              <a:rPr lang="en-US" sz="3200" dirty="0">
                <a:solidFill>
                  <a:schemeClr val="tx2">
                    <a:satMod val="130000"/>
                  </a:schemeClr>
                </a:solidFill>
                <a:cs typeface="+mj-cs"/>
              </a:rPr>
              <a:t> Diagram </a:t>
            </a:r>
            <a:r>
              <a:rPr lang="en-US" sz="3200" dirty="0" err="1">
                <a:solidFill>
                  <a:schemeClr val="tx2">
                    <a:satMod val="130000"/>
                  </a:schemeClr>
                </a:solidFill>
                <a:cs typeface="+mj-cs"/>
              </a:rPr>
              <a:t>Aktivitas</a:t>
            </a:r>
            <a:endParaRPr lang="en-US" sz="3200" dirty="0">
              <a:solidFill>
                <a:schemeClr val="tx2">
                  <a:satMod val="130000"/>
                </a:schemeClr>
              </a:solidFill>
              <a:cs typeface="+mj-cs"/>
            </a:endParaRPr>
          </a:p>
        </p:txBody>
      </p:sp>
      <p:sp>
        <p:nvSpPr>
          <p:cNvPr id="44035" name="Rectangle 3"/>
          <p:cNvSpPr>
            <a:spLocks noGrp="1" noChangeArrowheads="1"/>
          </p:cNvSpPr>
          <p:nvPr>
            <p:ph idx="1"/>
          </p:nvPr>
        </p:nvSpPr>
        <p:spPr/>
        <p:txBody>
          <a:bodyPr/>
          <a:lstStyle/>
          <a:p>
            <a:pPr eaLnBrk="1" hangingPunct="1">
              <a:lnSpc>
                <a:spcPct val="80000"/>
              </a:lnSpc>
            </a:pPr>
            <a:r>
              <a:rPr lang="en-US" sz="2400" dirty="0" err="1">
                <a:ea typeface="HGｺﾞｼｯｸE"/>
              </a:rPr>
              <a:t>Mulailah</a:t>
            </a:r>
            <a:r>
              <a:rPr lang="en-US" sz="2400" dirty="0">
                <a:ea typeface="HGｺﾞｼｯｸE"/>
              </a:rPr>
              <a:t> </a:t>
            </a:r>
            <a:r>
              <a:rPr lang="en-US" sz="2400" dirty="0" err="1">
                <a:ea typeface="HGｺﾞｼｯｸE"/>
              </a:rPr>
              <a:t>dengan</a:t>
            </a:r>
            <a:r>
              <a:rPr lang="en-US" sz="2400" dirty="0">
                <a:ea typeface="HGｺﾞｼｯｸE"/>
              </a:rPr>
              <a:t> </a:t>
            </a:r>
            <a:r>
              <a:rPr lang="en-US" sz="2400" dirty="0">
                <a:solidFill>
                  <a:srgbClr val="0000FF"/>
                </a:solidFill>
                <a:ea typeface="HGｺﾞｼｯｸE"/>
              </a:rPr>
              <a:t>node </a:t>
            </a:r>
            <a:r>
              <a:rPr lang="en-US" sz="2400" dirty="0" err="1">
                <a:solidFill>
                  <a:srgbClr val="0000FF"/>
                </a:solidFill>
                <a:ea typeface="HGｺﾞｼｯｸE"/>
              </a:rPr>
              <a:t>awal</a:t>
            </a:r>
            <a:r>
              <a:rPr lang="en-US" sz="2400" dirty="0">
                <a:solidFill>
                  <a:srgbClr val="0000FF"/>
                </a:solidFill>
                <a:ea typeface="HGｺﾞｼｯｸE"/>
              </a:rPr>
              <a:t> </a:t>
            </a:r>
            <a:r>
              <a:rPr lang="en-US" sz="2400" dirty="0" err="1">
                <a:ea typeface="HGｺﾞｼｯｸE"/>
              </a:rPr>
              <a:t>untuk</a:t>
            </a:r>
            <a:r>
              <a:rPr lang="en-US" sz="2400" dirty="0">
                <a:ea typeface="HGｺﾞｼｯｸE"/>
              </a:rPr>
              <a:t> </a:t>
            </a:r>
            <a:r>
              <a:rPr lang="en-US" sz="2400" dirty="0" err="1">
                <a:ea typeface="HGｺﾞｼｯｸE"/>
              </a:rPr>
              <a:t>titik</a:t>
            </a:r>
            <a:r>
              <a:rPr lang="en-US" sz="2400" dirty="0">
                <a:ea typeface="HGｺﾞｼｯｸE"/>
              </a:rPr>
              <a:t> </a:t>
            </a:r>
            <a:r>
              <a:rPr lang="en-US" sz="2400" dirty="0" err="1">
                <a:ea typeface="HGｺﾞｼｯｸE"/>
              </a:rPr>
              <a:t>awal</a:t>
            </a:r>
            <a:r>
              <a:rPr lang="en-US" sz="2400" dirty="0">
                <a:ea typeface="HGｺﾞｼｯｸE"/>
              </a:rPr>
              <a:t>.</a:t>
            </a:r>
          </a:p>
          <a:p>
            <a:pPr eaLnBrk="1" hangingPunct="1">
              <a:lnSpc>
                <a:spcPct val="80000"/>
              </a:lnSpc>
            </a:pPr>
            <a:r>
              <a:rPr lang="en-US" sz="2400" dirty="0" err="1">
                <a:ea typeface="HGｺﾞｼｯｸE"/>
              </a:rPr>
              <a:t>Tambahkan</a:t>
            </a:r>
            <a:r>
              <a:rPr lang="en-US" sz="2400" dirty="0">
                <a:ea typeface="HGｺﾞｼｯｸE"/>
              </a:rPr>
              <a:t> </a:t>
            </a:r>
            <a:r>
              <a:rPr lang="en-US" sz="2400" dirty="0" err="1">
                <a:solidFill>
                  <a:srgbClr val="0000FF"/>
                </a:solidFill>
                <a:ea typeface="HGｺﾞｼｯｸE"/>
              </a:rPr>
              <a:t>partisi</a:t>
            </a:r>
            <a:r>
              <a:rPr lang="en-US" sz="2400" dirty="0">
                <a:ea typeface="HGｺﾞｼｯｸE"/>
              </a:rPr>
              <a:t> </a:t>
            </a:r>
            <a:r>
              <a:rPr lang="en-US" sz="2400" dirty="0" err="1">
                <a:ea typeface="HGｺﾞｼｯｸE"/>
              </a:rPr>
              <a:t>jika</a:t>
            </a:r>
            <a:r>
              <a:rPr lang="en-US" sz="2400" dirty="0">
                <a:ea typeface="HGｺﾞｼｯｸE"/>
              </a:rPr>
              <a:t> </a:t>
            </a:r>
            <a:r>
              <a:rPr lang="en-US" sz="2400" dirty="0" err="1">
                <a:ea typeface="HGｺﾞｼｯｸE"/>
              </a:rPr>
              <a:t>relevan</a:t>
            </a:r>
            <a:r>
              <a:rPr lang="en-US" sz="2400" dirty="0">
                <a:ea typeface="HGｺﾞｼｯｸE"/>
              </a:rPr>
              <a:t> </a:t>
            </a:r>
            <a:r>
              <a:rPr lang="en-US" sz="2400" dirty="0" err="1">
                <a:ea typeface="HGｺﾞｼｯｸE"/>
              </a:rPr>
              <a:t>untuk</a:t>
            </a:r>
            <a:r>
              <a:rPr lang="en-US" sz="2400" dirty="0">
                <a:ea typeface="HGｺﾞｼｯｸE"/>
              </a:rPr>
              <a:t> </a:t>
            </a:r>
            <a:r>
              <a:rPr lang="en-US" sz="2400" dirty="0" err="1">
                <a:ea typeface="HGｺﾞｼｯｸE"/>
              </a:rPr>
              <a:t>analisis</a:t>
            </a:r>
            <a:r>
              <a:rPr lang="en-US" sz="2400" dirty="0">
                <a:ea typeface="HGｺﾞｼｯｸE"/>
              </a:rPr>
              <a:t> yang </a:t>
            </a:r>
            <a:r>
              <a:rPr lang="en-US" sz="2400" dirty="0" err="1">
                <a:ea typeface="HGｺﾞｼｯｸE"/>
              </a:rPr>
              <a:t>dibuat</a:t>
            </a:r>
            <a:r>
              <a:rPr lang="en-US" sz="2400" dirty="0">
                <a:ea typeface="HGｺﾞｼｯｸE"/>
              </a:rPr>
              <a:t>. </a:t>
            </a:r>
          </a:p>
          <a:p>
            <a:pPr eaLnBrk="1" hangingPunct="1">
              <a:lnSpc>
                <a:spcPct val="80000"/>
              </a:lnSpc>
            </a:pPr>
            <a:r>
              <a:rPr lang="en-US" sz="2400" dirty="0" err="1">
                <a:ea typeface="HGｺﾞｼｯｸE"/>
              </a:rPr>
              <a:t>Tambahkan</a:t>
            </a:r>
            <a:r>
              <a:rPr lang="en-US" sz="2400" dirty="0">
                <a:ea typeface="HGｺﾞｼｯｸE"/>
              </a:rPr>
              <a:t> </a:t>
            </a:r>
            <a:r>
              <a:rPr lang="en-US" sz="2400" dirty="0" err="1">
                <a:solidFill>
                  <a:srgbClr val="0000FF"/>
                </a:solidFill>
                <a:ea typeface="HGｺﾞｼｯｸE"/>
              </a:rPr>
              <a:t>aksi</a:t>
            </a:r>
            <a:r>
              <a:rPr lang="en-US" sz="2400" dirty="0">
                <a:ea typeface="HGｺﾞｼｯｸE"/>
              </a:rPr>
              <a:t> </a:t>
            </a:r>
            <a:r>
              <a:rPr lang="en-US" sz="2400" dirty="0" err="1">
                <a:ea typeface="HGｺﾞｼｯｸE"/>
              </a:rPr>
              <a:t>untuk</a:t>
            </a:r>
            <a:r>
              <a:rPr lang="en-US" sz="2400" dirty="0">
                <a:ea typeface="HGｺﾞｼｯｸE"/>
              </a:rPr>
              <a:t> </a:t>
            </a:r>
            <a:r>
              <a:rPr lang="en-US" sz="2400" dirty="0" err="1">
                <a:solidFill>
                  <a:srgbClr val="0000FF"/>
                </a:solidFill>
                <a:ea typeface="HGｺﾞｼｯｸE"/>
              </a:rPr>
              <a:t>setiap</a:t>
            </a:r>
            <a:r>
              <a:rPr lang="en-US" sz="2400" dirty="0">
                <a:solidFill>
                  <a:srgbClr val="0000FF"/>
                </a:solidFill>
                <a:ea typeface="HGｺﾞｼｯｸE"/>
              </a:rPr>
              <a:t> </a:t>
            </a:r>
            <a:r>
              <a:rPr lang="en-US" sz="2400" dirty="0" err="1">
                <a:solidFill>
                  <a:srgbClr val="0000FF"/>
                </a:solidFill>
                <a:ea typeface="HGｺﾞｼｯｸE"/>
              </a:rPr>
              <a:t>langkah</a:t>
            </a:r>
            <a:r>
              <a:rPr lang="en-US" sz="2400" dirty="0">
                <a:solidFill>
                  <a:srgbClr val="0000FF"/>
                </a:solidFill>
                <a:ea typeface="HGｺﾞｼｯｸE"/>
              </a:rPr>
              <a:t> </a:t>
            </a:r>
            <a:r>
              <a:rPr lang="en-US" sz="2400" dirty="0" err="1">
                <a:solidFill>
                  <a:srgbClr val="0000FF"/>
                </a:solidFill>
                <a:ea typeface="HGｺﾞｼｯｸE"/>
              </a:rPr>
              <a:t>utama</a:t>
            </a:r>
            <a:r>
              <a:rPr lang="en-US" sz="2400" dirty="0">
                <a:solidFill>
                  <a:srgbClr val="0000FF"/>
                </a:solidFill>
                <a:ea typeface="HGｺﾞｼｯｸE"/>
              </a:rPr>
              <a:t> </a:t>
            </a:r>
            <a:r>
              <a:rPr lang="en-US" sz="2400" dirty="0" err="1">
                <a:ea typeface="HGｺﾞｼｯｸE"/>
              </a:rPr>
              <a:t>dari</a:t>
            </a:r>
            <a:r>
              <a:rPr lang="en-US" sz="2400" dirty="0">
                <a:ea typeface="HGｺﾞｼｯｸE"/>
              </a:rPr>
              <a:t> </a:t>
            </a:r>
            <a:r>
              <a:rPr lang="en-US" sz="2400" dirty="0">
                <a:solidFill>
                  <a:srgbClr val="C00000"/>
                </a:solidFill>
                <a:ea typeface="HGｺﾞｼｯｸE"/>
              </a:rPr>
              <a:t>use case.</a:t>
            </a:r>
          </a:p>
          <a:p>
            <a:pPr eaLnBrk="1" hangingPunct="1">
              <a:lnSpc>
                <a:spcPct val="80000"/>
              </a:lnSpc>
            </a:pPr>
            <a:r>
              <a:rPr lang="en-US" sz="2400" dirty="0" err="1">
                <a:ea typeface="HGｺﾞｼｯｸE"/>
              </a:rPr>
              <a:t>Tambahkan</a:t>
            </a:r>
            <a:r>
              <a:rPr lang="en-US" sz="2400" dirty="0">
                <a:ea typeface="HGｺﾞｼｯｸE"/>
              </a:rPr>
              <a:t> </a:t>
            </a:r>
            <a:r>
              <a:rPr lang="en-US" sz="2400" dirty="0" err="1">
                <a:solidFill>
                  <a:srgbClr val="0000FF"/>
                </a:solidFill>
                <a:ea typeface="HGｺﾞｼｯｸE"/>
              </a:rPr>
              <a:t>alur</a:t>
            </a:r>
            <a:r>
              <a:rPr lang="en-US" sz="2400" dirty="0">
                <a:ea typeface="HGｺﾞｼｯｸE"/>
              </a:rPr>
              <a:t> </a:t>
            </a:r>
            <a:r>
              <a:rPr lang="en-US" sz="2400" dirty="0" err="1">
                <a:ea typeface="HGｺﾞｼｯｸE"/>
              </a:rPr>
              <a:t>dari</a:t>
            </a:r>
            <a:r>
              <a:rPr lang="en-US" sz="2400" dirty="0">
                <a:ea typeface="HGｺﾞｼｯｸE"/>
              </a:rPr>
              <a:t> </a:t>
            </a:r>
            <a:r>
              <a:rPr lang="en-US" sz="2400" dirty="0" err="1">
                <a:ea typeface="HGｺﾞｼｯｸE"/>
              </a:rPr>
              <a:t>setiap</a:t>
            </a:r>
            <a:r>
              <a:rPr lang="en-US" sz="2400" dirty="0">
                <a:ea typeface="HGｺﾞｼｯｸE"/>
              </a:rPr>
              <a:t> </a:t>
            </a:r>
            <a:r>
              <a:rPr lang="en-US" sz="2400" dirty="0" err="1">
                <a:ea typeface="HGｺﾞｼｯｸE"/>
              </a:rPr>
              <a:t>aksi</a:t>
            </a:r>
            <a:r>
              <a:rPr lang="en-US" sz="2400" dirty="0">
                <a:ea typeface="HGｺﾞｼｯｸE"/>
              </a:rPr>
              <a:t> </a:t>
            </a:r>
            <a:r>
              <a:rPr lang="en-US" sz="2400" dirty="0" err="1">
                <a:ea typeface="HGｺﾞｼｯｸE"/>
              </a:rPr>
              <a:t>ke</a:t>
            </a:r>
            <a:r>
              <a:rPr lang="en-US" sz="2400" dirty="0">
                <a:ea typeface="HGｺﾞｼｯｸE"/>
              </a:rPr>
              <a:t> </a:t>
            </a:r>
            <a:r>
              <a:rPr lang="en-US" sz="2400" dirty="0" err="1">
                <a:ea typeface="HGｺﾞｼｯｸE"/>
              </a:rPr>
              <a:t>aksi</a:t>
            </a:r>
            <a:r>
              <a:rPr lang="en-US" sz="2400" dirty="0">
                <a:ea typeface="HGｺﾞｼｯｸE"/>
              </a:rPr>
              <a:t> lain, </a:t>
            </a:r>
            <a:r>
              <a:rPr lang="en-US" sz="2400" dirty="0" err="1">
                <a:ea typeface="HGｺﾞｼｯｸE"/>
              </a:rPr>
              <a:t>keputusan</a:t>
            </a:r>
            <a:r>
              <a:rPr lang="en-US" sz="2400" dirty="0">
                <a:ea typeface="HGｺﾞｼｯｸE"/>
              </a:rPr>
              <a:t> </a:t>
            </a:r>
            <a:r>
              <a:rPr lang="en-US" sz="2400" dirty="0" err="1">
                <a:ea typeface="HGｺﾞｼｯｸE"/>
              </a:rPr>
              <a:t>atau</a:t>
            </a:r>
            <a:r>
              <a:rPr lang="en-US" sz="2400" dirty="0">
                <a:ea typeface="HGｺﾞｼｯｸE"/>
              </a:rPr>
              <a:t> node </a:t>
            </a:r>
            <a:r>
              <a:rPr lang="en-US" sz="2400" dirty="0" err="1">
                <a:ea typeface="HGｺﾞｼｯｸE"/>
              </a:rPr>
              <a:t>akhir</a:t>
            </a:r>
            <a:r>
              <a:rPr lang="en-US" sz="2400" dirty="0">
                <a:ea typeface="HGｺﾞｼｯｸE"/>
              </a:rPr>
              <a:t>. </a:t>
            </a:r>
            <a:r>
              <a:rPr lang="en-US" sz="2400" dirty="0" err="1">
                <a:solidFill>
                  <a:srgbClr val="C00000"/>
                </a:solidFill>
                <a:ea typeface="HGｺﾞｼｯｸE"/>
              </a:rPr>
              <a:t>Setiap</a:t>
            </a:r>
            <a:r>
              <a:rPr lang="en-US" sz="2400" dirty="0">
                <a:solidFill>
                  <a:srgbClr val="C00000"/>
                </a:solidFill>
                <a:ea typeface="HGｺﾞｼｯｸE"/>
              </a:rPr>
              <a:t> </a:t>
            </a:r>
            <a:r>
              <a:rPr lang="en-US" sz="2400" dirty="0" err="1">
                <a:solidFill>
                  <a:srgbClr val="C00000"/>
                </a:solidFill>
                <a:ea typeface="HGｺﾞｼｯｸE"/>
              </a:rPr>
              <a:t>aksi</a:t>
            </a:r>
            <a:r>
              <a:rPr lang="en-US" sz="2400" dirty="0">
                <a:solidFill>
                  <a:srgbClr val="C00000"/>
                </a:solidFill>
                <a:ea typeface="HGｺﾞｼｯｸE"/>
              </a:rPr>
              <a:t> </a:t>
            </a:r>
            <a:r>
              <a:rPr lang="en-US" sz="2400" dirty="0" err="1">
                <a:solidFill>
                  <a:srgbClr val="C00000"/>
                </a:solidFill>
                <a:ea typeface="HGｺﾞｼｯｸE"/>
              </a:rPr>
              <a:t>hanya</a:t>
            </a:r>
            <a:r>
              <a:rPr lang="en-US" sz="2400" dirty="0">
                <a:solidFill>
                  <a:srgbClr val="C00000"/>
                </a:solidFill>
                <a:ea typeface="HGｺﾞｼｯｸE"/>
              </a:rPr>
              <a:t> </a:t>
            </a:r>
            <a:r>
              <a:rPr lang="en-US" sz="2400" dirty="0" err="1">
                <a:solidFill>
                  <a:srgbClr val="C00000"/>
                </a:solidFill>
                <a:ea typeface="HGｺﾞｼｯｸE"/>
              </a:rPr>
              <a:t>mendapat</a:t>
            </a:r>
            <a:r>
              <a:rPr lang="en-US" sz="2400" dirty="0">
                <a:solidFill>
                  <a:srgbClr val="C00000"/>
                </a:solidFill>
                <a:ea typeface="HGｺﾞｼｯｸE"/>
              </a:rPr>
              <a:t> </a:t>
            </a:r>
            <a:r>
              <a:rPr lang="en-US" sz="2400" dirty="0" err="1">
                <a:solidFill>
                  <a:srgbClr val="C00000"/>
                </a:solidFill>
                <a:ea typeface="HGｺﾞｼｯｸE"/>
              </a:rPr>
              <a:t>satu</a:t>
            </a:r>
            <a:r>
              <a:rPr lang="en-US" sz="2400" dirty="0">
                <a:solidFill>
                  <a:srgbClr val="C00000"/>
                </a:solidFill>
                <a:ea typeface="HGｺﾞｼｯｸE"/>
              </a:rPr>
              <a:t> </a:t>
            </a:r>
            <a:r>
              <a:rPr lang="en-US" sz="2400" dirty="0" err="1">
                <a:solidFill>
                  <a:srgbClr val="C00000"/>
                </a:solidFill>
                <a:ea typeface="HGｺﾞｼｯｸE"/>
              </a:rPr>
              <a:t>alur</a:t>
            </a:r>
            <a:r>
              <a:rPr lang="en-US" sz="2400" dirty="0">
                <a:solidFill>
                  <a:srgbClr val="C00000"/>
                </a:solidFill>
                <a:ea typeface="HGｺﾞｼｯｸE"/>
              </a:rPr>
              <a:t> </a:t>
            </a:r>
            <a:r>
              <a:rPr lang="en-US" sz="2400" dirty="0" err="1">
                <a:solidFill>
                  <a:srgbClr val="C00000"/>
                </a:solidFill>
                <a:ea typeface="HGｺﾞｼｯｸE"/>
              </a:rPr>
              <a:t>masuk</a:t>
            </a:r>
            <a:r>
              <a:rPr lang="en-US" sz="2400" dirty="0">
                <a:solidFill>
                  <a:srgbClr val="C00000"/>
                </a:solidFill>
                <a:ea typeface="HGｺﾞｼｯｸE"/>
              </a:rPr>
              <a:t> </a:t>
            </a:r>
            <a:r>
              <a:rPr lang="en-US" sz="2400" dirty="0" err="1">
                <a:solidFill>
                  <a:srgbClr val="C00000"/>
                </a:solidFill>
                <a:ea typeface="HGｺﾞｼｯｸE"/>
              </a:rPr>
              <a:t>dan</a:t>
            </a:r>
            <a:r>
              <a:rPr lang="en-US" sz="2400" dirty="0">
                <a:solidFill>
                  <a:srgbClr val="C00000"/>
                </a:solidFill>
                <a:ea typeface="HGｺﾞｼｯｸE"/>
              </a:rPr>
              <a:t> </a:t>
            </a:r>
            <a:r>
              <a:rPr lang="en-US" sz="2400" dirty="0" err="1">
                <a:solidFill>
                  <a:srgbClr val="C00000"/>
                </a:solidFill>
                <a:ea typeface="HGｺﾞｼｯｸE"/>
              </a:rPr>
              <a:t>satu</a:t>
            </a:r>
            <a:r>
              <a:rPr lang="en-US" sz="2400" dirty="0">
                <a:solidFill>
                  <a:srgbClr val="C00000"/>
                </a:solidFill>
                <a:ea typeface="HGｺﾞｼｯｸE"/>
              </a:rPr>
              <a:t> </a:t>
            </a:r>
            <a:r>
              <a:rPr lang="en-US" sz="2400" dirty="0" err="1">
                <a:solidFill>
                  <a:srgbClr val="C00000"/>
                </a:solidFill>
                <a:ea typeface="HGｺﾞｼｯｸE"/>
              </a:rPr>
              <a:t>alur</a:t>
            </a:r>
            <a:r>
              <a:rPr lang="en-US" sz="2400" dirty="0">
                <a:solidFill>
                  <a:srgbClr val="C00000"/>
                </a:solidFill>
                <a:ea typeface="HGｺﾞｼｯｸE"/>
              </a:rPr>
              <a:t> </a:t>
            </a:r>
            <a:r>
              <a:rPr lang="en-US" sz="2400" dirty="0" err="1">
                <a:solidFill>
                  <a:srgbClr val="C00000"/>
                </a:solidFill>
                <a:ea typeface="HGｺﾞｼｯｸE"/>
              </a:rPr>
              <a:t>keluar</a:t>
            </a:r>
            <a:r>
              <a:rPr lang="en-US" sz="2400" dirty="0">
                <a:ea typeface="HGｺﾞｼｯｸE"/>
              </a:rPr>
              <a:t> </a:t>
            </a:r>
            <a:r>
              <a:rPr lang="en-US" sz="2400" dirty="0" err="1">
                <a:ea typeface="HGｺﾞｼｯｸE"/>
              </a:rPr>
              <a:t>menuju</a:t>
            </a:r>
            <a:r>
              <a:rPr lang="en-US" sz="2400" dirty="0">
                <a:ea typeface="HGｺﾞｼｯｸE"/>
              </a:rPr>
              <a:t> </a:t>
            </a:r>
            <a:r>
              <a:rPr lang="en-US" sz="2400" dirty="0" err="1">
                <a:ea typeface="HGｺﾞｼｯｸE"/>
              </a:rPr>
              <a:t>ke</a:t>
            </a:r>
            <a:r>
              <a:rPr lang="en-US" sz="2400" dirty="0">
                <a:ea typeface="HGｺﾞｼｯｸE"/>
              </a:rPr>
              <a:t> forks, joins, decisions, </a:t>
            </a:r>
            <a:r>
              <a:rPr lang="en-US" sz="2400" dirty="0" err="1">
                <a:ea typeface="HGｺﾞｼｯｸE"/>
              </a:rPr>
              <a:t>dan</a:t>
            </a:r>
            <a:r>
              <a:rPr lang="en-US" sz="2400" dirty="0">
                <a:ea typeface="HGｺﾞｼｯｸE"/>
              </a:rPr>
              <a:t> merges.</a:t>
            </a:r>
          </a:p>
          <a:p>
            <a:pPr eaLnBrk="1" hangingPunct="1">
              <a:lnSpc>
                <a:spcPct val="80000"/>
              </a:lnSpc>
            </a:pPr>
            <a:r>
              <a:rPr lang="en-US" sz="2400" dirty="0" err="1">
                <a:ea typeface="HGｺﾞｼｯｸE"/>
              </a:rPr>
              <a:t>Tambahkan</a:t>
            </a:r>
            <a:r>
              <a:rPr lang="en-US" sz="2400" dirty="0">
                <a:ea typeface="HGｺﾞｼｯｸE"/>
              </a:rPr>
              <a:t> </a:t>
            </a:r>
            <a:r>
              <a:rPr lang="en-US" sz="2400" dirty="0">
                <a:solidFill>
                  <a:srgbClr val="0000FF"/>
                </a:solidFill>
                <a:ea typeface="HGｺﾞｼｯｸE"/>
              </a:rPr>
              <a:t>decisions</a:t>
            </a:r>
            <a:r>
              <a:rPr lang="en-US" sz="2400" dirty="0">
                <a:ea typeface="HGｺﾞｼｯｸE"/>
              </a:rPr>
              <a:t> </a:t>
            </a:r>
            <a:r>
              <a:rPr lang="en-US" sz="2400" dirty="0" err="1">
                <a:solidFill>
                  <a:srgbClr val="C00000"/>
                </a:solidFill>
                <a:ea typeface="HGｺﾞｼｯｸE"/>
              </a:rPr>
              <a:t>jika</a:t>
            </a:r>
            <a:r>
              <a:rPr lang="en-US" sz="2400" dirty="0">
                <a:solidFill>
                  <a:srgbClr val="C00000"/>
                </a:solidFill>
                <a:ea typeface="HGｺﾞｼｯｸE"/>
              </a:rPr>
              <a:t> </a:t>
            </a:r>
            <a:r>
              <a:rPr lang="en-US" sz="2400" dirty="0" err="1">
                <a:solidFill>
                  <a:srgbClr val="C00000"/>
                </a:solidFill>
                <a:ea typeface="HGｺﾞｼｯｸE"/>
              </a:rPr>
              <a:t>alur</a:t>
            </a:r>
            <a:r>
              <a:rPr lang="en-US" sz="2400" dirty="0">
                <a:solidFill>
                  <a:srgbClr val="C00000"/>
                </a:solidFill>
                <a:ea typeface="HGｺﾞｼｯｸE"/>
              </a:rPr>
              <a:t> </a:t>
            </a:r>
            <a:r>
              <a:rPr lang="en-US" sz="2400" dirty="0" err="1">
                <a:solidFill>
                  <a:srgbClr val="C00000"/>
                </a:solidFill>
                <a:ea typeface="HGｺﾞｼｯｸE"/>
              </a:rPr>
              <a:t>dipecah</a:t>
            </a:r>
            <a:r>
              <a:rPr lang="en-US" sz="2400" dirty="0">
                <a:solidFill>
                  <a:srgbClr val="C00000"/>
                </a:solidFill>
                <a:ea typeface="HGｺﾞｼｯｸE"/>
              </a:rPr>
              <a:t> </a:t>
            </a:r>
            <a:r>
              <a:rPr lang="en-US" sz="2400" dirty="0" err="1">
                <a:solidFill>
                  <a:srgbClr val="C00000"/>
                </a:solidFill>
                <a:ea typeface="HGｺﾞｼｯｸE"/>
              </a:rPr>
              <a:t>menjadi</a:t>
            </a:r>
            <a:r>
              <a:rPr lang="en-US" sz="2400" dirty="0">
                <a:solidFill>
                  <a:srgbClr val="C00000"/>
                </a:solidFill>
                <a:ea typeface="HGｺﾞｼｯｸE"/>
              </a:rPr>
              <a:t> </a:t>
            </a:r>
            <a:r>
              <a:rPr lang="en-US" sz="2400" dirty="0" err="1">
                <a:solidFill>
                  <a:srgbClr val="C00000"/>
                </a:solidFill>
                <a:ea typeface="HGｺﾞｼｯｸE"/>
              </a:rPr>
              <a:t>beberapa</a:t>
            </a:r>
            <a:r>
              <a:rPr lang="en-US" sz="2400" dirty="0">
                <a:solidFill>
                  <a:srgbClr val="C00000"/>
                </a:solidFill>
                <a:ea typeface="HGｺﾞｼｯｸE"/>
              </a:rPr>
              <a:t> </a:t>
            </a:r>
            <a:r>
              <a:rPr lang="en-US" sz="2400" dirty="0" err="1">
                <a:solidFill>
                  <a:srgbClr val="C00000"/>
                </a:solidFill>
                <a:ea typeface="HGｺﾞｼｯｸE"/>
              </a:rPr>
              <a:t>pilihan</a:t>
            </a:r>
            <a:r>
              <a:rPr lang="en-US" sz="2400" dirty="0">
                <a:solidFill>
                  <a:srgbClr val="C00000"/>
                </a:solidFill>
                <a:ea typeface="HGｺﾞｼｯｸE"/>
              </a:rPr>
              <a:t>.</a:t>
            </a:r>
            <a:r>
              <a:rPr lang="en-US" sz="2400" dirty="0">
                <a:ea typeface="HGｺﾞｼｯｸE"/>
              </a:rPr>
              <a:t> </a:t>
            </a:r>
            <a:r>
              <a:rPr lang="en-US" sz="2400" dirty="0" err="1">
                <a:ea typeface="HGｺﾞｼｯｸE"/>
              </a:rPr>
              <a:t>Jangan</a:t>
            </a:r>
            <a:r>
              <a:rPr lang="en-US" sz="2400" dirty="0">
                <a:ea typeface="HGｺﾞｼｯｸE"/>
              </a:rPr>
              <a:t> </a:t>
            </a:r>
            <a:r>
              <a:rPr lang="en-US" sz="2400" dirty="0" err="1">
                <a:ea typeface="HGｺﾞｼｯｸE"/>
              </a:rPr>
              <a:t>lupa</a:t>
            </a:r>
            <a:r>
              <a:rPr lang="en-US" sz="2400" dirty="0">
                <a:ea typeface="HGｺﾞｼｯｸE"/>
              </a:rPr>
              <a:t> </a:t>
            </a:r>
            <a:r>
              <a:rPr lang="en-US" sz="2400" dirty="0" err="1">
                <a:ea typeface="HGｺﾞｼｯｸE"/>
              </a:rPr>
              <a:t>untuk</a:t>
            </a:r>
            <a:r>
              <a:rPr lang="en-US" sz="2400" dirty="0">
                <a:ea typeface="HGｺﾞｼｯｸE"/>
              </a:rPr>
              <a:t> </a:t>
            </a:r>
            <a:r>
              <a:rPr lang="en-US" sz="2400" dirty="0" err="1">
                <a:solidFill>
                  <a:srgbClr val="0000FF"/>
                </a:solidFill>
                <a:ea typeface="HGｺﾞｼｯｸE"/>
              </a:rPr>
              <a:t>menggabungkan</a:t>
            </a:r>
            <a:r>
              <a:rPr lang="en-US" sz="2400" dirty="0">
                <a:solidFill>
                  <a:srgbClr val="0000FF"/>
                </a:solidFill>
                <a:ea typeface="HGｺﾞｼｯｸE"/>
              </a:rPr>
              <a:t> </a:t>
            </a:r>
            <a:r>
              <a:rPr lang="en-US" sz="2400" dirty="0" err="1">
                <a:solidFill>
                  <a:srgbClr val="0000FF"/>
                </a:solidFill>
                <a:ea typeface="HGｺﾞｼｯｸE"/>
              </a:rPr>
              <a:t>kembali</a:t>
            </a:r>
            <a:r>
              <a:rPr lang="en-US" sz="2400" dirty="0">
                <a:solidFill>
                  <a:srgbClr val="0000FF"/>
                </a:solidFill>
                <a:ea typeface="HGｺﾞｼｯｸE"/>
              </a:rPr>
              <a:t> </a:t>
            </a:r>
            <a:r>
              <a:rPr lang="en-US" sz="2400" dirty="0" err="1">
                <a:ea typeface="HGｺﾞｼｯｸE"/>
              </a:rPr>
              <a:t>dengan</a:t>
            </a:r>
            <a:r>
              <a:rPr lang="en-US" sz="2400" dirty="0">
                <a:ea typeface="HGｺﾞｼｯｸE"/>
              </a:rPr>
              <a:t> </a:t>
            </a:r>
            <a:r>
              <a:rPr lang="en-US" sz="2400" dirty="0">
                <a:solidFill>
                  <a:srgbClr val="0000FF"/>
                </a:solidFill>
                <a:ea typeface="HGｺﾞｼｯｸE"/>
              </a:rPr>
              <a:t>merge</a:t>
            </a:r>
            <a:r>
              <a:rPr lang="en-US" sz="2400" dirty="0">
                <a:ea typeface="HGｺﾞｼｯｸE"/>
              </a:rPr>
              <a:t>.</a:t>
            </a:r>
          </a:p>
          <a:p>
            <a:pPr eaLnBrk="1" hangingPunct="1">
              <a:lnSpc>
                <a:spcPct val="80000"/>
              </a:lnSpc>
            </a:pPr>
            <a:r>
              <a:rPr lang="en-US" sz="2400" dirty="0" err="1">
                <a:ea typeface="HGｺﾞｼｯｸE"/>
              </a:rPr>
              <a:t>Tambahkan</a:t>
            </a:r>
            <a:r>
              <a:rPr lang="en-US" sz="2400" dirty="0">
                <a:ea typeface="HGｺﾞｼｯｸE"/>
              </a:rPr>
              <a:t> </a:t>
            </a:r>
            <a:r>
              <a:rPr lang="en-US" sz="2400" dirty="0">
                <a:solidFill>
                  <a:srgbClr val="0000FF"/>
                </a:solidFill>
                <a:ea typeface="HGｺﾞｼｯｸE"/>
              </a:rPr>
              <a:t>forks</a:t>
            </a:r>
            <a:r>
              <a:rPr lang="en-US" sz="2400" dirty="0">
                <a:ea typeface="HGｺﾞｼｯｸE"/>
              </a:rPr>
              <a:t> </a:t>
            </a:r>
            <a:r>
              <a:rPr lang="en-US" sz="2400" dirty="0" err="1">
                <a:ea typeface="HGｺﾞｼｯｸE"/>
              </a:rPr>
              <a:t>dan</a:t>
            </a:r>
            <a:r>
              <a:rPr lang="en-US" sz="2400" dirty="0">
                <a:ea typeface="HGｺﾞｼｯｸE"/>
              </a:rPr>
              <a:t> </a:t>
            </a:r>
            <a:r>
              <a:rPr lang="en-US" sz="2400" dirty="0">
                <a:solidFill>
                  <a:srgbClr val="0000FF"/>
                </a:solidFill>
                <a:ea typeface="HGｺﾞｼｯｸE"/>
              </a:rPr>
              <a:t>joins</a:t>
            </a:r>
            <a:r>
              <a:rPr lang="en-US" sz="2400" dirty="0">
                <a:ea typeface="HGｺﾞｼｯｸE"/>
              </a:rPr>
              <a:t> </a:t>
            </a:r>
            <a:r>
              <a:rPr lang="en-US" sz="2400" dirty="0" err="1">
                <a:ea typeface="HGｺﾞｼｯｸE"/>
              </a:rPr>
              <a:t>jika</a:t>
            </a:r>
            <a:r>
              <a:rPr lang="en-US" sz="2400" dirty="0">
                <a:ea typeface="HGｺﾞｼｯｸE"/>
              </a:rPr>
              <a:t> </a:t>
            </a:r>
            <a:r>
              <a:rPr lang="en-US" sz="2400" dirty="0" err="1">
                <a:solidFill>
                  <a:srgbClr val="C00000"/>
                </a:solidFill>
                <a:ea typeface="HGｺﾞｼｯｸE"/>
              </a:rPr>
              <a:t>aktivitas</a:t>
            </a:r>
            <a:r>
              <a:rPr lang="en-US" sz="2400" dirty="0">
                <a:solidFill>
                  <a:srgbClr val="C00000"/>
                </a:solidFill>
                <a:ea typeface="HGｺﾞｼｯｸE"/>
              </a:rPr>
              <a:t> </a:t>
            </a:r>
            <a:r>
              <a:rPr lang="en-US" sz="2400" dirty="0" err="1">
                <a:solidFill>
                  <a:srgbClr val="C00000"/>
                </a:solidFill>
                <a:ea typeface="HGｺﾞｼｯｸE"/>
              </a:rPr>
              <a:t>akan</a:t>
            </a:r>
            <a:r>
              <a:rPr lang="en-US" sz="2400" dirty="0">
                <a:solidFill>
                  <a:srgbClr val="C00000"/>
                </a:solidFill>
                <a:ea typeface="HGｺﾞｼｯｸE"/>
              </a:rPr>
              <a:t> </a:t>
            </a:r>
            <a:r>
              <a:rPr lang="en-US" sz="2400" dirty="0" err="1">
                <a:solidFill>
                  <a:srgbClr val="C00000"/>
                </a:solidFill>
                <a:ea typeface="HGｺﾞｼｯｸE"/>
              </a:rPr>
              <a:t>dilakukan</a:t>
            </a:r>
            <a:r>
              <a:rPr lang="en-US" sz="2400" dirty="0">
                <a:solidFill>
                  <a:srgbClr val="C00000"/>
                </a:solidFill>
                <a:ea typeface="HGｺﾞｼｯｸE"/>
              </a:rPr>
              <a:t> </a:t>
            </a:r>
            <a:r>
              <a:rPr lang="en-US" sz="2400" dirty="0" err="1">
                <a:ea typeface="HGｺﾞｼｯｸE"/>
              </a:rPr>
              <a:t>secara</a:t>
            </a:r>
            <a:r>
              <a:rPr lang="en-US" sz="2400" dirty="0">
                <a:ea typeface="HGｺﾞｼｯｸE"/>
              </a:rPr>
              <a:t> </a:t>
            </a:r>
            <a:r>
              <a:rPr lang="en-US" sz="2400" dirty="0" err="1">
                <a:solidFill>
                  <a:srgbClr val="C00000"/>
                </a:solidFill>
                <a:ea typeface="HGｺﾞｼｯｸE"/>
              </a:rPr>
              <a:t>paralel</a:t>
            </a:r>
            <a:r>
              <a:rPr lang="en-US" sz="2400" dirty="0">
                <a:ea typeface="HGｺﾞｼｯｸE"/>
              </a:rPr>
              <a:t>. </a:t>
            </a:r>
          </a:p>
          <a:p>
            <a:pPr eaLnBrk="1" hangingPunct="1">
              <a:lnSpc>
                <a:spcPct val="80000"/>
              </a:lnSpc>
            </a:pPr>
            <a:r>
              <a:rPr lang="en-US" sz="2400" dirty="0" err="1">
                <a:solidFill>
                  <a:srgbClr val="C00000"/>
                </a:solidFill>
                <a:ea typeface="HGｺﾞｼｯｸE"/>
              </a:rPr>
              <a:t>Akhiri</a:t>
            </a:r>
            <a:r>
              <a:rPr lang="en-US" sz="2400" dirty="0">
                <a:solidFill>
                  <a:srgbClr val="C00000"/>
                </a:solidFill>
                <a:ea typeface="HGｺﾞｼｯｸE"/>
              </a:rPr>
              <a:t> </a:t>
            </a:r>
            <a:r>
              <a:rPr lang="en-US" sz="2400" dirty="0" err="1">
                <a:solidFill>
                  <a:srgbClr val="C00000"/>
                </a:solidFill>
                <a:ea typeface="HGｺﾞｼｯｸE"/>
              </a:rPr>
              <a:t>proses</a:t>
            </a:r>
            <a:r>
              <a:rPr lang="en-US" sz="2400" dirty="0">
                <a:solidFill>
                  <a:srgbClr val="C00000"/>
                </a:solidFill>
                <a:ea typeface="HGｺﾞｼｯｸE"/>
              </a:rPr>
              <a:t> </a:t>
            </a:r>
            <a:r>
              <a:rPr lang="en-US" sz="2400" dirty="0" err="1">
                <a:ea typeface="HGｺﾞｼｯｸE"/>
              </a:rPr>
              <a:t>dengan</a:t>
            </a:r>
            <a:r>
              <a:rPr lang="en-US" sz="2400" dirty="0">
                <a:ea typeface="HGｺﾞｼｯｸE"/>
              </a:rPr>
              <a:t> </a:t>
            </a:r>
            <a:r>
              <a:rPr lang="en-US" sz="2400" dirty="0" err="1">
                <a:solidFill>
                  <a:srgbClr val="0000FF"/>
                </a:solidFill>
                <a:ea typeface="HGｺﾞｼｯｸE"/>
              </a:rPr>
              <a:t>notasi</a:t>
            </a:r>
            <a:r>
              <a:rPr lang="en-US" sz="2400" dirty="0">
                <a:solidFill>
                  <a:srgbClr val="0000FF"/>
                </a:solidFill>
                <a:ea typeface="HGｺﾞｼｯｸE"/>
              </a:rPr>
              <a:t> </a:t>
            </a:r>
            <a:r>
              <a:rPr lang="en-US" sz="2400" dirty="0" err="1">
                <a:solidFill>
                  <a:srgbClr val="0000FF"/>
                </a:solidFill>
                <a:ea typeface="HGｺﾞｼｯｸE"/>
              </a:rPr>
              <a:t>untuk</a:t>
            </a:r>
            <a:r>
              <a:rPr lang="en-US" sz="2400" dirty="0">
                <a:solidFill>
                  <a:srgbClr val="0000FF"/>
                </a:solidFill>
                <a:ea typeface="HGｺﾞｼｯｸE"/>
              </a:rPr>
              <a:t> </a:t>
            </a:r>
            <a:r>
              <a:rPr lang="en-US" sz="2400" dirty="0" err="1">
                <a:solidFill>
                  <a:srgbClr val="0000FF"/>
                </a:solidFill>
                <a:ea typeface="HGｺﾞｼｯｸE"/>
              </a:rPr>
              <a:t>akhir</a:t>
            </a:r>
            <a:r>
              <a:rPr lang="en-US" sz="2400" dirty="0">
                <a:solidFill>
                  <a:srgbClr val="0000FF"/>
                </a:solidFill>
                <a:ea typeface="HGｺﾞｼｯｸE"/>
              </a:rPr>
              <a:t> </a:t>
            </a:r>
            <a:r>
              <a:rPr lang="en-US" sz="2400" dirty="0" err="1">
                <a:solidFill>
                  <a:srgbClr val="0000FF"/>
                </a:solidFill>
                <a:ea typeface="HGｺﾞｼｯｸE"/>
              </a:rPr>
              <a:t>aktivitas</a:t>
            </a:r>
            <a:r>
              <a:rPr lang="en-US" sz="2400" dirty="0">
                <a:ea typeface="HGｺﾞｼｯｸE"/>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sz="3200">
                <a:solidFill>
                  <a:schemeClr val="tx2">
                    <a:satMod val="130000"/>
                  </a:schemeClr>
                </a:solidFill>
                <a:cs typeface="+mj-cs"/>
              </a:rPr>
              <a:t>CASE Tools</a:t>
            </a:r>
          </a:p>
        </p:txBody>
      </p:sp>
      <p:sp>
        <p:nvSpPr>
          <p:cNvPr id="45059" name="Rectangle 3"/>
          <p:cNvSpPr>
            <a:spLocks noGrp="1" noChangeArrowheads="1"/>
          </p:cNvSpPr>
          <p:nvPr>
            <p:ph idx="1"/>
          </p:nvPr>
        </p:nvSpPr>
        <p:spPr/>
        <p:txBody>
          <a:bodyPr/>
          <a:lstStyle/>
          <a:p>
            <a:pPr eaLnBrk="1" hangingPunct="1"/>
            <a:r>
              <a:rPr lang="en-US">
                <a:ea typeface="HGｺﾞｼｯｸE"/>
              </a:rPr>
              <a:t>Argo UML (</a:t>
            </a:r>
            <a:r>
              <a:rPr lang="en-US">
                <a:ea typeface="HGｺﾞｼｯｸE"/>
                <a:hlinkClick r:id="rId2"/>
              </a:rPr>
              <a:t>http://argouml.tigris.org/</a:t>
            </a:r>
            <a:r>
              <a:rPr lang="en-US">
                <a:ea typeface="HGｺﾞｼｯｸE"/>
              </a:rPr>
              <a:t>)</a:t>
            </a:r>
          </a:p>
          <a:p>
            <a:pPr eaLnBrk="1" hangingPunct="1"/>
            <a:r>
              <a:rPr lang="en-US">
                <a:ea typeface="HGｺﾞｼｯｸE"/>
              </a:rPr>
              <a:t>Catalyze</a:t>
            </a:r>
          </a:p>
          <a:p>
            <a:pPr eaLnBrk="1" hangingPunct="1"/>
            <a:r>
              <a:rPr lang="en-US">
                <a:ea typeface="HGｺﾞｼｯｸE"/>
              </a:rPr>
              <a:t>Rational Rose</a:t>
            </a:r>
          </a:p>
          <a:p>
            <a:pPr eaLnBrk="1" hangingPunct="1"/>
            <a:r>
              <a:rPr lang="en-US">
                <a:ea typeface="HGｺﾞｼｯｸE"/>
              </a:rPr>
              <a:t>Eiffel 3</a:t>
            </a:r>
          </a:p>
          <a:p>
            <a:pPr eaLnBrk="1" hangingPunct="1"/>
            <a:r>
              <a:rPr lang="en-US">
                <a:ea typeface="HGｺﾞｼｯｸE"/>
              </a:rPr>
              <a:t>Paradigm Plus</a:t>
            </a:r>
          </a:p>
          <a:p>
            <a:pPr eaLnBrk="1" hangingPunct="1"/>
            <a:r>
              <a:rPr lang="en-US">
                <a:ea typeface="HGｺﾞｼｯｸE"/>
              </a:rPr>
              <a:t>Proxy Designer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welcome_screenshot_0_16_1"/>
          <p:cNvPicPr>
            <a:picLocks noChangeAspect="1" noChangeArrowheads="1"/>
          </p:cNvPicPr>
          <p:nvPr/>
        </p:nvPicPr>
        <p:blipFill>
          <a:blip r:embed="rId2" cstate="print"/>
          <a:srcRect/>
          <a:stretch>
            <a:fillRect/>
          </a:stretch>
        </p:blipFill>
        <p:spPr bwMode="auto">
          <a:xfrm>
            <a:off x="1000125" y="114300"/>
            <a:ext cx="7707313" cy="64579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1357313" y="1071563"/>
            <a:ext cx="7497762" cy="4800600"/>
          </a:xfrm>
        </p:spPr>
        <p:txBody>
          <a:bodyPr/>
          <a:lstStyle/>
          <a:p>
            <a:pPr algn="ctr" eaLnBrk="1" hangingPunct="1">
              <a:buFont typeface="Wingdings" pitchFamily="2" charset="2"/>
              <a:buNone/>
            </a:pPr>
            <a:endParaRPr lang="en-US" sz="3600" b="1">
              <a:ea typeface="HGｺﾞｼｯｸE"/>
            </a:endParaRPr>
          </a:p>
          <a:p>
            <a:pPr algn="ctr" eaLnBrk="1" hangingPunct="1">
              <a:buFont typeface="Wingdings" pitchFamily="2" charset="2"/>
              <a:buNone/>
            </a:pPr>
            <a:endParaRPr lang="en-US" sz="3600" b="1">
              <a:ea typeface="HGｺﾞｼｯｸE"/>
            </a:endParaRPr>
          </a:p>
          <a:p>
            <a:pPr algn="ctr" eaLnBrk="1" hangingPunct="1">
              <a:buFont typeface="Wingdings" pitchFamily="2" charset="2"/>
              <a:buNone/>
            </a:pPr>
            <a:endParaRPr lang="en-US" sz="3600" b="1">
              <a:ea typeface="HGｺﾞｼｯｸE"/>
            </a:endParaRPr>
          </a:p>
          <a:p>
            <a:pPr algn="ctr" eaLnBrk="1" hangingPunct="1">
              <a:buFont typeface="Wingdings" pitchFamily="2" charset="2"/>
              <a:buNone/>
            </a:pPr>
            <a:r>
              <a:rPr lang="en-US" sz="3600" b="1">
                <a:ea typeface="HGｺﾞｼｯｸE"/>
              </a:rPr>
              <a:t>Contoh Diagram Aktivitas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428625"/>
            <a:ext cx="8497888" cy="503238"/>
          </a:xfrm>
        </p:spPr>
        <p:txBody>
          <a:bodyPr>
            <a:normAutofit fontScale="90000"/>
          </a:bodyPr>
          <a:lstStyle/>
          <a:p>
            <a:pPr eaLnBrk="1" fontAlgn="auto" hangingPunct="1">
              <a:spcAft>
                <a:spcPts val="0"/>
              </a:spcAft>
              <a:defRPr/>
            </a:pPr>
            <a:r>
              <a:rPr lang="en-US" dirty="0" err="1">
                <a:solidFill>
                  <a:schemeClr val="tx2">
                    <a:satMod val="130000"/>
                  </a:schemeClr>
                </a:solidFill>
                <a:cs typeface="+mj-cs"/>
              </a:rPr>
              <a:t>Pemodelan</a:t>
            </a:r>
            <a:r>
              <a:rPr lang="en-US" dirty="0">
                <a:solidFill>
                  <a:schemeClr val="tx2">
                    <a:satMod val="130000"/>
                  </a:schemeClr>
                </a:solidFill>
                <a:cs typeface="+mj-cs"/>
              </a:rPr>
              <a:t> </a:t>
            </a:r>
            <a:r>
              <a:rPr lang="en-US" dirty="0" err="1">
                <a:solidFill>
                  <a:schemeClr val="tx2">
                    <a:satMod val="130000"/>
                  </a:schemeClr>
                </a:solidFill>
                <a:cs typeface="+mj-cs"/>
              </a:rPr>
              <a:t>Obyek</a:t>
            </a:r>
            <a:r>
              <a:rPr lang="en-US" dirty="0">
                <a:solidFill>
                  <a:schemeClr val="tx2">
                    <a:satMod val="130000"/>
                  </a:schemeClr>
                </a:solidFill>
                <a:cs typeface="+mj-cs"/>
              </a:rPr>
              <a:t> (</a:t>
            </a:r>
            <a:r>
              <a:rPr lang="en-US" i="1" dirty="0">
                <a:solidFill>
                  <a:schemeClr val="tx2">
                    <a:satMod val="130000"/>
                  </a:schemeClr>
                </a:solidFill>
                <a:cs typeface="+mj-cs"/>
              </a:rPr>
              <a:t>Object Modeling</a:t>
            </a:r>
            <a:r>
              <a:rPr lang="en-US" dirty="0">
                <a:solidFill>
                  <a:schemeClr val="tx2">
                    <a:satMod val="130000"/>
                  </a:schemeClr>
                </a:solidFill>
                <a:cs typeface="+mj-cs"/>
              </a:rPr>
              <a:t>)</a:t>
            </a:r>
          </a:p>
        </p:txBody>
      </p:sp>
      <p:sp>
        <p:nvSpPr>
          <p:cNvPr id="11267" name="Rectangle 3"/>
          <p:cNvSpPr>
            <a:spLocks noGrp="1" noChangeArrowheads="1"/>
          </p:cNvSpPr>
          <p:nvPr>
            <p:ph idx="1"/>
          </p:nvPr>
        </p:nvSpPr>
        <p:spPr/>
        <p:txBody>
          <a:bodyPr/>
          <a:lstStyle/>
          <a:p>
            <a:pPr marL="533400" indent="-533400" eaLnBrk="1" hangingPunct="1">
              <a:buFont typeface="Wingdings" pitchFamily="2" charset="2"/>
              <a:buNone/>
            </a:pPr>
            <a:r>
              <a:rPr lang="en-US" sz="2400" b="1" dirty="0">
                <a:ea typeface="HGｺﾞｼｯｸE"/>
              </a:rPr>
              <a:t>	</a:t>
            </a:r>
            <a:r>
              <a:rPr lang="en-US" sz="2400" b="1" i="1" dirty="0">
                <a:ea typeface="HGｺﾞｼｯｸE"/>
              </a:rPr>
              <a:t>Object-oriented analysis (OOA)</a:t>
            </a:r>
            <a:r>
              <a:rPr lang="en-US" sz="2400" dirty="0">
                <a:ea typeface="HGｺﾞｼｯｸE"/>
              </a:rPr>
              <a:t> – </a:t>
            </a:r>
            <a:r>
              <a:rPr lang="en-US" sz="2400" dirty="0" err="1">
                <a:ea typeface="HGｺﾞｼｯｸE"/>
              </a:rPr>
              <a:t>adalah</a:t>
            </a:r>
            <a:r>
              <a:rPr lang="en-US" sz="2400" dirty="0">
                <a:ea typeface="HGｺﾞｼｯｸE"/>
              </a:rPr>
              <a:t> </a:t>
            </a:r>
            <a:r>
              <a:rPr lang="en-US" sz="2400" dirty="0" err="1">
                <a:ea typeface="HGｺﾞｼｯｸE"/>
              </a:rPr>
              <a:t>sebuah</a:t>
            </a:r>
            <a:r>
              <a:rPr lang="en-US" sz="2400" dirty="0">
                <a:ea typeface="HGｺﾞｼｯｸE"/>
              </a:rPr>
              <a:t> </a:t>
            </a:r>
            <a:r>
              <a:rPr lang="en-US" sz="2400" dirty="0" err="1">
                <a:ea typeface="HGｺﾞｼｯｸE"/>
              </a:rPr>
              <a:t>pendekatan</a:t>
            </a:r>
            <a:r>
              <a:rPr lang="en-US" sz="2400" dirty="0">
                <a:ea typeface="HGｺﾞｼｯｸE"/>
              </a:rPr>
              <a:t> yang </a:t>
            </a:r>
            <a:r>
              <a:rPr lang="en-US" sz="2400" dirty="0" err="1">
                <a:ea typeface="HGｺﾞｼｯｸE"/>
              </a:rPr>
              <a:t>digunakan</a:t>
            </a:r>
            <a:r>
              <a:rPr lang="en-US" sz="2400" dirty="0">
                <a:ea typeface="HGｺﾞｼｯｸE"/>
              </a:rPr>
              <a:t> </a:t>
            </a:r>
            <a:r>
              <a:rPr lang="en-US" sz="2400" dirty="0" err="1">
                <a:ea typeface="HGｺﾞｼｯｸE"/>
              </a:rPr>
              <a:t>untuk</a:t>
            </a:r>
            <a:r>
              <a:rPr lang="en-US" sz="2400" dirty="0">
                <a:ea typeface="HGｺﾞｼｯｸE"/>
              </a:rPr>
              <a:t> : </a:t>
            </a:r>
          </a:p>
          <a:p>
            <a:pPr marL="914400" lvl="1" indent="-457200" eaLnBrk="1" hangingPunct="1">
              <a:buFontTx/>
              <a:buAutoNum type="arabicPeriod"/>
            </a:pPr>
            <a:r>
              <a:rPr lang="en-US" sz="2000" dirty="0" err="1">
                <a:ea typeface="HGｺﾞｼｯｸE"/>
              </a:rPr>
              <a:t>Menggunakan</a:t>
            </a:r>
            <a:r>
              <a:rPr lang="en-US" sz="2000" dirty="0">
                <a:ea typeface="HGｺﾞｼｯｸE"/>
              </a:rPr>
              <a:t> </a:t>
            </a:r>
            <a:r>
              <a:rPr lang="en-US" sz="2000" dirty="0" err="1">
                <a:solidFill>
                  <a:srgbClr val="0000FF"/>
                </a:solidFill>
                <a:ea typeface="HGｺﾞｼｯｸE"/>
              </a:rPr>
              <a:t>obyek</a:t>
            </a:r>
            <a:r>
              <a:rPr lang="en-US" sz="2000" dirty="0">
                <a:solidFill>
                  <a:srgbClr val="0000FF"/>
                </a:solidFill>
                <a:ea typeface="HGｺﾞｼｯｸE"/>
              </a:rPr>
              <a:t> yang </a:t>
            </a:r>
            <a:r>
              <a:rPr lang="en-US" sz="2000" dirty="0" err="1">
                <a:solidFill>
                  <a:srgbClr val="0000FF"/>
                </a:solidFill>
                <a:ea typeface="HGｺﾞｼｯｸE"/>
              </a:rPr>
              <a:t>sudah</a:t>
            </a:r>
            <a:r>
              <a:rPr lang="en-US" sz="2000" dirty="0">
                <a:solidFill>
                  <a:srgbClr val="0000FF"/>
                </a:solidFill>
                <a:ea typeface="HGｺﾞｼｯｸE"/>
              </a:rPr>
              <a:t> </a:t>
            </a:r>
            <a:r>
              <a:rPr lang="en-US" sz="2000" dirty="0" err="1">
                <a:solidFill>
                  <a:srgbClr val="0000FF"/>
                </a:solidFill>
                <a:ea typeface="HGｺﾞｼｯｸE"/>
              </a:rPr>
              <a:t>ada</a:t>
            </a:r>
            <a:r>
              <a:rPr lang="en-US" sz="2000" dirty="0">
                <a:solidFill>
                  <a:srgbClr val="0000FF"/>
                </a:solidFill>
                <a:ea typeface="HGｺﾞｼｯｸE"/>
              </a:rPr>
              <a:t> </a:t>
            </a:r>
            <a:r>
              <a:rPr lang="en-US" sz="2000" dirty="0" err="1">
                <a:ea typeface="HGｺﾞｼｯｸE"/>
              </a:rPr>
              <a:t>untuk</a:t>
            </a:r>
            <a:r>
              <a:rPr lang="en-US" sz="2000" dirty="0">
                <a:ea typeface="HGｺﾞｼｯｸE"/>
              </a:rPr>
              <a:t> </a:t>
            </a:r>
            <a:r>
              <a:rPr lang="en-US" sz="2000" dirty="0" err="1">
                <a:ea typeface="HGｺﾞｼｯｸE"/>
              </a:rPr>
              <a:t>digunakan</a:t>
            </a:r>
            <a:r>
              <a:rPr lang="en-US" sz="2000" dirty="0">
                <a:ea typeface="HGｺﾞｼｯｸE"/>
              </a:rPr>
              <a:t> </a:t>
            </a:r>
            <a:r>
              <a:rPr lang="en-US" sz="2000" dirty="0" err="1">
                <a:ea typeface="HGｺﾞｼｯｸE"/>
              </a:rPr>
              <a:t>kembali</a:t>
            </a:r>
            <a:r>
              <a:rPr lang="en-US" sz="2000" dirty="0">
                <a:ea typeface="HGｺﾞｼｯｸE"/>
              </a:rPr>
              <a:t> </a:t>
            </a:r>
            <a:r>
              <a:rPr lang="en-US" sz="2000" dirty="0">
                <a:solidFill>
                  <a:srgbClr val="C00000"/>
                </a:solidFill>
                <a:ea typeface="HGｺﾞｼｯｸE"/>
              </a:rPr>
              <a:t>(</a:t>
            </a:r>
            <a:r>
              <a:rPr lang="en-US" sz="2000" i="1" dirty="0">
                <a:solidFill>
                  <a:srgbClr val="C00000"/>
                </a:solidFill>
                <a:ea typeface="HGｺﾞｼｯｸE"/>
              </a:rPr>
              <a:t>reuse</a:t>
            </a:r>
            <a:r>
              <a:rPr lang="en-US" sz="2000" dirty="0">
                <a:solidFill>
                  <a:srgbClr val="C00000"/>
                </a:solidFill>
                <a:ea typeface="HGｺﾞｼｯｸE"/>
              </a:rPr>
              <a:t>) </a:t>
            </a:r>
            <a:r>
              <a:rPr lang="en-US" sz="2000" dirty="0" err="1">
                <a:ea typeface="HGｺﾞｼｯｸE"/>
              </a:rPr>
              <a:t>atau</a:t>
            </a:r>
            <a:r>
              <a:rPr lang="en-US" sz="2000" dirty="0">
                <a:ea typeface="HGｺﾞｼｯｸE"/>
              </a:rPr>
              <a:t> </a:t>
            </a:r>
            <a:r>
              <a:rPr lang="en-US" sz="2000" dirty="0" err="1">
                <a:ea typeface="HGｺﾞｼｯｸE"/>
              </a:rPr>
              <a:t>diadaptasi</a:t>
            </a:r>
            <a:r>
              <a:rPr lang="en-US" sz="2000" dirty="0">
                <a:ea typeface="HGｺﾞｼｯｸE"/>
              </a:rPr>
              <a:t> </a:t>
            </a:r>
            <a:r>
              <a:rPr lang="en-US" sz="2000" dirty="0" err="1">
                <a:ea typeface="HGｺﾞｼｯｸE"/>
              </a:rPr>
              <a:t>untuk</a:t>
            </a:r>
            <a:r>
              <a:rPr lang="en-US" sz="2000" dirty="0">
                <a:ea typeface="HGｺﾞｼｯｸE"/>
              </a:rPr>
              <a:t> </a:t>
            </a:r>
            <a:r>
              <a:rPr lang="en-US" sz="2000" dirty="0" err="1">
                <a:ea typeface="HGｺﾞｼｯｸE"/>
              </a:rPr>
              <a:t>penggunaan</a:t>
            </a:r>
            <a:r>
              <a:rPr lang="en-US" sz="2000" dirty="0">
                <a:ea typeface="HGｺﾞｼｯｸE"/>
              </a:rPr>
              <a:t> </a:t>
            </a:r>
            <a:r>
              <a:rPr lang="en-US" sz="2000" dirty="0" err="1">
                <a:ea typeface="HGｺﾞｼｯｸE"/>
              </a:rPr>
              <a:t>baru</a:t>
            </a:r>
            <a:endParaRPr lang="en-US" sz="2000" dirty="0">
              <a:ea typeface="HGｺﾞｼｯｸE"/>
            </a:endParaRPr>
          </a:p>
          <a:p>
            <a:pPr marL="914400" lvl="1" indent="-457200" eaLnBrk="1" hangingPunct="1">
              <a:buFontTx/>
              <a:buAutoNum type="arabicPeriod"/>
            </a:pPr>
            <a:r>
              <a:rPr lang="en-US" sz="2000" dirty="0" err="1">
                <a:ea typeface="HGｺﾞｼｯｸE"/>
              </a:rPr>
              <a:t>Mendefinisikan</a:t>
            </a:r>
            <a:r>
              <a:rPr lang="en-US" sz="2000" dirty="0">
                <a:ea typeface="HGｺﾞｼｯｸE"/>
              </a:rPr>
              <a:t> </a:t>
            </a:r>
            <a:r>
              <a:rPr lang="en-US" sz="2000" dirty="0" err="1">
                <a:solidFill>
                  <a:srgbClr val="0000FF"/>
                </a:solidFill>
                <a:ea typeface="HGｺﾞｼｯｸE"/>
              </a:rPr>
              <a:t>obyek</a:t>
            </a:r>
            <a:r>
              <a:rPr lang="en-US" sz="2000" dirty="0">
                <a:solidFill>
                  <a:srgbClr val="0000FF"/>
                </a:solidFill>
                <a:ea typeface="HGｺﾞｼｯｸE"/>
              </a:rPr>
              <a:t> </a:t>
            </a:r>
            <a:r>
              <a:rPr lang="en-US" sz="2000" dirty="0" err="1">
                <a:solidFill>
                  <a:srgbClr val="0000FF"/>
                </a:solidFill>
                <a:ea typeface="HGｺﾞｼｯｸE"/>
              </a:rPr>
              <a:t>baru</a:t>
            </a:r>
            <a:r>
              <a:rPr lang="en-US" sz="2000" dirty="0">
                <a:solidFill>
                  <a:srgbClr val="0000FF"/>
                </a:solidFill>
                <a:ea typeface="HGｺﾞｼｯｸE"/>
              </a:rPr>
              <a:t> </a:t>
            </a:r>
            <a:r>
              <a:rPr lang="en-US" sz="2000" dirty="0" err="1">
                <a:ea typeface="HGｺﾞｼｯｸE"/>
              </a:rPr>
              <a:t>atau</a:t>
            </a:r>
            <a:r>
              <a:rPr lang="en-US" sz="2000" dirty="0">
                <a:ea typeface="HGｺﾞｼｯｸE"/>
              </a:rPr>
              <a:t> </a:t>
            </a:r>
            <a:r>
              <a:rPr lang="en-US" sz="2000" dirty="0" err="1">
                <a:solidFill>
                  <a:srgbClr val="0000FF"/>
                </a:solidFill>
                <a:ea typeface="HGｺﾞｼｯｸE"/>
              </a:rPr>
              <a:t>obyek</a:t>
            </a:r>
            <a:r>
              <a:rPr lang="en-US" sz="2000" dirty="0">
                <a:solidFill>
                  <a:srgbClr val="0000FF"/>
                </a:solidFill>
                <a:ea typeface="HGｺﾞｼｯｸE"/>
              </a:rPr>
              <a:t> yang </a:t>
            </a:r>
            <a:r>
              <a:rPr lang="en-US" sz="2000" dirty="0" err="1">
                <a:solidFill>
                  <a:srgbClr val="0000FF"/>
                </a:solidFill>
                <a:ea typeface="HGｺﾞｼｯｸE"/>
              </a:rPr>
              <a:t>dimodifikasi</a:t>
            </a:r>
            <a:r>
              <a:rPr lang="en-US" sz="2000" dirty="0">
                <a:solidFill>
                  <a:srgbClr val="0000FF"/>
                </a:solidFill>
                <a:ea typeface="HGｺﾞｼｯｸE"/>
              </a:rPr>
              <a:t> </a:t>
            </a:r>
            <a:r>
              <a:rPr lang="en-US" sz="2000" dirty="0" err="1">
                <a:ea typeface="HGｺﾞｼｯｸE"/>
              </a:rPr>
              <a:t>dan</a:t>
            </a:r>
            <a:r>
              <a:rPr lang="en-US" sz="2000" dirty="0">
                <a:ea typeface="HGｺﾞｼｯｸE"/>
              </a:rPr>
              <a:t> </a:t>
            </a:r>
            <a:r>
              <a:rPr lang="en-US" sz="2000" dirty="0" err="1">
                <a:solidFill>
                  <a:srgbClr val="0000FF"/>
                </a:solidFill>
                <a:ea typeface="HGｺﾞｼｯｸE"/>
              </a:rPr>
              <a:t>digabungkan</a:t>
            </a:r>
            <a:r>
              <a:rPr lang="en-US" sz="2000" dirty="0">
                <a:solidFill>
                  <a:srgbClr val="0000FF"/>
                </a:solidFill>
                <a:ea typeface="HGｺﾞｼｯｸE"/>
              </a:rPr>
              <a:t> </a:t>
            </a:r>
            <a:r>
              <a:rPr lang="en-US" sz="2000" dirty="0" err="1">
                <a:solidFill>
                  <a:srgbClr val="0000FF"/>
                </a:solidFill>
                <a:ea typeface="HGｺﾞｼｯｸE"/>
              </a:rPr>
              <a:t>dengan</a:t>
            </a:r>
            <a:r>
              <a:rPr lang="en-US" sz="2000" dirty="0">
                <a:solidFill>
                  <a:srgbClr val="0000FF"/>
                </a:solidFill>
                <a:ea typeface="HGｺﾞｼｯｸE"/>
              </a:rPr>
              <a:t> </a:t>
            </a:r>
            <a:r>
              <a:rPr lang="en-US" sz="2000" dirty="0" err="1">
                <a:solidFill>
                  <a:srgbClr val="0000FF"/>
                </a:solidFill>
                <a:ea typeface="HGｺﾞｼｯｸE"/>
              </a:rPr>
              <a:t>obyek</a:t>
            </a:r>
            <a:r>
              <a:rPr lang="en-US" sz="2000" dirty="0">
                <a:solidFill>
                  <a:srgbClr val="0000FF"/>
                </a:solidFill>
                <a:ea typeface="HGｺﾞｼｯｸE"/>
              </a:rPr>
              <a:t> yang </a:t>
            </a:r>
            <a:r>
              <a:rPr lang="en-US" sz="2000" dirty="0" err="1">
                <a:solidFill>
                  <a:srgbClr val="0000FF"/>
                </a:solidFill>
                <a:ea typeface="HGｺﾞｼｯｸE"/>
              </a:rPr>
              <a:t>sudah</a:t>
            </a:r>
            <a:r>
              <a:rPr lang="en-US" sz="2000" dirty="0">
                <a:solidFill>
                  <a:srgbClr val="0000FF"/>
                </a:solidFill>
                <a:ea typeface="HGｺﾞｼｯｸE"/>
              </a:rPr>
              <a:t> </a:t>
            </a:r>
            <a:r>
              <a:rPr lang="en-US" sz="2000" dirty="0" err="1">
                <a:ea typeface="HGｺﾞｼｯｸE"/>
              </a:rPr>
              <a:t>ada</a:t>
            </a:r>
            <a:r>
              <a:rPr lang="en-US" sz="2000" dirty="0">
                <a:ea typeface="HGｺﾞｼｯｸE"/>
              </a:rPr>
              <a:t> </a:t>
            </a:r>
            <a:r>
              <a:rPr lang="en-US" sz="2000" dirty="0" err="1">
                <a:ea typeface="HGｺﾞｼｯｸE"/>
              </a:rPr>
              <a:t>untuk</a:t>
            </a:r>
            <a:r>
              <a:rPr lang="en-US" sz="2000" dirty="0">
                <a:ea typeface="HGｺﾞｼｯｸE"/>
              </a:rPr>
              <a:t> </a:t>
            </a:r>
            <a:r>
              <a:rPr lang="en-US" sz="2000" dirty="0" err="1">
                <a:ea typeface="HGｺﾞｼｯｸE"/>
              </a:rPr>
              <a:t>membangun</a:t>
            </a:r>
            <a:r>
              <a:rPr lang="en-US" sz="2000" dirty="0">
                <a:ea typeface="HGｺﾞｼｯｸE"/>
              </a:rPr>
              <a:t> </a:t>
            </a:r>
            <a:r>
              <a:rPr lang="en-US" sz="2000" dirty="0" err="1">
                <a:ea typeface="HGｺﾞｼｯｸE"/>
              </a:rPr>
              <a:t>suatu</a:t>
            </a:r>
            <a:r>
              <a:rPr lang="en-US" sz="2000" dirty="0">
                <a:ea typeface="HGｺﾞｼｯｸE"/>
              </a:rPr>
              <a:t> </a:t>
            </a:r>
            <a:r>
              <a:rPr lang="en-US" sz="2000" dirty="0" err="1">
                <a:ea typeface="HGｺﾞｼｯｸE"/>
              </a:rPr>
              <a:t>aplikasi</a:t>
            </a:r>
            <a:r>
              <a:rPr lang="en-US" sz="2000" dirty="0">
                <a:ea typeface="HGｺﾞｼｯｸE"/>
              </a:rPr>
              <a:t> </a:t>
            </a:r>
            <a:r>
              <a:rPr lang="en-US" sz="2000" dirty="0" err="1">
                <a:ea typeface="HGｺﾞｼｯｸE"/>
              </a:rPr>
              <a:t>bisnis</a:t>
            </a:r>
            <a:r>
              <a:rPr lang="en-US" sz="2000" dirty="0">
                <a:ea typeface="HGｺﾞｼｯｸE"/>
              </a:rPr>
              <a:t>.</a:t>
            </a:r>
            <a:br>
              <a:rPr lang="en-US" sz="2000" dirty="0">
                <a:ea typeface="HGｺﾞｼｯｸE"/>
              </a:rPr>
            </a:br>
            <a:endParaRPr lang="en-US" sz="2000" dirty="0">
              <a:ea typeface="HGｺﾞｼｯｸE"/>
            </a:endParaRPr>
          </a:p>
          <a:p>
            <a:pPr marL="533400" indent="-533400" eaLnBrk="1" hangingPunct="1">
              <a:buFont typeface="Wingdings" pitchFamily="2" charset="2"/>
              <a:buNone/>
            </a:pPr>
            <a:r>
              <a:rPr lang="en-US" sz="2400" b="1" dirty="0">
                <a:ea typeface="HGｺﾞｼｯｸE"/>
              </a:rPr>
              <a:t>	</a:t>
            </a:r>
            <a:r>
              <a:rPr lang="en-US" sz="2400" b="1" i="1" dirty="0">
                <a:ea typeface="HGｺﾞｼｯｸE"/>
              </a:rPr>
              <a:t>Object modeling </a:t>
            </a:r>
            <a:r>
              <a:rPr lang="en-US" sz="2400" b="1" dirty="0">
                <a:ea typeface="HGｺﾞｼｯｸE"/>
              </a:rPr>
              <a:t>(</a:t>
            </a:r>
            <a:r>
              <a:rPr lang="en-US" sz="2400" b="1" dirty="0" err="1">
                <a:ea typeface="HGｺﾞｼｯｸE"/>
              </a:rPr>
              <a:t>Pemodelan</a:t>
            </a:r>
            <a:r>
              <a:rPr lang="en-US" sz="2400" b="1" dirty="0">
                <a:ea typeface="HGｺﾞｼｯｸE"/>
              </a:rPr>
              <a:t> </a:t>
            </a:r>
            <a:r>
              <a:rPr lang="en-US" sz="2400" b="1" dirty="0" err="1">
                <a:ea typeface="HGｺﾞｼｯｸE"/>
              </a:rPr>
              <a:t>Obyek</a:t>
            </a:r>
            <a:r>
              <a:rPr lang="en-US" sz="2400" b="1" dirty="0">
                <a:ea typeface="HGｺﾞｼｯｸE"/>
              </a:rPr>
              <a:t>)</a:t>
            </a:r>
            <a:r>
              <a:rPr lang="en-US" sz="2400" dirty="0">
                <a:ea typeface="HGｺﾞｼｯｸE"/>
              </a:rPr>
              <a:t> – </a:t>
            </a:r>
            <a:r>
              <a:rPr lang="en-US" sz="2400" dirty="0" err="1">
                <a:ea typeface="HGｺﾞｼｯｸE"/>
              </a:rPr>
              <a:t>Teknik</a:t>
            </a:r>
            <a:r>
              <a:rPr lang="en-US" sz="2400" dirty="0">
                <a:ea typeface="HGｺﾞｼｯｸE"/>
              </a:rPr>
              <a:t> </a:t>
            </a:r>
            <a:r>
              <a:rPr lang="en-US" sz="2400" dirty="0" err="1">
                <a:ea typeface="HGｺﾞｼｯｸE"/>
              </a:rPr>
              <a:t>untuk</a:t>
            </a:r>
            <a:r>
              <a:rPr lang="en-US" sz="2400" dirty="0">
                <a:ea typeface="HGｺﾞｼｯｸE"/>
              </a:rPr>
              <a:t> </a:t>
            </a:r>
            <a:r>
              <a:rPr lang="en-US" sz="2400" dirty="0" err="1">
                <a:solidFill>
                  <a:srgbClr val="0000FF"/>
                </a:solidFill>
                <a:ea typeface="HGｺﾞｼｯｸE"/>
              </a:rPr>
              <a:t>mengidentifikasi</a:t>
            </a:r>
            <a:r>
              <a:rPr lang="en-US" sz="2400" dirty="0">
                <a:ea typeface="HGｺﾞｼｯｸE"/>
              </a:rPr>
              <a:t> </a:t>
            </a:r>
            <a:r>
              <a:rPr lang="en-US" sz="2400" dirty="0" err="1">
                <a:solidFill>
                  <a:srgbClr val="C00000"/>
                </a:solidFill>
                <a:ea typeface="HGｺﾞｼｯｸE"/>
              </a:rPr>
              <a:t>obyek</a:t>
            </a:r>
            <a:r>
              <a:rPr lang="en-US" sz="2400" dirty="0">
                <a:ea typeface="HGｺﾞｼｯｸE"/>
              </a:rPr>
              <a:t> yang </a:t>
            </a:r>
            <a:r>
              <a:rPr lang="en-US" sz="2400" dirty="0" err="1">
                <a:ea typeface="HGｺﾞｼｯｸE"/>
              </a:rPr>
              <a:t>ada</a:t>
            </a:r>
            <a:r>
              <a:rPr lang="en-US" sz="2400" dirty="0">
                <a:ea typeface="HGｺﾞｼｯｸE"/>
              </a:rPr>
              <a:t> </a:t>
            </a:r>
            <a:r>
              <a:rPr lang="en-US" sz="2400" dirty="0" err="1">
                <a:ea typeface="HGｺﾞｼｯｸE"/>
              </a:rPr>
              <a:t>dalam</a:t>
            </a:r>
            <a:r>
              <a:rPr lang="en-US" sz="2400" dirty="0">
                <a:ea typeface="HGｺﾞｼｯｸE"/>
              </a:rPr>
              <a:t> </a:t>
            </a:r>
            <a:r>
              <a:rPr lang="en-US" sz="2400" dirty="0" err="1">
                <a:ea typeface="HGｺﾞｼｯｸE"/>
              </a:rPr>
              <a:t>sistem</a:t>
            </a:r>
            <a:r>
              <a:rPr lang="en-US" sz="2400" dirty="0">
                <a:ea typeface="HGｺﾞｼｯｸE"/>
              </a:rPr>
              <a:t> </a:t>
            </a:r>
            <a:r>
              <a:rPr lang="en-US" sz="2400" dirty="0" err="1">
                <a:ea typeface="HGｺﾞｼｯｸE"/>
              </a:rPr>
              <a:t>dan</a:t>
            </a:r>
            <a:r>
              <a:rPr lang="en-US" sz="2400" dirty="0">
                <a:ea typeface="HGｺﾞｼｯｸE"/>
              </a:rPr>
              <a:t> </a:t>
            </a:r>
            <a:r>
              <a:rPr lang="en-US" sz="2400" dirty="0" err="1">
                <a:solidFill>
                  <a:srgbClr val="C00000"/>
                </a:solidFill>
                <a:ea typeface="HGｺﾞｼｯｸE"/>
              </a:rPr>
              <a:t>relasi</a:t>
            </a:r>
            <a:r>
              <a:rPr lang="en-US" sz="2400" dirty="0">
                <a:solidFill>
                  <a:srgbClr val="C00000"/>
                </a:solidFill>
                <a:ea typeface="HGｺﾞｼｯｸE"/>
              </a:rPr>
              <a:t> </a:t>
            </a:r>
            <a:r>
              <a:rPr lang="en-US" sz="2400" dirty="0" err="1">
                <a:solidFill>
                  <a:srgbClr val="0000FF"/>
                </a:solidFill>
                <a:ea typeface="HGｺﾞｼｯｸE"/>
              </a:rPr>
              <a:t>diantara</a:t>
            </a:r>
            <a:r>
              <a:rPr lang="en-US" sz="2400" dirty="0">
                <a:solidFill>
                  <a:srgbClr val="C00000"/>
                </a:solidFill>
                <a:ea typeface="HGｺﾞｼｯｸE"/>
              </a:rPr>
              <a:t> </a:t>
            </a:r>
            <a:r>
              <a:rPr lang="en-US" sz="2400" dirty="0" err="1">
                <a:solidFill>
                  <a:srgbClr val="C00000"/>
                </a:solidFill>
                <a:ea typeface="HGｺﾞｼｯｸE"/>
              </a:rPr>
              <a:t>obyek-obyek</a:t>
            </a:r>
            <a:r>
              <a:rPr lang="en-US" sz="2400" dirty="0">
                <a:solidFill>
                  <a:srgbClr val="C00000"/>
                </a:solidFill>
                <a:ea typeface="HGｺﾞｼｯｸE"/>
              </a:rPr>
              <a:t> </a:t>
            </a:r>
            <a:r>
              <a:rPr lang="en-US" sz="2400" dirty="0" err="1">
                <a:ea typeface="HGｺﾞｼｯｸE"/>
              </a:rPr>
              <a:t>tersebut</a:t>
            </a:r>
            <a:r>
              <a:rPr lang="en-US" sz="2400" dirty="0">
                <a:ea typeface="HGｺﾞｼｯｸE"/>
              </a:rPr>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dirty="0" err="1">
                <a:solidFill>
                  <a:schemeClr val="tx2">
                    <a:satMod val="130000"/>
                  </a:schemeClr>
                </a:solidFill>
                <a:cs typeface="+mj-cs"/>
              </a:rPr>
              <a:t>Contoh</a:t>
            </a:r>
            <a:r>
              <a:rPr lang="en-US" dirty="0">
                <a:solidFill>
                  <a:schemeClr val="tx2">
                    <a:satMod val="130000"/>
                  </a:schemeClr>
                </a:solidFill>
                <a:cs typeface="+mj-cs"/>
              </a:rPr>
              <a:t> Diagram </a:t>
            </a:r>
            <a:r>
              <a:rPr lang="en-US" dirty="0" err="1">
                <a:solidFill>
                  <a:schemeClr val="tx2">
                    <a:satMod val="130000"/>
                  </a:schemeClr>
                </a:solidFill>
                <a:cs typeface="+mj-cs"/>
              </a:rPr>
              <a:t>Aktivitas</a:t>
            </a:r>
            <a:endParaRPr lang="en-US" dirty="0">
              <a:solidFill>
                <a:schemeClr val="tx2">
                  <a:satMod val="130000"/>
                </a:schemeClr>
              </a:solidFill>
              <a:cs typeface="+mj-cs"/>
            </a:endParaRPr>
          </a:p>
        </p:txBody>
      </p:sp>
      <p:pic>
        <p:nvPicPr>
          <p:cNvPr id="48131" name="Picture 4" descr="Activity_diagram_decision"/>
          <p:cNvPicPr>
            <a:picLocks noChangeAspect="1" noChangeArrowheads="1"/>
          </p:cNvPicPr>
          <p:nvPr/>
        </p:nvPicPr>
        <p:blipFill>
          <a:blip r:embed="rId2" cstate="print"/>
          <a:srcRect/>
          <a:stretch>
            <a:fillRect/>
          </a:stretch>
        </p:blipFill>
        <p:spPr bwMode="auto">
          <a:xfrm>
            <a:off x="1357313" y="1714500"/>
            <a:ext cx="6197600" cy="379888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descr="activity"/>
          <p:cNvPicPr>
            <a:picLocks noChangeAspect="1" noChangeArrowheads="1"/>
          </p:cNvPicPr>
          <p:nvPr/>
        </p:nvPicPr>
        <p:blipFill>
          <a:blip r:embed="rId2" cstate="print"/>
          <a:srcRect/>
          <a:stretch>
            <a:fillRect/>
          </a:stretch>
        </p:blipFill>
        <p:spPr bwMode="auto">
          <a:xfrm>
            <a:off x="2155825" y="555625"/>
            <a:ext cx="4587875" cy="60166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activityno3d"/>
          <p:cNvPicPr>
            <a:picLocks noChangeAspect="1" noChangeArrowheads="1"/>
          </p:cNvPicPr>
          <p:nvPr/>
        </p:nvPicPr>
        <p:blipFill>
          <a:blip r:embed="rId2" cstate="print"/>
          <a:srcRect/>
          <a:stretch>
            <a:fillRect/>
          </a:stretch>
        </p:blipFill>
        <p:spPr bwMode="auto">
          <a:xfrm>
            <a:off x="1187450" y="236538"/>
            <a:ext cx="6584950" cy="6211887"/>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dgmsuml78"/>
          <p:cNvPicPr>
            <a:picLocks noChangeAspect="1" noChangeArrowheads="1"/>
          </p:cNvPicPr>
          <p:nvPr/>
        </p:nvPicPr>
        <p:blipFill>
          <a:blip r:embed="rId2" cstate="print"/>
          <a:srcRect/>
          <a:stretch>
            <a:fillRect/>
          </a:stretch>
        </p:blipFill>
        <p:spPr bwMode="auto">
          <a:xfrm>
            <a:off x="1116013" y="411163"/>
            <a:ext cx="6608762" cy="60896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dgmsumla2"/>
          <p:cNvPicPr>
            <a:picLocks noChangeAspect="1" noChangeArrowheads="1"/>
          </p:cNvPicPr>
          <p:nvPr/>
        </p:nvPicPr>
        <p:blipFill>
          <a:blip r:embed="rId2" cstate="print"/>
          <a:srcRect/>
          <a:stretch>
            <a:fillRect/>
          </a:stretch>
        </p:blipFill>
        <p:spPr bwMode="auto">
          <a:xfrm>
            <a:off x="1979613" y="1003300"/>
            <a:ext cx="4668837" cy="51403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figure52"/>
          <p:cNvPicPr>
            <a:picLocks noChangeAspect="1" noChangeArrowheads="1"/>
          </p:cNvPicPr>
          <p:nvPr/>
        </p:nvPicPr>
        <p:blipFill>
          <a:blip r:embed="rId2" cstate="print"/>
          <a:srcRect/>
          <a:stretch>
            <a:fillRect/>
          </a:stretch>
        </p:blipFill>
        <p:spPr bwMode="auto">
          <a:xfrm>
            <a:off x="1714500" y="285750"/>
            <a:ext cx="5905500" cy="6572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figure56"/>
          <p:cNvPicPr>
            <a:picLocks noChangeAspect="1" noChangeArrowheads="1"/>
          </p:cNvPicPr>
          <p:nvPr/>
        </p:nvPicPr>
        <p:blipFill>
          <a:blip r:embed="rId2" cstate="print"/>
          <a:srcRect/>
          <a:stretch>
            <a:fillRect/>
          </a:stretch>
        </p:blipFill>
        <p:spPr bwMode="auto">
          <a:xfrm>
            <a:off x="1176338" y="142875"/>
            <a:ext cx="6791325" cy="6572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Example2"/>
          <p:cNvPicPr>
            <a:picLocks noChangeAspect="1" noChangeArrowheads="1"/>
          </p:cNvPicPr>
          <p:nvPr/>
        </p:nvPicPr>
        <p:blipFill>
          <a:blip r:embed="rId2" cstate="print"/>
          <a:srcRect/>
          <a:stretch>
            <a:fillRect/>
          </a:stretch>
        </p:blipFill>
        <p:spPr bwMode="auto">
          <a:xfrm>
            <a:off x="2168525" y="668338"/>
            <a:ext cx="4632325" cy="56896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620713"/>
            <a:ext cx="9144000" cy="762000"/>
          </a:xfrm>
        </p:spPr>
        <p:txBody>
          <a:bodyPr>
            <a:noAutofit/>
          </a:bodyPr>
          <a:lstStyle/>
          <a:p>
            <a:pPr algn="ctr" eaLnBrk="1" fontAlgn="auto" hangingPunct="1">
              <a:spcAft>
                <a:spcPts val="0"/>
              </a:spcAft>
              <a:defRPr/>
            </a:pPr>
            <a:r>
              <a:rPr lang="en-US" sz="3200" dirty="0">
                <a:solidFill>
                  <a:schemeClr val="tx2">
                    <a:satMod val="130000"/>
                  </a:schemeClr>
                </a:solidFill>
                <a:cs typeface="+mj-cs"/>
              </a:rPr>
              <a:t>TUGAS KELOMPOK RPL  </a:t>
            </a:r>
            <a:br>
              <a:rPr lang="en-US" sz="3200" dirty="0">
                <a:solidFill>
                  <a:schemeClr val="tx2">
                    <a:satMod val="130000"/>
                  </a:schemeClr>
                </a:solidFill>
                <a:cs typeface="+mj-cs"/>
              </a:rPr>
            </a:br>
            <a:r>
              <a:rPr lang="en-US" sz="3200" dirty="0">
                <a:solidFill>
                  <a:schemeClr val="tx2">
                    <a:satMod val="130000"/>
                  </a:schemeClr>
                </a:solidFill>
                <a:cs typeface="+mj-cs"/>
              </a:rPr>
              <a:t>TAHAP II </a:t>
            </a:r>
            <a:r>
              <a:rPr lang="en-US" sz="3200" i="1" dirty="0">
                <a:solidFill>
                  <a:schemeClr val="tx2">
                    <a:satMod val="130000"/>
                  </a:schemeClr>
                </a:solidFill>
                <a:cs typeface="+mj-cs"/>
              </a:rPr>
              <a:t>ELABORATION PHASE </a:t>
            </a:r>
            <a:r>
              <a:rPr lang="en-US" sz="3200" dirty="0">
                <a:solidFill>
                  <a:schemeClr val="tx2">
                    <a:satMod val="130000"/>
                  </a:schemeClr>
                </a:solidFill>
                <a:cs typeface="+mj-cs"/>
              </a:rPr>
              <a:t>ITERASI I</a:t>
            </a:r>
            <a:endParaRPr lang="en-US" sz="3200" i="1" dirty="0">
              <a:solidFill>
                <a:schemeClr val="tx2">
                  <a:satMod val="130000"/>
                </a:schemeClr>
              </a:solidFill>
              <a:cs typeface="+mj-cs"/>
            </a:endParaRPr>
          </a:p>
        </p:txBody>
      </p:sp>
      <p:sp>
        <p:nvSpPr>
          <p:cNvPr id="18435" name="Rectangle 3"/>
          <p:cNvSpPr>
            <a:spLocks noGrp="1" noChangeArrowheads="1"/>
          </p:cNvSpPr>
          <p:nvPr>
            <p:ph type="body" idx="4294967295"/>
          </p:nvPr>
        </p:nvSpPr>
        <p:spPr>
          <a:xfrm>
            <a:off x="971550" y="1773238"/>
            <a:ext cx="7929563" cy="5133975"/>
          </a:xfrm>
        </p:spPr>
        <p:txBody>
          <a:bodyPr>
            <a:normAutofit/>
          </a:bodyPr>
          <a:lstStyle/>
          <a:p>
            <a:pPr marL="533400" indent="-533400" eaLnBrk="1" fontAlgn="auto" hangingPunct="1">
              <a:spcAft>
                <a:spcPts val="0"/>
              </a:spcAft>
              <a:buFont typeface="Wingdings 2"/>
              <a:buChar char=""/>
              <a:defRPr/>
            </a:pPr>
            <a:r>
              <a:rPr lang="en-US" dirty="0" err="1">
                <a:latin typeface="Arial" pitchFamily="34" charset="0"/>
                <a:cs typeface="+mn-cs"/>
              </a:rPr>
              <a:t>Untuk</a:t>
            </a:r>
            <a:r>
              <a:rPr lang="en-US" dirty="0">
                <a:latin typeface="Arial" pitchFamily="34" charset="0"/>
                <a:cs typeface="+mn-cs"/>
              </a:rPr>
              <a:t> </a:t>
            </a:r>
            <a:r>
              <a:rPr lang="en-US" dirty="0" err="1">
                <a:latin typeface="Arial" pitchFamily="34" charset="0"/>
                <a:cs typeface="+mn-cs"/>
              </a:rPr>
              <a:t>tiap</a:t>
            </a:r>
            <a:r>
              <a:rPr lang="en-US" dirty="0">
                <a:latin typeface="Arial" pitchFamily="34" charset="0"/>
                <a:cs typeface="+mn-cs"/>
              </a:rPr>
              <a:t> </a:t>
            </a:r>
            <a:r>
              <a:rPr lang="en-US" dirty="0" err="1">
                <a:latin typeface="Arial" pitchFamily="34" charset="0"/>
                <a:cs typeface="+mn-cs"/>
              </a:rPr>
              <a:t>kelompok</a:t>
            </a:r>
            <a:r>
              <a:rPr lang="en-US" dirty="0">
                <a:latin typeface="Arial" pitchFamily="34" charset="0"/>
                <a:cs typeface="+mn-cs"/>
              </a:rPr>
              <a:t> :</a:t>
            </a:r>
          </a:p>
          <a:p>
            <a:pPr marL="914400" lvl="1" indent="-457200" eaLnBrk="1" fontAlgn="auto" hangingPunct="1">
              <a:spcAft>
                <a:spcPts val="0"/>
              </a:spcAft>
              <a:buFontTx/>
              <a:buAutoNum type="arabicPeriod"/>
              <a:defRPr/>
            </a:pPr>
            <a:r>
              <a:rPr lang="en-US" dirty="0" err="1">
                <a:cs typeface="+mn-cs"/>
              </a:rPr>
              <a:t>Tinjaulah</a:t>
            </a:r>
            <a:r>
              <a:rPr lang="en-US" dirty="0">
                <a:cs typeface="+mn-cs"/>
              </a:rPr>
              <a:t> </a:t>
            </a:r>
            <a:r>
              <a:rPr lang="en-US" dirty="0" err="1">
                <a:cs typeface="+mn-cs"/>
              </a:rPr>
              <a:t>kembali</a:t>
            </a:r>
            <a:r>
              <a:rPr lang="en-US" dirty="0">
                <a:cs typeface="+mn-cs"/>
              </a:rPr>
              <a:t> </a:t>
            </a:r>
            <a:r>
              <a:rPr lang="en-US" dirty="0" err="1">
                <a:cs typeface="+mn-cs"/>
              </a:rPr>
              <a:t>laporan</a:t>
            </a:r>
            <a:r>
              <a:rPr lang="en-US" dirty="0">
                <a:cs typeface="+mn-cs"/>
              </a:rPr>
              <a:t> </a:t>
            </a:r>
            <a:r>
              <a:rPr lang="en-US" dirty="0" err="1">
                <a:cs typeface="+mn-cs"/>
              </a:rPr>
              <a:t>proyek</a:t>
            </a:r>
            <a:r>
              <a:rPr lang="en-US" dirty="0">
                <a:cs typeface="+mn-cs"/>
              </a:rPr>
              <a:t> </a:t>
            </a:r>
            <a:r>
              <a:rPr lang="en-US" dirty="0" err="1">
                <a:cs typeface="+mn-cs"/>
              </a:rPr>
              <a:t>tahap</a:t>
            </a:r>
            <a:r>
              <a:rPr lang="en-US" dirty="0">
                <a:cs typeface="+mn-cs"/>
              </a:rPr>
              <a:t> I RPL  </a:t>
            </a:r>
            <a:r>
              <a:rPr lang="en-US" i="1" dirty="0">
                <a:cs typeface="+mn-cs"/>
              </a:rPr>
              <a:t>(Project Charter &amp; SRS</a:t>
            </a:r>
            <a:r>
              <a:rPr lang="en-US" dirty="0">
                <a:cs typeface="+mn-cs"/>
              </a:rPr>
              <a:t>)</a:t>
            </a:r>
            <a:r>
              <a:rPr lang="en-US" i="1" dirty="0">
                <a:cs typeface="+mn-cs"/>
              </a:rPr>
              <a:t>,</a:t>
            </a:r>
            <a:r>
              <a:rPr lang="en-US" dirty="0">
                <a:cs typeface="+mn-cs"/>
              </a:rPr>
              <a:t> </a:t>
            </a:r>
            <a:r>
              <a:rPr lang="en-US" dirty="0" err="1">
                <a:cs typeface="+mn-cs"/>
              </a:rPr>
              <a:t>dan</a:t>
            </a:r>
            <a:r>
              <a:rPr lang="en-US" dirty="0">
                <a:cs typeface="+mn-cs"/>
              </a:rPr>
              <a:t> </a:t>
            </a:r>
            <a:r>
              <a:rPr lang="en-US" dirty="0" err="1">
                <a:cs typeface="+mn-cs"/>
              </a:rPr>
              <a:t>pertajam</a:t>
            </a:r>
            <a:r>
              <a:rPr lang="en-US" dirty="0">
                <a:cs typeface="+mn-cs"/>
              </a:rPr>
              <a:t> </a:t>
            </a:r>
            <a:r>
              <a:rPr lang="en-US" dirty="0" err="1">
                <a:cs typeface="+mn-cs"/>
              </a:rPr>
              <a:t>bagian-bagian</a:t>
            </a:r>
            <a:r>
              <a:rPr lang="en-US" dirty="0">
                <a:cs typeface="+mn-cs"/>
              </a:rPr>
              <a:t> yang </a:t>
            </a:r>
            <a:r>
              <a:rPr lang="en-US" dirty="0" err="1">
                <a:cs typeface="+mn-cs"/>
              </a:rPr>
              <a:t>perlu</a:t>
            </a:r>
            <a:r>
              <a:rPr lang="en-US" dirty="0">
                <a:cs typeface="+mn-cs"/>
              </a:rPr>
              <a:t> </a:t>
            </a:r>
            <a:r>
              <a:rPr lang="id-ID" dirty="0">
                <a:cs typeface="+mn-cs"/>
              </a:rPr>
              <a:t>.</a:t>
            </a:r>
            <a:endParaRPr lang="en-US" dirty="0">
              <a:cs typeface="+mn-cs"/>
            </a:endParaRPr>
          </a:p>
          <a:p>
            <a:pPr marL="914400" lvl="1" indent="-457200" eaLnBrk="1" fontAlgn="auto" hangingPunct="1">
              <a:spcAft>
                <a:spcPts val="0"/>
              </a:spcAft>
              <a:buFontTx/>
              <a:buAutoNum type="arabicPeriod"/>
              <a:defRPr/>
            </a:pPr>
            <a:r>
              <a:rPr lang="id-ID" dirty="0">
                <a:cs typeface="+mn-cs"/>
              </a:rPr>
              <a:t>Buat</a:t>
            </a:r>
            <a:r>
              <a:rPr lang="en-US" dirty="0">
                <a:cs typeface="+mn-cs"/>
              </a:rPr>
              <a:t> </a:t>
            </a:r>
            <a:r>
              <a:rPr lang="en-US" dirty="0" err="1">
                <a:cs typeface="+mn-cs"/>
              </a:rPr>
              <a:t>revisi</a:t>
            </a:r>
            <a:r>
              <a:rPr lang="en-US" dirty="0">
                <a:cs typeface="+mn-cs"/>
              </a:rPr>
              <a:t> diagram use case </a:t>
            </a:r>
            <a:r>
              <a:rPr lang="en-US" dirty="0" err="1">
                <a:cs typeface="+mn-cs"/>
              </a:rPr>
              <a:t>dari</a:t>
            </a:r>
            <a:r>
              <a:rPr lang="en-US" dirty="0">
                <a:cs typeface="+mn-cs"/>
              </a:rPr>
              <a:t> </a:t>
            </a:r>
            <a:r>
              <a:rPr lang="en-US" dirty="0" err="1">
                <a:cs typeface="+mn-cs"/>
              </a:rPr>
              <a:t>proyek</a:t>
            </a:r>
            <a:r>
              <a:rPr lang="en-US" dirty="0">
                <a:cs typeface="+mn-cs"/>
              </a:rPr>
              <a:t> </a:t>
            </a:r>
            <a:r>
              <a:rPr lang="en-US" dirty="0" err="1">
                <a:cs typeface="+mn-cs"/>
              </a:rPr>
              <a:t>Anda</a:t>
            </a:r>
            <a:r>
              <a:rPr lang="en-US" dirty="0">
                <a:cs typeface="+mn-cs"/>
              </a:rPr>
              <a:t>.</a:t>
            </a:r>
          </a:p>
          <a:p>
            <a:pPr marL="914400" lvl="1" indent="-457200" eaLnBrk="1" fontAlgn="auto" hangingPunct="1">
              <a:spcAft>
                <a:spcPts val="0"/>
              </a:spcAft>
              <a:buFontTx/>
              <a:buAutoNum type="arabicPeriod"/>
              <a:defRPr/>
            </a:pPr>
            <a:r>
              <a:rPr lang="en-US" dirty="0" err="1">
                <a:cs typeface="+mn-cs"/>
              </a:rPr>
              <a:t>Buat</a:t>
            </a:r>
            <a:r>
              <a:rPr lang="en-US" dirty="0">
                <a:cs typeface="+mn-cs"/>
              </a:rPr>
              <a:t> diagram </a:t>
            </a:r>
            <a:r>
              <a:rPr lang="en-US" dirty="0" err="1">
                <a:cs typeface="+mn-cs"/>
              </a:rPr>
              <a:t>aktivitas</a:t>
            </a:r>
            <a:r>
              <a:rPr lang="en-US" dirty="0">
                <a:cs typeface="+mn-cs"/>
              </a:rPr>
              <a:t> </a:t>
            </a:r>
            <a:r>
              <a:rPr lang="en-US" dirty="0" err="1">
                <a:cs typeface="+mn-cs"/>
              </a:rPr>
              <a:t>untuk</a:t>
            </a:r>
            <a:r>
              <a:rPr lang="en-US" dirty="0">
                <a:cs typeface="+mn-cs"/>
              </a:rPr>
              <a:t> </a:t>
            </a:r>
            <a:r>
              <a:rPr lang="en-US" dirty="0" err="1">
                <a:cs typeface="+mn-cs"/>
              </a:rPr>
              <a:t>setiap</a:t>
            </a:r>
            <a:r>
              <a:rPr lang="en-US" dirty="0">
                <a:cs typeface="+mn-cs"/>
              </a:rPr>
              <a:t> use case.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Pengantar UML</a:t>
            </a:r>
          </a:p>
        </p:txBody>
      </p:sp>
      <p:sp>
        <p:nvSpPr>
          <p:cNvPr id="12291" name="Rectangle 3"/>
          <p:cNvSpPr>
            <a:spLocks noGrp="1" noChangeArrowheads="1"/>
          </p:cNvSpPr>
          <p:nvPr>
            <p:ph idx="1"/>
          </p:nvPr>
        </p:nvSpPr>
        <p:spPr>
          <a:xfrm>
            <a:off x="1000125" y="1500188"/>
            <a:ext cx="7497763" cy="4800600"/>
          </a:xfrm>
        </p:spPr>
        <p:txBody>
          <a:bodyPr/>
          <a:lstStyle/>
          <a:p>
            <a:pPr eaLnBrk="1" hangingPunct="1">
              <a:buFont typeface="Wingdings" pitchFamily="2" charset="2"/>
              <a:buNone/>
            </a:pPr>
            <a:r>
              <a:rPr lang="en-US" b="1" dirty="0">
                <a:latin typeface="New York" charset="0"/>
                <a:ea typeface="HGｺﾞｼｯｸE"/>
                <a:cs typeface="Times New Roman" pitchFamily="18" charset="0"/>
              </a:rPr>
              <a:t>	</a:t>
            </a:r>
            <a:r>
              <a:rPr lang="en-US" b="1" i="1" dirty="0">
                <a:latin typeface="New York" charset="0"/>
                <a:ea typeface="HGｺﾞｼｯｸE"/>
                <a:cs typeface="Times New Roman" pitchFamily="18" charset="0"/>
              </a:rPr>
              <a:t>Unified Modeling Language (UML) </a:t>
            </a:r>
            <a:r>
              <a:rPr lang="en-US" dirty="0">
                <a:ea typeface="HGｺﾞｼｯｸE"/>
                <a:cs typeface="Times New Roman" pitchFamily="18" charset="0"/>
              </a:rPr>
              <a:t>–</a:t>
            </a:r>
            <a:r>
              <a:rPr lang="en-US" dirty="0">
                <a:latin typeface="New York" charset="0"/>
                <a:ea typeface="HGｺﾞｼｯｸE"/>
                <a:cs typeface="Times New Roman" pitchFamily="18" charset="0"/>
              </a:rPr>
              <a:t> </a:t>
            </a:r>
            <a:r>
              <a:rPr lang="en-US" dirty="0" err="1">
                <a:solidFill>
                  <a:srgbClr val="0000FF"/>
                </a:solidFill>
                <a:latin typeface="New York" charset="0"/>
                <a:ea typeface="HGｺﾞｼｯｸE"/>
                <a:cs typeface="Times New Roman" pitchFamily="18" charset="0"/>
              </a:rPr>
              <a:t>aturan-aturan</a:t>
            </a:r>
            <a:r>
              <a:rPr lang="en-US" dirty="0">
                <a:solidFill>
                  <a:srgbClr val="0000FF"/>
                </a:solidFill>
                <a:latin typeface="New York" charset="0"/>
                <a:ea typeface="HGｺﾞｼｯｸE"/>
                <a:cs typeface="Times New Roman" pitchFamily="18" charset="0"/>
              </a:rPr>
              <a:t> </a:t>
            </a:r>
            <a:r>
              <a:rPr lang="en-US" dirty="0" err="1">
                <a:solidFill>
                  <a:srgbClr val="0000FF"/>
                </a:solidFill>
                <a:latin typeface="New York" charset="0"/>
                <a:ea typeface="HGｺﾞｼｯｸE"/>
                <a:cs typeface="Times New Roman" pitchFamily="18" charset="0"/>
              </a:rPr>
              <a:t>pemodelan</a:t>
            </a:r>
            <a:r>
              <a:rPr lang="en-US" dirty="0">
                <a:solidFill>
                  <a:srgbClr val="0000FF"/>
                </a:solidFill>
                <a:latin typeface="New York" charset="0"/>
                <a:ea typeface="HGｺﾞｼｯｸE"/>
                <a:cs typeface="Times New Roman" pitchFamily="18" charset="0"/>
              </a:rPr>
              <a:t> </a:t>
            </a:r>
            <a:r>
              <a:rPr lang="en-US" dirty="0">
                <a:latin typeface="New York" charset="0"/>
                <a:ea typeface="HGｺﾞｼｯｸE"/>
                <a:cs typeface="Times New Roman" pitchFamily="18" charset="0"/>
              </a:rPr>
              <a:t>yang </a:t>
            </a:r>
            <a:r>
              <a:rPr lang="en-US" dirty="0" err="1">
                <a:latin typeface="New York" charset="0"/>
                <a:ea typeface="HGｺﾞｼｯｸE"/>
                <a:cs typeface="Times New Roman" pitchFamily="18" charset="0"/>
              </a:rPr>
              <a:t>digunakan</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untuk</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mendeskripsikan</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sistem</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perangkat</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lunak</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dalam</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bentuk</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kumpulan</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obyek</a:t>
            </a:r>
            <a:r>
              <a:rPr lang="en-US" dirty="0">
                <a:latin typeface="New York" charset="0"/>
                <a:ea typeface="HGｺﾞｼｯｸE"/>
                <a:cs typeface="Times New Roman" pitchFamily="18" charset="0"/>
              </a:rPr>
              <a:t>. </a:t>
            </a:r>
          </a:p>
          <a:p>
            <a:pPr lvl="2" eaLnBrk="1" hangingPunct="1"/>
            <a:r>
              <a:rPr lang="en-US" dirty="0">
                <a:latin typeface="New York" charset="0"/>
                <a:ea typeface="HGｺﾞｼｯｸE"/>
                <a:cs typeface="Times New Roman" pitchFamily="18" charset="0"/>
              </a:rPr>
              <a:t>UML </a:t>
            </a:r>
            <a:r>
              <a:rPr lang="en-US" dirty="0" err="1">
                <a:solidFill>
                  <a:srgbClr val="0000FF"/>
                </a:solidFill>
                <a:latin typeface="New York" charset="0"/>
                <a:ea typeface="HGｺﾞｼｯｸE"/>
                <a:cs typeface="Times New Roman" pitchFamily="18" charset="0"/>
              </a:rPr>
              <a:t>bukan</a:t>
            </a:r>
            <a:r>
              <a:rPr lang="en-US" dirty="0">
                <a:solidFill>
                  <a:srgbClr val="0000FF"/>
                </a:solidFill>
                <a:latin typeface="New York" charset="0"/>
                <a:ea typeface="HGｺﾞｼｯｸE"/>
                <a:cs typeface="Times New Roman" pitchFamily="18" charset="0"/>
              </a:rPr>
              <a:t> </a:t>
            </a:r>
            <a:r>
              <a:rPr lang="en-US" dirty="0" err="1">
                <a:solidFill>
                  <a:srgbClr val="0000FF"/>
                </a:solidFill>
                <a:latin typeface="New York" charset="0"/>
                <a:ea typeface="HGｺﾞｼｯｸE"/>
                <a:cs typeface="Times New Roman" pitchFamily="18" charset="0"/>
              </a:rPr>
              <a:t>sebuah</a:t>
            </a:r>
            <a:r>
              <a:rPr lang="en-US" dirty="0">
                <a:solidFill>
                  <a:srgbClr val="0000FF"/>
                </a:solidFill>
                <a:latin typeface="New York" charset="0"/>
                <a:ea typeface="HGｺﾞｼｯｸE"/>
                <a:cs typeface="Times New Roman" pitchFamily="18" charset="0"/>
              </a:rPr>
              <a:t> </a:t>
            </a:r>
            <a:r>
              <a:rPr lang="en-US" dirty="0" err="1">
                <a:solidFill>
                  <a:srgbClr val="0000FF"/>
                </a:solidFill>
                <a:latin typeface="New York" charset="0"/>
                <a:ea typeface="HGｺﾞｼｯｸE"/>
                <a:cs typeface="Times New Roman" pitchFamily="18" charset="0"/>
              </a:rPr>
              <a:t>metode</a:t>
            </a:r>
            <a:r>
              <a:rPr lang="en-US" dirty="0">
                <a:solidFill>
                  <a:srgbClr val="0000FF"/>
                </a:solidFill>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untuk</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mengembangkan</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sistem</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akan</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tetapi</a:t>
            </a:r>
            <a:r>
              <a:rPr lang="en-US" dirty="0">
                <a:latin typeface="New York" charset="0"/>
                <a:ea typeface="HGｺﾞｼｯｸE"/>
                <a:cs typeface="Times New Roman" pitchFamily="18" charset="0"/>
              </a:rPr>
              <a:t> </a:t>
            </a:r>
            <a:r>
              <a:rPr lang="en-US" dirty="0" err="1">
                <a:solidFill>
                  <a:srgbClr val="C00000"/>
                </a:solidFill>
                <a:latin typeface="New York" charset="0"/>
                <a:ea typeface="HGｺﾞｼｯｸE"/>
                <a:cs typeface="Times New Roman" pitchFamily="18" charset="0"/>
              </a:rPr>
              <a:t>notasi-notasi</a:t>
            </a:r>
            <a:r>
              <a:rPr lang="en-US" dirty="0">
                <a:solidFill>
                  <a:srgbClr val="C00000"/>
                </a:solidFill>
                <a:latin typeface="New York" charset="0"/>
                <a:ea typeface="HGｺﾞｼｯｸE"/>
                <a:cs typeface="Times New Roman" pitchFamily="18" charset="0"/>
              </a:rPr>
              <a:t> </a:t>
            </a:r>
            <a:r>
              <a:rPr lang="en-US" dirty="0">
                <a:latin typeface="New York" charset="0"/>
                <a:ea typeface="HGｺﾞｼｯｸE"/>
                <a:cs typeface="Times New Roman" pitchFamily="18" charset="0"/>
              </a:rPr>
              <a:t>yang </a:t>
            </a:r>
            <a:r>
              <a:rPr lang="en-US" dirty="0" err="1">
                <a:latin typeface="New York" charset="0"/>
                <a:ea typeface="HGｺﾞｼｯｸE"/>
                <a:cs typeface="Times New Roman" pitchFamily="18" charset="0"/>
              </a:rPr>
              <a:t>digunakan</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secara</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umum</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sebagai</a:t>
            </a:r>
            <a:r>
              <a:rPr lang="en-US" dirty="0">
                <a:latin typeface="New York" charset="0"/>
                <a:ea typeface="HGｺﾞｼｯｸE"/>
                <a:cs typeface="Times New Roman" pitchFamily="18" charset="0"/>
              </a:rPr>
              <a:t> </a:t>
            </a:r>
            <a:r>
              <a:rPr lang="en-US" dirty="0" err="1">
                <a:latin typeface="New York" charset="0"/>
                <a:ea typeface="HGｺﾞｼｯｸE"/>
                <a:cs typeface="Times New Roman" pitchFamily="18" charset="0"/>
              </a:rPr>
              <a:t>standar</a:t>
            </a:r>
            <a:r>
              <a:rPr lang="en-US" dirty="0">
                <a:latin typeface="New York" charset="0"/>
                <a:ea typeface="HGｺﾞｼｯｸE"/>
                <a:cs typeface="Times New Roman" pitchFamily="18" charset="0"/>
              </a:rPr>
              <a:t> </a:t>
            </a:r>
            <a:r>
              <a:rPr lang="en-US" dirty="0" err="1">
                <a:solidFill>
                  <a:srgbClr val="C00000"/>
                </a:solidFill>
                <a:latin typeface="New York" charset="0"/>
                <a:ea typeface="HGｺﾞｼｯｸE"/>
                <a:cs typeface="Times New Roman" pitchFamily="18" charset="0"/>
              </a:rPr>
              <a:t>untuk</a:t>
            </a:r>
            <a:r>
              <a:rPr lang="en-US" dirty="0">
                <a:solidFill>
                  <a:srgbClr val="C00000"/>
                </a:solidFill>
                <a:latin typeface="New York" charset="0"/>
                <a:ea typeface="HGｺﾞｼｯｸE"/>
                <a:cs typeface="Times New Roman" pitchFamily="18" charset="0"/>
              </a:rPr>
              <a:t> </a:t>
            </a:r>
            <a:r>
              <a:rPr lang="en-US" dirty="0" err="1">
                <a:solidFill>
                  <a:srgbClr val="C00000"/>
                </a:solidFill>
                <a:latin typeface="New York" charset="0"/>
                <a:ea typeface="HGｺﾞｼｯｸE"/>
                <a:cs typeface="Times New Roman" pitchFamily="18" charset="0"/>
              </a:rPr>
              <a:t>pemodelan</a:t>
            </a:r>
            <a:r>
              <a:rPr lang="en-US" dirty="0">
                <a:solidFill>
                  <a:srgbClr val="C00000"/>
                </a:solidFill>
                <a:latin typeface="New York" charset="0"/>
                <a:ea typeface="HGｺﾞｼｯｸE"/>
                <a:cs typeface="Times New Roman" pitchFamily="18" charset="0"/>
              </a:rPr>
              <a:t> </a:t>
            </a:r>
            <a:r>
              <a:rPr lang="en-US" dirty="0" err="1">
                <a:solidFill>
                  <a:srgbClr val="C00000"/>
                </a:solidFill>
                <a:latin typeface="New York" charset="0"/>
                <a:ea typeface="HGｺﾞｼｯｸE"/>
                <a:cs typeface="Times New Roman" pitchFamily="18" charset="0"/>
              </a:rPr>
              <a:t>obyek</a:t>
            </a:r>
            <a:r>
              <a:rPr lang="en-US" dirty="0">
                <a:latin typeface="New York" charset="0"/>
                <a:ea typeface="HGｺﾞｼｯｸE"/>
                <a:cs typeface="Times New Roman" pitchFamily="18" charset="0"/>
              </a:rPr>
              <a:t>.  </a:t>
            </a:r>
            <a:r>
              <a:rPr lang="en-US" dirty="0">
                <a:ea typeface="HGｺﾞｼｯｸE"/>
              </a:rPr>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Obyek dan Atribut </a:t>
            </a:r>
          </a:p>
        </p:txBody>
      </p:sp>
      <p:sp>
        <p:nvSpPr>
          <p:cNvPr id="13315" name="Rectangle 3"/>
          <p:cNvSpPr>
            <a:spLocks noGrp="1" noChangeArrowheads="1"/>
          </p:cNvSpPr>
          <p:nvPr>
            <p:ph idx="1"/>
          </p:nvPr>
        </p:nvSpPr>
        <p:spPr>
          <a:xfrm>
            <a:off x="1143000" y="1500188"/>
            <a:ext cx="7848600" cy="5029200"/>
          </a:xfrm>
        </p:spPr>
        <p:txBody>
          <a:bodyPr/>
          <a:lstStyle/>
          <a:p>
            <a:pPr eaLnBrk="1" hangingPunct="1">
              <a:buFont typeface="Wingdings" pitchFamily="2" charset="2"/>
              <a:buNone/>
            </a:pPr>
            <a:r>
              <a:rPr lang="en-US" sz="2400" b="1" dirty="0">
                <a:ea typeface="HGｺﾞｼｯｸE"/>
              </a:rPr>
              <a:t>	</a:t>
            </a:r>
            <a:r>
              <a:rPr lang="en-US" sz="2400" b="1" dirty="0" err="1">
                <a:ea typeface="HGｺﾞｼｯｸE"/>
              </a:rPr>
              <a:t>Obyek</a:t>
            </a:r>
            <a:r>
              <a:rPr lang="en-US" sz="2400" dirty="0">
                <a:ea typeface="HGｺﾞｼｯｸE"/>
              </a:rPr>
              <a:t> – </a:t>
            </a:r>
            <a:r>
              <a:rPr lang="en-US" sz="2400" dirty="0" err="1">
                <a:solidFill>
                  <a:srgbClr val="0000FF"/>
                </a:solidFill>
                <a:ea typeface="HGｺﾞｼｯｸE"/>
              </a:rPr>
              <a:t>sesuatu</a:t>
            </a:r>
            <a:r>
              <a:rPr lang="en-US" sz="2400" dirty="0">
                <a:ea typeface="HGｺﾞｼｯｸE"/>
              </a:rPr>
              <a:t> yang </a:t>
            </a:r>
            <a:r>
              <a:rPr lang="en-US" sz="2400" dirty="0" err="1">
                <a:ea typeface="HGｺﾞｼｯｸE"/>
              </a:rPr>
              <a:t>dapat</a:t>
            </a:r>
            <a:r>
              <a:rPr lang="en-US" sz="2400" dirty="0">
                <a:ea typeface="HGｺﾞｼｯｸE"/>
              </a:rPr>
              <a:t> </a:t>
            </a:r>
            <a:r>
              <a:rPr lang="en-US" sz="2400" dirty="0" err="1">
                <a:solidFill>
                  <a:srgbClr val="0000FF"/>
                </a:solidFill>
                <a:ea typeface="HGｺﾞｼｯｸE"/>
              </a:rPr>
              <a:t>dilihat</a:t>
            </a:r>
            <a:r>
              <a:rPr lang="en-US" sz="2400" dirty="0">
                <a:solidFill>
                  <a:srgbClr val="0000FF"/>
                </a:solidFill>
                <a:ea typeface="HGｺﾞｼｯｸE"/>
              </a:rPr>
              <a:t>, </a:t>
            </a:r>
            <a:r>
              <a:rPr lang="en-US" sz="2400" dirty="0" err="1">
                <a:solidFill>
                  <a:srgbClr val="0000FF"/>
                </a:solidFill>
                <a:ea typeface="HGｺﾞｼｯｸE"/>
              </a:rPr>
              <a:t>disentuh</a:t>
            </a:r>
            <a:r>
              <a:rPr lang="en-US" sz="2400" dirty="0">
                <a:solidFill>
                  <a:srgbClr val="0000FF"/>
                </a:solidFill>
                <a:ea typeface="HGｺﾞｼｯｸE"/>
              </a:rPr>
              <a:t> </a:t>
            </a:r>
            <a:r>
              <a:rPr lang="en-US" sz="2400" dirty="0" err="1">
                <a:ea typeface="HGｺﾞｼｯｸE"/>
              </a:rPr>
              <a:t>atau</a:t>
            </a:r>
            <a:r>
              <a:rPr lang="en-US" sz="2400" dirty="0">
                <a:ea typeface="HGｺﾞｼｯｸE"/>
              </a:rPr>
              <a:t> </a:t>
            </a:r>
            <a:r>
              <a:rPr lang="en-US" sz="2400" dirty="0" err="1">
                <a:solidFill>
                  <a:srgbClr val="0000FF"/>
                </a:solidFill>
                <a:ea typeface="HGｺﾞｼｯｸE"/>
              </a:rPr>
              <a:t>dirasakan</a:t>
            </a:r>
            <a:r>
              <a:rPr lang="en-US" sz="2400" dirty="0">
                <a:ea typeface="HGｺﾞｼｯｸE"/>
              </a:rPr>
              <a:t> </a:t>
            </a:r>
            <a:r>
              <a:rPr lang="en-US" sz="2400" dirty="0" err="1">
                <a:ea typeface="HGｺﾞｼｯｸE"/>
              </a:rPr>
              <a:t>dan</a:t>
            </a:r>
            <a:r>
              <a:rPr lang="en-US" sz="2400" dirty="0">
                <a:ea typeface="HGｺﾞｼｯｸE"/>
              </a:rPr>
              <a:t> </a:t>
            </a:r>
            <a:r>
              <a:rPr lang="en-US" sz="2400" dirty="0" err="1">
                <a:solidFill>
                  <a:srgbClr val="0000FF"/>
                </a:solidFill>
                <a:ea typeface="HGｺﾞｼｯｸE"/>
              </a:rPr>
              <a:t>digunakan</a:t>
            </a:r>
            <a:r>
              <a:rPr lang="en-US" sz="2400" dirty="0">
                <a:ea typeface="HGｺﾞｼｯｸE"/>
              </a:rPr>
              <a:t> </a:t>
            </a:r>
            <a:r>
              <a:rPr lang="en-US" sz="2400" dirty="0" err="1">
                <a:ea typeface="HGｺﾞｼｯｸE"/>
              </a:rPr>
              <a:t>pengguna</a:t>
            </a:r>
            <a:r>
              <a:rPr lang="en-US" sz="2400" dirty="0">
                <a:ea typeface="HGｺﾞｼｯｸE"/>
              </a:rPr>
              <a:t> </a:t>
            </a:r>
            <a:r>
              <a:rPr lang="en-US" sz="2400" dirty="0" err="1">
                <a:ea typeface="HGｺﾞｼｯｸE"/>
              </a:rPr>
              <a:t>serta</a:t>
            </a:r>
            <a:r>
              <a:rPr lang="en-US" sz="2400" dirty="0">
                <a:ea typeface="HGｺﾞｼｯｸE"/>
              </a:rPr>
              <a:t> </a:t>
            </a:r>
            <a:r>
              <a:rPr lang="en-US" sz="2400" dirty="0" err="1">
                <a:ea typeface="HGｺﾞｼｯｸE"/>
              </a:rPr>
              <a:t>akan</a:t>
            </a:r>
            <a:r>
              <a:rPr lang="en-US" sz="2400" dirty="0">
                <a:ea typeface="HGｺﾞｼｯｸE"/>
              </a:rPr>
              <a:t> </a:t>
            </a:r>
            <a:r>
              <a:rPr lang="en-US" sz="2400" dirty="0" err="1">
                <a:ea typeface="HGｺﾞｼｯｸE"/>
              </a:rPr>
              <a:t>disimpan</a:t>
            </a:r>
            <a:r>
              <a:rPr lang="en-US" sz="2400" dirty="0">
                <a:ea typeface="HGｺﾞｼｯｸE"/>
              </a:rPr>
              <a:t> </a:t>
            </a:r>
            <a:r>
              <a:rPr lang="en-US" sz="2400" dirty="0">
                <a:solidFill>
                  <a:srgbClr val="C00000"/>
                </a:solidFill>
                <a:ea typeface="HGｺﾞｼｯｸE"/>
              </a:rPr>
              <a:t>data</a:t>
            </a:r>
            <a:r>
              <a:rPr lang="en-US" sz="2400" dirty="0">
                <a:ea typeface="HGｺﾞｼｯｸE"/>
              </a:rPr>
              <a:t> </a:t>
            </a:r>
            <a:r>
              <a:rPr lang="en-US" sz="2400" dirty="0" err="1">
                <a:ea typeface="HGｺﾞｼｯｸE"/>
              </a:rPr>
              <a:t>dan</a:t>
            </a:r>
            <a:r>
              <a:rPr lang="en-US" sz="2400" dirty="0">
                <a:ea typeface="HGｺﾞｼｯｸE"/>
              </a:rPr>
              <a:t> </a:t>
            </a:r>
            <a:r>
              <a:rPr lang="en-US" sz="2400" dirty="0" err="1">
                <a:solidFill>
                  <a:srgbClr val="C00000"/>
                </a:solidFill>
                <a:ea typeface="HGｺﾞｼｯｸE"/>
              </a:rPr>
              <a:t>perilaku</a:t>
            </a:r>
            <a:r>
              <a:rPr lang="en-US" sz="2400" dirty="0" err="1">
                <a:ea typeface="HGｺﾞｼｯｸE"/>
              </a:rPr>
              <a:t>nya</a:t>
            </a:r>
            <a:r>
              <a:rPr lang="en-US" sz="2400" dirty="0">
                <a:ea typeface="HGｺﾞｼｯｸE"/>
              </a:rPr>
              <a:t>.  </a:t>
            </a:r>
            <a:r>
              <a:rPr lang="en-US" sz="2400" dirty="0" err="1">
                <a:ea typeface="HGｺﾞｼｯｸE"/>
              </a:rPr>
              <a:t>Obyek</a:t>
            </a:r>
            <a:r>
              <a:rPr lang="en-US" sz="2400" dirty="0">
                <a:ea typeface="HGｺﾞｼｯｸE"/>
              </a:rPr>
              <a:t> </a:t>
            </a:r>
            <a:r>
              <a:rPr lang="en-US" sz="2400" dirty="0" err="1">
                <a:ea typeface="HGｺﾞｼｯｸE"/>
              </a:rPr>
              <a:t>dapat</a:t>
            </a:r>
            <a:r>
              <a:rPr lang="en-US" sz="2400" dirty="0">
                <a:ea typeface="HGｺﾞｼｯｸE"/>
              </a:rPr>
              <a:t> </a:t>
            </a:r>
            <a:r>
              <a:rPr lang="en-US" sz="2400" dirty="0" err="1">
                <a:ea typeface="HGｺﾞｼｯｸE"/>
              </a:rPr>
              <a:t>berupa</a:t>
            </a:r>
            <a:r>
              <a:rPr lang="en-US" sz="2400" dirty="0">
                <a:ea typeface="HGｺﾞｼｯｸE"/>
              </a:rPr>
              <a:t>:</a:t>
            </a:r>
          </a:p>
          <a:p>
            <a:pPr lvl="1" eaLnBrk="1" hangingPunct="1"/>
            <a:r>
              <a:rPr lang="en-US" sz="2000" dirty="0" err="1">
                <a:ea typeface="HGｺﾞｼｯｸE"/>
              </a:rPr>
              <a:t>Orang</a:t>
            </a:r>
            <a:r>
              <a:rPr lang="en-US" sz="2000" dirty="0">
                <a:ea typeface="HGｺﾞｼｯｸE"/>
              </a:rPr>
              <a:t>, </a:t>
            </a:r>
            <a:r>
              <a:rPr lang="en-US" sz="2000" dirty="0" err="1">
                <a:ea typeface="HGｺﾞｼｯｸE"/>
              </a:rPr>
              <a:t>tempat</a:t>
            </a:r>
            <a:r>
              <a:rPr lang="en-US" sz="2000" dirty="0">
                <a:ea typeface="HGｺﾞｼｯｸE"/>
              </a:rPr>
              <a:t>, </a:t>
            </a:r>
            <a:r>
              <a:rPr lang="en-US" sz="2000" dirty="0" err="1">
                <a:ea typeface="HGｺﾞｼｯｸE"/>
              </a:rPr>
              <a:t>benda</a:t>
            </a:r>
            <a:r>
              <a:rPr lang="en-US" sz="2000" dirty="0">
                <a:ea typeface="HGｺﾞｼｯｸE"/>
              </a:rPr>
              <a:t> </a:t>
            </a:r>
            <a:r>
              <a:rPr lang="en-US" sz="2000" dirty="0" err="1">
                <a:ea typeface="HGｺﾞｼｯｸE"/>
              </a:rPr>
              <a:t>atau</a:t>
            </a:r>
            <a:r>
              <a:rPr lang="en-US" sz="2000" dirty="0">
                <a:ea typeface="HGｺﾞｼｯｸE"/>
              </a:rPr>
              <a:t> </a:t>
            </a:r>
            <a:r>
              <a:rPr lang="en-US" sz="2000" dirty="0" err="1">
                <a:ea typeface="HGｺﾞｼｯｸE"/>
              </a:rPr>
              <a:t>kejadian</a:t>
            </a:r>
            <a:endParaRPr lang="en-US" sz="2000" dirty="0">
              <a:ea typeface="HGｺﾞｼｯｸE"/>
            </a:endParaRPr>
          </a:p>
          <a:p>
            <a:pPr lvl="1" eaLnBrk="1" hangingPunct="1"/>
            <a:r>
              <a:rPr lang="en-US" sz="2000" dirty="0" err="1">
                <a:ea typeface="HGｺﾞｼｯｸE"/>
              </a:rPr>
              <a:t>Pegawai</a:t>
            </a:r>
            <a:r>
              <a:rPr lang="en-US" sz="2000" dirty="0">
                <a:ea typeface="HGｺﾞｼｯｸE"/>
              </a:rPr>
              <a:t>, </a:t>
            </a:r>
            <a:r>
              <a:rPr lang="en-US" sz="2000" dirty="0" err="1">
                <a:ea typeface="HGｺﾞｼｯｸE"/>
              </a:rPr>
              <a:t>pelanggan</a:t>
            </a:r>
            <a:r>
              <a:rPr lang="en-US" sz="2000" dirty="0">
                <a:ea typeface="HGｺﾞｼｯｸE"/>
              </a:rPr>
              <a:t>, guru, </a:t>
            </a:r>
            <a:r>
              <a:rPr lang="en-US" sz="2000" dirty="0" err="1">
                <a:ea typeface="HGｺﾞｼｯｸE"/>
              </a:rPr>
              <a:t>dosen</a:t>
            </a:r>
            <a:r>
              <a:rPr lang="en-US" sz="2000" dirty="0">
                <a:ea typeface="HGｺﾞｼｯｸE"/>
              </a:rPr>
              <a:t>, </a:t>
            </a:r>
            <a:r>
              <a:rPr lang="en-US" sz="2000" dirty="0" err="1">
                <a:ea typeface="HGｺﾞｼｯｸE"/>
              </a:rPr>
              <a:t>mahasiswa</a:t>
            </a:r>
            <a:r>
              <a:rPr lang="en-US" sz="2000" dirty="0">
                <a:ea typeface="HGｺﾞｼｯｸE"/>
              </a:rPr>
              <a:t>, </a:t>
            </a:r>
            <a:r>
              <a:rPr lang="en-US" sz="2000" dirty="0" err="1">
                <a:ea typeface="HGｺﾞｼｯｸE"/>
              </a:rPr>
              <a:t>murid</a:t>
            </a:r>
            <a:r>
              <a:rPr lang="en-US" sz="2000" dirty="0">
                <a:ea typeface="HGｺﾞｼｯｸE"/>
              </a:rPr>
              <a:t>. </a:t>
            </a:r>
          </a:p>
          <a:p>
            <a:pPr lvl="1" eaLnBrk="1" hangingPunct="1"/>
            <a:r>
              <a:rPr lang="en-US" sz="2000" dirty="0" err="1">
                <a:ea typeface="HGｺﾞｼｯｸE"/>
              </a:rPr>
              <a:t>Gudang</a:t>
            </a:r>
            <a:r>
              <a:rPr lang="en-US" sz="2000" dirty="0">
                <a:ea typeface="HGｺﾞｼｯｸE"/>
              </a:rPr>
              <a:t>, </a:t>
            </a:r>
            <a:r>
              <a:rPr lang="en-US" sz="2000" dirty="0" err="1">
                <a:ea typeface="HGｺﾞｼｯｸE"/>
              </a:rPr>
              <a:t>kantor</a:t>
            </a:r>
            <a:r>
              <a:rPr lang="en-US" sz="2000" dirty="0">
                <a:ea typeface="HGｺﾞｼｯｸE"/>
              </a:rPr>
              <a:t>, </a:t>
            </a:r>
            <a:r>
              <a:rPr lang="en-US" sz="2000" dirty="0" err="1">
                <a:ea typeface="HGｺﾞｼｯｸE"/>
              </a:rPr>
              <a:t>bangunan</a:t>
            </a:r>
            <a:r>
              <a:rPr lang="en-US" sz="2000" dirty="0">
                <a:ea typeface="HGｺﾞｼｯｸE"/>
              </a:rPr>
              <a:t>, </a:t>
            </a:r>
            <a:r>
              <a:rPr lang="en-US" sz="2000" dirty="0" err="1">
                <a:ea typeface="HGｺﾞｼｯｸE"/>
              </a:rPr>
              <a:t>ruangan</a:t>
            </a:r>
            <a:r>
              <a:rPr lang="en-US" sz="2000" dirty="0">
                <a:ea typeface="HGｺﾞｼｯｸE"/>
              </a:rPr>
              <a:t>. </a:t>
            </a:r>
          </a:p>
          <a:p>
            <a:pPr lvl="1" eaLnBrk="1" hangingPunct="1"/>
            <a:r>
              <a:rPr lang="en-US" sz="2000" dirty="0" err="1">
                <a:ea typeface="HGｺﾞｼｯｸE"/>
              </a:rPr>
              <a:t>Kendaraan</a:t>
            </a:r>
            <a:r>
              <a:rPr lang="en-US" sz="2000" dirty="0">
                <a:ea typeface="HGｺﾞｼｯｸE"/>
              </a:rPr>
              <a:t>, </a:t>
            </a:r>
            <a:r>
              <a:rPr lang="en-US" sz="2000" dirty="0" err="1">
                <a:ea typeface="HGｺﾞｼｯｸE"/>
              </a:rPr>
              <a:t>produk</a:t>
            </a:r>
            <a:r>
              <a:rPr lang="en-US" sz="2000" dirty="0">
                <a:ea typeface="HGｺﾞｼｯｸE"/>
              </a:rPr>
              <a:t>, </a:t>
            </a:r>
            <a:r>
              <a:rPr lang="en-US" sz="2000" dirty="0" err="1">
                <a:ea typeface="HGｺﾞｼｯｸE"/>
              </a:rPr>
              <a:t>komputer</a:t>
            </a:r>
            <a:r>
              <a:rPr lang="en-US" sz="2000" dirty="0">
                <a:ea typeface="HGｺﾞｼｯｸE"/>
              </a:rPr>
              <a:t>, video.</a:t>
            </a:r>
          </a:p>
          <a:p>
            <a:pPr eaLnBrk="1" hangingPunct="1">
              <a:spcBef>
                <a:spcPct val="45000"/>
              </a:spcBef>
              <a:buFont typeface="Wingdings" pitchFamily="2" charset="2"/>
              <a:buNone/>
            </a:pPr>
            <a:r>
              <a:rPr lang="en-US" sz="2400" b="1" dirty="0">
                <a:ea typeface="HGｺﾞｼｯｸE"/>
              </a:rPr>
              <a:t>	</a:t>
            </a:r>
            <a:r>
              <a:rPr lang="en-US" sz="2400" b="1" dirty="0" err="1">
                <a:ea typeface="HGｺﾞｼｯｸE"/>
              </a:rPr>
              <a:t>Atribut</a:t>
            </a:r>
            <a:r>
              <a:rPr lang="en-US" sz="2400" dirty="0">
                <a:ea typeface="HGｺﾞｼｯｸE"/>
              </a:rPr>
              <a:t> – </a:t>
            </a:r>
            <a:r>
              <a:rPr lang="en-US" sz="2400" dirty="0">
                <a:solidFill>
                  <a:srgbClr val="C00000"/>
                </a:solidFill>
                <a:ea typeface="HGｺﾞｼｯｸE"/>
              </a:rPr>
              <a:t>data</a:t>
            </a:r>
            <a:r>
              <a:rPr lang="en-US" sz="2400" dirty="0">
                <a:ea typeface="HGｺﾞｼｯｸE"/>
              </a:rPr>
              <a:t> yang </a:t>
            </a:r>
            <a:r>
              <a:rPr lang="en-US" sz="2400" dirty="0" err="1">
                <a:ea typeface="HGｺﾞｼｯｸE"/>
              </a:rPr>
              <a:t>menyatakan</a:t>
            </a:r>
            <a:r>
              <a:rPr lang="en-US" sz="2400" dirty="0">
                <a:ea typeface="HGｺﾞｼｯｸE"/>
              </a:rPr>
              <a:t> </a:t>
            </a:r>
            <a:r>
              <a:rPr lang="en-US" sz="2400" dirty="0" err="1">
                <a:solidFill>
                  <a:srgbClr val="C00000"/>
                </a:solidFill>
                <a:ea typeface="HGｺﾞｼｯｸE"/>
              </a:rPr>
              <a:t>sifat</a:t>
            </a:r>
            <a:r>
              <a:rPr lang="en-US" sz="2400" dirty="0">
                <a:ea typeface="HGｺﾞｼｯｸE"/>
              </a:rPr>
              <a:t> </a:t>
            </a:r>
            <a:r>
              <a:rPr lang="en-US" sz="2400" dirty="0" err="1">
                <a:ea typeface="HGｺﾞｼｯｸE"/>
              </a:rPr>
              <a:t>dari</a:t>
            </a:r>
            <a:r>
              <a:rPr lang="en-US" sz="2400" dirty="0">
                <a:ea typeface="HGｺﾞｼｯｸE"/>
              </a:rPr>
              <a:t> </a:t>
            </a:r>
            <a:r>
              <a:rPr lang="en-US" sz="2400" dirty="0" err="1">
                <a:ea typeface="HGｺﾞｼｯｸE"/>
              </a:rPr>
              <a:t>obyek</a:t>
            </a:r>
            <a:r>
              <a:rPr lang="en-US" sz="2400" dirty="0">
                <a:ea typeface="HGｺﾞｼｯｸE"/>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cs typeface="+mj-cs"/>
              </a:rPr>
              <a:t>Contoh Kejadian (</a:t>
            </a:r>
            <a:r>
              <a:rPr lang="en-US" i="1">
                <a:solidFill>
                  <a:schemeClr val="tx2">
                    <a:satMod val="130000"/>
                  </a:schemeClr>
                </a:solidFill>
                <a:cs typeface="+mj-cs"/>
              </a:rPr>
              <a:t>Object Instances</a:t>
            </a:r>
            <a:r>
              <a:rPr lang="en-US">
                <a:solidFill>
                  <a:schemeClr val="tx2">
                    <a:satMod val="130000"/>
                  </a:schemeClr>
                </a:solidFill>
                <a:cs typeface="+mj-cs"/>
              </a:rPr>
              <a:t>)</a:t>
            </a:r>
          </a:p>
        </p:txBody>
      </p:sp>
      <p:sp>
        <p:nvSpPr>
          <p:cNvPr id="14339" name="Rectangle 3"/>
          <p:cNvSpPr>
            <a:spLocks noGrp="1" noChangeArrowheads="1"/>
          </p:cNvSpPr>
          <p:nvPr>
            <p:ph idx="1"/>
          </p:nvPr>
        </p:nvSpPr>
        <p:spPr>
          <a:xfrm>
            <a:off x="1071563" y="1285875"/>
            <a:ext cx="7848600" cy="1219200"/>
          </a:xfrm>
        </p:spPr>
        <p:txBody>
          <a:bodyPr/>
          <a:lstStyle/>
          <a:p>
            <a:pPr marL="0" indent="0" eaLnBrk="1" hangingPunct="1">
              <a:lnSpc>
                <a:spcPct val="80000"/>
              </a:lnSpc>
              <a:spcBef>
                <a:spcPct val="45000"/>
              </a:spcBef>
              <a:buFont typeface="Wingdings" pitchFamily="2" charset="2"/>
              <a:buNone/>
            </a:pPr>
            <a:r>
              <a:rPr lang="en-US" sz="2000" b="1" i="1" dirty="0">
                <a:ea typeface="HGｺﾞｼｯｸE"/>
              </a:rPr>
              <a:t>Object instance</a:t>
            </a:r>
            <a:r>
              <a:rPr lang="en-US" sz="2000" i="1" dirty="0">
                <a:ea typeface="HGｺﾞｼｯｸE"/>
              </a:rPr>
              <a:t> </a:t>
            </a:r>
            <a:r>
              <a:rPr lang="en-US" sz="2000" dirty="0">
                <a:ea typeface="HGｺﾞｼｯｸE"/>
              </a:rPr>
              <a:t>– </a:t>
            </a:r>
            <a:r>
              <a:rPr lang="en-US" sz="2000" dirty="0" err="1">
                <a:ea typeface="HGｺﾞｼｯｸE"/>
              </a:rPr>
              <a:t>orang</a:t>
            </a:r>
            <a:r>
              <a:rPr lang="en-US" sz="2000" dirty="0">
                <a:ea typeface="HGｺﾞｼｯｸE"/>
              </a:rPr>
              <a:t>, </a:t>
            </a:r>
            <a:r>
              <a:rPr lang="en-US" sz="2000" dirty="0" err="1">
                <a:ea typeface="HGｺﾞｼｯｸE"/>
              </a:rPr>
              <a:t>tempat</a:t>
            </a:r>
            <a:r>
              <a:rPr lang="en-US" sz="2000" dirty="0">
                <a:ea typeface="HGｺﾞｼｯｸE"/>
              </a:rPr>
              <a:t>, </a:t>
            </a:r>
            <a:r>
              <a:rPr lang="en-US" sz="2000" dirty="0" err="1">
                <a:ea typeface="HGｺﾞｼｯｸE"/>
              </a:rPr>
              <a:t>benda</a:t>
            </a:r>
            <a:r>
              <a:rPr lang="en-US" sz="2000" dirty="0">
                <a:ea typeface="HGｺﾞｼｯｸE"/>
              </a:rPr>
              <a:t> </a:t>
            </a:r>
            <a:r>
              <a:rPr lang="en-US" sz="2000" dirty="0" err="1">
                <a:ea typeface="HGｺﾞｼｯｸE"/>
              </a:rPr>
              <a:t>atau</a:t>
            </a:r>
            <a:r>
              <a:rPr lang="en-US" sz="2000" dirty="0">
                <a:ea typeface="HGｺﾞｼｯｸE"/>
              </a:rPr>
              <a:t> </a:t>
            </a:r>
            <a:r>
              <a:rPr lang="en-US" sz="2000" dirty="0" err="1">
                <a:ea typeface="HGｺﾞｼｯｸE"/>
              </a:rPr>
              <a:t>kejadian</a:t>
            </a:r>
            <a:r>
              <a:rPr lang="en-US" sz="2000" dirty="0">
                <a:ea typeface="HGｺﾞｼｯｸE"/>
              </a:rPr>
              <a:t> </a:t>
            </a:r>
            <a:r>
              <a:rPr lang="en-US" sz="2000" dirty="0" err="1">
                <a:ea typeface="HGｺﾞｼｯｸE"/>
              </a:rPr>
              <a:t>khusus</a:t>
            </a:r>
            <a:r>
              <a:rPr lang="en-US" sz="2000" dirty="0">
                <a:ea typeface="HGｺﾞｼｯｸE"/>
              </a:rPr>
              <a:t> </a:t>
            </a:r>
            <a:r>
              <a:rPr lang="en-US" sz="2000" dirty="0" err="1">
                <a:ea typeface="HGｺﾞｼｯｸE"/>
              </a:rPr>
              <a:t>beserta</a:t>
            </a:r>
            <a:r>
              <a:rPr lang="en-US" sz="2000" dirty="0">
                <a:ea typeface="HGｺﾞｼｯｸE"/>
              </a:rPr>
              <a:t> </a:t>
            </a:r>
            <a:r>
              <a:rPr lang="en-US" sz="2000" dirty="0" err="1">
                <a:solidFill>
                  <a:srgbClr val="C00000"/>
                </a:solidFill>
                <a:ea typeface="HGｺﾞｼｯｸE"/>
              </a:rPr>
              <a:t>nilai</a:t>
            </a:r>
            <a:r>
              <a:rPr lang="en-US" sz="2000" dirty="0">
                <a:ea typeface="HGｺﾞｼｯｸE"/>
              </a:rPr>
              <a:t> </a:t>
            </a:r>
            <a:r>
              <a:rPr lang="en-US" sz="2000" dirty="0" err="1">
                <a:solidFill>
                  <a:srgbClr val="C00000"/>
                </a:solidFill>
                <a:ea typeface="HGｺﾞｼｯｸE"/>
              </a:rPr>
              <a:t>untuk</a:t>
            </a:r>
            <a:r>
              <a:rPr lang="en-US" sz="2000" dirty="0">
                <a:solidFill>
                  <a:srgbClr val="C00000"/>
                </a:solidFill>
                <a:ea typeface="HGｺﾞｼｯｸE"/>
              </a:rPr>
              <a:t> </a:t>
            </a:r>
            <a:r>
              <a:rPr lang="en-US" sz="2000" dirty="0" err="1">
                <a:solidFill>
                  <a:srgbClr val="C00000"/>
                </a:solidFill>
                <a:ea typeface="HGｺﾞｼｯｸE"/>
              </a:rPr>
              <a:t>setiap</a:t>
            </a:r>
            <a:r>
              <a:rPr lang="en-US" sz="2000" dirty="0">
                <a:solidFill>
                  <a:srgbClr val="C00000"/>
                </a:solidFill>
                <a:ea typeface="HGｺﾞｼｯｸE"/>
              </a:rPr>
              <a:t> </a:t>
            </a:r>
            <a:r>
              <a:rPr lang="en-US" sz="2000" dirty="0" err="1">
                <a:solidFill>
                  <a:srgbClr val="C00000"/>
                </a:solidFill>
                <a:ea typeface="HGｺﾞｼｯｸE"/>
              </a:rPr>
              <a:t>atribut</a:t>
            </a:r>
            <a:r>
              <a:rPr lang="en-US" sz="2000" dirty="0">
                <a:solidFill>
                  <a:srgbClr val="C00000"/>
                </a:solidFill>
                <a:ea typeface="HGｺﾞｼｯｸE"/>
              </a:rPr>
              <a:t> </a:t>
            </a:r>
            <a:r>
              <a:rPr lang="en-US" sz="2000" dirty="0" err="1">
                <a:ea typeface="HGｺﾞｼｯｸE"/>
              </a:rPr>
              <a:t>dari</a:t>
            </a:r>
            <a:r>
              <a:rPr lang="en-US" sz="2000" dirty="0">
                <a:ea typeface="HGｺﾞｼｯｸE"/>
              </a:rPr>
              <a:t> </a:t>
            </a:r>
            <a:r>
              <a:rPr lang="en-US" sz="2000" dirty="0" err="1">
                <a:ea typeface="HGｺﾞｼｯｸE"/>
              </a:rPr>
              <a:t>obyek</a:t>
            </a:r>
            <a:r>
              <a:rPr lang="en-US" sz="2000" dirty="0">
                <a:ea typeface="HGｺﾞｼｯｸE"/>
              </a:rPr>
              <a:t>.</a:t>
            </a:r>
          </a:p>
          <a:p>
            <a:pPr marL="0" indent="0" eaLnBrk="1" hangingPunct="1">
              <a:lnSpc>
                <a:spcPct val="80000"/>
              </a:lnSpc>
              <a:spcBef>
                <a:spcPct val="45000"/>
              </a:spcBef>
              <a:buFont typeface="Wingdings" pitchFamily="2" charset="2"/>
              <a:buNone/>
            </a:pPr>
            <a:r>
              <a:rPr lang="en-US" sz="2000" dirty="0" err="1">
                <a:ea typeface="HGｺﾞｼｯｸE"/>
              </a:rPr>
              <a:t>Contoh</a:t>
            </a:r>
            <a:r>
              <a:rPr lang="en-US" sz="2000" dirty="0">
                <a:ea typeface="HGｺﾞｼｯｸE"/>
              </a:rPr>
              <a:t>:</a:t>
            </a:r>
          </a:p>
        </p:txBody>
      </p:sp>
      <p:pic>
        <p:nvPicPr>
          <p:cNvPr id="14340" name="Picture 4" descr="whi74173_1101"/>
          <p:cNvPicPr>
            <a:picLocks noChangeAspect="1" noChangeArrowheads="1"/>
          </p:cNvPicPr>
          <p:nvPr/>
        </p:nvPicPr>
        <p:blipFill>
          <a:blip r:embed="rId3" cstate="print"/>
          <a:srcRect/>
          <a:stretch>
            <a:fillRect/>
          </a:stretch>
        </p:blipFill>
        <p:spPr bwMode="auto">
          <a:xfrm>
            <a:off x="1928813" y="2428875"/>
            <a:ext cx="5391150" cy="3810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Perilaku &amp; Enkapsulasi </a:t>
            </a:r>
          </a:p>
        </p:txBody>
      </p:sp>
      <p:sp>
        <p:nvSpPr>
          <p:cNvPr id="10243" name="Rectangle 3"/>
          <p:cNvSpPr>
            <a:spLocks noGrp="1" noChangeArrowheads="1"/>
          </p:cNvSpPr>
          <p:nvPr>
            <p:ph idx="1"/>
          </p:nvPr>
        </p:nvSpPr>
        <p:spPr/>
        <p:txBody>
          <a:bodyPr>
            <a:normAutofit fontScale="92500" lnSpcReduction="10000"/>
          </a:bodyPr>
          <a:lstStyle/>
          <a:p>
            <a:pPr marL="365760" indent="-283464" eaLnBrk="1" fontAlgn="auto" hangingPunct="1">
              <a:spcAft>
                <a:spcPts val="0"/>
              </a:spcAft>
              <a:buFont typeface="Wingdings" pitchFamily="2" charset="2"/>
              <a:buNone/>
              <a:defRPr/>
            </a:pPr>
            <a:r>
              <a:rPr lang="en-US" b="1" dirty="0">
                <a:cs typeface="+mn-cs"/>
              </a:rPr>
              <a:t>	</a:t>
            </a:r>
            <a:r>
              <a:rPr lang="en-US" b="1" dirty="0" err="1"/>
              <a:t>Perilaku</a:t>
            </a:r>
            <a:r>
              <a:rPr lang="en-US" b="1" dirty="0"/>
              <a:t> (behavior)</a:t>
            </a:r>
            <a:r>
              <a:rPr lang="en-US" dirty="0"/>
              <a:t> – </a:t>
            </a:r>
            <a:r>
              <a:rPr lang="en-US" dirty="0" err="1"/>
              <a:t>hal-hal</a:t>
            </a:r>
            <a:r>
              <a:rPr lang="en-US" dirty="0"/>
              <a:t> yang </a:t>
            </a:r>
            <a:r>
              <a:rPr lang="en-US" dirty="0" err="1">
                <a:solidFill>
                  <a:srgbClr val="C00000"/>
                </a:solidFill>
              </a:rPr>
              <a:t>dapat</a:t>
            </a:r>
            <a:r>
              <a:rPr lang="en-US" dirty="0">
                <a:solidFill>
                  <a:srgbClr val="C00000"/>
                </a:solidFill>
              </a:rPr>
              <a:t> </a:t>
            </a:r>
            <a:r>
              <a:rPr lang="en-US" dirty="0" err="1">
                <a:solidFill>
                  <a:srgbClr val="C00000"/>
                </a:solidFill>
              </a:rPr>
              <a:t>dikerjakan</a:t>
            </a:r>
            <a:r>
              <a:rPr lang="en-US" dirty="0">
                <a:solidFill>
                  <a:srgbClr val="C00000"/>
                </a:solidFill>
              </a:rPr>
              <a:t> </a:t>
            </a:r>
            <a:r>
              <a:rPr lang="en-US" dirty="0" err="1">
                <a:solidFill>
                  <a:srgbClr val="C00000"/>
                </a:solidFill>
              </a:rPr>
              <a:t>obyek</a:t>
            </a:r>
            <a:r>
              <a:rPr lang="en-US" dirty="0"/>
              <a:t> </a:t>
            </a:r>
            <a:r>
              <a:rPr lang="en-US" dirty="0" err="1"/>
              <a:t>dan</a:t>
            </a:r>
            <a:r>
              <a:rPr lang="en-US" dirty="0"/>
              <a:t> </a:t>
            </a:r>
            <a:r>
              <a:rPr lang="en-US" dirty="0" err="1"/>
              <a:t>merupakan</a:t>
            </a:r>
            <a:r>
              <a:rPr lang="en-US" dirty="0"/>
              <a:t> </a:t>
            </a:r>
            <a:r>
              <a:rPr lang="en-US" dirty="0" err="1">
                <a:solidFill>
                  <a:srgbClr val="0000FF"/>
                </a:solidFill>
              </a:rPr>
              <a:t>fungsi</a:t>
            </a:r>
            <a:r>
              <a:rPr lang="en-US" dirty="0"/>
              <a:t> yang </a:t>
            </a:r>
            <a:r>
              <a:rPr lang="en-US" dirty="0" err="1"/>
              <a:t>dikenakan</a:t>
            </a:r>
            <a:r>
              <a:rPr lang="en-US" dirty="0"/>
              <a:t> </a:t>
            </a:r>
            <a:r>
              <a:rPr lang="en-US" dirty="0" err="1">
                <a:solidFill>
                  <a:srgbClr val="0000FF"/>
                </a:solidFill>
              </a:rPr>
              <a:t>pada</a:t>
            </a:r>
            <a:r>
              <a:rPr lang="en-US" dirty="0">
                <a:solidFill>
                  <a:srgbClr val="0000FF"/>
                </a:solidFill>
              </a:rPr>
              <a:t> data </a:t>
            </a:r>
            <a:r>
              <a:rPr lang="en-US" dirty="0"/>
              <a:t>(</a:t>
            </a:r>
            <a:r>
              <a:rPr lang="en-US" dirty="0" err="1"/>
              <a:t>atribut</a:t>
            </a:r>
            <a:r>
              <a:rPr lang="en-US" dirty="0"/>
              <a:t>) </a:t>
            </a:r>
            <a:r>
              <a:rPr lang="en-US" dirty="0" err="1"/>
              <a:t>dari</a:t>
            </a:r>
            <a:r>
              <a:rPr lang="en-US" dirty="0"/>
              <a:t> </a:t>
            </a:r>
            <a:r>
              <a:rPr lang="en-US" dirty="0" err="1"/>
              <a:t>obyek</a:t>
            </a:r>
            <a:r>
              <a:rPr lang="en-US" dirty="0"/>
              <a:t> </a:t>
            </a:r>
            <a:r>
              <a:rPr lang="en-US" dirty="0" err="1"/>
              <a:t>tersebut</a:t>
            </a:r>
            <a:r>
              <a:rPr lang="en-US" dirty="0"/>
              <a:t>.</a:t>
            </a:r>
          </a:p>
          <a:p>
            <a:pPr marL="640080" lvl="1" indent="-237744" eaLnBrk="1" fontAlgn="auto" hangingPunct="1">
              <a:spcAft>
                <a:spcPts val="0"/>
              </a:spcAft>
              <a:buFont typeface="Verdana"/>
              <a:buChar char="◦"/>
              <a:defRPr/>
            </a:pPr>
            <a:r>
              <a:rPr lang="en-US" dirty="0" err="1"/>
              <a:t>dalam</a:t>
            </a:r>
            <a:r>
              <a:rPr lang="en-US" dirty="0"/>
              <a:t> </a:t>
            </a:r>
            <a:r>
              <a:rPr lang="en-US" dirty="0" err="1"/>
              <a:t>paradigma</a:t>
            </a:r>
            <a:r>
              <a:rPr lang="en-US" dirty="0"/>
              <a:t> OO, </a:t>
            </a:r>
            <a:r>
              <a:rPr lang="en-US" dirty="0" err="1"/>
              <a:t>perilaku</a:t>
            </a:r>
            <a:r>
              <a:rPr lang="en-US" dirty="0"/>
              <a:t> </a:t>
            </a:r>
            <a:r>
              <a:rPr lang="en-US" dirty="0" err="1"/>
              <a:t>obyek</a:t>
            </a:r>
            <a:r>
              <a:rPr lang="en-US" dirty="0"/>
              <a:t> </a:t>
            </a:r>
            <a:r>
              <a:rPr lang="en-US" dirty="0" err="1"/>
              <a:t>disebut</a:t>
            </a:r>
            <a:r>
              <a:rPr lang="en-US" dirty="0"/>
              <a:t> </a:t>
            </a:r>
            <a:r>
              <a:rPr lang="en-US" dirty="0" err="1"/>
              <a:t>metode</a:t>
            </a:r>
            <a:r>
              <a:rPr lang="en-US" dirty="0"/>
              <a:t>, </a:t>
            </a:r>
            <a:r>
              <a:rPr lang="en-US" dirty="0" err="1"/>
              <a:t>operasi</a:t>
            </a:r>
            <a:r>
              <a:rPr lang="en-US" dirty="0"/>
              <a:t>, </a:t>
            </a:r>
            <a:r>
              <a:rPr lang="en-US" dirty="0" err="1"/>
              <a:t>atau</a:t>
            </a:r>
            <a:r>
              <a:rPr lang="en-US" dirty="0"/>
              <a:t> </a:t>
            </a:r>
            <a:r>
              <a:rPr lang="en-US" dirty="0" err="1"/>
              <a:t>layanan</a:t>
            </a:r>
            <a:r>
              <a:rPr lang="en-US" dirty="0"/>
              <a:t> (</a:t>
            </a:r>
            <a:r>
              <a:rPr lang="en-US" i="1" dirty="0">
                <a:solidFill>
                  <a:srgbClr val="C00000"/>
                </a:solidFill>
              </a:rPr>
              <a:t>method</a:t>
            </a:r>
            <a:r>
              <a:rPr lang="en-US" dirty="0"/>
              <a:t>, </a:t>
            </a:r>
            <a:r>
              <a:rPr lang="en-US" i="1" dirty="0">
                <a:solidFill>
                  <a:srgbClr val="0000FF"/>
                </a:solidFill>
              </a:rPr>
              <a:t>operation</a:t>
            </a:r>
            <a:r>
              <a:rPr lang="en-US" dirty="0"/>
              <a:t>, or </a:t>
            </a:r>
            <a:r>
              <a:rPr lang="en-US" i="1" dirty="0">
                <a:solidFill>
                  <a:srgbClr val="006600"/>
                </a:solidFill>
              </a:rPr>
              <a:t>service</a:t>
            </a:r>
            <a:r>
              <a:rPr lang="en-US" i="1" dirty="0"/>
              <a:t>)</a:t>
            </a:r>
            <a:r>
              <a:rPr lang="en-US" dirty="0"/>
              <a:t>. </a:t>
            </a:r>
            <a:br>
              <a:rPr lang="en-US" dirty="0">
                <a:cs typeface="+mn-cs"/>
              </a:rPr>
            </a:br>
            <a:endParaRPr lang="en-US" dirty="0">
              <a:cs typeface="+mn-cs"/>
            </a:endParaRPr>
          </a:p>
          <a:p>
            <a:pPr marL="365760" indent="-283464" eaLnBrk="1" fontAlgn="auto" hangingPunct="1">
              <a:spcAft>
                <a:spcPts val="0"/>
              </a:spcAft>
              <a:buFont typeface="Wingdings" pitchFamily="2" charset="2"/>
              <a:buNone/>
              <a:defRPr/>
            </a:pPr>
            <a:r>
              <a:rPr lang="en-US" b="1" dirty="0">
                <a:cs typeface="+mn-cs"/>
              </a:rPr>
              <a:t>	</a:t>
            </a:r>
            <a:r>
              <a:rPr lang="en-US" b="1" dirty="0" err="1">
                <a:cs typeface="+mn-cs"/>
              </a:rPr>
              <a:t>Enkapsulasi</a:t>
            </a:r>
            <a:r>
              <a:rPr lang="en-US" b="1" dirty="0">
                <a:cs typeface="+mn-cs"/>
              </a:rPr>
              <a:t> (</a:t>
            </a:r>
            <a:r>
              <a:rPr lang="en-US" b="1" i="1" dirty="0">
                <a:cs typeface="+mn-cs"/>
              </a:rPr>
              <a:t>Encapsulation</a:t>
            </a:r>
            <a:r>
              <a:rPr lang="en-US" b="1" dirty="0">
                <a:cs typeface="+mn-cs"/>
              </a:rPr>
              <a:t>)</a:t>
            </a:r>
            <a:r>
              <a:rPr lang="en-US" dirty="0">
                <a:cs typeface="+mn-cs"/>
              </a:rPr>
              <a:t> – </a:t>
            </a:r>
            <a:r>
              <a:rPr lang="en-US" dirty="0" err="1">
                <a:solidFill>
                  <a:srgbClr val="0000FF"/>
                </a:solidFill>
                <a:cs typeface="+mn-cs"/>
              </a:rPr>
              <a:t>pembungkusan</a:t>
            </a:r>
            <a:r>
              <a:rPr lang="en-US" dirty="0">
                <a:cs typeface="+mn-cs"/>
              </a:rPr>
              <a:t> </a:t>
            </a:r>
            <a:r>
              <a:rPr lang="en-US" dirty="0" err="1">
                <a:cs typeface="+mn-cs"/>
              </a:rPr>
              <a:t>beberapa</a:t>
            </a:r>
            <a:r>
              <a:rPr lang="en-US" dirty="0">
                <a:cs typeface="+mn-cs"/>
              </a:rPr>
              <a:t> item </a:t>
            </a:r>
            <a:r>
              <a:rPr lang="en-US" dirty="0" err="1">
                <a:cs typeface="+mn-cs"/>
              </a:rPr>
              <a:t>ke</a:t>
            </a:r>
            <a:r>
              <a:rPr lang="en-US" dirty="0">
                <a:cs typeface="+mn-cs"/>
              </a:rPr>
              <a:t> </a:t>
            </a:r>
            <a:r>
              <a:rPr lang="en-US" dirty="0" err="1">
                <a:cs typeface="+mn-cs"/>
              </a:rPr>
              <a:t>dalam</a:t>
            </a:r>
            <a:r>
              <a:rPr lang="en-US" dirty="0">
                <a:cs typeface="+mn-cs"/>
              </a:rPr>
              <a:t> </a:t>
            </a:r>
            <a:r>
              <a:rPr lang="en-US" dirty="0" err="1">
                <a:solidFill>
                  <a:srgbClr val="C00000"/>
                </a:solidFill>
                <a:cs typeface="+mn-cs"/>
              </a:rPr>
              <a:t>satu</a:t>
            </a:r>
            <a:r>
              <a:rPr lang="en-US" dirty="0">
                <a:solidFill>
                  <a:srgbClr val="C00000"/>
                </a:solidFill>
                <a:cs typeface="+mn-cs"/>
              </a:rPr>
              <a:t> unit.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cs typeface="+mj-cs"/>
              </a:rPr>
              <a:t>Kelas Obyek</a:t>
            </a:r>
          </a:p>
        </p:txBody>
      </p:sp>
      <p:sp>
        <p:nvSpPr>
          <p:cNvPr id="11267" name="Rectangle 3"/>
          <p:cNvSpPr>
            <a:spLocks noGrp="1" noChangeArrowheads="1"/>
          </p:cNvSpPr>
          <p:nvPr>
            <p:ph idx="1"/>
          </p:nvPr>
        </p:nvSpPr>
        <p:spPr>
          <a:xfrm>
            <a:off x="1071563" y="1857375"/>
            <a:ext cx="7442200" cy="1973263"/>
          </a:xfrm>
        </p:spPr>
        <p:txBody>
          <a:bodyPr>
            <a:normAutofit lnSpcReduction="10000"/>
          </a:bodyPr>
          <a:lstStyle/>
          <a:p>
            <a:pPr marL="0" indent="0" eaLnBrk="1" fontAlgn="auto" hangingPunct="1">
              <a:spcBef>
                <a:spcPct val="0"/>
              </a:spcBef>
              <a:spcAft>
                <a:spcPts val="0"/>
              </a:spcAft>
              <a:buFont typeface="Wingdings" pitchFamily="2" charset="2"/>
              <a:buNone/>
              <a:defRPr/>
            </a:pPr>
            <a:r>
              <a:rPr lang="en-US" b="1" dirty="0" err="1">
                <a:cs typeface="+mn-cs"/>
              </a:rPr>
              <a:t>Kelas</a:t>
            </a:r>
            <a:r>
              <a:rPr lang="en-US" b="1" dirty="0">
                <a:cs typeface="+mn-cs"/>
              </a:rPr>
              <a:t> </a:t>
            </a:r>
            <a:r>
              <a:rPr lang="en-US" b="1" dirty="0" err="1">
                <a:cs typeface="+mn-cs"/>
              </a:rPr>
              <a:t>Obyek</a:t>
            </a:r>
            <a:r>
              <a:rPr lang="en-US" b="1" dirty="0">
                <a:cs typeface="+mn-cs"/>
              </a:rPr>
              <a:t> (</a:t>
            </a:r>
            <a:r>
              <a:rPr lang="en-US" b="1" i="1" dirty="0">
                <a:cs typeface="+mn-cs"/>
              </a:rPr>
              <a:t>Object classes</a:t>
            </a:r>
            <a:r>
              <a:rPr lang="en-US" b="1" dirty="0">
                <a:cs typeface="+mn-cs"/>
              </a:rPr>
              <a:t>)</a:t>
            </a:r>
            <a:r>
              <a:rPr lang="en-US" dirty="0">
                <a:cs typeface="+mn-cs"/>
              </a:rPr>
              <a:t> – </a:t>
            </a:r>
            <a:r>
              <a:rPr lang="en-US" dirty="0" err="1">
                <a:solidFill>
                  <a:srgbClr val="C00000"/>
                </a:solidFill>
                <a:cs typeface="+mn-cs"/>
              </a:rPr>
              <a:t>himpunan</a:t>
            </a:r>
            <a:r>
              <a:rPr lang="en-US" dirty="0">
                <a:solidFill>
                  <a:srgbClr val="C00000"/>
                </a:solidFill>
                <a:cs typeface="+mn-cs"/>
              </a:rPr>
              <a:t> </a:t>
            </a:r>
            <a:r>
              <a:rPr lang="en-US" dirty="0" err="1">
                <a:solidFill>
                  <a:srgbClr val="C00000"/>
                </a:solidFill>
                <a:cs typeface="+mn-cs"/>
              </a:rPr>
              <a:t>obyek</a:t>
            </a:r>
            <a:r>
              <a:rPr lang="en-US" dirty="0">
                <a:solidFill>
                  <a:srgbClr val="C00000"/>
                </a:solidFill>
                <a:cs typeface="+mn-cs"/>
              </a:rPr>
              <a:t> </a:t>
            </a:r>
            <a:r>
              <a:rPr lang="en-US" dirty="0">
                <a:cs typeface="+mn-cs"/>
              </a:rPr>
              <a:t>yang </a:t>
            </a:r>
            <a:r>
              <a:rPr lang="en-US" dirty="0" err="1">
                <a:cs typeface="+mn-cs"/>
              </a:rPr>
              <a:t>memiliki</a:t>
            </a:r>
            <a:r>
              <a:rPr lang="en-US" dirty="0">
                <a:cs typeface="+mn-cs"/>
              </a:rPr>
              <a:t> </a:t>
            </a:r>
            <a:r>
              <a:rPr lang="en-US" dirty="0" err="1">
                <a:solidFill>
                  <a:srgbClr val="0000FF"/>
                </a:solidFill>
                <a:cs typeface="+mn-cs"/>
              </a:rPr>
              <a:t>atribut</a:t>
            </a:r>
            <a:r>
              <a:rPr lang="en-US" dirty="0">
                <a:cs typeface="+mn-cs"/>
              </a:rPr>
              <a:t> </a:t>
            </a:r>
            <a:r>
              <a:rPr lang="en-US" dirty="0" err="1">
                <a:cs typeface="+mn-cs"/>
              </a:rPr>
              <a:t>dan</a:t>
            </a:r>
            <a:r>
              <a:rPr lang="en-US" dirty="0">
                <a:cs typeface="+mn-cs"/>
              </a:rPr>
              <a:t> </a:t>
            </a:r>
            <a:r>
              <a:rPr lang="en-US" dirty="0" err="1">
                <a:solidFill>
                  <a:srgbClr val="0000FF"/>
                </a:solidFill>
                <a:cs typeface="+mn-cs"/>
              </a:rPr>
              <a:t>perilaku</a:t>
            </a:r>
            <a:r>
              <a:rPr lang="en-US" dirty="0">
                <a:cs typeface="+mn-cs"/>
              </a:rPr>
              <a:t> yang </a:t>
            </a:r>
            <a:r>
              <a:rPr lang="en-US" dirty="0" err="1">
                <a:solidFill>
                  <a:srgbClr val="C00000"/>
                </a:solidFill>
                <a:cs typeface="+mn-cs"/>
              </a:rPr>
              <a:t>sama</a:t>
            </a:r>
            <a:r>
              <a:rPr lang="en-US" dirty="0">
                <a:cs typeface="+mn-cs"/>
              </a:rPr>
              <a:t>. </a:t>
            </a:r>
            <a:r>
              <a:rPr lang="en-US" dirty="0" err="1">
                <a:cs typeface="+mn-cs"/>
              </a:rPr>
              <a:t>Kadang</a:t>
            </a:r>
            <a:r>
              <a:rPr lang="en-US" dirty="0">
                <a:cs typeface="+mn-cs"/>
              </a:rPr>
              <a:t> </a:t>
            </a:r>
            <a:r>
              <a:rPr lang="en-US" dirty="0" err="1">
                <a:cs typeface="+mn-cs"/>
              </a:rPr>
              <a:t>hanya</a:t>
            </a:r>
            <a:r>
              <a:rPr lang="en-US" dirty="0">
                <a:cs typeface="+mn-cs"/>
              </a:rPr>
              <a:t> </a:t>
            </a:r>
            <a:r>
              <a:rPr lang="en-US" dirty="0" err="1">
                <a:cs typeface="+mn-cs"/>
              </a:rPr>
              <a:t>disebut</a:t>
            </a:r>
            <a:r>
              <a:rPr lang="en-US" dirty="0">
                <a:cs typeface="+mn-cs"/>
              </a:rPr>
              <a:t> </a:t>
            </a:r>
            <a:r>
              <a:rPr lang="en-US" dirty="0" err="1">
                <a:cs typeface="+mn-cs"/>
              </a:rPr>
              <a:t>dengan</a:t>
            </a:r>
            <a:r>
              <a:rPr lang="en-US" dirty="0">
                <a:cs typeface="+mn-cs"/>
              </a:rPr>
              <a:t> </a:t>
            </a:r>
            <a:r>
              <a:rPr lang="en-US" dirty="0" err="1">
                <a:cs typeface="+mn-cs"/>
              </a:rPr>
              <a:t>kelas</a:t>
            </a:r>
            <a:r>
              <a:rPr lang="en-US" dirty="0">
                <a:cs typeface="+mn-cs"/>
              </a:rPr>
              <a:t> </a:t>
            </a:r>
          </a:p>
          <a:p>
            <a:pPr marL="0" indent="0" eaLnBrk="1" fontAlgn="auto" hangingPunct="1">
              <a:spcBef>
                <a:spcPct val="0"/>
              </a:spcBef>
              <a:spcAft>
                <a:spcPts val="0"/>
              </a:spcAft>
              <a:buFont typeface="Wingdings" pitchFamily="2" charset="2"/>
              <a:buNone/>
              <a:defRPr/>
            </a:pPr>
            <a:endParaRPr lang="en-US" dirty="0">
              <a:cs typeface="+mn-cs"/>
            </a:endParaRPr>
          </a:p>
          <a:p>
            <a:pPr marL="0" indent="0" eaLnBrk="1" fontAlgn="auto" hangingPunct="1">
              <a:spcBef>
                <a:spcPct val="0"/>
              </a:spcBef>
              <a:spcAft>
                <a:spcPts val="0"/>
              </a:spcAft>
              <a:buFont typeface="Wingdings" pitchFamily="2" charset="2"/>
              <a:buNone/>
              <a:defRPr/>
            </a:pPr>
            <a:endParaRPr lang="en-US" dirty="0">
              <a:cs typeface="+mn-cs"/>
            </a:endParaRP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5180</TotalTime>
  <Words>3905</Words>
  <Application>Microsoft Office PowerPoint</Application>
  <PresentationFormat>On-screen Show (4:3)</PresentationFormat>
  <Paragraphs>348</Paragraphs>
  <Slides>48</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Arial Narrow</vt:lpstr>
      <vt:lpstr>Gill Sans MT</vt:lpstr>
      <vt:lpstr>Impact</vt:lpstr>
      <vt:lpstr>New York</vt:lpstr>
      <vt:lpstr>Times</vt:lpstr>
      <vt:lpstr>Times New Roman</vt:lpstr>
      <vt:lpstr>Verdana</vt:lpstr>
      <vt:lpstr>Wingdings</vt:lpstr>
      <vt:lpstr>Wingdings 2</vt:lpstr>
      <vt:lpstr>Solstice</vt:lpstr>
      <vt:lpstr>Modul  III   RPL Berorientasi Obyek ELABORATION PHASE  (Iterasi I)  </vt:lpstr>
      <vt:lpstr>Kompetensi</vt:lpstr>
      <vt:lpstr>Makna Elaboration Phase</vt:lpstr>
      <vt:lpstr>Pemodelan Obyek (Object Modeling)</vt:lpstr>
      <vt:lpstr>Pengantar UML</vt:lpstr>
      <vt:lpstr>Obyek dan Atribut </vt:lpstr>
      <vt:lpstr>Contoh Kejadian (Object Instances)</vt:lpstr>
      <vt:lpstr>Perilaku &amp; Enkapsulasi </vt:lpstr>
      <vt:lpstr>Kelas Obyek</vt:lpstr>
      <vt:lpstr>Merepresentasikan kelas dalam UML</vt:lpstr>
      <vt:lpstr>Pewarisan</vt:lpstr>
      <vt:lpstr>Pewarisan (cont’d)</vt:lpstr>
      <vt:lpstr>Generalisasi/Spesialisasi,  Supertype, dan Subtype</vt:lpstr>
      <vt:lpstr>Representasi UML untuk Generalisasi/Spesialisasi</vt:lpstr>
      <vt:lpstr>Relasi Obyek / Kelas</vt:lpstr>
      <vt:lpstr>Notasi UML untuk Multiplicity</vt:lpstr>
      <vt:lpstr>Agregasi</vt:lpstr>
      <vt:lpstr>Komposisi</vt:lpstr>
      <vt:lpstr>Pesan / Message</vt:lpstr>
      <vt:lpstr>Polimorfisme</vt:lpstr>
      <vt:lpstr>Diagram –Diagram dalam UML 2.0</vt:lpstr>
      <vt:lpstr>UML 2.0 Diagrams (cont.)</vt:lpstr>
      <vt:lpstr>Proses Pemodelan Obyek </vt:lpstr>
      <vt:lpstr>Pemodelan fungsi sistem</vt:lpstr>
      <vt:lpstr>Memperbaiki Model Use-Case Sistem</vt:lpstr>
      <vt:lpstr>Revisi System Diagram Model Use-Case</vt:lpstr>
      <vt:lpstr>Narasi Use-Case </vt:lpstr>
      <vt:lpstr>Narasi Use-Case (cont’d)</vt:lpstr>
      <vt:lpstr>Narasi Use-Case Abstrak</vt:lpstr>
      <vt:lpstr>Pemodelan Fungsi Sistem</vt:lpstr>
      <vt:lpstr>Pemodelan aktivitas Use-Case </vt:lpstr>
      <vt:lpstr>Notasi Diagram Aktivitas </vt:lpstr>
      <vt:lpstr>Notasi Diagram Aktivitas (cont.’d</vt:lpstr>
      <vt:lpstr>Diagram Aktivitas dengan Partisi</vt:lpstr>
      <vt:lpstr>PowerPoint Presentation</vt:lpstr>
      <vt:lpstr>Petunjuk Membuat Diagram Aktivitas</vt:lpstr>
      <vt:lpstr>CASE Tools</vt:lpstr>
      <vt:lpstr>PowerPoint Presentation</vt:lpstr>
      <vt:lpstr>PowerPoint Presentation</vt:lpstr>
      <vt:lpstr>Contoh Diagram Aktivitas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TUGAS KELOMPOK RPL   TAHAP II ELABORATION PHASE ITERASI I</vt:lpstr>
    </vt:vector>
  </TitlesOfParts>
  <Company>FST USD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I</dc:title>
  <dc:creator>Tatik</dc:creator>
  <cp:lastModifiedBy>office365- 6</cp:lastModifiedBy>
  <cp:revision>308</cp:revision>
  <cp:lastPrinted>2008-02-12T20:53:52Z</cp:lastPrinted>
  <dcterms:created xsi:type="dcterms:W3CDTF">2008-01-30T08:22:28Z</dcterms:created>
  <dcterms:modified xsi:type="dcterms:W3CDTF">2022-09-18T19:21:52Z</dcterms:modified>
</cp:coreProperties>
</file>