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Sue Ellen Francisco"/>
      <p:regular r:id="rId27"/>
    </p:embeddedFont>
    <p:embeddedFont>
      <p:font typeface="Montserra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hGC5LlGEdWGIAVUgtRlGUJHIbH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-regular.fntdata"/><Relationship Id="rId27" Type="http://schemas.openxmlformats.org/officeDocument/2006/relationships/font" Target="fonts/SueEllenFrancisc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2bbd01db4_4_3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2bbd01db4_4_3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2bbd01db4_4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2bbd01db4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2bbd01db4_4_29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2bbd01db4_4_2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2bbd01db4_4_29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2bbd01db4_4_2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2bbd01db4_4_30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2bbd01db4_4_3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2bbd01db4_4_30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2bbd01db4_4_3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2bbd01db4_4_30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2bbd01db4_4_3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2bbd01db4_4_30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2bbd01db4_4_3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2bbd01db4_4_3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2bbd01db4_4_3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2bbd01db4_4_30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2bbd01db4_4_3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264cb0a2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264cb0a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2bbd01db4_4_30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2bbd01db4_4_3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2bbd01db4_4_3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2bbd01db4_4_3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2bbd01db4_4_32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2bbd01db4_4_3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2bbd01db4_4_3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2bbd01db4_4_3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2bbd01db4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2bbd01db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2bbd01db4_4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2bbd01db4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2bbd01db4_4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2bbd01db4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2bbd01db4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2bbd01db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947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Sue Ellen Francisco"/>
                <a:ea typeface="Sue Ellen Francisco"/>
                <a:cs typeface="Sue Ellen Francisco"/>
                <a:sym typeface="Sue Ellen Francisco"/>
              </a:rPr>
              <a:t>Pytorch  </a:t>
            </a:r>
            <a:r>
              <a:rPr lang="en-US"/>
              <a:t>實作</a:t>
            </a:r>
            <a:endParaRPr sz="470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 amt="39000"/>
          </a:blip>
          <a:srcRect b="33012" l="0" r="79476" t="22580"/>
          <a:stretch/>
        </p:blipFill>
        <p:spPr>
          <a:xfrm>
            <a:off x="5042825" y="5142912"/>
            <a:ext cx="868800" cy="9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524000" y="4785038"/>
            <a:ext cx="9144000" cy="16557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accent3"/>
                </a:solidFill>
              </a:rPr>
              <a:t>-- </a:t>
            </a:r>
            <a:r>
              <a:rPr lang="en-US">
                <a:solidFill>
                  <a:schemeClr val="accent3"/>
                </a:solidFill>
              </a:rPr>
              <a:t>神的分類器 --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2bbd01db4_4_315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好啦我有準備資料集</a:t>
            </a:r>
            <a:endParaRPr/>
          </a:p>
        </p:txBody>
      </p:sp>
      <p:sp>
        <p:nvSpPr>
          <p:cNvPr id="166" name="Google Shape;166;ga2bbd01db4_4_315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位置：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2bbd01db4_4_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非常簡單的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資料探勘及路徑擷取</a:t>
            </a:r>
            <a:endParaRPr/>
          </a:p>
        </p:txBody>
      </p:sp>
      <p:sp>
        <p:nvSpPr>
          <p:cNvPr id="172" name="Google Shape;172;ga2bbd01db4_4_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EDA.ipynb</a:t>
            </a:r>
            <a:endParaRPr/>
          </a:p>
        </p:txBody>
      </p:sp>
      <p:pic>
        <p:nvPicPr>
          <p:cNvPr id="173" name="Google Shape;173;ga2bbd01db4_4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13" y="2945625"/>
            <a:ext cx="7667625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a2bbd01db4_4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5147" y="0"/>
            <a:ext cx="4546050" cy="36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2bbd01db4_4_2938"/>
          <p:cNvSpPr/>
          <p:nvPr/>
        </p:nvSpPr>
        <p:spPr>
          <a:xfrm>
            <a:off x="898200" y="1833277"/>
            <a:ext cx="9971700" cy="380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ga2bbd01db4_4_2938"/>
          <p:cNvGrpSpPr/>
          <p:nvPr/>
        </p:nvGrpSpPr>
        <p:grpSpPr>
          <a:xfrm>
            <a:off x="1200150" y="1844000"/>
            <a:ext cx="7218000" cy="3659475"/>
            <a:chOff x="1200150" y="1844000"/>
            <a:chExt cx="7218000" cy="3659475"/>
          </a:xfrm>
        </p:grpSpPr>
        <p:sp>
          <p:nvSpPr>
            <p:cNvPr id="181" name="Google Shape;181;ga2bbd01db4_4_2938"/>
            <p:cNvSpPr/>
            <p:nvPr/>
          </p:nvSpPr>
          <p:spPr>
            <a:xfrm>
              <a:off x="1200150" y="2160275"/>
              <a:ext cx="7218000" cy="33432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ga2bbd01db4_4_2938"/>
            <p:cNvSpPr txBox="1"/>
            <p:nvPr/>
          </p:nvSpPr>
          <p:spPr>
            <a:xfrm>
              <a:off x="3506150" y="1844000"/>
              <a:ext cx="2443200" cy="3345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Iteration Loop</a:t>
              </a:r>
              <a:endParaRPr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ga2bbd01db4_4_29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Pytorch的架構</a:t>
            </a:r>
            <a:endParaRPr/>
          </a:p>
        </p:txBody>
      </p:sp>
      <p:sp>
        <p:nvSpPr>
          <p:cNvPr id="184" name="Google Shape;184;ga2bbd01db4_4_2938"/>
          <p:cNvSpPr/>
          <p:nvPr/>
        </p:nvSpPr>
        <p:spPr>
          <a:xfrm>
            <a:off x="1392600" y="2612900"/>
            <a:ext cx="1774500" cy="97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ga2bbd01db4_4_2938"/>
          <p:cNvSpPr/>
          <p:nvPr/>
        </p:nvSpPr>
        <p:spPr>
          <a:xfrm>
            <a:off x="3936700" y="2612900"/>
            <a:ext cx="1774500" cy="97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Dataloader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ga2bbd01db4_4_2938"/>
          <p:cNvSpPr/>
          <p:nvPr/>
        </p:nvSpPr>
        <p:spPr>
          <a:xfrm>
            <a:off x="6480800" y="2612900"/>
            <a:ext cx="1774500" cy="97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ga2bbd01db4_4_2938"/>
          <p:cNvSpPr/>
          <p:nvPr/>
        </p:nvSpPr>
        <p:spPr>
          <a:xfrm>
            <a:off x="9024900" y="2612900"/>
            <a:ext cx="1774500" cy="97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Helper Funs...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ga2bbd01db4_4_2938"/>
          <p:cNvSpPr/>
          <p:nvPr/>
        </p:nvSpPr>
        <p:spPr>
          <a:xfrm>
            <a:off x="4996800" y="5784225"/>
            <a:ext cx="1774500" cy="97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rain Fun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9" name="Google Shape;189;ga2bbd01db4_4_2938"/>
          <p:cNvCxnSpPr>
            <a:stCxn id="184" idx="3"/>
            <a:endCxn id="185" idx="1"/>
          </p:cNvCxnSpPr>
          <p:nvPr/>
        </p:nvCxnSpPr>
        <p:spPr>
          <a:xfrm>
            <a:off x="3167100" y="3100550"/>
            <a:ext cx="7695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ga2bbd01db4_4_2938"/>
          <p:cNvCxnSpPr/>
          <p:nvPr/>
        </p:nvCxnSpPr>
        <p:spPr>
          <a:xfrm>
            <a:off x="5737900" y="3100550"/>
            <a:ext cx="7695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ga2bbd01db4_4_2938"/>
          <p:cNvCxnSpPr/>
          <p:nvPr/>
        </p:nvCxnSpPr>
        <p:spPr>
          <a:xfrm>
            <a:off x="8255300" y="3100550"/>
            <a:ext cx="7695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192" name="Google Shape;192;ga2bbd01db4_4_2938"/>
          <p:cNvGrpSpPr/>
          <p:nvPr/>
        </p:nvGrpSpPr>
        <p:grpSpPr>
          <a:xfrm>
            <a:off x="2708500" y="2184488"/>
            <a:ext cx="4284300" cy="422400"/>
            <a:chOff x="2708500" y="2184488"/>
            <a:chExt cx="4284300" cy="422400"/>
          </a:xfrm>
        </p:grpSpPr>
        <p:cxnSp>
          <p:nvCxnSpPr>
            <p:cNvPr id="193" name="Google Shape;193;ga2bbd01db4_4_2938"/>
            <p:cNvCxnSpPr/>
            <p:nvPr/>
          </p:nvCxnSpPr>
          <p:spPr>
            <a:xfrm flipH="1" rot="10800000">
              <a:off x="2708500" y="2495638"/>
              <a:ext cx="4284300" cy="42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sp>
          <p:nvSpPr>
            <p:cNvPr id="194" name="Google Shape;194;ga2bbd01db4_4_2938"/>
            <p:cNvSpPr txBox="1"/>
            <p:nvPr/>
          </p:nvSpPr>
          <p:spPr>
            <a:xfrm>
              <a:off x="4134850" y="2184488"/>
              <a:ext cx="1431600" cy="42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Forward Pass</a:t>
              </a:r>
              <a:endParaRPr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ga2bbd01db4_4_2938"/>
          <p:cNvSpPr/>
          <p:nvPr/>
        </p:nvSpPr>
        <p:spPr>
          <a:xfrm>
            <a:off x="6480800" y="4013050"/>
            <a:ext cx="1774500" cy="97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Loss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6" name="Google Shape;196;ga2bbd01db4_4_2938"/>
          <p:cNvCxnSpPr>
            <a:stCxn id="186" idx="2"/>
            <a:endCxn id="195" idx="0"/>
          </p:cNvCxnSpPr>
          <p:nvPr/>
        </p:nvCxnSpPr>
        <p:spPr>
          <a:xfrm>
            <a:off x="7368050" y="3588200"/>
            <a:ext cx="0" cy="424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ga2bbd01db4_4_2938"/>
          <p:cNvSpPr/>
          <p:nvPr/>
        </p:nvSpPr>
        <p:spPr>
          <a:xfrm>
            <a:off x="3963400" y="4013050"/>
            <a:ext cx="1774500" cy="97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Optimizer,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Scheduler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8" name="Google Shape;198;ga2bbd01db4_4_2938"/>
          <p:cNvCxnSpPr/>
          <p:nvPr/>
        </p:nvCxnSpPr>
        <p:spPr>
          <a:xfrm>
            <a:off x="5711250" y="4500700"/>
            <a:ext cx="7695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199" name="Google Shape;199;ga2bbd01db4_4_2938"/>
          <p:cNvGrpSpPr/>
          <p:nvPr/>
        </p:nvGrpSpPr>
        <p:grpSpPr>
          <a:xfrm>
            <a:off x="4768200" y="4988350"/>
            <a:ext cx="2655600" cy="422400"/>
            <a:chOff x="4768200" y="4988350"/>
            <a:chExt cx="2655600" cy="422400"/>
          </a:xfrm>
        </p:grpSpPr>
        <p:cxnSp>
          <p:nvCxnSpPr>
            <p:cNvPr id="200" name="Google Shape;200;ga2bbd01db4_4_2938"/>
            <p:cNvCxnSpPr/>
            <p:nvPr/>
          </p:nvCxnSpPr>
          <p:spPr>
            <a:xfrm flipH="1" rot="10800000">
              <a:off x="4768200" y="5318900"/>
              <a:ext cx="2655600" cy="168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triangl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sp>
          <p:nvSpPr>
            <p:cNvPr id="201" name="Google Shape;201;ga2bbd01db4_4_2938"/>
            <p:cNvSpPr txBox="1"/>
            <p:nvPr/>
          </p:nvSpPr>
          <p:spPr>
            <a:xfrm>
              <a:off x="5555025" y="4988350"/>
              <a:ext cx="1431600" cy="42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Backward</a:t>
              </a:r>
              <a:r>
                <a:rPr lang="en-US" sz="15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 Pass</a:t>
              </a:r>
              <a:endParaRPr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02" name="Google Shape;202;ga2bbd01db4_4_2938"/>
          <p:cNvCxnSpPr>
            <a:endCxn id="197" idx="0"/>
          </p:cNvCxnSpPr>
          <p:nvPr/>
        </p:nvCxnSpPr>
        <p:spPr>
          <a:xfrm flipH="1">
            <a:off x="4850650" y="3480550"/>
            <a:ext cx="1656000" cy="5325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2bbd01db4_4_296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Pytorch的</a:t>
            </a:r>
            <a:r>
              <a:rPr lang="en-US"/>
              <a:t>Dataset</a:t>
            </a:r>
            <a:endParaRPr/>
          </a:p>
        </p:txBody>
      </p:sp>
      <p:sp>
        <p:nvSpPr>
          <p:cNvPr id="208" name="Google Shape;208;ga2bbd01db4_4_2966"/>
          <p:cNvSpPr/>
          <p:nvPr/>
        </p:nvSpPr>
        <p:spPr>
          <a:xfrm>
            <a:off x="1392600" y="2612900"/>
            <a:ext cx="1774500" cy="975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ga2bbd01db4_4_2966"/>
          <p:cNvSpPr/>
          <p:nvPr/>
        </p:nvSpPr>
        <p:spPr>
          <a:xfrm>
            <a:off x="3936700" y="2612900"/>
            <a:ext cx="1774500" cy="97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Dataloader</a:t>
            </a:r>
            <a:endParaRPr sz="20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ga2bbd01db4_4_2966"/>
          <p:cNvSpPr/>
          <p:nvPr/>
        </p:nvSpPr>
        <p:spPr>
          <a:xfrm>
            <a:off x="6480800" y="2612900"/>
            <a:ext cx="1774500" cy="97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20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ga2bbd01db4_4_2966"/>
          <p:cNvSpPr/>
          <p:nvPr/>
        </p:nvSpPr>
        <p:spPr>
          <a:xfrm>
            <a:off x="9024900" y="2612900"/>
            <a:ext cx="1774500" cy="97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Helper Funs...</a:t>
            </a:r>
            <a:endParaRPr sz="20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ga2bbd01db4_4_2966"/>
          <p:cNvSpPr/>
          <p:nvPr/>
        </p:nvSpPr>
        <p:spPr>
          <a:xfrm>
            <a:off x="1392600" y="3896875"/>
            <a:ext cx="1774500" cy="975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__init__</a:t>
            </a:r>
            <a:endParaRPr sz="1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__len__</a:t>
            </a:r>
            <a:endParaRPr sz="1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__getitem__</a:t>
            </a:r>
            <a:endParaRPr sz="1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ga2bbd01db4_4_2966"/>
          <p:cNvSpPr/>
          <p:nvPr/>
        </p:nvSpPr>
        <p:spPr>
          <a:xfrm>
            <a:off x="3936700" y="3854000"/>
            <a:ext cx="7205700" cy="2866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Montserrat"/>
                <a:ea typeface="Montserrat"/>
                <a:cs typeface="Montserrat"/>
                <a:sym typeface="Montserrat"/>
              </a:rPr>
              <a:t>目的: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如何切割資料train/val/test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資料前處理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定義資料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Montserrat"/>
                <a:ea typeface="Montserrat"/>
                <a:cs typeface="Montserrat"/>
                <a:sym typeface="Montserrat"/>
              </a:rPr>
              <a:t>Input: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-US" sz="1500">
                <a:latin typeface="Montserrat"/>
                <a:ea typeface="Montserrat"/>
                <a:cs typeface="Montserrat"/>
                <a:sym typeface="Montserrat"/>
              </a:rPr>
              <a:t>資料的路徑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-US" sz="1500">
                <a:latin typeface="Montserrat"/>
                <a:ea typeface="Montserrat"/>
                <a:cs typeface="Montserrat"/>
                <a:sym typeface="Montserrat"/>
              </a:rPr>
              <a:t>資料格式(例如檔案大小)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-US" sz="1500">
                <a:latin typeface="Montserrat"/>
                <a:ea typeface="Montserrat"/>
                <a:cs typeface="Montserrat"/>
                <a:sym typeface="Montserrat"/>
              </a:rPr>
              <a:t>etc.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4" name="Google Shape;214;ga2bbd01db4_4_2966"/>
          <p:cNvCxnSpPr>
            <a:endCxn id="212" idx="0"/>
          </p:cNvCxnSpPr>
          <p:nvPr/>
        </p:nvCxnSpPr>
        <p:spPr>
          <a:xfrm>
            <a:off x="2279850" y="3588175"/>
            <a:ext cx="0" cy="3087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ga2bbd01db4_4_2966"/>
          <p:cNvSpPr txBox="1"/>
          <p:nvPr/>
        </p:nvSpPr>
        <p:spPr>
          <a:xfrm>
            <a:off x="7380925" y="5143525"/>
            <a:ext cx="32319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轉成torch的image, label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或是一些自定義的冬瓜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ga2bbd01db4_4_2966"/>
          <p:cNvSpPr txBox="1"/>
          <p:nvPr/>
        </p:nvSpPr>
        <p:spPr>
          <a:xfrm>
            <a:off x="277850" y="4093075"/>
            <a:ext cx="1071900" cy="582900"/>
          </a:xfrm>
          <a:prstGeom prst="rect">
            <a:avLst/>
          </a:prstGeom>
          <a:noFill/>
          <a:ln cap="flat" cmpd="sng" w="19050">
            <a:solidFill>
              <a:srgbClr val="9CDCFE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一定要實現的attributes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Google Shape;217;ga2bbd01db4_4_2966"/>
          <p:cNvCxnSpPr>
            <a:stCxn id="212" idx="3"/>
            <a:endCxn id="213" idx="1"/>
          </p:cNvCxnSpPr>
          <p:nvPr/>
        </p:nvCxnSpPr>
        <p:spPr>
          <a:xfrm>
            <a:off x="3167100" y="4384525"/>
            <a:ext cx="769500" cy="9030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2bbd01db4_4_3042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實作吧</a:t>
            </a:r>
            <a:endParaRPr/>
          </a:p>
        </p:txBody>
      </p:sp>
      <p:sp>
        <p:nvSpPr>
          <p:cNvPr id="223" name="Google Shape;223;ga2bbd01db4_4_3042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goddataset.py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4" name="Google Shape;224;ga2bbd01db4_4_3042"/>
          <p:cNvSpPr txBox="1"/>
          <p:nvPr/>
        </p:nvSpPr>
        <p:spPr>
          <a:xfrm>
            <a:off x="9356400" y="1034475"/>
            <a:ext cx="23337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HW: 加一個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augmentation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2bbd01db4_4_30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Pytorch的</a:t>
            </a:r>
            <a:r>
              <a:rPr lang="en-US"/>
              <a:t>Dataloader</a:t>
            </a:r>
            <a:endParaRPr/>
          </a:p>
        </p:txBody>
      </p:sp>
      <p:sp>
        <p:nvSpPr>
          <p:cNvPr id="230" name="Google Shape;230;ga2bbd01db4_4_3030"/>
          <p:cNvSpPr/>
          <p:nvPr/>
        </p:nvSpPr>
        <p:spPr>
          <a:xfrm>
            <a:off x="1392600" y="2612900"/>
            <a:ext cx="1774500" cy="975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ga2bbd01db4_4_3030"/>
          <p:cNvSpPr/>
          <p:nvPr/>
        </p:nvSpPr>
        <p:spPr>
          <a:xfrm>
            <a:off x="3936700" y="2612900"/>
            <a:ext cx="1774500" cy="975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Dataloader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ga2bbd01db4_4_3030"/>
          <p:cNvSpPr/>
          <p:nvPr/>
        </p:nvSpPr>
        <p:spPr>
          <a:xfrm>
            <a:off x="6480800" y="2612900"/>
            <a:ext cx="1774500" cy="97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20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ga2bbd01db4_4_3030"/>
          <p:cNvSpPr/>
          <p:nvPr/>
        </p:nvSpPr>
        <p:spPr>
          <a:xfrm>
            <a:off x="9024900" y="2612900"/>
            <a:ext cx="1774500" cy="97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Helper Funs...</a:t>
            </a:r>
            <a:endParaRPr sz="20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ga2bbd01db4_4_3030"/>
          <p:cNvSpPr/>
          <p:nvPr/>
        </p:nvSpPr>
        <p:spPr>
          <a:xfrm>
            <a:off x="1392600" y="3896875"/>
            <a:ext cx="1774500" cy="975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__init__</a:t>
            </a:r>
            <a:endParaRPr sz="1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__len__</a:t>
            </a:r>
            <a:endParaRPr sz="1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__getitem__</a:t>
            </a:r>
            <a:endParaRPr sz="1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ga2bbd01db4_4_3030"/>
          <p:cNvSpPr/>
          <p:nvPr/>
        </p:nvSpPr>
        <p:spPr>
          <a:xfrm>
            <a:off x="3936700" y="3896875"/>
            <a:ext cx="4318500" cy="2866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Montserrat"/>
                <a:ea typeface="Montserrat"/>
                <a:cs typeface="Montserrat"/>
                <a:sym typeface="Montserrat"/>
              </a:rPr>
              <a:t>目的: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準備批次資料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Montserrat"/>
                <a:ea typeface="Montserrat"/>
                <a:cs typeface="Montserrat"/>
                <a:sym typeface="Montserrat"/>
              </a:rPr>
              <a:t>Input: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-US" sz="1500">
                <a:latin typeface="Montserrat"/>
                <a:ea typeface="Montserrat"/>
                <a:cs typeface="Montserrat"/>
                <a:sym typeface="Montserrat"/>
              </a:rPr>
              <a:t>Dataset instance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-US" sz="1500">
                <a:latin typeface="Montserrat"/>
                <a:ea typeface="Montserrat"/>
                <a:cs typeface="Montserrat"/>
                <a:sym typeface="Montserrat"/>
              </a:rPr>
              <a:t>將資料準備成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-US" sz="1500">
                <a:latin typeface="Montserrat"/>
                <a:ea typeface="Montserrat"/>
                <a:cs typeface="Montserrat"/>
                <a:sym typeface="Montserrat"/>
              </a:rPr>
              <a:t>Image: </a:t>
            </a:r>
            <a:r>
              <a:rPr b="1" lang="en-US" sz="1500">
                <a:latin typeface="Montserrat"/>
                <a:ea typeface="Montserrat"/>
                <a:cs typeface="Montserrat"/>
                <a:sym typeface="Montserrat"/>
              </a:rPr>
              <a:t>(batch_size, channel, H, W)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-US" sz="1500">
                <a:latin typeface="Montserrat"/>
                <a:ea typeface="Montserrat"/>
                <a:cs typeface="Montserrat"/>
                <a:sym typeface="Montserrat"/>
              </a:rPr>
              <a:t>Label  : </a:t>
            </a:r>
            <a:r>
              <a:rPr b="1" lang="en-US" sz="1500">
                <a:latin typeface="Montserrat"/>
                <a:ea typeface="Montserrat"/>
                <a:cs typeface="Montserrat"/>
                <a:sym typeface="Montserrat"/>
              </a:rPr>
              <a:t>(batch_size, label)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6" name="Google Shape;236;ga2bbd01db4_4_3030"/>
          <p:cNvCxnSpPr>
            <a:endCxn id="234" idx="0"/>
          </p:cNvCxnSpPr>
          <p:nvPr/>
        </p:nvCxnSpPr>
        <p:spPr>
          <a:xfrm>
            <a:off x="2279850" y="3588175"/>
            <a:ext cx="0" cy="3087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ga2bbd01db4_4_3030"/>
          <p:cNvCxnSpPr/>
          <p:nvPr/>
        </p:nvCxnSpPr>
        <p:spPr>
          <a:xfrm>
            <a:off x="4823950" y="3588175"/>
            <a:ext cx="0" cy="3087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ga2bbd01db4_4_3030"/>
          <p:cNvCxnSpPr/>
          <p:nvPr/>
        </p:nvCxnSpPr>
        <p:spPr>
          <a:xfrm>
            <a:off x="3167100" y="3100550"/>
            <a:ext cx="7695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ga2bbd01db4_4_3030"/>
          <p:cNvSpPr txBox="1"/>
          <p:nvPr/>
        </p:nvSpPr>
        <p:spPr>
          <a:xfrm>
            <a:off x="277850" y="4093075"/>
            <a:ext cx="1071900" cy="582900"/>
          </a:xfrm>
          <a:prstGeom prst="rect">
            <a:avLst/>
          </a:prstGeom>
          <a:noFill/>
          <a:ln cap="flat" cmpd="sng" w="19050">
            <a:solidFill>
              <a:srgbClr val="9CDCFE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一定要實現的attributes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2bbd01db4_4_304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實作吧吧</a:t>
            </a:r>
            <a:endParaRPr/>
          </a:p>
        </p:txBody>
      </p:sp>
      <p:sp>
        <p:nvSpPr>
          <p:cNvPr id="245" name="Google Shape;245;ga2bbd01db4_4_304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goddataset.py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6" name="Google Shape;246;ga2bbd01db4_4_3048"/>
          <p:cNvSpPr txBox="1"/>
          <p:nvPr/>
        </p:nvSpPr>
        <p:spPr>
          <a:xfrm>
            <a:off x="9356400" y="1034475"/>
            <a:ext cx="23337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HW: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檢查output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2bbd01db4_4_305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Pytorch的</a:t>
            </a:r>
            <a:r>
              <a:rPr lang="en-US"/>
              <a:t>Model</a:t>
            </a:r>
            <a:endParaRPr/>
          </a:p>
        </p:txBody>
      </p:sp>
      <p:sp>
        <p:nvSpPr>
          <p:cNvPr id="252" name="Google Shape;252;ga2bbd01db4_4_3059"/>
          <p:cNvSpPr/>
          <p:nvPr/>
        </p:nvSpPr>
        <p:spPr>
          <a:xfrm>
            <a:off x="1392600" y="2612900"/>
            <a:ext cx="1774500" cy="975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ga2bbd01db4_4_3059"/>
          <p:cNvSpPr/>
          <p:nvPr/>
        </p:nvSpPr>
        <p:spPr>
          <a:xfrm>
            <a:off x="3936700" y="2612900"/>
            <a:ext cx="1774500" cy="975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Dataloader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ga2bbd01db4_4_3059"/>
          <p:cNvSpPr/>
          <p:nvPr/>
        </p:nvSpPr>
        <p:spPr>
          <a:xfrm>
            <a:off x="6480800" y="2612900"/>
            <a:ext cx="1774500" cy="975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ga2bbd01db4_4_3059"/>
          <p:cNvSpPr/>
          <p:nvPr/>
        </p:nvSpPr>
        <p:spPr>
          <a:xfrm>
            <a:off x="9024900" y="2612900"/>
            <a:ext cx="1774500" cy="97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Helper Funs...</a:t>
            </a:r>
            <a:endParaRPr sz="20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ga2bbd01db4_4_3059"/>
          <p:cNvSpPr/>
          <p:nvPr/>
        </p:nvSpPr>
        <p:spPr>
          <a:xfrm>
            <a:off x="1392600" y="3896875"/>
            <a:ext cx="1774500" cy="975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__init__</a:t>
            </a:r>
            <a:endParaRPr sz="1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__len__</a:t>
            </a:r>
            <a:endParaRPr sz="1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__getitem__</a:t>
            </a:r>
            <a:endParaRPr sz="1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ga2bbd01db4_4_3059"/>
          <p:cNvSpPr/>
          <p:nvPr/>
        </p:nvSpPr>
        <p:spPr>
          <a:xfrm>
            <a:off x="8409625" y="3896875"/>
            <a:ext cx="3741000" cy="2866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Montserrat"/>
                <a:ea typeface="Montserrat"/>
                <a:cs typeface="Montserrat"/>
                <a:sym typeface="Montserrat"/>
              </a:rPr>
              <a:t>目的: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定義模型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Montserrat"/>
                <a:ea typeface="Montserrat"/>
                <a:cs typeface="Montserrat"/>
                <a:sym typeface="Montserrat"/>
              </a:rPr>
              <a:t>Input: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-US" sz="1500">
                <a:latin typeface="Montserrat"/>
                <a:ea typeface="Montserrat"/>
                <a:cs typeface="Montserrat"/>
                <a:sym typeface="Montserrat"/>
              </a:rPr>
              <a:t>Output from Dataloader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-US" sz="1500">
                <a:latin typeface="Montserrat"/>
                <a:ea typeface="Montserrat"/>
                <a:cs typeface="Montserrat"/>
                <a:sym typeface="Montserrat"/>
              </a:rPr>
              <a:t>或是一些使用者定義的冬瓜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-US" sz="1500">
                <a:latin typeface="Montserrat"/>
                <a:ea typeface="Montserrat"/>
                <a:cs typeface="Montserrat"/>
                <a:sym typeface="Montserrat"/>
              </a:rPr>
              <a:t>輸出預測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-US" sz="1500">
                <a:latin typeface="Montserrat"/>
                <a:ea typeface="Montserrat"/>
                <a:cs typeface="Montserrat"/>
                <a:sym typeface="Montserrat"/>
              </a:rPr>
              <a:t>或是冬瓜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8" name="Google Shape;258;ga2bbd01db4_4_3059"/>
          <p:cNvCxnSpPr>
            <a:endCxn id="256" idx="0"/>
          </p:cNvCxnSpPr>
          <p:nvPr/>
        </p:nvCxnSpPr>
        <p:spPr>
          <a:xfrm>
            <a:off x="2279850" y="3588175"/>
            <a:ext cx="0" cy="3087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ga2bbd01db4_4_3059"/>
          <p:cNvCxnSpPr/>
          <p:nvPr/>
        </p:nvCxnSpPr>
        <p:spPr>
          <a:xfrm>
            <a:off x="7368050" y="3588175"/>
            <a:ext cx="0" cy="3087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ga2bbd01db4_4_3059"/>
          <p:cNvCxnSpPr/>
          <p:nvPr/>
        </p:nvCxnSpPr>
        <p:spPr>
          <a:xfrm>
            <a:off x="3167100" y="3100550"/>
            <a:ext cx="7695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ga2bbd01db4_4_3059"/>
          <p:cNvSpPr/>
          <p:nvPr/>
        </p:nvSpPr>
        <p:spPr>
          <a:xfrm>
            <a:off x="6480800" y="3896875"/>
            <a:ext cx="1774500" cy="975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__init__</a:t>
            </a:r>
            <a:endParaRPr sz="1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forward</a:t>
            </a:r>
            <a:endParaRPr sz="1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ga2bbd01db4_4_3059"/>
          <p:cNvSpPr txBox="1"/>
          <p:nvPr/>
        </p:nvSpPr>
        <p:spPr>
          <a:xfrm>
            <a:off x="277850" y="4093075"/>
            <a:ext cx="1071900" cy="582900"/>
          </a:xfrm>
          <a:prstGeom prst="rect">
            <a:avLst/>
          </a:prstGeom>
          <a:noFill/>
          <a:ln cap="flat" cmpd="sng" w="19050">
            <a:solidFill>
              <a:srgbClr val="9CDCFE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一定要實現的attributes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a2bbd01db4_4_3059"/>
          <p:cNvSpPr txBox="1"/>
          <p:nvPr/>
        </p:nvSpPr>
        <p:spPr>
          <a:xfrm>
            <a:off x="5366025" y="4093075"/>
            <a:ext cx="1071900" cy="582900"/>
          </a:xfrm>
          <a:prstGeom prst="rect">
            <a:avLst/>
          </a:prstGeom>
          <a:noFill/>
          <a:ln cap="flat" cmpd="sng" w="19050">
            <a:solidFill>
              <a:srgbClr val="9CDCFE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一定要實現的attributes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ga2bbd01db4_4_3059"/>
          <p:cNvCxnSpPr>
            <a:stCxn id="261" idx="3"/>
            <a:endCxn id="257" idx="1"/>
          </p:cNvCxnSpPr>
          <p:nvPr/>
        </p:nvCxnSpPr>
        <p:spPr>
          <a:xfrm>
            <a:off x="8255300" y="4384525"/>
            <a:ext cx="154200" cy="9459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2bbd01db4_4_32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自</a:t>
            </a:r>
            <a:r>
              <a:rPr lang="en-US"/>
              <a:t>定義模型 vs 使用 人家寫好的模型</a:t>
            </a:r>
            <a:endParaRPr/>
          </a:p>
        </p:txBody>
      </p:sp>
      <p:sp>
        <p:nvSpPr>
          <p:cNvPr id="270" name="Google Shape;270;ga2bbd01db4_4_3215"/>
          <p:cNvSpPr txBox="1"/>
          <p:nvPr>
            <p:ph idx="1" type="body"/>
          </p:nvPr>
        </p:nvSpPr>
        <p:spPr>
          <a:xfrm>
            <a:off x="313675" y="2306195"/>
            <a:ext cx="5742600" cy="107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實現LeNet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如何使用一個別人的模型</a:t>
            </a:r>
            <a:endParaRPr/>
          </a:p>
        </p:txBody>
      </p:sp>
      <p:pic>
        <p:nvPicPr>
          <p:cNvPr id="271" name="Google Shape;271;ga2bbd01db4_4_3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857512" y="3220636"/>
            <a:ext cx="2866175" cy="39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a2bbd01db4_4_3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50" y="1292288"/>
            <a:ext cx="7334250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a2bbd01db4_4_3215"/>
          <p:cNvSpPr txBox="1"/>
          <p:nvPr/>
        </p:nvSpPr>
        <p:spPr>
          <a:xfrm>
            <a:off x="1103875" y="4324650"/>
            <a:ext cx="4952400" cy="17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tensorboard/Neptune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可以檢查自己的模型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2bbd01db4_4_3072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實作吧吧吧</a:t>
            </a:r>
            <a:endParaRPr/>
          </a:p>
        </p:txBody>
      </p:sp>
      <p:sp>
        <p:nvSpPr>
          <p:cNvPr id="279" name="Google Shape;279;ga2bbd01db4_4_3072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godmodel</a:t>
            </a:r>
            <a:r>
              <a:rPr lang="en-US">
                <a:solidFill>
                  <a:schemeClr val="dk1"/>
                </a:solidFill>
              </a:rPr>
              <a:t>.py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0" name="Google Shape;280;ga2bbd01db4_4_3072"/>
          <p:cNvSpPr txBox="1"/>
          <p:nvPr/>
        </p:nvSpPr>
        <p:spPr>
          <a:xfrm>
            <a:off x="9356400" y="1034475"/>
            <a:ext cx="23337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HW: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多加一層convolution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264cb0a24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設置環境</a:t>
            </a:r>
            <a:endParaRPr/>
          </a:p>
        </p:txBody>
      </p:sp>
      <p:pic>
        <p:nvPicPr>
          <p:cNvPr id="92" name="Google Shape;92;ga264cb0a2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7488"/>
            <a:ext cx="438150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a264cb0a2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33863"/>
            <a:ext cx="32194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a264cb0a24_0_0"/>
          <p:cNvPicPr preferRelativeResize="0"/>
          <p:nvPr/>
        </p:nvPicPr>
        <p:blipFill rotWithShape="1">
          <a:blip r:embed="rId5">
            <a:alphaModFix/>
          </a:blip>
          <a:srcRect b="0" l="0" r="29502" t="0"/>
          <a:stretch/>
        </p:blipFill>
        <p:spPr>
          <a:xfrm>
            <a:off x="4665900" y="365125"/>
            <a:ext cx="4795650" cy="27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a264cb0a24_0_0"/>
          <p:cNvSpPr/>
          <p:nvPr/>
        </p:nvSpPr>
        <p:spPr>
          <a:xfrm>
            <a:off x="6033575" y="1748250"/>
            <a:ext cx="2728500" cy="504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ga264cb0a24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5498075"/>
            <a:ext cx="418147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a264cb0a24_0_0"/>
          <p:cNvSpPr txBox="1"/>
          <p:nvPr/>
        </p:nvSpPr>
        <p:spPr>
          <a:xfrm>
            <a:off x="5747925" y="2858100"/>
            <a:ext cx="6148800" cy="29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&gt;cd package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&gt;pip install .\albumentations-0.5.1.tar.gz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&gt;pip install .\easydict-1.9.tar.gz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&gt;pip install .\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opencv_python-4.4.0.46-cp37-cp37m-win_amd64.whl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&gt;pip install .\pretrainedmodels-0.7.4.tar.gz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&gt;conda uninstall pytorch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&gt;pip uninstall torch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&gt;pip uninstall torch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&gt;pip install *.whl (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把那些.whl 的都安裝, numpy, Pillow, torch, torchvision, typing_extensions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&gt;conda install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tensorboard-1.15.0-py37_0.tar.bz2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&gt;conda install -c conda-forge protobuf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&gt;VC_redist.x64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2bbd01db4_4_3077"/>
          <p:cNvSpPr/>
          <p:nvPr/>
        </p:nvSpPr>
        <p:spPr>
          <a:xfrm>
            <a:off x="405700" y="86600"/>
            <a:ext cx="10627200" cy="555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a2bbd01db4_4_3077"/>
          <p:cNvSpPr/>
          <p:nvPr/>
        </p:nvSpPr>
        <p:spPr>
          <a:xfrm>
            <a:off x="1200150" y="2023100"/>
            <a:ext cx="7218000" cy="3583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a2bbd01db4_4_3077"/>
          <p:cNvSpPr txBox="1"/>
          <p:nvPr>
            <p:ph type="title"/>
          </p:nvPr>
        </p:nvSpPr>
        <p:spPr>
          <a:xfrm>
            <a:off x="838200" y="365125"/>
            <a:ext cx="4728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Pytorch的train</a:t>
            </a:r>
            <a:r>
              <a:rPr lang="en-US"/>
              <a:t>邏輯</a:t>
            </a:r>
            <a:endParaRPr/>
          </a:p>
        </p:txBody>
      </p:sp>
      <p:sp>
        <p:nvSpPr>
          <p:cNvPr id="288" name="Google Shape;288;ga2bbd01db4_4_3077"/>
          <p:cNvSpPr/>
          <p:nvPr/>
        </p:nvSpPr>
        <p:spPr>
          <a:xfrm>
            <a:off x="1392600" y="2612900"/>
            <a:ext cx="1774500" cy="975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ga2bbd01db4_4_3077"/>
          <p:cNvSpPr/>
          <p:nvPr/>
        </p:nvSpPr>
        <p:spPr>
          <a:xfrm>
            <a:off x="3936700" y="2612900"/>
            <a:ext cx="1774500" cy="975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Dataloader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ga2bbd01db4_4_3077"/>
          <p:cNvSpPr/>
          <p:nvPr/>
        </p:nvSpPr>
        <p:spPr>
          <a:xfrm>
            <a:off x="6480800" y="2612900"/>
            <a:ext cx="1774500" cy="975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ga2bbd01db4_4_3077"/>
          <p:cNvSpPr/>
          <p:nvPr/>
        </p:nvSpPr>
        <p:spPr>
          <a:xfrm>
            <a:off x="9024900" y="2612900"/>
            <a:ext cx="1774500" cy="975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Helper Funs...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2" name="Google Shape;292;ga2bbd01db4_4_3077"/>
          <p:cNvCxnSpPr/>
          <p:nvPr/>
        </p:nvCxnSpPr>
        <p:spPr>
          <a:xfrm>
            <a:off x="3167100" y="3100550"/>
            <a:ext cx="7695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ga2bbd01db4_4_3077"/>
          <p:cNvCxnSpPr/>
          <p:nvPr/>
        </p:nvCxnSpPr>
        <p:spPr>
          <a:xfrm>
            <a:off x="5737900" y="3100550"/>
            <a:ext cx="7695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ga2bbd01db4_4_3077"/>
          <p:cNvCxnSpPr/>
          <p:nvPr/>
        </p:nvCxnSpPr>
        <p:spPr>
          <a:xfrm flipH="1" rot="10800000">
            <a:off x="2708500" y="2495638"/>
            <a:ext cx="4284300" cy="4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95" name="Google Shape;295;ga2bbd01db4_4_3077"/>
          <p:cNvSpPr txBox="1"/>
          <p:nvPr/>
        </p:nvSpPr>
        <p:spPr>
          <a:xfrm>
            <a:off x="4134850" y="2184488"/>
            <a:ext cx="1431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Forward Pass</a:t>
            </a:r>
            <a:endParaRPr sz="15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a2bbd01db4_4_3077"/>
          <p:cNvSpPr/>
          <p:nvPr/>
        </p:nvSpPr>
        <p:spPr>
          <a:xfrm>
            <a:off x="6480800" y="4013050"/>
            <a:ext cx="1774500" cy="97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Loss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7" name="Google Shape;297;ga2bbd01db4_4_3077"/>
          <p:cNvCxnSpPr>
            <a:endCxn id="296" idx="0"/>
          </p:cNvCxnSpPr>
          <p:nvPr/>
        </p:nvCxnSpPr>
        <p:spPr>
          <a:xfrm>
            <a:off x="7368050" y="3588250"/>
            <a:ext cx="0" cy="424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98" name="Google Shape;298;ga2bbd01db4_4_3077"/>
          <p:cNvGrpSpPr/>
          <p:nvPr/>
        </p:nvGrpSpPr>
        <p:grpSpPr>
          <a:xfrm>
            <a:off x="3963400" y="3480550"/>
            <a:ext cx="3460400" cy="1930200"/>
            <a:chOff x="3963400" y="3480550"/>
            <a:chExt cx="3460400" cy="1930200"/>
          </a:xfrm>
        </p:grpSpPr>
        <p:sp>
          <p:nvSpPr>
            <p:cNvPr id="299" name="Google Shape;299;ga2bbd01db4_4_3077"/>
            <p:cNvSpPr/>
            <p:nvPr/>
          </p:nvSpPr>
          <p:spPr>
            <a:xfrm>
              <a:off x="3963400" y="4013050"/>
              <a:ext cx="1774500" cy="975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Montserrat"/>
                  <a:ea typeface="Montserrat"/>
                  <a:cs typeface="Montserrat"/>
                  <a:sym typeface="Montserrat"/>
                </a:rPr>
                <a:t>Optimizer,</a:t>
              </a:r>
              <a:endParaRPr sz="20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Montserrat"/>
                  <a:ea typeface="Montserrat"/>
                  <a:cs typeface="Montserrat"/>
                  <a:sym typeface="Montserrat"/>
                </a:rPr>
                <a:t>Scheduler</a:t>
              </a:r>
              <a:endParaRPr sz="2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300" name="Google Shape;300;ga2bbd01db4_4_3077"/>
            <p:cNvCxnSpPr/>
            <p:nvPr/>
          </p:nvCxnSpPr>
          <p:spPr>
            <a:xfrm>
              <a:off x="5711250" y="4500700"/>
              <a:ext cx="7695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301" name="Google Shape;301;ga2bbd01db4_4_3077"/>
            <p:cNvCxnSpPr>
              <a:endCxn id="299" idx="0"/>
            </p:cNvCxnSpPr>
            <p:nvPr/>
          </p:nvCxnSpPr>
          <p:spPr>
            <a:xfrm flipH="1">
              <a:off x="4850650" y="3480550"/>
              <a:ext cx="1656000" cy="5325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302" name="Google Shape;302;ga2bbd01db4_4_3077"/>
            <p:cNvCxnSpPr/>
            <p:nvPr/>
          </p:nvCxnSpPr>
          <p:spPr>
            <a:xfrm flipH="1" rot="10800000">
              <a:off x="4768200" y="5318900"/>
              <a:ext cx="2655600" cy="168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triangl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sp>
          <p:nvSpPr>
            <p:cNvPr id="303" name="Google Shape;303;ga2bbd01db4_4_3077"/>
            <p:cNvSpPr txBox="1"/>
            <p:nvPr/>
          </p:nvSpPr>
          <p:spPr>
            <a:xfrm>
              <a:off x="5555025" y="4988350"/>
              <a:ext cx="1431600" cy="42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Backward Pass</a:t>
              </a:r>
              <a:endParaRPr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4" name="Google Shape;304;ga2bbd01db4_4_3077"/>
          <p:cNvSpPr txBox="1"/>
          <p:nvPr/>
        </p:nvSpPr>
        <p:spPr>
          <a:xfrm>
            <a:off x="8220950" y="4150675"/>
            <a:ext cx="28719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criterion = nn.CrossEntropyLoss()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ga2bbd01db4_4_3077"/>
          <p:cNvCxnSpPr/>
          <p:nvPr/>
        </p:nvCxnSpPr>
        <p:spPr>
          <a:xfrm>
            <a:off x="8255300" y="3100550"/>
            <a:ext cx="7695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06" name="Google Shape;306;ga2bbd01db4_4_3077"/>
          <p:cNvSpPr txBox="1"/>
          <p:nvPr/>
        </p:nvSpPr>
        <p:spPr>
          <a:xfrm>
            <a:off x="405700" y="4289500"/>
            <a:ext cx="35577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optimizer = optim.Adam(model.parameters())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ga2bbd01db4_4_3077"/>
          <p:cNvSpPr txBox="1"/>
          <p:nvPr/>
        </p:nvSpPr>
        <p:spPr>
          <a:xfrm>
            <a:off x="405700" y="4563550"/>
            <a:ext cx="3494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scheduler = ReduceLROnPlateau(optimizer,)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ga2bbd01db4_4_3077"/>
          <p:cNvSpPr txBox="1"/>
          <p:nvPr/>
        </p:nvSpPr>
        <p:spPr>
          <a:xfrm>
            <a:off x="8160950" y="4425925"/>
            <a:ext cx="28719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loss = criterion(output, target)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ga2bbd01db4_4_3077"/>
          <p:cNvSpPr txBox="1"/>
          <p:nvPr/>
        </p:nvSpPr>
        <p:spPr>
          <a:xfrm>
            <a:off x="5566450" y="5323525"/>
            <a:ext cx="1431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loss.backward()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ga2bbd01db4_4_3077"/>
          <p:cNvSpPr txBox="1"/>
          <p:nvPr/>
        </p:nvSpPr>
        <p:spPr>
          <a:xfrm>
            <a:off x="4749175" y="3588200"/>
            <a:ext cx="153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optimizer.step()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ga2bbd01db4_4_3077"/>
          <p:cNvSpPr txBox="1"/>
          <p:nvPr/>
        </p:nvSpPr>
        <p:spPr>
          <a:xfrm>
            <a:off x="4177725" y="3754000"/>
            <a:ext cx="24432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scheduler.step(val_run_loss)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ga2bbd01db4_4_3077"/>
          <p:cNvSpPr txBox="1"/>
          <p:nvPr/>
        </p:nvSpPr>
        <p:spPr>
          <a:xfrm>
            <a:off x="3116575" y="1969313"/>
            <a:ext cx="316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output = model(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313" name="Google Shape;313;ga2bbd01db4_4_3077"/>
          <p:cNvSpPr txBox="1"/>
          <p:nvPr/>
        </p:nvSpPr>
        <p:spPr>
          <a:xfrm>
            <a:off x="3478525" y="1634825"/>
            <a:ext cx="2443200" cy="334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Loop</a:t>
            </a: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4" name="Google Shape;314;ga2bbd01db4_4_3077"/>
          <p:cNvGrpSpPr/>
          <p:nvPr/>
        </p:nvGrpSpPr>
        <p:grpSpPr>
          <a:xfrm>
            <a:off x="7951525" y="86600"/>
            <a:ext cx="2558400" cy="1936500"/>
            <a:chOff x="7951525" y="86600"/>
            <a:chExt cx="2558400" cy="1936500"/>
          </a:xfrm>
        </p:grpSpPr>
        <p:sp>
          <p:nvSpPr>
            <p:cNvPr id="315" name="Google Shape;315;ga2bbd01db4_4_3077"/>
            <p:cNvSpPr/>
            <p:nvPr/>
          </p:nvSpPr>
          <p:spPr>
            <a:xfrm>
              <a:off x="7951525" y="421100"/>
              <a:ext cx="2558400" cy="1602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CC0000"/>
              </a:solidFill>
              <a:prstDash val="lg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ga2bbd01db4_4_3077"/>
            <p:cNvSpPr txBox="1"/>
            <p:nvPr/>
          </p:nvSpPr>
          <p:spPr>
            <a:xfrm>
              <a:off x="8009125" y="86600"/>
              <a:ext cx="24432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Validation</a:t>
              </a:r>
              <a:r>
                <a:rPr lang="en-US" sz="1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 Loop</a:t>
              </a:r>
              <a:endParaRPr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17" name="Google Shape;317;ga2bbd01db4_4_30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75865" y="676297"/>
              <a:ext cx="2109724" cy="1014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8" name="Google Shape;318;ga2bbd01db4_4_3077"/>
          <p:cNvGrpSpPr/>
          <p:nvPr/>
        </p:nvGrpSpPr>
        <p:grpSpPr>
          <a:xfrm>
            <a:off x="8778390" y="1183560"/>
            <a:ext cx="1507200" cy="488100"/>
            <a:chOff x="8778390" y="1183560"/>
            <a:chExt cx="1507200" cy="488100"/>
          </a:xfrm>
        </p:grpSpPr>
        <p:cxnSp>
          <p:nvCxnSpPr>
            <p:cNvPr id="319" name="Google Shape;319;ga2bbd01db4_4_3077"/>
            <p:cNvCxnSpPr>
              <a:stCxn id="317" idx="3"/>
            </p:cNvCxnSpPr>
            <p:nvPr/>
          </p:nvCxnSpPr>
          <p:spPr>
            <a:xfrm flipH="1">
              <a:off x="8778390" y="1183560"/>
              <a:ext cx="1507200" cy="48810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ga2bbd01db4_4_3077"/>
            <p:cNvCxnSpPr/>
            <p:nvPr/>
          </p:nvCxnSpPr>
          <p:spPr>
            <a:xfrm>
              <a:off x="8803950" y="1191575"/>
              <a:ext cx="1431600" cy="47160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21" name="Google Shape;321;ga2bbd01db4_4_3077"/>
          <p:cNvCxnSpPr>
            <a:stCxn id="315" idx="1"/>
          </p:cNvCxnSpPr>
          <p:nvPr/>
        </p:nvCxnSpPr>
        <p:spPr>
          <a:xfrm flipH="1">
            <a:off x="6621025" y="1222100"/>
            <a:ext cx="1330500" cy="762300"/>
          </a:xfrm>
          <a:prstGeom prst="bentConnector3">
            <a:avLst>
              <a:gd fmla="val 98940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22" name="Google Shape;322;ga2bbd01db4_4_3077"/>
          <p:cNvSpPr txBox="1"/>
          <p:nvPr/>
        </p:nvSpPr>
        <p:spPr>
          <a:xfrm>
            <a:off x="5880725" y="848900"/>
            <a:ext cx="1908000" cy="3345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Change per epoch</a:t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a2bbd01db4_4_3077"/>
          <p:cNvSpPr/>
          <p:nvPr/>
        </p:nvSpPr>
        <p:spPr>
          <a:xfrm>
            <a:off x="4996800" y="5784225"/>
            <a:ext cx="1774500" cy="97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Train Fun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2bbd01db4_4_31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模型儲存 &amp; 檢視訓練過程</a:t>
            </a:r>
            <a:endParaRPr/>
          </a:p>
        </p:txBody>
      </p:sp>
      <p:sp>
        <p:nvSpPr>
          <p:cNvPr id="329" name="Google Shape;329;ga2bbd01db4_4_3144"/>
          <p:cNvSpPr txBox="1"/>
          <p:nvPr>
            <p:ph idx="1" type="body"/>
          </p:nvPr>
        </p:nvSpPr>
        <p:spPr>
          <a:xfrm>
            <a:off x="8675025" y="117300"/>
            <a:ext cx="3015000" cy="7899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TensorBoard</a:t>
            </a:r>
            <a:endParaRPr/>
          </a:p>
        </p:txBody>
      </p:sp>
      <p:pic>
        <p:nvPicPr>
          <p:cNvPr id="330" name="Google Shape;330;ga2bbd01db4_4_3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851" y="969500"/>
            <a:ext cx="3667350" cy="58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a2bbd01db4_4_3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2895600"/>
            <a:ext cx="652462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a2bbd01db4_4_3144"/>
          <p:cNvSpPr txBox="1"/>
          <p:nvPr>
            <p:ph idx="1" type="body"/>
          </p:nvPr>
        </p:nvSpPr>
        <p:spPr>
          <a:xfrm>
            <a:off x="838200" y="1690825"/>
            <a:ext cx="6524700" cy="9918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不用存取每一個1 epoch 的model,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尤其你的model很複雜的時候</a:t>
            </a:r>
            <a:endParaRPr/>
          </a:p>
        </p:txBody>
      </p:sp>
      <p:sp>
        <p:nvSpPr>
          <p:cNvPr id="333" name="Google Shape;333;ga2bbd01db4_4_3144"/>
          <p:cNvSpPr txBox="1"/>
          <p:nvPr>
            <p:ph idx="1" type="body"/>
          </p:nvPr>
        </p:nvSpPr>
        <p:spPr>
          <a:xfrm>
            <a:off x="838163" y="4175375"/>
            <a:ext cx="6524700" cy="9918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借用tensorboard 來紀錄運算log</a:t>
            </a:r>
            <a:endParaRPr/>
          </a:p>
        </p:txBody>
      </p:sp>
      <p:sp>
        <p:nvSpPr>
          <p:cNvPr id="334" name="Google Shape;334;ga2bbd01db4_4_3144"/>
          <p:cNvSpPr txBox="1"/>
          <p:nvPr/>
        </p:nvSpPr>
        <p:spPr>
          <a:xfrm>
            <a:off x="838175" y="5218025"/>
            <a:ext cx="5250300" cy="16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torch.utils.tensorboard </a:t>
            </a:r>
            <a:r>
              <a:rPr lang="en-US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SummaryWriter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writer = SummaryWriter(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'runs/trial_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exp_num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writer.add_scalar(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'Batch-Averaged loss'</a:t>
            </a: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, train_running_loss, k)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writer.add_scalar(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'Learning Rate'</a:t>
            </a: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, lr[0], epoch)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writer.add_scalar(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'Validation accuracy'</a:t>
            </a: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, accuracy, epoch)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writer.add_scalar(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'Validation loss'</a:t>
            </a: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, val_run_loss, epoch)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writer.close()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ga2bbd01db4_4_3144"/>
          <p:cNvSpPr txBox="1"/>
          <p:nvPr/>
        </p:nvSpPr>
        <p:spPr>
          <a:xfrm>
            <a:off x="6797775" y="5218025"/>
            <a:ext cx="12939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Neptune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也不錯用喔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ga2bbd01db4_4_3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888" y="1533500"/>
            <a:ext cx="7004234" cy="52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a2bbd01db4_4_32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混淆矩陣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a2bbd01db4_4_32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模型</a:t>
            </a:r>
            <a:r>
              <a:rPr lang="en-US"/>
              <a:t>評估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2bbd01db4_4_3181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二元圖片分類器</a:t>
            </a:r>
            <a:endParaRPr/>
          </a:p>
        </p:txBody>
      </p:sp>
      <p:sp>
        <p:nvSpPr>
          <p:cNvPr id="103" name="Google Shape;103;ga2bbd01db4_4_3181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God</a:t>
            </a:r>
            <a:endParaRPr/>
          </a:p>
        </p:txBody>
      </p:sp>
      <p:sp>
        <p:nvSpPr>
          <p:cNvPr id="104" name="Google Shape;104;ga2bbd01db4_4_3181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Goddess</a:t>
            </a:r>
            <a:endParaRPr/>
          </a:p>
        </p:txBody>
      </p:sp>
      <p:pic>
        <p:nvPicPr>
          <p:cNvPr id="105" name="Google Shape;105;ga2bbd01db4_4_3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100" y="2970688"/>
            <a:ext cx="191452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a2bbd01db4_4_3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113" y="2846875"/>
            <a:ext cx="18192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先用ImageAssist 爬蟲我們要的資料集</a:t>
            </a:r>
            <a:endParaRPr/>
          </a:p>
        </p:txBody>
      </p:sp>
      <p:pic>
        <p:nvPicPr>
          <p:cNvPr id="112" name="Google Shape;112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" y="2123044"/>
            <a:ext cx="4073400" cy="20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5537" y="1497119"/>
            <a:ext cx="3371733" cy="2901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77146" y="4421233"/>
            <a:ext cx="5298406" cy="2436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2171" y="4875291"/>
            <a:ext cx="4614315" cy="1212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18575" y="1619051"/>
            <a:ext cx="3813438" cy="2183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進入shell/cmd 下載我們的圖片</a:t>
            </a:r>
            <a:endParaRPr/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3" name="Google Shape;12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50" y="1690693"/>
            <a:ext cx="8620750" cy="2401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6325" y="4222500"/>
            <a:ext cx="7578675" cy="25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 txBox="1"/>
          <p:nvPr/>
        </p:nvSpPr>
        <p:spPr>
          <a:xfrm>
            <a:off x="8929700" y="2349500"/>
            <a:ext cx="944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shell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2914675" y="5097450"/>
            <a:ext cx="944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cmd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2bbd01db4_1_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檢查下載圖片</a:t>
            </a:r>
            <a:endParaRPr/>
          </a:p>
        </p:txBody>
      </p:sp>
      <p:sp>
        <p:nvSpPr>
          <p:cNvPr id="132" name="Google Shape;132;ga2bbd01db4_1_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ga2bbd01db4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163" y="2041550"/>
            <a:ext cx="488632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a2bbd01db4_1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5600" y="4011625"/>
            <a:ext cx="657225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a2bbd01db4_1_3"/>
          <p:cNvSpPr txBox="1"/>
          <p:nvPr/>
        </p:nvSpPr>
        <p:spPr>
          <a:xfrm>
            <a:off x="6365875" y="2397125"/>
            <a:ext cx="17145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linux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a2bbd01db4_1_3"/>
          <p:cNvSpPr txBox="1"/>
          <p:nvPr/>
        </p:nvSpPr>
        <p:spPr>
          <a:xfrm>
            <a:off x="2747975" y="4502150"/>
            <a:ext cx="17145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windows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a2bbd01db4_1_3"/>
          <p:cNvSpPr/>
          <p:nvPr/>
        </p:nvSpPr>
        <p:spPr>
          <a:xfrm>
            <a:off x="864850" y="2291650"/>
            <a:ext cx="4080000" cy="361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a2bbd01db4_1_3"/>
          <p:cNvSpPr/>
          <p:nvPr/>
        </p:nvSpPr>
        <p:spPr>
          <a:xfrm>
            <a:off x="3908000" y="4213125"/>
            <a:ext cx="4080000" cy="361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2bbd01db4_4_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整理一下到我們的目標資料夾</a:t>
            </a:r>
            <a:endParaRPr/>
          </a:p>
        </p:txBody>
      </p:sp>
      <p:sp>
        <p:nvSpPr>
          <p:cNvPr id="144" name="Google Shape;144;ga2bbd01db4_4_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ga2bbd01db4_4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348" y="2221998"/>
            <a:ext cx="6199300" cy="25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2bbd01db4_4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資料清洗，工人智慧</a:t>
            </a:r>
            <a:endParaRPr/>
          </a:p>
        </p:txBody>
      </p:sp>
      <p:sp>
        <p:nvSpPr>
          <p:cNvPr id="151" name="Google Shape;151;ga2bbd01db4_4_10"/>
          <p:cNvSpPr txBox="1"/>
          <p:nvPr>
            <p:ph idx="1" type="body"/>
          </p:nvPr>
        </p:nvSpPr>
        <p:spPr>
          <a:xfrm>
            <a:off x="838200" y="1825625"/>
            <a:ext cx="10515600" cy="459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這一步其實很重要：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很多資深的資料分析師，會花一到兩個小時以上去尋找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資料中的規則（就吃您的</a:t>
            </a:r>
            <a:r>
              <a:rPr lang="en-US">
                <a:solidFill>
                  <a:schemeClr val="accent2"/>
                </a:solidFill>
              </a:rPr>
              <a:t>經驗</a:t>
            </a:r>
            <a:r>
              <a:rPr lang="en-US"/>
              <a:t>了）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資料中的錯誤（肉眼觀察到後，用程式自動檢查）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資料</a:t>
            </a:r>
            <a:r>
              <a:rPr lang="en-US"/>
              <a:t>科學就是</a:t>
            </a:r>
            <a:r>
              <a:rPr b="1" lang="en-US"/>
              <a:t>"</a:t>
            </a:r>
            <a:r>
              <a:rPr b="1" lang="en-US">
                <a:solidFill>
                  <a:schemeClr val="accent2"/>
                </a:solidFill>
              </a:rPr>
              <a:t>資料</a:t>
            </a:r>
            <a:r>
              <a:rPr b="1" lang="en-US"/>
              <a:t>"</a:t>
            </a:r>
            <a:r>
              <a:rPr lang="en-US"/>
              <a:t>的科學，不親自檢查這些資料，要等到最後建模發現有問題，</a:t>
            </a:r>
            <a:r>
              <a:rPr lang="en-US">
                <a:solidFill>
                  <a:schemeClr val="accent6"/>
                </a:solidFill>
              </a:rPr>
              <a:t>最後還是要回來檢查的</a:t>
            </a:r>
            <a:r>
              <a:rPr lang="en-US"/>
              <a:t>(血淚談:@:)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人腦對圖像還是很有想法的，不要低估自己（？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(在看圖像資料的時候可以發現一些新的檢測方法)</a:t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2bbd01db4_1_16"/>
          <p:cNvSpPr txBox="1"/>
          <p:nvPr>
            <p:ph type="ctrTitle"/>
          </p:nvPr>
        </p:nvSpPr>
        <p:spPr>
          <a:xfrm>
            <a:off x="1524000" y="47941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清洗(V)</a:t>
            </a:r>
            <a:r>
              <a:rPr lang="en-US"/>
              <a:t>實作(X)時間</a:t>
            </a:r>
            <a:endParaRPr/>
          </a:p>
        </p:txBody>
      </p:sp>
      <p:sp>
        <p:nvSpPr>
          <p:cNvPr id="157" name="Google Shape;157;ga2bbd01db4_1_16"/>
          <p:cNvSpPr txBox="1"/>
          <p:nvPr>
            <p:ph idx="1" type="subTitle"/>
          </p:nvPr>
        </p:nvSpPr>
        <p:spPr>
          <a:xfrm>
            <a:off x="1401225" y="3552825"/>
            <a:ext cx="5149500" cy="287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提醒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檢查圖片是否正確 (資料清洗)</a:t>
            </a:r>
            <a:br>
              <a:rPr lang="en-US"/>
            </a:br>
            <a:r>
              <a:rPr lang="en-US"/>
              <a:t>(大約抓100多資料)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再</a:t>
            </a:r>
            <a:r>
              <a:rPr lang="en-US"/>
              <a:t>載</a:t>
            </a:r>
            <a:r>
              <a:rPr lang="en-US"/>
              <a:t>一</a:t>
            </a:r>
            <a:r>
              <a:rPr lang="en-US"/>
              <a:t>個Jesus</a:t>
            </a:r>
            <a:r>
              <a:rPr lang="en-US"/>
              <a:t> 資料集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再檢查一次</a:t>
            </a:r>
            <a:endParaRPr/>
          </a:p>
        </p:txBody>
      </p:sp>
      <p:pic>
        <p:nvPicPr>
          <p:cNvPr id="158" name="Google Shape;158;ga2bbd01db4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0338" y="3552813"/>
            <a:ext cx="3933825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a2bbd01db4_1_16"/>
          <p:cNvSpPr txBox="1"/>
          <p:nvPr/>
        </p:nvSpPr>
        <p:spPr>
          <a:xfrm>
            <a:off x="8755038" y="3206800"/>
            <a:ext cx="17463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要挑掉錯誤的資料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ga2bbd01db4_1_16"/>
          <p:cNvPicPr preferRelativeResize="0"/>
          <p:nvPr/>
        </p:nvPicPr>
        <p:blipFill rotWithShape="1">
          <a:blip r:embed="rId4">
            <a:alphaModFix/>
          </a:blip>
          <a:srcRect b="75374" l="0" r="0" t="0"/>
          <a:stretch/>
        </p:blipFill>
        <p:spPr>
          <a:xfrm>
            <a:off x="6813600" y="317522"/>
            <a:ext cx="5149449" cy="9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2020-11-18T02:24:19Z</dcterms:created>
  <dc:creator>Rich Lee</dc:creator>
</cp:coreProperties>
</file>