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9167"/>
  </p:normalViewPr>
  <p:slideViewPr>
    <p:cSldViewPr>
      <p:cViewPr varScale="1">
        <p:scale>
          <a:sx n="54" d="100"/>
          <a:sy n="54" d="100"/>
        </p:scale>
        <p:origin x="2144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3496E-81C9-2748-B272-D604A2C12EA7}" type="datetimeFigureOut">
              <a:rPr lang="en-US" smtClean="0"/>
              <a:t>3/27/18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B6961-6042-ED41-9CEA-0BBE49059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40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how a typical python program is in modular programming where we divide the problem into modules (functions) and solve it by calling those functions accordingly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B6961-6042-ED41-9CEA-0BBE490594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88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Comparators operations result is true or false </a:t>
            </a:r>
          </a:p>
          <a:p>
            <a:r>
              <a:rPr lang="en-US" dirty="0"/>
              <a:t>will be useful in control flow (if else conditions 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B6961-6042-ED41-9CEA-0BBE490594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this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B6961-6042-ED41-9CEA-0BBE490594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27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Summarise</a:t>
            </a:r>
            <a:r>
              <a:rPr lang="en-US"/>
              <a:t>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B6961-6042-ED41-9CEA-0BBE490594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33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 is a name </a:t>
            </a:r>
          </a:p>
          <a:p>
            <a:r>
              <a:rPr lang="en-US" dirty="0"/>
              <a:t>Value to variables </a:t>
            </a:r>
          </a:p>
          <a:p>
            <a:r>
              <a:rPr lang="en-US" dirty="0"/>
              <a:t>What values possible –3 types possible Numeric ( </a:t>
            </a:r>
            <a:r>
              <a:rPr lang="en-US" dirty="0" err="1"/>
              <a:t>Int</a:t>
            </a:r>
            <a:r>
              <a:rPr lang="en-US" dirty="0"/>
              <a:t> and Float ), Boolean ( True or False), String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B6961-6042-ED41-9CEA-0BBE490594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73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concept </a:t>
            </a:r>
          </a:p>
          <a:p>
            <a:r>
              <a:rPr lang="en-US" dirty="0"/>
              <a:t>Read out the slide </a:t>
            </a:r>
          </a:p>
          <a:p>
            <a:r>
              <a:rPr lang="en-US" dirty="0"/>
              <a:t>do example on </a:t>
            </a:r>
            <a:r>
              <a:rPr lang="en-US" dirty="0" err="1"/>
              <a:t>jupyter</a:t>
            </a:r>
            <a:r>
              <a:rPr lang="en-US" dirty="0"/>
              <a:t> by </a:t>
            </a:r>
          </a:p>
          <a:p>
            <a:r>
              <a:rPr lang="en-US" dirty="0"/>
              <a:t>x=11.0</a:t>
            </a:r>
          </a:p>
          <a:p>
            <a:r>
              <a:rPr lang="en-US" dirty="0"/>
              <a:t>type(x)</a:t>
            </a:r>
          </a:p>
          <a:p>
            <a:endParaRPr lang="en-US" dirty="0"/>
          </a:p>
          <a:p>
            <a:r>
              <a:rPr lang="en-US" dirty="0"/>
              <a:t>x=11</a:t>
            </a:r>
          </a:p>
          <a:p>
            <a:r>
              <a:rPr lang="en-US" dirty="0"/>
              <a:t>type(x)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B6961-6042-ED41-9CEA-0BBE490594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08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B6961-6042-ED41-9CEA-0BBE490594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68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operations are possible on numeric values </a:t>
            </a:r>
          </a:p>
          <a:p>
            <a:r>
              <a:rPr lang="en-US" dirty="0"/>
              <a:t> +, - , * , / </a:t>
            </a:r>
          </a:p>
          <a:p>
            <a:r>
              <a:rPr lang="en-US" dirty="0"/>
              <a:t>Read out the specifications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B6961-6042-ED41-9CEA-0BBE490594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17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non default operations </a:t>
            </a:r>
          </a:p>
          <a:p>
            <a:endParaRPr lang="en-US" dirty="0"/>
          </a:p>
          <a:p>
            <a:r>
              <a:rPr lang="en-US" dirty="0"/>
              <a:t>Math is an in built library load it by importing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B6961-6042-ED41-9CEA-0BBE490594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02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B6961-6042-ED41-9CEA-0BBE490594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53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B6961-6042-ED41-9CEA-0BBE490594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48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Boolean values either true or false 0 or 1</a:t>
            </a:r>
          </a:p>
          <a:p>
            <a:r>
              <a:rPr lang="en-US" dirty="0"/>
              <a:t>binary</a:t>
            </a:r>
          </a:p>
          <a:p>
            <a:endParaRPr lang="en-US" dirty="0"/>
          </a:p>
          <a:p>
            <a:r>
              <a:rPr lang="en-US" dirty="0"/>
              <a:t>Logical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B6961-6042-ED41-9CEA-0BBE490594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67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358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79500" y="2801111"/>
            <a:ext cx="4961890" cy="5821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59824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69200" y="2781300"/>
            <a:ext cx="4335780" cy="534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358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79400" y="279400"/>
            <a:ext cx="12446000" cy="9220200"/>
          </a:xfrm>
          <a:custGeom>
            <a:avLst/>
            <a:gdLst/>
            <a:ahLst/>
            <a:cxnLst/>
            <a:rect l="l" t="t" r="r" b="b"/>
            <a:pathLst>
              <a:path w="12446000" h="9220200">
                <a:moveTo>
                  <a:pt x="0" y="0"/>
                </a:moveTo>
                <a:lnTo>
                  <a:pt x="12446000" y="0"/>
                </a:lnTo>
                <a:lnTo>
                  <a:pt x="12446000" y="9220200"/>
                </a:lnTo>
                <a:lnTo>
                  <a:pt x="0" y="9220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9500" y="406400"/>
            <a:ext cx="10845800" cy="2113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8590" y="3149600"/>
            <a:ext cx="10167619" cy="4930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358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99688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A </a:t>
            </a:r>
            <a:r>
              <a:rPr spc="-100" dirty="0"/>
              <a:t>typical </a:t>
            </a:r>
            <a:r>
              <a:rPr spc="-114" dirty="0"/>
              <a:t>Python</a:t>
            </a:r>
            <a:r>
              <a:rPr spc="335" dirty="0"/>
              <a:t> </a:t>
            </a:r>
            <a:r>
              <a:rPr spc="-80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2868777"/>
            <a:ext cx="4961890" cy="570230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950" spc="-10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2950" spc="-7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function_1(..,..):</a:t>
            </a:r>
            <a:endParaRPr sz="2950">
              <a:latin typeface="Courier New"/>
              <a:cs typeface="Courier New"/>
            </a:endParaRPr>
          </a:p>
          <a:p>
            <a:pPr marL="461009">
              <a:lnSpc>
                <a:spcPct val="100000"/>
              </a:lnSpc>
              <a:spcBef>
                <a:spcPts val="254"/>
              </a:spcBef>
            </a:pP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…</a:t>
            </a:r>
            <a:endParaRPr sz="2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950" spc="-10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2950" spc="-7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function_2(..,..):</a:t>
            </a:r>
            <a:endParaRPr sz="2950">
              <a:latin typeface="Courier New"/>
              <a:cs typeface="Courier New"/>
            </a:endParaRPr>
          </a:p>
          <a:p>
            <a:pPr marL="461009">
              <a:lnSpc>
                <a:spcPct val="100000"/>
              </a:lnSpc>
              <a:spcBef>
                <a:spcPts val="254"/>
              </a:spcBef>
            </a:pP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…</a:t>
            </a:r>
            <a:endParaRPr sz="2950">
              <a:latin typeface="Courier New"/>
              <a:cs typeface="Courier New"/>
            </a:endParaRPr>
          </a:p>
          <a:p>
            <a:pPr marR="2531110" algn="ctr">
              <a:lnSpc>
                <a:spcPct val="100000"/>
              </a:lnSpc>
              <a:spcBef>
                <a:spcPts val="254"/>
              </a:spcBef>
            </a:pPr>
            <a:r>
              <a:rPr sz="2950" spc="-1140" dirty="0">
                <a:solidFill>
                  <a:srgbClr val="59824B"/>
                </a:solidFill>
                <a:latin typeface="Lucida Sans Unicode"/>
                <a:cs typeface="Lucida Sans Unicode"/>
              </a:rPr>
              <a:t>⋮</a:t>
            </a:r>
            <a:endParaRPr sz="29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950" spc="-10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2950" spc="-7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function_k(..,..):</a:t>
            </a:r>
            <a:endParaRPr sz="2950">
              <a:latin typeface="Courier New"/>
              <a:cs typeface="Courier New"/>
            </a:endParaRPr>
          </a:p>
          <a:p>
            <a:pPr marL="461009">
              <a:lnSpc>
                <a:spcPct val="100000"/>
              </a:lnSpc>
              <a:spcBef>
                <a:spcPts val="254"/>
              </a:spcBef>
            </a:pP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…</a:t>
            </a:r>
            <a:endParaRPr sz="2950">
              <a:latin typeface="Courier New"/>
              <a:cs typeface="Courier New"/>
            </a:endParaRPr>
          </a:p>
          <a:p>
            <a:pPr marL="12700" marR="2472690">
              <a:lnSpc>
                <a:spcPct val="107300"/>
              </a:lnSpc>
              <a:spcBef>
                <a:spcPts val="2900"/>
              </a:spcBef>
            </a:pP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statement_1  statement_2</a:t>
            </a:r>
            <a:endParaRPr sz="2950">
              <a:latin typeface="Courier New"/>
              <a:cs typeface="Courier New"/>
            </a:endParaRPr>
          </a:p>
          <a:p>
            <a:pPr marL="685800">
              <a:lnSpc>
                <a:spcPct val="100000"/>
              </a:lnSpc>
              <a:spcBef>
                <a:spcPts val="259"/>
              </a:spcBef>
            </a:pPr>
            <a:r>
              <a:rPr sz="2950" spc="-1140" dirty="0">
                <a:solidFill>
                  <a:srgbClr val="59824B"/>
                </a:solidFill>
                <a:latin typeface="Lucida Sans Unicode"/>
                <a:cs typeface="Lucida Sans Unicode"/>
              </a:rPr>
              <a:t>⋮</a:t>
            </a:r>
            <a:endParaRPr sz="29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statement_n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33031" y="3112249"/>
            <a:ext cx="192976" cy="192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33031" y="5156949"/>
            <a:ext cx="192976" cy="1929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33031" y="7201649"/>
            <a:ext cx="192976" cy="192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56500" y="2895600"/>
            <a:ext cx="4159250" cy="57200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algn="just">
              <a:lnSpc>
                <a:spcPts val="4300"/>
              </a:lnSpc>
              <a:spcBef>
                <a:spcPts val="260"/>
              </a:spcBef>
            </a:pP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Interpreter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executes 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statements from</a:t>
            </a:r>
            <a:r>
              <a:rPr sz="3600" spc="-9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105" dirty="0">
                <a:solidFill>
                  <a:srgbClr val="53585F"/>
                </a:solidFill>
                <a:latin typeface="Arial"/>
                <a:cs typeface="Arial"/>
              </a:rPr>
              <a:t>top 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</a:t>
            </a:r>
            <a:r>
              <a:rPr sz="3600" spc="-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100" dirty="0">
                <a:solidFill>
                  <a:srgbClr val="53585F"/>
                </a:solidFill>
                <a:latin typeface="Arial"/>
                <a:cs typeface="Arial"/>
              </a:rPr>
              <a:t>bottom</a:t>
            </a:r>
            <a:endParaRPr sz="3600">
              <a:latin typeface="Arial"/>
              <a:cs typeface="Arial"/>
            </a:endParaRPr>
          </a:p>
          <a:p>
            <a:pPr marL="12700" marR="132715">
              <a:lnSpc>
                <a:spcPts val="4300"/>
              </a:lnSpc>
              <a:spcBef>
                <a:spcPts val="3200"/>
              </a:spcBef>
            </a:pP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Function</a:t>
            </a: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definitions 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are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“digested”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for 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future</a:t>
            </a:r>
            <a:r>
              <a:rPr sz="3600" spc="-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use</a:t>
            </a:r>
            <a:endParaRPr sz="3600">
              <a:latin typeface="Arial"/>
              <a:cs typeface="Arial"/>
            </a:endParaRPr>
          </a:p>
          <a:p>
            <a:pPr marL="12700" marR="149225">
              <a:lnSpc>
                <a:spcPct val="101899"/>
              </a:lnSpc>
              <a:spcBef>
                <a:spcPts val="2955"/>
              </a:spcBef>
            </a:pP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Actual</a:t>
            </a:r>
            <a:r>
              <a:rPr sz="3600" spc="-9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computation 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starts from 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statement_1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01700"/>
            <a:ext cx="85090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Boolean </a:t>
            </a:r>
            <a:r>
              <a:rPr spc="-195" dirty="0"/>
              <a:t>values:</a:t>
            </a:r>
            <a:r>
              <a:rPr spc="55" dirty="0"/>
              <a:t> </a:t>
            </a:r>
            <a:r>
              <a:rPr sz="6600" dirty="0">
                <a:solidFill>
                  <a:srgbClr val="59824B"/>
                </a:solidFill>
                <a:latin typeface="Courier New"/>
                <a:cs typeface="Courier New"/>
              </a:rPr>
              <a:t>bool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2462" y="3596104"/>
            <a:ext cx="184052" cy="1840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960" y="4555110"/>
            <a:ext cx="192976" cy="192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6264" y="5543567"/>
            <a:ext cx="171536" cy="1715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6264" y="6521416"/>
            <a:ext cx="171536" cy="1715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6264" y="7499266"/>
            <a:ext cx="171536" cy="1715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73200" y="3403600"/>
            <a:ext cx="10050145" cy="4434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True,</a:t>
            </a:r>
            <a:r>
              <a:rPr sz="3200" spc="-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False</a:t>
            </a:r>
            <a:endParaRPr sz="3200"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  <a:spcBef>
                <a:spcPts val="3459"/>
              </a:spcBef>
            </a:pP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Logical operators: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not, and,</a:t>
            </a:r>
            <a:r>
              <a:rPr sz="3200" spc="-7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or</a:t>
            </a:r>
            <a:endParaRPr sz="3200">
              <a:latin typeface="Courier New"/>
              <a:cs typeface="Courier New"/>
            </a:endParaRPr>
          </a:p>
          <a:p>
            <a:pPr marL="508000" marR="895350">
              <a:lnSpc>
                <a:spcPct val="178200"/>
              </a:lnSpc>
              <a:tabLst>
                <a:tab pos="3032760" algn="l"/>
                <a:tab pos="3276600" algn="l"/>
                <a:tab pos="6316345" algn="l"/>
                <a:tab pos="7996555" algn="l"/>
                <a:tab pos="8171180" algn="l"/>
              </a:tabLst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not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True</a:t>
            </a:r>
            <a:r>
              <a:rPr sz="3200" spc="-2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	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False, not</a:t>
            </a:r>
            <a:r>
              <a:rPr sz="3200" spc="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False</a:t>
            </a:r>
            <a:r>
              <a:rPr sz="3200" spc="-204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	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True  x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 an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d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y</a:t>
            </a:r>
            <a:r>
              <a:rPr sz="3200" spc="-2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	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Tru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e</a:t>
            </a:r>
            <a:r>
              <a:rPr sz="3200" spc="-2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if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75" dirty="0">
                <a:solidFill>
                  <a:srgbClr val="53585F"/>
                </a:solidFill>
                <a:latin typeface="Arial"/>
                <a:cs typeface="Arial"/>
              </a:rPr>
              <a:t>both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	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x,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y</a:t>
            </a:r>
            <a:r>
              <a:rPr sz="3200" spc="-2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45" dirty="0">
                <a:solidFill>
                  <a:srgbClr val="53585F"/>
                </a:solidFill>
                <a:latin typeface="Arial"/>
                <a:cs typeface="Arial"/>
              </a:rPr>
              <a:t>a</a:t>
            </a:r>
            <a:r>
              <a:rPr sz="3600" spc="-95" dirty="0">
                <a:solidFill>
                  <a:srgbClr val="53585F"/>
                </a:solidFill>
                <a:latin typeface="Arial"/>
                <a:cs typeface="Arial"/>
              </a:rPr>
              <a:t>r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e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		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True</a:t>
            </a:r>
            <a:endParaRPr sz="3200">
              <a:latin typeface="Courier New"/>
              <a:cs typeface="Courier New"/>
            </a:endParaRPr>
          </a:p>
          <a:p>
            <a:pPr marL="508000">
              <a:lnSpc>
                <a:spcPct val="100000"/>
              </a:lnSpc>
              <a:spcBef>
                <a:spcPts val="3375"/>
              </a:spcBef>
              <a:tabLst>
                <a:tab pos="2788920" algn="l"/>
                <a:tab pos="7512050" algn="l"/>
                <a:tab pos="9061450" algn="l"/>
              </a:tabLst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x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 o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r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y</a:t>
            </a:r>
            <a:r>
              <a:rPr sz="3200" spc="-2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	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Tru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e</a:t>
            </a:r>
            <a:r>
              <a:rPr sz="3200" spc="-2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if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at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least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one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	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x,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y</a:t>
            </a:r>
            <a:r>
              <a:rPr sz="3200" spc="-2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	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True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52755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Comparisons</a:t>
            </a:r>
          </a:p>
        </p:txBody>
      </p:sp>
      <p:sp>
        <p:nvSpPr>
          <p:cNvPr id="3" name="object 3"/>
          <p:cNvSpPr/>
          <p:nvPr/>
        </p:nvSpPr>
        <p:spPr>
          <a:xfrm>
            <a:off x="1102462" y="3113504"/>
            <a:ext cx="184052" cy="1840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960" y="5162601"/>
            <a:ext cx="192976" cy="192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6962" y="6110704"/>
            <a:ext cx="184052" cy="1840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2960" y="7067601"/>
            <a:ext cx="192976" cy="192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6962" y="8015703"/>
            <a:ext cx="184052" cy="1840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73200" y="2862579"/>
            <a:ext cx="8104505" cy="547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82110">
              <a:lnSpc>
                <a:spcPct val="112000"/>
              </a:lnSpc>
              <a:spcBef>
                <a:spcPts val="100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x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== y,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a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!= b, 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z &lt;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17*5,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n &gt;</a:t>
            </a:r>
            <a:r>
              <a:rPr sz="3200" spc="-114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m,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i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&lt;= j+k, 19 &gt;=</a:t>
            </a:r>
            <a:r>
              <a:rPr sz="3200" spc="-3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44*d</a:t>
            </a:r>
            <a:endParaRPr sz="3200"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  <a:spcBef>
                <a:spcPts val="3459"/>
              </a:spcBef>
            </a:pP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Combine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using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logical</a:t>
            </a:r>
            <a:r>
              <a:rPr sz="3600" spc="-4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operators</a:t>
            </a:r>
            <a:endParaRPr sz="3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337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n &gt; 0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and m%n ==</a:t>
            </a:r>
            <a:r>
              <a:rPr sz="3200" spc="-5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  <a:spcBef>
                <a:spcPts val="3459"/>
              </a:spcBef>
            </a:pP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Assign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boolean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expression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name</a:t>
            </a:r>
            <a:endParaRPr sz="3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3379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divisor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(m%n ==</a:t>
            </a:r>
            <a:r>
              <a:rPr sz="3200" spc="-3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0)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38525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9500" y="2784754"/>
            <a:ext cx="6239510" cy="5613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90220" marR="2155825" indent="-478155">
              <a:lnSpc>
                <a:spcPct val="112900"/>
              </a:lnSpc>
              <a:spcBef>
                <a:spcPts val="90"/>
              </a:spcBef>
            </a:pP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100" spc="-5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divides(m,n):  </a:t>
            </a: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if n%m ==</a:t>
            </a:r>
            <a:r>
              <a:rPr sz="3100" spc="-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0:</a:t>
            </a:r>
            <a:endParaRPr sz="3100">
              <a:latin typeface="Courier New"/>
              <a:cs typeface="Courier New"/>
            </a:endParaRPr>
          </a:p>
          <a:p>
            <a:pPr marL="490220" marR="2394585" indent="477520">
              <a:lnSpc>
                <a:spcPct val="112900"/>
              </a:lnSpc>
            </a:pP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return(True)  else:</a:t>
            </a:r>
            <a:endParaRPr sz="3100">
              <a:latin typeface="Courier New"/>
              <a:cs typeface="Courier New"/>
            </a:endParaRPr>
          </a:p>
          <a:p>
            <a:pPr marL="968375">
              <a:lnSpc>
                <a:spcPct val="100000"/>
              </a:lnSpc>
              <a:spcBef>
                <a:spcPts val="480"/>
              </a:spcBef>
            </a:pP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return(False)</a:t>
            </a:r>
            <a:endParaRPr sz="3100">
              <a:latin typeface="Courier New"/>
              <a:cs typeface="Courier New"/>
            </a:endParaRPr>
          </a:p>
          <a:p>
            <a:pPr marL="490220" marR="960119" indent="-478155">
              <a:lnSpc>
                <a:spcPct val="112900"/>
              </a:lnSpc>
              <a:spcBef>
                <a:spcPts val="3095"/>
              </a:spcBef>
            </a:pP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def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even(n):  return(divides(2,n))</a:t>
            </a: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def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odd(n):</a:t>
            </a:r>
            <a:endParaRPr sz="3100">
              <a:latin typeface="Courier New"/>
              <a:cs typeface="Courier New"/>
            </a:endParaRPr>
          </a:p>
          <a:p>
            <a:pPr marL="490220">
              <a:lnSpc>
                <a:spcPct val="100000"/>
              </a:lnSpc>
              <a:spcBef>
                <a:spcPts val="475"/>
              </a:spcBef>
            </a:pP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return(not</a:t>
            </a:r>
            <a:r>
              <a:rPr sz="3100" spc="-3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divides(2,n))</a:t>
            </a:r>
            <a:endParaRPr sz="3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380237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6513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7460" y="46038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960" y="55563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7460" y="65088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2462" y="7456903"/>
            <a:ext cx="184052" cy="1840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73200" y="3429000"/>
            <a:ext cx="10035540" cy="434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3600" spc="-95" dirty="0">
                <a:solidFill>
                  <a:srgbClr val="53585F"/>
                </a:solidFill>
                <a:latin typeface="Arial"/>
                <a:cs typeface="Arial"/>
              </a:rPr>
              <a:t>Values </a:t>
            </a: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have</a:t>
            </a:r>
            <a:r>
              <a:rPr sz="3600" spc="8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types</a:t>
            </a:r>
            <a:endParaRPr sz="3600">
              <a:latin typeface="Arial"/>
              <a:cs typeface="Arial"/>
            </a:endParaRPr>
          </a:p>
          <a:p>
            <a:pPr marL="63500" marR="5080" indent="444500">
              <a:lnSpc>
                <a:spcPct val="173600"/>
              </a:lnSpc>
            </a:pPr>
            <a:r>
              <a:rPr sz="3600" spc="-10" dirty="0">
                <a:solidFill>
                  <a:srgbClr val="53585F"/>
                </a:solidFill>
                <a:latin typeface="Arial"/>
                <a:cs typeface="Arial"/>
              </a:rPr>
              <a:t>Determine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what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operations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are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allowed  </a:t>
            </a: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Names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inherit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type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from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currently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assigned</a:t>
            </a:r>
            <a:r>
              <a:rPr sz="3600" spc="-4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30" dirty="0">
                <a:solidFill>
                  <a:srgbClr val="53585F"/>
                </a:solidFill>
                <a:latin typeface="Arial"/>
                <a:cs typeface="Arial"/>
              </a:rPr>
              <a:t>value</a:t>
            </a:r>
            <a:endParaRPr sz="36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3180"/>
              </a:spcBef>
            </a:pP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Can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assign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values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diﬀerent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types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</a:t>
            </a:r>
            <a:r>
              <a:rPr sz="3600" spc="-15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name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79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int, float,</a:t>
            </a:r>
            <a:r>
              <a:rPr sz="3200" spc="-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bool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92576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A </a:t>
            </a:r>
            <a:r>
              <a:rPr spc="-135" dirty="0"/>
              <a:t>more </a:t>
            </a:r>
            <a:r>
              <a:rPr spc="-165" dirty="0"/>
              <a:t>messy</a:t>
            </a:r>
            <a:r>
              <a:rPr spc="360" dirty="0"/>
              <a:t> </a:t>
            </a:r>
            <a:r>
              <a:rPr spc="-80" dirty="0"/>
              <a:t>program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statement_1</a:t>
            </a:r>
          </a:p>
          <a:p>
            <a:pPr marL="12700">
              <a:lnSpc>
                <a:spcPct val="100000"/>
              </a:lnSpc>
              <a:spcBef>
                <a:spcPts val="3160"/>
              </a:spcBef>
            </a:pPr>
            <a:r>
              <a:rPr spc="-10" dirty="0"/>
              <a:t>def</a:t>
            </a:r>
            <a:r>
              <a:rPr spc="-70" dirty="0"/>
              <a:t> </a:t>
            </a:r>
            <a:r>
              <a:rPr spc="-5" dirty="0"/>
              <a:t>function_1(..,..):</a:t>
            </a:r>
          </a:p>
          <a:p>
            <a:pPr marL="461009">
              <a:lnSpc>
                <a:spcPct val="100000"/>
              </a:lnSpc>
              <a:spcBef>
                <a:spcPts val="259"/>
              </a:spcBef>
            </a:pPr>
            <a:r>
              <a:rPr spc="-5" dirty="0"/>
              <a:t>…</a:t>
            </a:r>
          </a:p>
          <a:p>
            <a:pPr marL="12700" marR="2472690">
              <a:lnSpc>
                <a:spcPct val="107300"/>
              </a:lnSpc>
              <a:spcBef>
                <a:spcPts val="2900"/>
              </a:spcBef>
            </a:pPr>
            <a:r>
              <a:rPr spc="-5" dirty="0"/>
              <a:t>statement_2  statement_3</a:t>
            </a:r>
          </a:p>
          <a:p>
            <a:pPr marL="12700">
              <a:lnSpc>
                <a:spcPct val="100000"/>
              </a:lnSpc>
              <a:spcBef>
                <a:spcPts val="3254"/>
              </a:spcBef>
            </a:pPr>
            <a:r>
              <a:rPr spc="-10" dirty="0"/>
              <a:t>def</a:t>
            </a:r>
            <a:r>
              <a:rPr spc="-70" dirty="0"/>
              <a:t> </a:t>
            </a:r>
            <a:r>
              <a:rPr spc="-5" dirty="0"/>
              <a:t>function_2(..,..):</a:t>
            </a:r>
          </a:p>
          <a:p>
            <a:pPr marL="461009">
              <a:lnSpc>
                <a:spcPct val="100000"/>
              </a:lnSpc>
              <a:spcBef>
                <a:spcPts val="254"/>
              </a:spcBef>
            </a:pPr>
            <a:r>
              <a:rPr spc="-5" dirty="0"/>
              <a:t>…</a:t>
            </a:r>
          </a:p>
          <a:p>
            <a:pPr marL="12700">
              <a:lnSpc>
                <a:spcPct val="100000"/>
              </a:lnSpc>
              <a:spcBef>
                <a:spcPts val="3155"/>
              </a:spcBef>
            </a:pPr>
            <a:r>
              <a:rPr spc="-5" dirty="0"/>
              <a:t>statement_4</a:t>
            </a:r>
          </a:p>
          <a:p>
            <a:pPr marL="461009">
              <a:lnSpc>
                <a:spcPct val="100000"/>
              </a:lnSpc>
              <a:spcBef>
                <a:spcPts val="254"/>
              </a:spcBef>
            </a:pPr>
            <a:r>
              <a:rPr spc="-1140" dirty="0">
                <a:latin typeface="Lucida Sans Unicode"/>
                <a:cs typeface="Lucida Sans Unicode"/>
              </a:rPr>
              <a:t>⋮</a:t>
            </a:r>
          </a:p>
        </p:txBody>
      </p:sp>
      <p:sp>
        <p:nvSpPr>
          <p:cNvPr id="4" name="object 4"/>
          <p:cNvSpPr/>
          <p:nvPr/>
        </p:nvSpPr>
        <p:spPr>
          <a:xfrm>
            <a:off x="7145920" y="299625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45920" y="558705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64515">
              <a:lnSpc>
                <a:spcPts val="4300"/>
              </a:lnSpc>
              <a:spcBef>
                <a:spcPts val="260"/>
              </a:spcBef>
            </a:pPr>
            <a:r>
              <a:rPr spc="15" dirty="0"/>
              <a:t>Python allows</a:t>
            </a:r>
            <a:r>
              <a:rPr spc="-110" dirty="0"/>
              <a:t> </a:t>
            </a:r>
            <a:r>
              <a:rPr spc="-35" dirty="0"/>
              <a:t>free  </a:t>
            </a:r>
            <a:r>
              <a:rPr spc="25" dirty="0"/>
              <a:t>mixing </a:t>
            </a:r>
            <a:r>
              <a:rPr spc="55" dirty="0"/>
              <a:t>of </a:t>
            </a:r>
            <a:r>
              <a:rPr spc="40" dirty="0"/>
              <a:t>function  </a:t>
            </a:r>
            <a:r>
              <a:rPr spc="25" dirty="0"/>
              <a:t>definitions </a:t>
            </a:r>
            <a:r>
              <a:rPr spc="15" dirty="0"/>
              <a:t>and  </a:t>
            </a:r>
            <a:r>
              <a:rPr spc="25" dirty="0"/>
              <a:t>statements</a:t>
            </a:r>
          </a:p>
          <a:p>
            <a:pPr marL="12700" marR="5080">
              <a:lnSpc>
                <a:spcPts val="4300"/>
              </a:lnSpc>
              <a:spcBef>
                <a:spcPts val="3200"/>
              </a:spcBef>
            </a:pPr>
            <a:r>
              <a:rPr spc="60" dirty="0"/>
              <a:t>But </a:t>
            </a:r>
            <a:r>
              <a:rPr spc="15" dirty="0"/>
              <a:t>programs</a:t>
            </a:r>
            <a:r>
              <a:rPr spc="-114" dirty="0"/>
              <a:t> </a:t>
            </a:r>
            <a:r>
              <a:rPr spc="40" dirty="0"/>
              <a:t>written  </a:t>
            </a:r>
            <a:r>
              <a:rPr spc="-5" dirty="0"/>
              <a:t>like </a:t>
            </a:r>
            <a:r>
              <a:rPr spc="25" dirty="0"/>
              <a:t>this </a:t>
            </a:r>
            <a:r>
              <a:rPr spc="-70" dirty="0"/>
              <a:t>are </a:t>
            </a:r>
            <a:r>
              <a:rPr spc="-5" dirty="0"/>
              <a:t>likely </a:t>
            </a:r>
            <a:r>
              <a:rPr spc="90" dirty="0"/>
              <a:t>to  </a:t>
            </a:r>
            <a:r>
              <a:rPr spc="25" dirty="0"/>
              <a:t>be </a:t>
            </a:r>
            <a:r>
              <a:rPr spc="-15" dirty="0"/>
              <a:t>harder </a:t>
            </a:r>
            <a:r>
              <a:rPr spc="90" dirty="0"/>
              <a:t>to  </a:t>
            </a:r>
            <a:r>
              <a:rPr spc="25" dirty="0"/>
              <a:t>understand </a:t>
            </a:r>
            <a:r>
              <a:rPr spc="15" dirty="0"/>
              <a:t>and  </a:t>
            </a:r>
            <a:r>
              <a:rPr spc="50" dirty="0"/>
              <a:t>debug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88303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Assignment</a:t>
            </a:r>
            <a:r>
              <a:rPr spc="-35" dirty="0"/>
              <a:t> </a:t>
            </a:r>
            <a:r>
              <a:rPr spc="-80" dirty="0"/>
              <a:t>statement</a:t>
            </a:r>
          </a:p>
        </p:txBody>
      </p:sp>
      <p:sp>
        <p:nvSpPr>
          <p:cNvPr id="3" name="object 3"/>
          <p:cNvSpPr/>
          <p:nvPr/>
        </p:nvSpPr>
        <p:spPr>
          <a:xfrm>
            <a:off x="1102637" y="3167239"/>
            <a:ext cx="187188" cy="1871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11300" y="2960116"/>
            <a:ext cx="4987290" cy="558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0" spc="-5" dirty="0">
                <a:solidFill>
                  <a:srgbClr val="53585F"/>
                </a:solidFill>
                <a:latin typeface="Arial"/>
                <a:cs typeface="Arial"/>
              </a:rPr>
              <a:t>Assign </a:t>
            </a:r>
            <a:r>
              <a:rPr sz="3500" spc="-75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500" spc="-35" dirty="0">
                <a:solidFill>
                  <a:srgbClr val="902422"/>
                </a:solidFill>
                <a:latin typeface="Arial"/>
                <a:cs typeface="Arial"/>
              </a:rPr>
              <a:t>value </a:t>
            </a:r>
            <a:r>
              <a:rPr sz="3500" spc="85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500" spc="-75" dirty="0">
                <a:solidFill>
                  <a:srgbClr val="53585F"/>
                </a:solidFill>
                <a:latin typeface="Arial"/>
                <a:cs typeface="Arial"/>
              </a:rPr>
              <a:t>a</a:t>
            </a:r>
            <a:r>
              <a:rPr sz="3500" spc="-5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00" spc="-25" dirty="0">
                <a:solidFill>
                  <a:srgbClr val="902422"/>
                </a:solidFill>
                <a:latin typeface="Arial"/>
                <a:cs typeface="Arial"/>
              </a:rPr>
              <a:t>name</a:t>
            </a:r>
            <a:endParaRPr sz="35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46250" y="3923791"/>
          <a:ext cx="2192653" cy="1559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30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1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1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1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1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j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1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1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2*i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1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j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1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1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3100" spc="-6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1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1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100">
                        <a:latin typeface="Courier New"/>
                        <a:cs typeface="Courier New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102637" y="6076556"/>
            <a:ext cx="187188" cy="187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2637" y="6991463"/>
            <a:ext cx="187188" cy="187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47138" y="7906372"/>
            <a:ext cx="187187" cy="187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11300" y="5868415"/>
            <a:ext cx="10319385" cy="2386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0" spc="25" dirty="0">
                <a:solidFill>
                  <a:srgbClr val="53585F"/>
                </a:solidFill>
                <a:latin typeface="Arial"/>
                <a:cs typeface="Arial"/>
              </a:rPr>
              <a:t>Left </a:t>
            </a:r>
            <a:r>
              <a:rPr sz="3500" spc="5" dirty="0">
                <a:solidFill>
                  <a:srgbClr val="53585F"/>
                </a:solidFill>
                <a:latin typeface="Arial"/>
                <a:cs typeface="Arial"/>
              </a:rPr>
              <a:t>hand side </a:t>
            </a:r>
            <a:r>
              <a:rPr sz="35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500" spc="-75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500" spc="-25" dirty="0">
                <a:solidFill>
                  <a:srgbClr val="902422"/>
                </a:solidFill>
                <a:latin typeface="Arial"/>
                <a:cs typeface="Arial"/>
              </a:rPr>
              <a:t>name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95"/>
              </a:spcBef>
            </a:pPr>
            <a:r>
              <a:rPr sz="3500" spc="0" dirty="0">
                <a:solidFill>
                  <a:srgbClr val="53585F"/>
                </a:solidFill>
                <a:latin typeface="Arial"/>
                <a:cs typeface="Arial"/>
              </a:rPr>
              <a:t>Right </a:t>
            </a:r>
            <a:r>
              <a:rPr sz="3500" spc="5" dirty="0">
                <a:solidFill>
                  <a:srgbClr val="53585F"/>
                </a:solidFill>
                <a:latin typeface="Arial"/>
                <a:cs typeface="Arial"/>
              </a:rPr>
              <a:t>hand side </a:t>
            </a:r>
            <a:r>
              <a:rPr sz="35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500" spc="-40" dirty="0">
                <a:solidFill>
                  <a:srgbClr val="53585F"/>
                </a:solidFill>
                <a:latin typeface="Arial"/>
                <a:cs typeface="Arial"/>
              </a:rPr>
              <a:t>an</a:t>
            </a:r>
            <a:r>
              <a:rPr sz="3500" spc="-5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902422"/>
                </a:solidFill>
                <a:latin typeface="Arial"/>
                <a:cs typeface="Arial"/>
              </a:rPr>
              <a:t>expression</a:t>
            </a:r>
            <a:endParaRPr sz="35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2995"/>
              </a:spcBef>
            </a:pPr>
            <a:r>
              <a:rPr sz="3500" spc="0" dirty="0">
                <a:solidFill>
                  <a:srgbClr val="53585F"/>
                </a:solidFill>
                <a:latin typeface="Arial"/>
                <a:cs typeface="Arial"/>
              </a:rPr>
              <a:t>Operations </a:t>
            </a:r>
            <a:r>
              <a:rPr sz="3500" spc="-5" dirty="0">
                <a:solidFill>
                  <a:srgbClr val="53585F"/>
                </a:solidFill>
                <a:latin typeface="Arial"/>
                <a:cs typeface="Arial"/>
              </a:rPr>
              <a:t>in </a:t>
            </a:r>
            <a:r>
              <a:rPr sz="3500" dirty="0">
                <a:solidFill>
                  <a:srgbClr val="53585F"/>
                </a:solidFill>
                <a:latin typeface="Arial"/>
                <a:cs typeface="Arial"/>
              </a:rPr>
              <a:t>expression </a:t>
            </a:r>
            <a:r>
              <a:rPr sz="3500" spc="30" dirty="0">
                <a:solidFill>
                  <a:srgbClr val="53585F"/>
                </a:solidFill>
                <a:latin typeface="Arial"/>
                <a:cs typeface="Arial"/>
              </a:rPr>
              <a:t>depend </a:t>
            </a:r>
            <a:r>
              <a:rPr sz="3500" spc="25" dirty="0">
                <a:solidFill>
                  <a:srgbClr val="53585F"/>
                </a:solidFill>
                <a:latin typeface="Arial"/>
                <a:cs typeface="Arial"/>
              </a:rPr>
              <a:t>on </a:t>
            </a:r>
            <a:r>
              <a:rPr sz="3500" spc="35" dirty="0">
                <a:solidFill>
                  <a:srgbClr val="902422"/>
                </a:solidFill>
                <a:latin typeface="Arial"/>
                <a:cs typeface="Arial"/>
              </a:rPr>
              <a:t>type </a:t>
            </a:r>
            <a:r>
              <a:rPr sz="3500" spc="50" dirty="0">
                <a:solidFill>
                  <a:srgbClr val="53585F"/>
                </a:solidFill>
                <a:latin typeface="Arial"/>
                <a:cs typeface="Arial"/>
              </a:rPr>
              <a:t>of</a:t>
            </a:r>
            <a:r>
              <a:rPr sz="3500" spc="-12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00" spc="-35" dirty="0">
                <a:solidFill>
                  <a:srgbClr val="53585F"/>
                </a:solidFill>
                <a:latin typeface="Arial"/>
                <a:cs typeface="Arial"/>
              </a:rPr>
              <a:t>value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60553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Numeric</a:t>
            </a:r>
            <a:r>
              <a:rPr spc="-85" dirty="0"/>
              <a:t> </a:t>
            </a:r>
            <a:r>
              <a:rPr spc="-225" dirty="0"/>
              <a:t>values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6005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6264" y="4565719"/>
            <a:ext cx="171536" cy="171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6264" y="5543567"/>
            <a:ext cx="171536" cy="1715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1764" y="6521416"/>
            <a:ext cx="171535" cy="1715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1764" y="7499266"/>
            <a:ext cx="171535" cy="1715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24000" y="3378200"/>
            <a:ext cx="10344785" cy="446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Numbers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come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in </a:t>
            </a:r>
            <a:r>
              <a:rPr sz="3600" spc="100" dirty="0">
                <a:solidFill>
                  <a:srgbClr val="53585F"/>
                </a:solidFill>
                <a:latin typeface="Arial"/>
                <a:cs typeface="Arial"/>
              </a:rPr>
              <a:t>two</a:t>
            </a:r>
            <a:r>
              <a:rPr sz="3600" spc="-6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flavours</a:t>
            </a:r>
            <a:endParaRPr sz="3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3180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int</a:t>
            </a:r>
            <a:r>
              <a:rPr sz="3200" spc="-104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—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integers</a:t>
            </a:r>
            <a:endParaRPr sz="3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337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float</a:t>
            </a:r>
            <a:r>
              <a:rPr sz="3200" spc="-107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—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fractional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numbers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79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178, -3,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4283829</a:t>
            </a:r>
            <a:r>
              <a:rPr sz="3200" spc="-106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are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values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type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int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79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37.82, -0.01, 28.7998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are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values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type</a:t>
            </a:r>
            <a:r>
              <a:rPr sz="3600" spc="-2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float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01700"/>
            <a:ext cx="54216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>
                <a:solidFill>
                  <a:srgbClr val="59824B"/>
                </a:solidFill>
                <a:latin typeface="Courier New"/>
                <a:cs typeface="Courier New"/>
              </a:rPr>
              <a:t>int</a:t>
            </a:r>
            <a:r>
              <a:rPr sz="6600" spc="-2014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pc="-204" dirty="0"/>
              <a:t>vs </a:t>
            </a:r>
            <a:r>
              <a:rPr sz="6600" dirty="0">
                <a:solidFill>
                  <a:srgbClr val="59824B"/>
                </a:solidFill>
                <a:latin typeface="Courier New"/>
                <a:cs typeface="Courier New"/>
              </a:rPr>
              <a:t>float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2960" y="2797078"/>
            <a:ext cx="192976" cy="192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960" y="3749578"/>
            <a:ext cx="192976" cy="192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960" y="5250288"/>
            <a:ext cx="192976" cy="192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2960" y="6774236"/>
            <a:ext cx="192976" cy="1929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7460" y="8296076"/>
            <a:ext cx="192976" cy="1929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24000" y="2578100"/>
            <a:ext cx="10153015" cy="607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Why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are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these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diﬀerent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types?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ts val="4300"/>
              </a:lnSpc>
              <a:spcBef>
                <a:spcPts val="3340"/>
              </a:spcBef>
            </a:pPr>
            <a:r>
              <a:rPr sz="3600" spc="-30" dirty="0">
                <a:solidFill>
                  <a:srgbClr val="53585F"/>
                </a:solidFill>
                <a:latin typeface="Arial"/>
                <a:cs typeface="Arial"/>
              </a:rPr>
              <a:t>Internally,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-30" dirty="0">
                <a:solidFill>
                  <a:srgbClr val="53585F"/>
                </a:solidFill>
                <a:latin typeface="Arial"/>
                <a:cs typeface="Arial"/>
              </a:rPr>
              <a:t>value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stored </a:t>
            </a: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as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finite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sequence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 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0’s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and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1’s </a:t>
            </a:r>
            <a:r>
              <a:rPr sz="3600" spc="-30" dirty="0">
                <a:solidFill>
                  <a:srgbClr val="53585F"/>
                </a:solidFill>
                <a:latin typeface="Arial"/>
                <a:cs typeface="Arial"/>
              </a:rPr>
              <a:t>(binary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digits,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or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 bits)</a:t>
            </a:r>
            <a:endParaRPr sz="3600">
              <a:latin typeface="Arial"/>
              <a:cs typeface="Arial"/>
            </a:endParaRPr>
          </a:p>
          <a:p>
            <a:pPr marL="12700" marR="371475">
              <a:lnSpc>
                <a:spcPct val="104200"/>
              </a:lnSpc>
              <a:spcBef>
                <a:spcPts val="2855"/>
              </a:spcBef>
            </a:pP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For </a:t>
            </a: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an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int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,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this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sequence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read </a:t>
            </a:r>
            <a:r>
              <a:rPr sz="3600" spc="100" dirty="0">
                <a:solidFill>
                  <a:srgbClr val="53585F"/>
                </a:solidFill>
                <a:latin typeface="Arial"/>
                <a:cs typeface="Arial"/>
              </a:rPr>
              <a:t>oﬀ </a:t>
            </a: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as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binary 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number</a:t>
            </a:r>
            <a:endParaRPr sz="3600">
              <a:latin typeface="Arial"/>
              <a:cs typeface="Arial"/>
            </a:endParaRPr>
          </a:p>
          <a:p>
            <a:pPr marL="12700" marR="1223010">
              <a:lnSpc>
                <a:spcPct val="104200"/>
              </a:lnSpc>
              <a:spcBef>
                <a:spcPts val="2995"/>
              </a:spcBef>
            </a:pP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For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200" spc="-5" dirty="0">
                <a:solidFill>
                  <a:srgbClr val="3F6532"/>
                </a:solidFill>
                <a:latin typeface="Courier New"/>
                <a:cs typeface="Courier New"/>
              </a:rPr>
              <a:t>float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,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this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sequence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breaks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up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into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 </a:t>
            </a:r>
            <a:r>
              <a:rPr sz="3600" spc="0" dirty="0">
                <a:solidFill>
                  <a:srgbClr val="791E1C"/>
                </a:solidFill>
                <a:latin typeface="Arial"/>
                <a:cs typeface="Arial"/>
              </a:rPr>
              <a:t>mantissa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and</a:t>
            </a:r>
            <a:r>
              <a:rPr sz="3600" spc="-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902422"/>
                </a:solidFill>
                <a:latin typeface="Arial"/>
                <a:cs typeface="Arial"/>
              </a:rPr>
              <a:t>exponent</a:t>
            </a:r>
            <a:endParaRPr sz="3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3180"/>
              </a:spcBef>
            </a:pP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Like </a:t>
            </a:r>
            <a:r>
              <a:rPr sz="3600" spc="80" dirty="0">
                <a:solidFill>
                  <a:srgbClr val="53585F"/>
                </a:solidFill>
                <a:latin typeface="Arial"/>
                <a:cs typeface="Arial"/>
              </a:rPr>
              <a:t>“scientific”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notation: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0.602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x</a:t>
            </a:r>
            <a:r>
              <a:rPr sz="3600" spc="-1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10</a:t>
            </a:r>
            <a:r>
              <a:rPr sz="3600" spc="-7" baseline="26620" dirty="0">
                <a:solidFill>
                  <a:srgbClr val="53585F"/>
                </a:solidFill>
                <a:latin typeface="Arial"/>
                <a:cs typeface="Arial"/>
              </a:rPr>
              <a:t>24</a:t>
            </a:r>
            <a:endParaRPr sz="3600" baseline="2662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93230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Operations </a:t>
            </a:r>
            <a:r>
              <a:rPr spc="-70" dirty="0"/>
              <a:t>on</a:t>
            </a:r>
            <a:r>
              <a:rPr spc="75" dirty="0"/>
              <a:t> </a:t>
            </a:r>
            <a:r>
              <a:rPr spc="-100" dirty="0"/>
              <a:t>numbers</a:t>
            </a:r>
          </a:p>
        </p:txBody>
      </p:sp>
      <p:sp>
        <p:nvSpPr>
          <p:cNvPr id="3" name="object 3"/>
          <p:cNvSpPr/>
          <p:nvPr/>
        </p:nvSpPr>
        <p:spPr>
          <a:xfrm>
            <a:off x="1102637" y="2728347"/>
            <a:ext cx="187188" cy="1871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7138" y="3665797"/>
            <a:ext cx="187187" cy="1871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5977" y="4593042"/>
            <a:ext cx="166390" cy="1663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2637" y="5522248"/>
            <a:ext cx="187188" cy="1871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5977" y="6472034"/>
            <a:ext cx="166390" cy="1663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2637" y="7401241"/>
            <a:ext cx="187188" cy="187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45977" y="8351027"/>
            <a:ext cx="166390" cy="1663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11300" y="2515616"/>
            <a:ext cx="7677784" cy="6171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0" spc="0" dirty="0">
                <a:solidFill>
                  <a:srgbClr val="53585F"/>
                </a:solidFill>
                <a:latin typeface="Arial"/>
                <a:cs typeface="Arial"/>
              </a:rPr>
              <a:t>Normal </a:t>
            </a:r>
            <a:r>
              <a:rPr sz="3500" spc="25" dirty="0">
                <a:solidFill>
                  <a:srgbClr val="53585F"/>
                </a:solidFill>
                <a:latin typeface="Arial"/>
                <a:cs typeface="Arial"/>
              </a:rPr>
              <a:t>arithmetic </a:t>
            </a:r>
            <a:r>
              <a:rPr sz="3500" spc="10" dirty="0">
                <a:solidFill>
                  <a:srgbClr val="53585F"/>
                </a:solidFill>
                <a:latin typeface="Arial"/>
                <a:cs typeface="Arial"/>
              </a:rPr>
              <a:t>operations:</a:t>
            </a:r>
            <a:r>
              <a:rPr sz="3500" spc="-4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+,-,*,/</a:t>
            </a:r>
            <a:endParaRPr sz="31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3195"/>
              </a:spcBef>
            </a:pPr>
            <a:r>
              <a:rPr sz="3500" spc="25" dirty="0">
                <a:solidFill>
                  <a:srgbClr val="53585F"/>
                </a:solidFill>
                <a:latin typeface="Arial"/>
                <a:cs typeface="Arial"/>
              </a:rPr>
              <a:t>Note </a:t>
            </a:r>
            <a:r>
              <a:rPr sz="3500" spc="35" dirty="0">
                <a:solidFill>
                  <a:srgbClr val="53585F"/>
                </a:solidFill>
                <a:latin typeface="Arial"/>
                <a:cs typeface="Arial"/>
              </a:rPr>
              <a:t>that </a:t>
            </a:r>
            <a:r>
              <a:rPr sz="3500" spc="185" dirty="0">
                <a:solidFill>
                  <a:srgbClr val="53585F"/>
                </a:solidFill>
                <a:latin typeface="Arial"/>
                <a:cs typeface="Arial"/>
              </a:rPr>
              <a:t>/ </a:t>
            </a:r>
            <a:r>
              <a:rPr sz="3500" spc="-10" dirty="0">
                <a:solidFill>
                  <a:srgbClr val="53585F"/>
                </a:solidFill>
                <a:latin typeface="Arial"/>
                <a:cs typeface="Arial"/>
              </a:rPr>
              <a:t>always </a:t>
            </a:r>
            <a:r>
              <a:rPr sz="3500" spc="30" dirty="0">
                <a:solidFill>
                  <a:srgbClr val="53585F"/>
                </a:solidFill>
                <a:latin typeface="Arial"/>
                <a:cs typeface="Arial"/>
              </a:rPr>
              <a:t>produces </a:t>
            </a:r>
            <a:r>
              <a:rPr sz="3500" spc="-75" dirty="0">
                <a:solidFill>
                  <a:srgbClr val="53585F"/>
                </a:solidFill>
                <a:latin typeface="Arial"/>
                <a:cs typeface="Arial"/>
              </a:rPr>
              <a:t>a</a:t>
            </a:r>
            <a:r>
              <a:rPr sz="3500" spc="-32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00" spc="25" dirty="0">
                <a:solidFill>
                  <a:srgbClr val="53585F"/>
                </a:solidFill>
                <a:latin typeface="Arial"/>
                <a:cs typeface="Arial"/>
              </a:rPr>
              <a:t>float</a:t>
            </a:r>
            <a:endParaRPr sz="35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2995"/>
              </a:spcBef>
              <a:tabLst>
                <a:tab pos="3275965" algn="l"/>
              </a:tabLst>
            </a:pP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7/3.5</a:t>
            </a:r>
            <a:r>
              <a:rPr sz="3100" spc="-10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2.0</a:t>
            </a:r>
            <a:r>
              <a:rPr sz="3500" dirty="0">
                <a:solidFill>
                  <a:srgbClr val="53585F"/>
                </a:solidFill>
                <a:latin typeface="Arial"/>
                <a:cs typeface="Arial"/>
              </a:rPr>
              <a:t>,	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7/2</a:t>
            </a:r>
            <a:r>
              <a:rPr sz="3100" spc="-10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3.5</a:t>
            </a:r>
            <a:endParaRPr sz="3100">
              <a:latin typeface="Courier New"/>
              <a:cs typeface="Courier New"/>
            </a:endParaRPr>
          </a:p>
          <a:p>
            <a:pPr marL="457200" marR="1023619" indent="-444500">
              <a:lnSpc>
                <a:spcPct val="176200"/>
              </a:lnSpc>
            </a:pPr>
            <a:r>
              <a:rPr sz="3500" spc="15" dirty="0">
                <a:solidFill>
                  <a:srgbClr val="53585F"/>
                </a:solidFill>
                <a:latin typeface="Arial"/>
                <a:cs typeface="Arial"/>
              </a:rPr>
              <a:t>Quotient </a:t>
            </a:r>
            <a:r>
              <a:rPr sz="3500" spc="10" dirty="0">
                <a:solidFill>
                  <a:srgbClr val="53585F"/>
                </a:solidFill>
                <a:latin typeface="Arial"/>
                <a:cs typeface="Arial"/>
              </a:rPr>
              <a:t>and </a:t>
            </a:r>
            <a:r>
              <a:rPr sz="3500" spc="-15" dirty="0">
                <a:solidFill>
                  <a:srgbClr val="53585F"/>
                </a:solidFill>
                <a:latin typeface="Arial"/>
                <a:cs typeface="Arial"/>
              </a:rPr>
              <a:t>remainder: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//</a:t>
            </a:r>
            <a:r>
              <a:rPr sz="3100" spc="-1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500" spc="10" dirty="0">
                <a:solidFill>
                  <a:srgbClr val="53585F"/>
                </a:solidFill>
                <a:latin typeface="Arial"/>
                <a:cs typeface="Arial"/>
              </a:rPr>
              <a:t>and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%  9//5</a:t>
            </a:r>
            <a:r>
              <a:rPr sz="3100" spc="-100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53585F"/>
                </a:solidFill>
                <a:latin typeface="Arial"/>
                <a:cs typeface="Arial"/>
              </a:rPr>
              <a:t>is</a:t>
            </a:r>
            <a:r>
              <a:rPr sz="3500" spc="-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1</a:t>
            </a:r>
            <a:r>
              <a:rPr sz="3500" dirty="0">
                <a:solidFill>
                  <a:srgbClr val="53585F"/>
                </a:solidFill>
                <a:latin typeface="Arial"/>
                <a:cs typeface="Arial"/>
              </a:rPr>
              <a:t>,</a:t>
            </a:r>
            <a:r>
              <a:rPr sz="3500" spc="-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9%5</a:t>
            </a:r>
            <a:r>
              <a:rPr sz="3100" spc="-100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53585F"/>
                </a:solidFill>
                <a:latin typeface="Arial"/>
                <a:cs typeface="Arial"/>
              </a:rPr>
              <a:t>is</a:t>
            </a:r>
            <a:r>
              <a:rPr sz="3500" spc="-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4</a:t>
            </a:r>
            <a:endParaRPr sz="3100">
              <a:latin typeface="Courier New"/>
              <a:cs typeface="Courier New"/>
            </a:endParaRPr>
          </a:p>
          <a:p>
            <a:pPr marL="457200" marR="3972560" indent="-444500">
              <a:lnSpc>
                <a:spcPct val="176200"/>
              </a:lnSpc>
            </a:pPr>
            <a:r>
              <a:rPr sz="3500" spc="5" dirty="0">
                <a:solidFill>
                  <a:srgbClr val="53585F"/>
                </a:solidFill>
                <a:latin typeface="Arial"/>
                <a:cs typeface="Arial"/>
              </a:rPr>
              <a:t>Exponentiation:</a:t>
            </a:r>
            <a:r>
              <a:rPr sz="3500" spc="-6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100" spc="-5" dirty="0">
                <a:solidFill>
                  <a:srgbClr val="59824B"/>
                </a:solidFill>
                <a:latin typeface="Courier New"/>
                <a:cs typeface="Courier New"/>
              </a:rPr>
              <a:t>** 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3**4</a:t>
            </a:r>
            <a:r>
              <a:rPr sz="3100" spc="-10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81</a:t>
            </a:r>
            <a:endParaRPr sz="3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>
              <a:lnSpc>
                <a:spcPts val="7800"/>
              </a:lnSpc>
              <a:spcBef>
                <a:spcPts val="1060"/>
              </a:spcBef>
            </a:pPr>
            <a:r>
              <a:rPr spc="-135" dirty="0"/>
              <a:t>Other </a:t>
            </a:r>
            <a:r>
              <a:rPr spc="-95" dirty="0"/>
              <a:t>operations </a:t>
            </a:r>
            <a:r>
              <a:rPr spc="-70" dirty="0"/>
              <a:t>on  </a:t>
            </a:r>
            <a:r>
              <a:rPr spc="-100" dirty="0"/>
              <a:t>numbers</a:t>
            </a:r>
          </a:p>
        </p:txBody>
      </p:sp>
      <p:sp>
        <p:nvSpPr>
          <p:cNvPr id="3" name="object 3"/>
          <p:cNvSpPr/>
          <p:nvPr/>
        </p:nvSpPr>
        <p:spPr>
          <a:xfrm>
            <a:off x="1102462" y="4104104"/>
            <a:ext cx="184052" cy="1840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960" y="5061001"/>
            <a:ext cx="192976" cy="192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960" y="6015610"/>
            <a:ext cx="192976" cy="1929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6962" y="6986953"/>
            <a:ext cx="184052" cy="1840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73200" y="3911600"/>
            <a:ext cx="9349740" cy="3395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log(), sqrt(), sin(),</a:t>
            </a:r>
            <a:r>
              <a:rPr sz="3200" spc="-2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…</a:t>
            </a:r>
            <a:endParaRPr sz="3200">
              <a:latin typeface="Courier New"/>
              <a:cs typeface="Courier New"/>
            </a:endParaRPr>
          </a:p>
          <a:p>
            <a:pPr marL="63500" marR="5080">
              <a:lnSpc>
                <a:spcPct val="173600"/>
              </a:lnSpc>
              <a:spcBef>
                <a:spcPts val="280"/>
              </a:spcBef>
            </a:pP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Built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in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Python, </a:t>
            </a:r>
            <a:r>
              <a:rPr sz="3600" spc="80" dirty="0">
                <a:solidFill>
                  <a:srgbClr val="53585F"/>
                </a:solidFill>
                <a:latin typeface="Arial"/>
                <a:cs typeface="Arial"/>
              </a:rPr>
              <a:t>but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not </a:t>
            </a: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available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by</a:t>
            </a:r>
            <a:r>
              <a:rPr sz="3600" spc="-24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default 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Must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include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math</a:t>
            </a:r>
            <a:r>
              <a:rPr sz="3200" spc="-113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75" dirty="0">
                <a:solidFill>
                  <a:srgbClr val="53585F"/>
                </a:solidFill>
                <a:latin typeface="Arial"/>
                <a:cs typeface="Arial"/>
              </a:rPr>
              <a:t>“library”</a:t>
            </a:r>
            <a:endParaRPr sz="3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3579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from math import</a:t>
            </a:r>
            <a:r>
              <a:rPr sz="3200" spc="-2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*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99333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Names, </a:t>
            </a:r>
            <a:r>
              <a:rPr spc="-225" dirty="0"/>
              <a:t>values </a:t>
            </a:r>
            <a:r>
              <a:rPr spc="-95" dirty="0"/>
              <a:t>and</a:t>
            </a:r>
            <a:r>
              <a:rPr spc="290" dirty="0"/>
              <a:t> </a:t>
            </a:r>
            <a:r>
              <a:rPr spc="-85" dirty="0"/>
              <a:t>types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3719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7460" y="43244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960" y="52769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7460" y="62294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7460" y="71819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Values </a:t>
            </a:r>
            <a:r>
              <a:rPr spc="-35" dirty="0"/>
              <a:t>have</a:t>
            </a:r>
            <a:r>
              <a:rPr spc="85" dirty="0"/>
              <a:t> </a:t>
            </a:r>
            <a:r>
              <a:rPr spc="30" dirty="0"/>
              <a:t>types</a:t>
            </a:r>
          </a:p>
          <a:p>
            <a:pPr marL="118110" marR="327660" indent="444500">
              <a:lnSpc>
                <a:spcPct val="173600"/>
              </a:lnSpc>
            </a:pPr>
            <a:r>
              <a:rPr spc="-120" dirty="0"/>
              <a:t>Type </a:t>
            </a:r>
            <a:r>
              <a:rPr spc="5" dirty="0"/>
              <a:t>determines </a:t>
            </a:r>
            <a:r>
              <a:rPr spc="40" dirty="0"/>
              <a:t>what </a:t>
            </a:r>
            <a:r>
              <a:rPr spc="25" dirty="0"/>
              <a:t>operations </a:t>
            </a:r>
            <a:r>
              <a:rPr spc="-70" dirty="0"/>
              <a:t>are </a:t>
            </a:r>
            <a:r>
              <a:rPr spc="-15" dirty="0"/>
              <a:t>legal  Names </a:t>
            </a:r>
            <a:r>
              <a:rPr spc="0" dirty="0"/>
              <a:t>inherit </a:t>
            </a:r>
            <a:r>
              <a:rPr spc="5" dirty="0"/>
              <a:t>their </a:t>
            </a:r>
            <a:r>
              <a:rPr spc="40" dirty="0"/>
              <a:t>type </a:t>
            </a:r>
            <a:r>
              <a:rPr spc="25" dirty="0"/>
              <a:t>from </a:t>
            </a:r>
            <a:r>
              <a:rPr spc="5" dirty="0"/>
              <a:t>their </a:t>
            </a:r>
            <a:r>
              <a:rPr spc="10" dirty="0"/>
              <a:t>current</a:t>
            </a:r>
            <a:r>
              <a:rPr spc="-50" dirty="0"/>
              <a:t> </a:t>
            </a:r>
            <a:r>
              <a:rPr spc="-30" dirty="0"/>
              <a:t>value</a:t>
            </a:r>
          </a:p>
          <a:p>
            <a:pPr marL="562610">
              <a:lnSpc>
                <a:spcPct val="100000"/>
              </a:lnSpc>
              <a:spcBef>
                <a:spcPts val="3180"/>
              </a:spcBef>
            </a:pPr>
            <a:r>
              <a:rPr spc="-120" dirty="0"/>
              <a:t>Type </a:t>
            </a:r>
            <a:r>
              <a:rPr spc="55" dirty="0"/>
              <a:t>of </a:t>
            </a:r>
            <a:r>
              <a:rPr spc="-70" dirty="0"/>
              <a:t>a </a:t>
            </a:r>
            <a:r>
              <a:rPr spc="-20" dirty="0"/>
              <a:t>name </a:t>
            </a:r>
            <a:r>
              <a:rPr spc="-5" dirty="0"/>
              <a:t>is </a:t>
            </a:r>
            <a:r>
              <a:rPr spc="60" dirty="0"/>
              <a:t>not</a:t>
            </a:r>
            <a:r>
              <a:rPr spc="140" dirty="0"/>
              <a:t> </a:t>
            </a:r>
            <a:r>
              <a:rPr spc="30" dirty="0"/>
              <a:t>fixed</a:t>
            </a:r>
          </a:p>
          <a:p>
            <a:pPr marL="562610" marR="5080">
              <a:lnSpc>
                <a:spcPts val="4300"/>
              </a:lnSpc>
              <a:spcBef>
                <a:spcPts val="3340"/>
              </a:spcBef>
            </a:pPr>
            <a:r>
              <a:rPr spc="-5" dirty="0"/>
              <a:t>Unlike </a:t>
            </a:r>
            <a:r>
              <a:rPr spc="-10" dirty="0"/>
              <a:t>languages </a:t>
            </a:r>
            <a:r>
              <a:rPr spc="-5" dirty="0"/>
              <a:t>like </a:t>
            </a:r>
            <a:r>
              <a:rPr dirty="0"/>
              <a:t>C, </a:t>
            </a:r>
            <a:r>
              <a:rPr spc="25" dirty="0"/>
              <a:t>C++, </a:t>
            </a:r>
            <a:r>
              <a:rPr spc="-20" dirty="0"/>
              <a:t>Java </a:t>
            </a:r>
            <a:r>
              <a:rPr spc="-15" dirty="0"/>
              <a:t>where </a:t>
            </a:r>
            <a:r>
              <a:rPr spc="-5" dirty="0"/>
              <a:t>each  </a:t>
            </a:r>
            <a:r>
              <a:rPr spc="-20" dirty="0"/>
              <a:t>name </a:t>
            </a:r>
            <a:r>
              <a:rPr spc="-5" dirty="0"/>
              <a:t>is </a:t>
            </a:r>
            <a:r>
              <a:rPr spc="75" dirty="0"/>
              <a:t>“declared” </a:t>
            </a:r>
            <a:r>
              <a:rPr spc="-5" dirty="0"/>
              <a:t>in </a:t>
            </a:r>
            <a:r>
              <a:rPr spc="0" dirty="0"/>
              <a:t>advance </a:t>
            </a:r>
            <a:r>
              <a:rPr spc="60" dirty="0"/>
              <a:t>with </a:t>
            </a:r>
            <a:r>
              <a:rPr spc="35" dirty="0"/>
              <a:t>its</a:t>
            </a:r>
            <a:r>
              <a:rPr spc="-100" dirty="0"/>
              <a:t> </a:t>
            </a:r>
            <a:r>
              <a:rPr spc="40" dirty="0"/>
              <a:t>type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99333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Names, </a:t>
            </a:r>
            <a:r>
              <a:rPr spc="-225" dirty="0"/>
              <a:t>values </a:t>
            </a:r>
            <a:r>
              <a:rPr spc="-95" dirty="0"/>
              <a:t>and</a:t>
            </a:r>
            <a:r>
              <a:rPr spc="290" dirty="0"/>
              <a:t> </a:t>
            </a:r>
            <a:r>
              <a:rPr spc="-85" dirty="0"/>
              <a:t>types</a:t>
            </a:r>
          </a:p>
        </p:txBody>
      </p:sp>
      <p:sp>
        <p:nvSpPr>
          <p:cNvPr id="3" name="object 3"/>
          <p:cNvSpPr/>
          <p:nvPr/>
        </p:nvSpPr>
        <p:spPr>
          <a:xfrm>
            <a:off x="1102422" y="2664868"/>
            <a:ext cx="183328" cy="1833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98600" y="2461260"/>
            <a:ext cx="10019030" cy="1067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100"/>
              </a:spcBef>
            </a:pPr>
            <a:r>
              <a:rPr sz="3400" dirty="0">
                <a:solidFill>
                  <a:srgbClr val="53585F"/>
                </a:solidFill>
                <a:latin typeface="Arial"/>
                <a:cs typeface="Arial"/>
              </a:rPr>
              <a:t>Names </a:t>
            </a:r>
            <a:r>
              <a:rPr sz="3400" spc="25" dirty="0">
                <a:solidFill>
                  <a:srgbClr val="53585F"/>
                </a:solidFill>
                <a:latin typeface="Arial"/>
                <a:cs typeface="Arial"/>
              </a:rPr>
              <a:t>can </a:t>
            </a:r>
            <a:r>
              <a:rPr sz="3400" spc="35" dirty="0">
                <a:solidFill>
                  <a:srgbClr val="53585F"/>
                </a:solidFill>
                <a:latin typeface="Arial"/>
                <a:cs typeface="Arial"/>
              </a:rPr>
              <a:t>be </a:t>
            </a:r>
            <a:r>
              <a:rPr sz="3400" spc="10" dirty="0">
                <a:solidFill>
                  <a:srgbClr val="53585F"/>
                </a:solidFill>
                <a:latin typeface="Arial"/>
                <a:cs typeface="Arial"/>
              </a:rPr>
              <a:t>assigned </a:t>
            </a:r>
            <a:r>
              <a:rPr sz="3400" spc="-15" dirty="0">
                <a:solidFill>
                  <a:srgbClr val="53585F"/>
                </a:solidFill>
                <a:latin typeface="Arial"/>
                <a:cs typeface="Arial"/>
              </a:rPr>
              <a:t>values </a:t>
            </a:r>
            <a:r>
              <a:rPr sz="3400" spc="60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3400" spc="25" dirty="0">
                <a:solidFill>
                  <a:srgbClr val="53585F"/>
                </a:solidFill>
                <a:latin typeface="Arial"/>
                <a:cs typeface="Arial"/>
              </a:rPr>
              <a:t>diﬀerent </a:t>
            </a:r>
            <a:r>
              <a:rPr sz="3400" spc="40" dirty="0">
                <a:solidFill>
                  <a:srgbClr val="53585F"/>
                </a:solidFill>
                <a:latin typeface="Arial"/>
                <a:cs typeface="Arial"/>
              </a:rPr>
              <a:t>types</a:t>
            </a:r>
            <a:r>
              <a:rPr sz="3400" spc="-13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400" spc="-25" dirty="0">
                <a:solidFill>
                  <a:srgbClr val="53585F"/>
                </a:solidFill>
                <a:latin typeface="Arial"/>
                <a:cs typeface="Arial"/>
              </a:rPr>
              <a:t>as  </a:t>
            </a:r>
            <a:r>
              <a:rPr sz="3400" spc="25" dirty="0">
                <a:solidFill>
                  <a:srgbClr val="53585F"/>
                </a:solidFill>
                <a:latin typeface="Arial"/>
                <a:cs typeface="Arial"/>
              </a:rPr>
              <a:t>the </a:t>
            </a:r>
            <a:r>
              <a:rPr sz="3400" spc="30" dirty="0">
                <a:solidFill>
                  <a:srgbClr val="53585F"/>
                </a:solidFill>
                <a:latin typeface="Arial"/>
                <a:cs typeface="Arial"/>
              </a:rPr>
              <a:t>program</a:t>
            </a:r>
            <a:r>
              <a:rPr sz="3400" spc="-2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53585F"/>
                </a:solidFill>
                <a:latin typeface="Arial"/>
                <a:cs typeface="Arial"/>
              </a:rPr>
              <a:t>evolves</a:t>
            </a:r>
            <a:endParaRPr sz="3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17650" y="3919220"/>
          <a:ext cx="8864598" cy="2564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6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438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424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30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3000">
                        <a:latin typeface="Courier New"/>
                        <a:cs typeface="Courier New"/>
                      </a:endParaRPr>
                    </a:p>
                    <a:p>
                      <a:pPr marL="31750" marR="107950">
                        <a:lnSpc>
                          <a:spcPct val="113900"/>
                        </a:lnSpc>
                      </a:pPr>
                      <a:r>
                        <a:rPr sz="30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  j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30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3000">
                        <a:latin typeface="Courier New"/>
                        <a:cs typeface="Courier New"/>
                      </a:endParaRPr>
                    </a:p>
                    <a:p>
                      <a:pPr marL="11557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0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3000">
                        <a:latin typeface="Courier New"/>
                        <a:cs typeface="Courier New"/>
                      </a:endParaRPr>
                    </a:p>
                    <a:p>
                      <a:pPr marL="11557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0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30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000">
                        <a:latin typeface="Courier New"/>
                        <a:cs typeface="Courier New"/>
                      </a:endParaRPr>
                    </a:p>
                    <a:p>
                      <a:pPr marL="116205" marR="222885">
                        <a:lnSpc>
                          <a:spcPct val="113900"/>
                        </a:lnSpc>
                      </a:pPr>
                      <a:r>
                        <a:rPr sz="30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7*1  i/3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30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3000">
                        <a:latin typeface="Courier New"/>
                        <a:cs typeface="Courier New"/>
                      </a:endParaRPr>
                    </a:p>
                    <a:p>
                      <a:pPr marL="23241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0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3000">
                        <a:latin typeface="Courier New"/>
                        <a:cs typeface="Courier New"/>
                      </a:endParaRPr>
                    </a:p>
                    <a:p>
                      <a:pPr marL="23241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0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30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3000">
                        <a:latin typeface="Courier New"/>
                        <a:cs typeface="Courier New"/>
                      </a:endParaRPr>
                    </a:p>
                    <a:p>
                      <a:pPr marL="116839" marR="106680">
                        <a:lnSpc>
                          <a:spcPct val="113900"/>
                        </a:lnSpc>
                      </a:pPr>
                      <a:r>
                        <a:rPr sz="30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  j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3000" spc="1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3000">
                        <a:latin typeface="Courier New"/>
                        <a:cs typeface="Courier New"/>
                      </a:endParaRPr>
                    </a:p>
                    <a:p>
                      <a:pPr marL="116839" marR="106045">
                        <a:lnSpc>
                          <a:spcPct val="113900"/>
                        </a:lnSpc>
                      </a:pPr>
                      <a:r>
                        <a:rPr sz="30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is  is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3000" spc="1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3000">
                        <a:latin typeface="Courier New"/>
                        <a:cs typeface="Courier New"/>
                      </a:endParaRPr>
                    </a:p>
                    <a:p>
                      <a:pPr marL="11747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000" spc="1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still</a:t>
                      </a:r>
                      <a:r>
                        <a:rPr sz="3000" spc="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000" spc="1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3000">
                        <a:latin typeface="Courier New"/>
                        <a:cs typeface="Courier New"/>
                      </a:endParaRPr>
                    </a:p>
                    <a:p>
                      <a:pPr marL="11747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000" spc="1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float, </a:t>
                      </a:r>
                      <a:r>
                        <a:rPr sz="3000" spc="1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/ </a:t>
                      </a:r>
                      <a:r>
                        <a:rPr sz="3000" spc="1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creates</a:t>
                      </a:r>
                      <a:r>
                        <a:rPr sz="3000" spc="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000" spc="1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float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…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spc="1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2*j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spc="1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spc="1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now</a:t>
                      </a:r>
                      <a:r>
                        <a:rPr sz="3000" spc="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000" spc="1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float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101286" y="7094010"/>
            <a:ext cx="162958" cy="162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2422" y="8012789"/>
            <a:ext cx="183328" cy="1833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98600" y="6868159"/>
            <a:ext cx="9606915" cy="20072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0" spc="15" dirty="0">
                <a:solidFill>
                  <a:srgbClr val="59824B"/>
                </a:solidFill>
                <a:latin typeface="Courier New"/>
                <a:cs typeface="Courier New"/>
              </a:rPr>
              <a:t>type(e)</a:t>
            </a:r>
            <a:r>
              <a:rPr sz="3000" spc="-108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400" spc="10" dirty="0">
                <a:solidFill>
                  <a:srgbClr val="53585F"/>
                </a:solidFill>
                <a:latin typeface="Arial"/>
                <a:cs typeface="Arial"/>
              </a:rPr>
              <a:t>returns </a:t>
            </a:r>
            <a:r>
              <a:rPr sz="3400" spc="50" dirty="0">
                <a:solidFill>
                  <a:srgbClr val="53585F"/>
                </a:solidFill>
                <a:latin typeface="Arial"/>
                <a:cs typeface="Arial"/>
              </a:rPr>
              <a:t>type </a:t>
            </a:r>
            <a:r>
              <a:rPr sz="3400" spc="60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3400" spc="5" dirty="0">
                <a:solidFill>
                  <a:srgbClr val="53585F"/>
                </a:solidFill>
                <a:latin typeface="Arial"/>
                <a:cs typeface="Arial"/>
              </a:rPr>
              <a:t>expression </a:t>
            </a:r>
            <a:r>
              <a:rPr sz="3000" spc="15" dirty="0">
                <a:solidFill>
                  <a:srgbClr val="59824B"/>
                </a:solidFill>
                <a:latin typeface="Courier New"/>
                <a:cs typeface="Courier New"/>
              </a:rPr>
              <a:t>e</a:t>
            </a:r>
            <a:endParaRPr sz="3000">
              <a:latin typeface="Courier New"/>
              <a:cs typeface="Courier New"/>
            </a:endParaRPr>
          </a:p>
          <a:p>
            <a:pPr marL="12700" marR="5080">
              <a:lnSpc>
                <a:spcPct val="100499"/>
              </a:lnSpc>
              <a:spcBef>
                <a:spcPts val="3300"/>
              </a:spcBef>
            </a:pPr>
            <a:r>
              <a:rPr sz="3400" spc="65" dirty="0">
                <a:solidFill>
                  <a:srgbClr val="53585F"/>
                </a:solidFill>
                <a:latin typeface="Arial"/>
                <a:cs typeface="Arial"/>
              </a:rPr>
              <a:t>Not </a:t>
            </a:r>
            <a:r>
              <a:rPr sz="3400" spc="80" dirty="0">
                <a:solidFill>
                  <a:srgbClr val="53585F"/>
                </a:solidFill>
                <a:latin typeface="Arial"/>
                <a:cs typeface="Arial"/>
              </a:rPr>
              <a:t>good </a:t>
            </a:r>
            <a:r>
              <a:rPr sz="3400" spc="15" dirty="0">
                <a:solidFill>
                  <a:srgbClr val="53585F"/>
                </a:solidFill>
                <a:latin typeface="Arial"/>
                <a:cs typeface="Arial"/>
              </a:rPr>
              <a:t>style </a:t>
            </a:r>
            <a:r>
              <a:rPr sz="3400" spc="100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400" spc="0" dirty="0">
                <a:solidFill>
                  <a:srgbClr val="53585F"/>
                </a:solidFill>
                <a:latin typeface="Arial"/>
                <a:cs typeface="Arial"/>
              </a:rPr>
              <a:t>assign </a:t>
            </a:r>
            <a:r>
              <a:rPr sz="3400" spc="-15" dirty="0">
                <a:solidFill>
                  <a:srgbClr val="53585F"/>
                </a:solidFill>
                <a:latin typeface="Arial"/>
                <a:cs typeface="Arial"/>
              </a:rPr>
              <a:t>values </a:t>
            </a:r>
            <a:r>
              <a:rPr sz="3400" spc="60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3400" spc="40" dirty="0">
                <a:solidFill>
                  <a:srgbClr val="53585F"/>
                </a:solidFill>
                <a:latin typeface="Arial"/>
                <a:cs typeface="Arial"/>
              </a:rPr>
              <a:t>mixed types</a:t>
            </a:r>
            <a:r>
              <a:rPr sz="3400" spc="-32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400" spc="100" dirty="0">
                <a:solidFill>
                  <a:srgbClr val="53585F"/>
                </a:solidFill>
                <a:latin typeface="Arial"/>
                <a:cs typeface="Arial"/>
              </a:rPr>
              <a:t>to  </a:t>
            </a:r>
            <a:r>
              <a:rPr sz="3400" spc="-5" dirty="0">
                <a:solidFill>
                  <a:srgbClr val="53585F"/>
                </a:solidFill>
                <a:latin typeface="Arial"/>
                <a:cs typeface="Arial"/>
              </a:rPr>
              <a:t>same</a:t>
            </a:r>
            <a:r>
              <a:rPr sz="34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400" spc="-15" dirty="0">
                <a:solidFill>
                  <a:srgbClr val="53585F"/>
                </a:solidFill>
                <a:latin typeface="Arial"/>
                <a:cs typeface="Arial"/>
              </a:rPr>
              <a:t>name!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58AA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750</Words>
  <Application>Microsoft Macintosh PowerPoint</Application>
  <PresentationFormat>Custom</PresentationFormat>
  <Paragraphs>161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Lucida Sans Unicode</vt:lpstr>
      <vt:lpstr>Times New Roman</vt:lpstr>
      <vt:lpstr>Office Theme</vt:lpstr>
      <vt:lpstr>A typical Python program</vt:lpstr>
      <vt:lpstr>A more messy program</vt:lpstr>
      <vt:lpstr>Assignment statement</vt:lpstr>
      <vt:lpstr>Numeric values</vt:lpstr>
      <vt:lpstr>int vs float</vt:lpstr>
      <vt:lpstr>Operations on numbers</vt:lpstr>
      <vt:lpstr>Other operations on  numbers</vt:lpstr>
      <vt:lpstr>Names, values and types</vt:lpstr>
      <vt:lpstr>Names, values and types</vt:lpstr>
      <vt:lpstr>Boolean values: bool</vt:lpstr>
      <vt:lpstr>Comparisons</vt:lpstr>
      <vt:lpstr>Examples</vt:lpstr>
      <vt:lpstr>Summary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typical Python program</dc:title>
  <cp:lastModifiedBy>Microsoft Office User</cp:lastModifiedBy>
  <cp:revision>3</cp:revision>
  <dcterms:created xsi:type="dcterms:W3CDTF">2018-03-16T17:46:32Z</dcterms:created>
  <dcterms:modified xsi:type="dcterms:W3CDTF">2018-03-27T09:14:26Z</dcterms:modified>
</cp:coreProperties>
</file>