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8299"/>
  </p:normalViewPr>
  <p:slideViewPr>
    <p:cSldViewPr>
      <p:cViewPr varScale="1">
        <p:scale>
          <a:sx n="53" d="100"/>
          <a:sy n="53" d="100"/>
        </p:scale>
        <p:origin x="214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FA066-89CC-7649-8274-C81250904628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E9B5D-5FB3-CD4B-92F8-64B7C965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8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we’ve been dealing with only 1 data structure that is LISTS</a:t>
            </a:r>
          </a:p>
          <a:p>
            <a:endParaRPr lang="en-US" dirty="0"/>
          </a:p>
          <a:p>
            <a:r>
              <a:rPr lang="en-US" dirty="0"/>
              <a:t>Python has 2 other in built data structures called dictionaries and tuples</a:t>
            </a:r>
          </a:p>
          <a:p>
            <a:endParaRPr lang="en-US" dirty="0"/>
          </a:p>
          <a:p>
            <a:r>
              <a:rPr lang="en-US" dirty="0"/>
              <a:t>All the slides are self explanatory’</a:t>
            </a:r>
          </a:p>
          <a:p>
            <a:r>
              <a:rPr lang="en-US" dirty="0"/>
              <a:t>follow the examples and illustrations and do hands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E9B5D-5FB3-CD4B-92F8-64B7C96563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like our index position is now not 0..n but can be anything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E9B5D-5FB3-CD4B-92F8-64B7C96563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E9B5D-5FB3-CD4B-92F8-64B7C96563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4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on dictionaries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E9B5D-5FB3-CD4B-92F8-64B7C96563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0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E9B5D-5FB3-CD4B-92F8-64B7C96563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6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914400"/>
            <a:ext cx="10845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0484" y="2529332"/>
            <a:ext cx="10323830" cy="6155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2549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60" dirty="0"/>
              <a:t>T</a:t>
            </a:r>
            <a:r>
              <a:rPr spc="-140" dirty="0"/>
              <a:t>uples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207" y="2635676"/>
            <a:ext cx="179469" cy="179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207" y="4016928"/>
            <a:ext cx="179469" cy="179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207" y="5893480"/>
            <a:ext cx="179469" cy="179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207" y="7770032"/>
            <a:ext cx="179469" cy="179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8600" y="2210219"/>
            <a:ext cx="9132570" cy="6587490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3350" dirty="0">
                <a:solidFill>
                  <a:srgbClr val="53585F"/>
                </a:solidFill>
                <a:latin typeface="Arial"/>
                <a:cs typeface="Arial"/>
              </a:rPr>
              <a:t>Simultaneous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assignments</a:t>
            </a:r>
            <a:endParaRPr sz="335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157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(age,name,primes)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2950" spc="-4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(23,"Kamal",[2,3,5])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3350" spc="-2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assign </a:t>
            </a:r>
            <a:r>
              <a:rPr sz="335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350" spc="105" dirty="0">
                <a:solidFill>
                  <a:srgbClr val="53585F"/>
                </a:solidFill>
                <a:latin typeface="Arial"/>
                <a:cs typeface="Arial"/>
              </a:rPr>
              <a:t>“tuple” </a:t>
            </a:r>
            <a:r>
              <a:rPr sz="3350" spc="50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350" spc="-2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35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350" spc="-7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350" spc="-1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-20" dirty="0">
                <a:solidFill>
                  <a:srgbClr val="53585F"/>
                </a:solidFill>
                <a:latin typeface="Arial"/>
                <a:cs typeface="Arial"/>
              </a:rPr>
              <a:t>name</a:t>
            </a:r>
            <a:endParaRPr sz="335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157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point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(3.5,4.8)</a:t>
            </a:r>
            <a:endParaRPr sz="2950">
              <a:latin typeface="Courier New"/>
              <a:cs typeface="Courier New"/>
            </a:endParaRPr>
          </a:p>
          <a:p>
            <a:pPr marL="46990">
              <a:lnSpc>
                <a:spcPct val="100000"/>
              </a:lnSpc>
              <a:spcBef>
                <a:spcPts val="35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date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(16,7,2013)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Extract </a:t>
            </a:r>
            <a:r>
              <a:rPr sz="3350" spc="30" dirty="0">
                <a:solidFill>
                  <a:srgbClr val="53585F"/>
                </a:solidFill>
                <a:latin typeface="Arial"/>
                <a:cs typeface="Arial"/>
              </a:rPr>
              <a:t>positions,</a:t>
            </a:r>
            <a:r>
              <a:rPr sz="3350" spc="-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0" dirty="0">
                <a:solidFill>
                  <a:srgbClr val="53585F"/>
                </a:solidFill>
                <a:latin typeface="Arial"/>
                <a:cs typeface="Arial"/>
              </a:rPr>
              <a:t>slices</a:t>
            </a:r>
            <a:endParaRPr sz="3350">
              <a:latin typeface="Arial"/>
              <a:cs typeface="Arial"/>
            </a:endParaRPr>
          </a:p>
          <a:p>
            <a:pPr marL="46990" marR="4087495">
              <a:lnSpc>
                <a:spcPct val="110200"/>
              </a:lnSpc>
              <a:spcBef>
                <a:spcPts val="121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xcoordinate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2950" spc="-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point[0] 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monthyear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2950" spc="-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date[1:]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350" spc="-65" dirty="0">
                <a:solidFill>
                  <a:srgbClr val="53585F"/>
                </a:solidFill>
                <a:latin typeface="Arial"/>
                <a:cs typeface="Arial"/>
              </a:rPr>
              <a:t>Tuples </a:t>
            </a:r>
            <a:r>
              <a:rPr sz="3350" spc="-70" dirty="0">
                <a:solidFill>
                  <a:srgbClr val="53585F"/>
                </a:solidFill>
                <a:latin typeface="Arial"/>
                <a:cs typeface="Arial"/>
              </a:rPr>
              <a:t>are</a:t>
            </a:r>
            <a:r>
              <a:rPr sz="3350" spc="5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immutable</a:t>
            </a:r>
            <a:endParaRPr sz="335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1480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date[1]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= 8 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350" spc="-35" dirty="0">
                <a:solidFill>
                  <a:srgbClr val="53585F"/>
                </a:solidFill>
                <a:latin typeface="Arial"/>
                <a:cs typeface="Arial"/>
              </a:rPr>
              <a:t>an</a:t>
            </a:r>
            <a:r>
              <a:rPr sz="3350" spc="-204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-15" dirty="0">
                <a:solidFill>
                  <a:srgbClr val="53585F"/>
                </a:solidFill>
                <a:latin typeface="Arial"/>
                <a:cs typeface="Arial"/>
              </a:rPr>
              <a:t>error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5792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Generalizing</a:t>
            </a:r>
            <a:r>
              <a:rPr spc="-40" dirty="0"/>
              <a:t> </a:t>
            </a:r>
            <a:r>
              <a:rPr spc="-140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1102154" y="3213774"/>
            <a:ext cx="178529" cy="178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637" y="4134992"/>
            <a:ext cx="187188" cy="187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654" y="5080877"/>
            <a:ext cx="178530" cy="178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654" y="6008486"/>
            <a:ext cx="178530" cy="178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154" y="6933989"/>
            <a:ext cx="178529" cy="178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2154" y="7873485"/>
            <a:ext cx="178529" cy="178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60500" y="3034791"/>
            <a:ext cx="10366375" cy="518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l = </a:t>
            </a: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[13, 46, 0, 25,</a:t>
            </a:r>
            <a:r>
              <a:rPr sz="3100" spc="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72]</a:t>
            </a:r>
            <a:endParaRPr sz="31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3279"/>
              </a:spcBef>
            </a:pPr>
            <a:r>
              <a:rPr sz="3500" spc="-60" dirty="0">
                <a:solidFill>
                  <a:srgbClr val="53585F"/>
                </a:solidFill>
                <a:latin typeface="Arial"/>
                <a:cs typeface="Arial"/>
              </a:rPr>
              <a:t>View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l</a:t>
            </a:r>
            <a:r>
              <a:rPr sz="3100" spc="-9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-40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function,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associating </a:t>
            </a:r>
            <a:r>
              <a:rPr sz="3500" spc="-30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50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positions</a:t>
            </a:r>
            <a:endParaRPr sz="3500">
              <a:latin typeface="Arial"/>
              <a:cs typeface="Arial"/>
            </a:endParaRPr>
          </a:p>
          <a:p>
            <a:pPr marL="457200" marR="3758565">
              <a:lnSpc>
                <a:spcPts val="7300"/>
              </a:lnSpc>
              <a:spcBef>
                <a:spcPts val="760"/>
              </a:spcBef>
              <a:tabLst>
                <a:tab pos="4706620" algn="l"/>
              </a:tabLst>
            </a:pP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l : </a:t>
            </a: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{0,1,..,4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}</a:t>
            </a:r>
            <a:r>
              <a:rPr sz="3100" spc="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dirty="0">
                <a:solidFill>
                  <a:srgbClr val="59824B"/>
                </a:solidFill>
                <a:latin typeface="Cambria"/>
                <a:cs typeface="Cambria"/>
              </a:rPr>
              <a:t>⟶	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integers  </a:t>
            </a: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l(0)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13, l(4)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1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72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0,1,..,4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are</a:t>
            </a:r>
            <a:r>
              <a:rPr sz="3500" spc="-2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-5" dirty="0">
                <a:solidFill>
                  <a:srgbClr val="902422"/>
                </a:solidFill>
                <a:latin typeface="Arial"/>
                <a:cs typeface="Arial"/>
              </a:rPr>
              <a:t>keys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0"/>
              </a:spcBef>
            </a:pP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l[0],l[1],..,l[4]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corresponding</a:t>
            </a:r>
            <a:r>
              <a:rPr sz="3500" spc="-1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-30" dirty="0">
                <a:solidFill>
                  <a:srgbClr val="902422"/>
                </a:solidFill>
                <a:latin typeface="Arial"/>
                <a:cs typeface="Arial"/>
              </a:rPr>
              <a:t>values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4581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Dictionaries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207" y="2820101"/>
            <a:ext cx="179469" cy="179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207" y="3727667"/>
            <a:ext cx="179469" cy="179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207" y="6513745"/>
            <a:ext cx="179469" cy="179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707" y="7399697"/>
            <a:ext cx="179468" cy="179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6707" y="8285649"/>
            <a:ext cx="179468" cy="179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98600" y="2610104"/>
            <a:ext cx="10417175" cy="6009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50" spc="15" dirty="0">
                <a:solidFill>
                  <a:srgbClr val="53585F"/>
                </a:solidFill>
                <a:latin typeface="Arial"/>
                <a:cs typeface="Arial"/>
              </a:rPr>
              <a:t>Allow 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keys </a:t>
            </a:r>
            <a:r>
              <a:rPr sz="3350" spc="15" dirty="0">
                <a:solidFill>
                  <a:srgbClr val="53585F"/>
                </a:solidFill>
                <a:latin typeface="Arial"/>
                <a:cs typeface="Arial"/>
              </a:rPr>
              <a:t>other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than</a:t>
            </a:r>
            <a:r>
              <a:rPr sz="3350" spc="-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range(0,n)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75"/>
              </a:spcBef>
            </a:pPr>
            <a:r>
              <a:rPr sz="3350" spc="-25" dirty="0">
                <a:solidFill>
                  <a:srgbClr val="53585F"/>
                </a:solidFill>
                <a:latin typeface="Arial"/>
                <a:cs typeface="Arial"/>
              </a:rPr>
              <a:t>Key </a:t>
            </a:r>
            <a:r>
              <a:rPr sz="3350" spc="55" dirty="0">
                <a:solidFill>
                  <a:srgbClr val="53585F"/>
                </a:solidFill>
                <a:latin typeface="Arial"/>
                <a:cs typeface="Arial"/>
              </a:rPr>
              <a:t>could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be </a:t>
            </a:r>
            <a:r>
              <a:rPr sz="3350" spc="-7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350" spc="-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string</a:t>
            </a:r>
            <a:endParaRPr sz="33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337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test1["Dhawan"]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2950" spc="-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84</a:t>
            </a:r>
            <a:endParaRPr sz="295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spcBef>
                <a:spcPts val="35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test1["Pujara"]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2950" spc="-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16</a:t>
            </a:r>
            <a:endParaRPr sz="295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spcBef>
                <a:spcPts val="35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test1["Kohli"]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2950" spc="-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200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5"/>
              </a:spcBef>
            </a:pPr>
            <a:r>
              <a:rPr sz="3350" spc="10" dirty="0">
                <a:solidFill>
                  <a:srgbClr val="53585F"/>
                </a:solidFill>
                <a:latin typeface="Arial"/>
                <a:cs typeface="Arial"/>
              </a:rPr>
              <a:t>Python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30" dirty="0">
                <a:solidFill>
                  <a:srgbClr val="902422"/>
                </a:solidFill>
                <a:latin typeface="Arial"/>
                <a:cs typeface="Arial"/>
              </a:rPr>
              <a:t>dictionary</a:t>
            </a:r>
            <a:endParaRPr sz="335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975"/>
              </a:spcBef>
            </a:pPr>
            <a:r>
              <a:rPr sz="3350" spc="-25" dirty="0">
                <a:solidFill>
                  <a:srgbClr val="53585F"/>
                </a:solidFill>
                <a:latin typeface="Arial"/>
                <a:cs typeface="Arial"/>
              </a:rPr>
              <a:t>Any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immutable </a:t>
            </a:r>
            <a:r>
              <a:rPr sz="3350" spc="-3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350" spc="10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be </a:t>
            </a:r>
            <a:r>
              <a:rPr sz="3350" spc="-7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350" spc="-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key</a:t>
            </a:r>
            <a:endParaRPr sz="335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975"/>
              </a:spcBef>
            </a:pPr>
            <a:r>
              <a:rPr sz="3350" spc="-2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350" spc="30" dirty="0">
                <a:solidFill>
                  <a:srgbClr val="53585F"/>
                </a:solidFill>
                <a:latin typeface="Arial"/>
                <a:cs typeface="Arial"/>
              </a:rPr>
              <a:t>update </a:t>
            </a:r>
            <a:r>
              <a:rPr sz="3350" spc="15" dirty="0">
                <a:solidFill>
                  <a:srgbClr val="53585F"/>
                </a:solidFill>
                <a:latin typeface="Arial"/>
                <a:cs typeface="Arial"/>
              </a:rPr>
              <a:t>dictionaries 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350" spc="15" dirty="0">
                <a:solidFill>
                  <a:srgbClr val="53585F"/>
                </a:solidFill>
                <a:latin typeface="Arial"/>
                <a:cs typeface="Arial"/>
              </a:rPr>
              <a:t>place </a:t>
            </a:r>
            <a:r>
              <a:rPr sz="3350" spc="10" dirty="0">
                <a:solidFill>
                  <a:srgbClr val="53585F"/>
                </a:solidFill>
                <a:latin typeface="Arial"/>
                <a:cs typeface="Arial"/>
              </a:rPr>
              <a:t>—mutable, 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like</a:t>
            </a:r>
            <a:r>
              <a:rPr sz="3350" spc="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15" dirty="0">
                <a:solidFill>
                  <a:srgbClr val="53585F"/>
                </a:solidFill>
                <a:latin typeface="Arial"/>
                <a:cs typeface="Arial"/>
              </a:rPr>
              <a:t>lists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4581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Dictionaries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314" y="3028059"/>
            <a:ext cx="181398" cy="181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814" y="3941903"/>
            <a:ext cx="181399" cy="181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814" y="4855747"/>
            <a:ext cx="181399" cy="181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314" y="6275609"/>
            <a:ext cx="181398" cy="181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6346" y="7174191"/>
            <a:ext cx="173008" cy="172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6814" y="8068341"/>
            <a:ext cx="181399" cy="1813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98600" y="2821432"/>
            <a:ext cx="9298305" cy="558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50" spc="35" dirty="0">
                <a:solidFill>
                  <a:srgbClr val="53585F"/>
                </a:solidFill>
                <a:latin typeface="Arial"/>
                <a:cs typeface="Arial"/>
              </a:rPr>
              <a:t>Empty </a:t>
            </a:r>
            <a:r>
              <a:rPr sz="3350" spc="50" dirty="0">
                <a:solidFill>
                  <a:srgbClr val="53585F"/>
                </a:solidFill>
                <a:latin typeface="Arial"/>
                <a:cs typeface="Arial"/>
              </a:rPr>
              <a:t>dictionary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000" spc="0" dirty="0">
                <a:solidFill>
                  <a:srgbClr val="59824B"/>
                </a:solidFill>
                <a:latin typeface="Courier New"/>
                <a:cs typeface="Courier New"/>
              </a:rPr>
              <a:t>{}</a:t>
            </a:r>
            <a:r>
              <a:rPr sz="3350" spc="0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350" spc="75" dirty="0">
                <a:solidFill>
                  <a:srgbClr val="53585F"/>
                </a:solidFill>
                <a:latin typeface="Arial"/>
                <a:cs typeface="Arial"/>
              </a:rPr>
              <a:t>not</a:t>
            </a:r>
            <a:r>
              <a:rPr sz="3350" spc="-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[]</a:t>
            </a:r>
            <a:endParaRPr sz="3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350" spc="10" dirty="0">
                <a:solidFill>
                  <a:srgbClr val="53585F"/>
                </a:solidFill>
                <a:latin typeface="Arial"/>
                <a:cs typeface="Arial"/>
              </a:rPr>
              <a:t>Initialization: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test1 =</a:t>
            </a:r>
            <a:r>
              <a:rPr sz="30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{}</a:t>
            </a:r>
            <a:endParaRPr sz="3000">
              <a:latin typeface="Courier New"/>
              <a:cs typeface="Courier New"/>
            </a:endParaRPr>
          </a:p>
          <a:p>
            <a:pPr marL="457200" marR="5080">
              <a:lnSpc>
                <a:spcPct val="104500"/>
              </a:lnSpc>
              <a:spcBef>
                <a:spcPts val="2995"/>
              </a:spcBef>
            </a:pPr>
            <a:r>
              <a:rPr sz="3350" spc="35" dirty="0">
                <a:solidFill>
                  <a:srgbClr val="53585F"/>
                </a:solidFill>
                <a:latin typeface="Arial"/>
                <a:cs typeface="Arial"/>
              </a:rPr>
              <a:t>Note:</a:t>
            </a:r>
            <a:r>
              <a:rPr sz="3350" spc="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test1</a:t>
            </a:r>
            <a:r>
              <a:rPr sz="3000" spc="-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000" spc="-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[]</a:t>
            </a:r>
            <a:r>
              <a:rPr sz="3000" spc="-969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350" spc="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60" dirty="0">
                <a:solidFill>
                  <a:srgbClr val="53585F"/>
                </a:solidFill>
                <a:latin typeface="Arial"/>
                <a:cs typeface="Arial"/>
              </a:rPr>
              <a:t>empty</a:t>
            </a:r>
            <a:r>
              <a:rPr sz="3350" spc="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30" dirty="0">
                <a:solidFill>
                  <a:srgbClr val="53585F"/>
                </a:solidFill>
                <a:latin typeface="Arial"/>
                <a:cs typeface="Arial"/>
              </a:rPr>
              <a:t>list,</a:t>
            </a:r>
            <a:r>
              <a:rPr sz="3350" spc="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test1</a:t>
            </a:r>
            <a:r>
              <a:rPr sz="3000" spc="-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000" spc="-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()</a:t>
            </a:r>
            <a:r>
              <a:rPr sz="3000" spc="-969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is  </a:t>
            </a:r>
            <a:r>
              <a:rPr sz="3350" spc="60" dirty="0">
                <a:solidFill>
                  <a:srgbClr val="53585F"/>
                </a:solidFill>
                <a:latin typeface="Arial"/>
                <a:cs typeface="Arial"/>
              </a:rPr>
              <a:t>empty</a:t>
            </a:r>
            <a:r>
              <a:rPr sz="3350" spc="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50" dirty="0">
                <a:solidFill>
                  <a:srgbClr val="53585F"/>
                </a:solidFill>
                <a:latin typeface="Arial"/>
                <a:cs typeface="Arial"/>
              </a:rPr>
              <a:t>tuple</a:t>
            </a: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3350" dirty="0">
                <a:solidFill>
                  <a:srgbClr val="53585F"/>
                </a:solidFill>
                <a:latin typeface="Arial"/>
                <a:cs typeface="Arial"/>
              </a:rPr>
              <a:t>Keys </a:t>
            </a:r>
            <a:r>
              <a:rPr sz="3350" spc="30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350" spc="40" dirty="0">
                <a:solidFill>
                  <a:srgbClr val="53585F"/>
                </a:solidFill>
                <a:latin typeface="Arial"/>
                <a:cs typeface="Arial"/>
              </a:rPr>
              <a:t>be 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any </a:t>
            </a:r>
            <a:r>
              <a:rPr sz="3350" spc="40" dirty="0">
                <a:solidFill>
                  <a:srgbClr val="53585F"/>
                </a:solidFill>
                <a:latin typeface="Arial"/>
                <a:cs typeface="Arial"/>
              </a:rPr>
              <a:t>immutable</a:t>
            </a:r>
            <a:r>
              <a:rPr sz="335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-10" dirty="0">
                <a:solidFill>
                  <a:srgbClr val="53585F"/>
                </a:solidFill>
                <a:latin typeface="Arial"/>
                <a:cs typeface="Arial"/>
              </a:rPr>
              <a:t>values</a:t>
            </a:r>
            <a:endParaRPr sz="335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3225"/>
              </a:spcBef>
            </a:pP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int, float, bool, string,</a:t>
            </a:r>
            <a:r>
              <a:rPr sz="3000" spc="-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tuple</a:t>
            </a:r>
            <a:endParaRPr sz="3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245"/>
              </a:spcBef>
            </a:pPr>
            <a:r>
              <a:rPr sz="3350" spc="75" dirty="0">
                <a:solidFill>
                  <a:srgbClr val="53585F"/>
                </a:solidFill>
                <a:latin typeface="Arial"/>
                <a:cs typeface="Arial"/>
              </a:rPr>
              <a:t>But not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lists, </a:t>
            </a:r>
            <a:r>
              <a:rPr sz="3350" spc="40" dirty="0">
                <a:solidFill>
                  <a:srgbClr val="53585F"/>
                </a:solidFill>
                <a:latin typeface="Arial"/>
                <a:cs typeface="Arial"/>
              </a:rPr>
              <a:t>or</a:t>
            </a:r>
            <a:r>
              <a:rPr sz="3350" spc="-1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30" dirty="0">
                <a:solidFill>
                  <a:srgbClr val="53585F"/>
                </a:solidFill>
                <a:latin typeface="Arial"/>
                <a:cs typeface="Arial"/>
              </a:rPr>
              <a:t>dictionaries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4581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Dictionaries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029002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04950" y="2841345"/>
          <a:ext cx="8397873" cy="5922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3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4220">
                <a:tc gridSpan="3">
                  <a:txBody>
                    <a:bodyPr/>
                    <a:lstStyle/>
                    <a:p>
                      <a:pPr marL="31750">
                        <a:lnSpc>
                          <a:spcPts val="4145"/>
                        </a:lnSpc>
                      </a:pPr>
                      <a:r>
                        <a:rPr sz="3600" spc="-25" dirty="0">
                          <a:solidFill>
                            <a:srgbClr val="53585F"/>
                          </a:solidFill>
                          <a:latin typeface="Arial"/>
                          <a:cs typeface="Arial"/>
                        </a:rPr>
                        <a:t>Can </a:t>
                      </a:r>
                      <a:r>
                        <a:rPr sz="3600" spc="10" dirty="0">
                          <a:solidFill>
                            <a:srgbClr val="53585F"/>
                          </a:solidFill>
                          <a:latin typeface="Arial"/>
                          <a:cs typeface="Arial"/>
                        </a:rPr>
                        <a:t>nest </a:t>
                      </a:r>
                      <a:r>
                        <a:rPr sz="3600" spc="25" dirty="0">
                          <a:solidFill>
                            <a:srgbClr val="53585F"/>
                          </a:solidFill>
                          <a:latin typeface="Arial"/>
                          <a:cs typeface="Arial"/>
                        </a:rPr>
                        <a:t>dictionaries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505">
                <a:tc gridSpan="3"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score["Test1"]["Dhawan"]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1454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1454" marB="0"/>
                </a:tc>
                <a:tc>
                  <a:txBody>
                    <a:bodyPr/>
                    <a:lstStyle/>
                    <a:p>
                      <a:pPr marR="1243330" algn="r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84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145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 gridSpan="3"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score["Test1"]["Kohli"]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2433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200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50">
                <a:tc gridSpan="3"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score["Test2"]["Dhawan"]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2433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27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4910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0"/>
                        </a:spcBef>
                      </a:pPr>
                      <a:r>
                        <a:rPr sz="3600" spc="0" dirty="0">
                          <a:solidFill>
                            <a:srgbClr val="53585F"/>
                          </a:solidFill>
                          <a:latin typeface="Arial"/>
                          <a:cs typeface="Arial"/>
                        </a:rPr>
                        <a:t>Directly </a:t>
                      </a:r>
                      <a:r>
                        <a:rPr sz="3600" spc="-5" dirty="0">
                          <a:solidFill>
                            <a:srgbClr val="53585F"/>
                          </a:solidFill>
                          <a:latin typeface="Arial"/>
                          <a:cs typeface="Arial"/>
                        </a:rPr>
                        <a:t>assign </a:t>
                      </a:r>
                      <a:r>
                        <a:rPr sz="3600" spc="-25" dirty="0">
                          <a:solidFill>
                            <a:srgbClr val="53585F"/>
                          </a:solidFill>
                          <a:latin typeface="Arial"/>
                          <a:cs typeface="Arial"/>
                        </a:rPr>
                        <a:t>values </a:t>
                      </a:r>
                      <a:r>
                        <a:rPr sz="3600" spc="90" dirty="0">
                          <a:solidFill>
                            <a:srgbClr val="53585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3600" spc="-70" dirty="0">
                          <a:solidFill>
                            <a:srgbClr val="5358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65" dirty="0">
                          <a:solidFill>
                            <a:srgbClr val="5358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30" dirty="0">
                          <a:solidFill>
                            <a:srgbClr val="53585F"/>
                          </a:solidFill>
                          <a:latin typeface="Arial"/>
                          <a:cs typeface="Arial"/>
                        </a:rPr>
                        <a:t>dictionary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4191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50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score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14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1454" marB="0"/>
                </a:tc>
                <a:tc gridSpan="3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{"Dhawan":84,</a:t>
                      </a:r>
                      <a:r>
                        <a:rPr sz="3200" spc="-9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"Kohli":200}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11454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score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gridSpan="3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{"Test1":{"Dhawan":84,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102960" y="6026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83000" y="8763354"/>
            <a:ext cx="8805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"Kohli":200},</a:t>
            </a:r>
            <a:r>
              <a:rPr sz="3200" spc="-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"Test2":{"Dhawan":50}}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8666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Operating </a:t>
            </a:r>
            <a:r>
              <a:rPr spc="-70" dirty="0"/>
              <a:t>on</a:t>
            </a:r>
            <a:r>
              <a:rPr spc="50" dirty="0"/>
              <a:t> </a:t>
            </a:r>
            <a:r>
              <a:rPr spc="-114" dirty="0"/>
              <a:t>dictionaries</a:t>
            </a:r>
          </a:p>
        </p:txBody>
      </p:sp>
      <p:sp>
        <p:nvSpPr>
          <p:cNvPr id="3" name="object 3"/>
          <p:cNvSpPr/>
          <p:nvPr/>
        </p:nvSpPr>
        <p:spPr>
          <a:xfrm>
            <a:off x="1101764" y="2809398"/>
            <a:ext cx="171535" cy="171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764" y="4879447"/>
            <a:ext cx="171535" cy="17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1764" y="6949495"/>
            <a:ext cx="171535" cy="171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764" y="8295594"/>
            <a:ext cx="171535" cy="17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2295207"/>
            <a:ext cx="10273665" cy="63436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5880" marR="5080" indent="-43815">
              <a:lnSpc>
                <a:spcPct val="145800"/>
              </a:lnSpc>
              <a:spcBef>
                <a:spcPts val="34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d.keys()</a:t>
            </a:r>
            <a:r>
              <a:rPr sz="3200" spc="-12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returns sequence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keys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dictionary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d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k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d.keys():</a:t>
            </a:r>
            <a:endParaRPr sz="3200">
              <a:latin typeface="Courier New"/>
              <a:cs typeface="Courier New"/>
            </a:endParaRPr>
          </a:p>
          <a:p>
            <a:pPr marL="543560">
              <a:lnSpc>
                <a:spcPct val="100000"/>
              </a:lnSpc>
              <a:spcBef>
                <a:spcPts val="45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#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Process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d[k]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d.keys()</a:t>
            </a:r>
            <a:r>
              <a:rPr sz="3200" spc="-11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any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predictable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order</a:t>
            </a:r>
            <a:endParaRPr sz="36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  <a:spcBef>
                <a:spcPts val="197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k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sorted(d.keys()):</a:t>
            </a:r>
            <a:endParaRPr sz="3200">
              <a:latin typeface="Courier New"/>
              <a:cs typeface="Courier New"/>
            </a:endParaRPr>
          </a:p>
          <a:p>
            <a:pPr marL="543560">
              <a:lnSpc>
                <a:spcPct val="100000"/>
              </a:lnSpc>
              <a:spcBef>
                <a:spcPts val="45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#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Process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d[k]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sorted(l)</a:t>
            </a:r>
            <a:r>
              <a:rPr sz="3200" spc="-12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returns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sorted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copy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l.sort()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sorts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</a:t>
            </a:r>
            <a:r>
              <a:rPr sz="3200" spc="-107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place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d.keys()</a:t>
            </a:r>
            <a:r>
              <a:rPr sz="3200" spc="-10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60" dirty="0">
                <a:solidFill>
                  <a:srgbClr val="902422"/>
                </a:solidFill>
                <a:latin typeface="Arial"/>
                <a:cs typeface="Arial"/>
              </a:rPr>
              <a:t>not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—use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list(d.keys())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8666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Operating </a:t>
            </a:r>
            <a:r>
              <a:rPr spc="-70" dirty="0"/>
              <a:t>on</a:t>
            </a:r>
            <a:r>
              <a:rPr spc="50" dirty="0"/>
              <a:t> </a:t>
            </a:r>
            <a:r>
              <a:rPr spc="-114" dirty="0"/>
              <a:t>dictionaries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207" y="3019084"/>
            <a:ext cx="179469" cy="179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207" y="5414511"/>
            <a:ext cx="179469" cy="179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8600" y="2562644"/>
            <a:ext cx="9816465" cy="583184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6990" marR="716915" indent="-34925">
              <a:lnSpc>
                <a:spcPct val="144300"/>
              </a:lnSpc>
              <a:spcBef>
                <a:spcPts val="290"/>
              </a:spcBef>
            </a:pPr>
            <a:r>
              <a:rPr sz="3350" spc="-35" dirty="0">
                <a:solidFill>
                  <a:srgbClr val="53585F"/>
                </a:solidFill>
                <a:latin typeface="Arial"/>
                <a:cs typeface="Arial"/>
              </a:rPr>
              <a:t>Similarly, </a:t>
            </a:r>
            <a:r>
              <a:rPr sz="2950" spc="10" dirty="0">
                <a:solidFill>
                  <a:srgbClr val="3F6532"/>
                </a:solidFill>
                <a:latin typeface="Courier New"/>
                <a:cs typeface="Courier New"/>
              </a:rPr>
              <a:t>d.values()</a:t>
            </a:r>
            <a:r>
              <a:rPr sz="2950" spc="-955" dirty="0">
                <a:solidFill>
                  <a:srgbClr val="3F6532"/>
                </a:solidFill>
                <a:latin typeface="Courier New"/>
                <a:cs typeface="Courier New"/>
              </a:rPr>
              <a:t> 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350" spc="0" dirty="0">
                <a:solidFill>
                  <a:srgbClr val="53585F"/>
                </a:solidFill>
                <a:latin typeface="Arial"/>
                <a:cs typeface="Arial"/>
              </a:rPr>
              <a:t>sequence </a:t>
            </a:r>
            <a:r>
              <a:rPr sz="3350" spc="50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350" spc="-2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2950" spc="10" dirty="0">
                <a:solidFill>
                  <a:srgbClr val="3F6532"/>
                </a:solidFill>
                <a:latin typeface="Courier New"/>
                <a:cs typeface="Courier New"/>
              </a:rPr>
              <a:t>d 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total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0</a:t>
            </a:r>
            <a:endParaRPr sz="2950">
              <a:latin typeface="Courier New"/>
              <a:cs typeface="Courier New"/>
            </a:endParaRPr>
          </a:p>
          <a:p>
            <a:pPr marL="500380" marR="4318000" indent="-454025">
              <a:lnSpc>
                <a:spcPts val="3900"/>
              </a:lnSpc>
              <a:spcBef>
                <a:spcPts val="190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s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2950" spc="-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test1.values(): 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total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total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+</a:t>
            </a:r>
            <a:r>
              <a:rPr sz="2950" spc="-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test1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3350" spc="-114" dirty="0">
                <a:solidFill>
                  <a:srgbClr val="53585F"/>
                </a:solidFill>
                <a:latin typeface="Arial"/>
                <a:cs typeface="Arial"/>
              </a:rPr>
              <a:t>Test </a:t>
            </a:r>
            <a:r>
              <a:rPr sz="3350" spc="30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key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using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350" spc="-5" dirty="0">
                <a:solidFill>
                  <a:srgbClr val="53585F"/>
                </a:solidFill>
                <a:latin typeface="Arial"/>
                <a:cs typeface="Arial"/>
              </a:rPr>
              <a:t>like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list</a:t>
            </a:r>
            <a:r>
              <a:rPr sz="3350" spc="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15" dirty="0">
                <a:solidFill>
                  <a:srgbClr val="53585F"/>
                </a:solidFill>
                <a:latin typeface="Arial"/>
                <a:cs typeface="Arial"/>
              </a:rPr>
              <a:t>membership</a:t>
            </a:r>
            <a:endParaRPr sz="3350">
              <a:latin typeface="Arial"/>
              <a:cs typeface="Arial"/>
            </a:endParaRPr>
          </a:p>
          <a:p>
            <a:pPr marL="504190" marR="3406775" indent="-454025">
              <a:lnSpc>
                <a:spcPct val="110200"/>
              </a:lnSpc>
              <a:spcBef>
                <a:spcPts val="131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n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2950" spc="-5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["Dhawan","Kohli"]: 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total[n]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2950" spc="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0</a:t>
            </a:r>
            <a:endParaRPr sz="2950">
              <a:latin typeface="Courier New"/>
              <a:cs typeface="Courier New"/>
            </a:endParaRPr>
          </a:p>
          <a:p>
            <a:pPr marL="504190">
              <a:lnSpc>
                <a:spcPct val="100000"/>
              </a:lnSpc>
              <a:spcBef>
                <a:spcPts val="35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for match in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score.keys():</a:t>
            </a:r>
            <a:endParaRPr sz="2950">
              <a:latin typeface="Courier New"/>
              <a:cs typeface="Courier New"/>
            </a:endParaRPr>
          </a:p>
          <a:p>
            <a:pPr marL="957580">
              <a:lnSpc>
                <a:spcPct val="100000"/>
              </a:lnSpc>
              <a:spcBef>
                <a:spcPts val="35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if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n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29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score[match].keys():</a:t>
            </a:r>
            <a:endParaRPr sz="2950">
              <a:latin typeface="Courier New"/>
              <a:cs typeface="Courier New"/>
            </a:endParaRPr>
          </a:p>
          <a:p>
            <a:pPr marL="1411605">
              <a:lnSpc>
                <a:spcPct val="100000"/>
              </a:lnSpc>
              <a:spcBef>
                <a:spcPts val="35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total[n]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= total[n] +</a:t>
            </a:r>
            <a:r>
              <a:rPr sz="2950" spc="-5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score[match][n]</a:t>
            </a:r>
            <a:endParaRPr sz="2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441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Dictionaries </a:t>
            </a:r>
            <a:r>
              <a:rPr spc="-204" dirty="0"/>
              <a:t>vs</a:t>
            </a:r>
            <a:r>
              <a:rPr spc="130" dirty="0"/>
              <a:t> </a:t>
            </a:r>
            <a:r>
              <a:rPr spc="-140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5751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352800"/>
            <a:ext cx="926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Assigning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an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unknown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key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inserts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an</a:t>
            </a:r>
            <a:r>
              <a:rPr sz="3600" spc="-1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entry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27178"/>
              </p:ext>
            </p:extLst>
          </p:nvPr>
        </p:nvGraphicFramePr>
        <p:xfrm>
          <a:off x="1548211" y="4343400"/>
          <a:ext cx="9240439" cy="1054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7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8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3200" spc="-5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{}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d[0]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3200" spc="-7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No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problem,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{0:7}</a:t>
                      </a: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102960" y="6026201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5803900"/>
            <a:ext cx="2879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…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unlike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600" spc="-5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28669"/>
              </p:ext>
            </p:extLst>
          </p:nvPr>
        </p:nvGraphicFramePr>
        <p:xfrm>
          <a:off x="1548210" y="6794500"/>
          <a:ext cx="6782991" cy="1054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1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3200" spc="-5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l[0]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IndexError!</a:t>
                      </a: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102314" y="2732191"/>
            <a:ext cx="181398" cy="181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814" y="4130207"/>
            <a:ext cx="181399" cy="181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314" y="5020223"/>
            <a:ext cx="181398" cy="181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814" y="6420222"/>
            <a:ext cx="181399" cy="181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314" y="7840083"/>
            <a:ext cx="181398" cy="181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70815" marR="308610">
              <a:lnSpc>
                <a:spcPts val="4000"/>
              </a:lnSpc>
              <a:spcBef>
                <a:spcPts val="284"/>
              </a:spcBef>
            </a:pPr>
            <a:r>
              <a:rPr spc="15" dirty="0"/>
              <a:t>Dictionaries </a:t>
            </a:r>
            <a:r>
              <a:rPr spc="30" dirty="0"/>
              <a:t>allow </a:t>
            </a:r>
            <a:r>
              <a:rPr spc="-50" dirty="0"/>
              <a:t>a </a:t>
            </a:r>
            <a:r>
              <a:rPr spc="25" dirty="0"/>
              <a:t>flexible </a:t>
            </a:r>
            <a:r>
              <a:rPr spc="30" dirty="0"/>
              <a:t>association </a:t>
            </a:r>
            <a:r>
              <a:rPr spc="75" dirty="0"/>
              <a:t>of </a:t>
            </a:r>
            <a:r>
              <a:rPr spc="-10" dirty="0"/>
              <a:t>values </a:t>
            </a:r>
            <a:r>
              <a:rPr spc="100" dirty="0"/>
              <a:t>to  </a:t>
            </a:r>
            <a:r>
              <a:rPr spc="10" dirty="0"/>
              <a:t>keys</a:t>
            </a:r>
          </a:p>
          <a:p>
            <a:pPr marL="615315">
              <a:lnSpc>
                <a:spcPct val="100000"/>
              </a:lnSpc>
              <a:spcBef>
                <a:spcPts val="2850"/>
              </a:spcBef>
            </a:pPr>
            <a:r>
              <a:rPr dirty="0"/>
              <a:t>Keys </a:t>
            </a:r>
            <a:r>
              <a:rPr spc="60" dirty="0"/>
              <a:t>must </a:t>
            </a:r>
            <a:r>
              <a:rPr spc="40" dirty="0"/>
              <a:t>be immutable</a:t>
            </a:r>
            <a:r>
              <a:rPr spc="-75" dirty="0"/>
              <a:t> </a:t>
            </a:r>
            <a:r>
              <a:rPr spc="-10" dirty="0"/>
              <a:t>values</a:t>
            </a:r>
          </a:p>
          <a:p>
            <a:pPr marL="170815" marR="5080">
              <a:lnSpc>
                <a:spcPts val="4000"/>
              </a:lnSpc>
              <a:spcBef>
                <a:spcPts val="3130"/>
              </a:spcBef>
            </a:pPr>
            <a:r>
              <a:rPr spc="30" dirty="0"/>
              <a:t>Structure </a:t>
            </a:r>
            <a:r>
              <a:rPr spc="75" dirty="0"/>
              <a:t>of </a:t>
            </a:r>
            <a:r>
              <a:rPr spc="50" dirty="0"/>
              <a:t>dictionary </a:t>
            </a:r>
            <a:r>
              <a:rPr spc="5" dirty="0"/>
              <a:t>is </a:t>
            </a:r>
            <a:r>
              <a:rPr spc="10" dirty="0"/>
              <a:t>internally </a:t>
            </a:r>
            <a:r>
              <a:rPr spc="50" dirty="0"/>
              <a:t>optimized for</a:t>
            </a:r>
            <a:r>
              <a:rPr spc="-165" dirty="0"/>
              <a:t> </a:t>
            </a:r>
            <a:r>
              <a:rPr spc="55" dirty="0"/>
              <a:t>key-  </a:t>
            </a:r>
            <a:r>
              <a:rPr spc="35" dirty="0"/>
              <a:t>based</a:t>
            </a:r>
            <a:r>
              <a:rPr spc="0" dirty="0"/>
              <a:t> </a:t>
            </a:r>
            <a:r>
              <a:rPr spc="60" dirty="0"/>
              <a:t>lookup</a:t>
            </a:r>
          </a:p>
          <a:p>
            <a:pPr marL="615315" marR="1662430">
              <a:lnSpc>
                <a:spcPct val="104500"/>
              </a:lnSpc>
              <a:spcBef>
                <a:spcPts val="2670"/>
              </a:spcBef>
            </a:pPr>
            <a:r>
              <a:rPr spc="-5" dirty="0"/>
              <a:t>Use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sorted(d.keys())</a:t>
            </a:r>
            <a:r>
              <a:rPr sz="3000" spc="-10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100" dirty="0"/>
              <a:t>to </a:t>
            </a:r>
            <a:r>
              <a:rPr spc="-5" dirty="0"/>
              <a:t>retrieve </a:t>
            </a:r>
            <a:r>
              <a:rPr spc="10" dirty="0"/>
              <a:t>keys </a:t>
            </a:r>
            <a:r>
              <a:rPr spc="5" dirty="0"/>
              <a:t>in  </a:t>
            </a:r>
            <a:r>
              <a:rPr spc="40" dirty="0"/>
              <a:t>predictable</a:t>
            </a:r>
            <a:r>
              <a:rPr spc="0" dirty="0"/>
              <a:t> </a:t>
            </a:r>
            <a:r>
              <a:rPr spc="25" dirty="0"/>
              <a:t>order</a:t>
            </a:r>
            <a:endParaRPr sz="3000">
              <a:latin typeface="Courier New"/>
              <a:cs typeface="Courier New"/>
            </a:endParaRPr>
          </a:p>
          <a:p>
            <a:pPr marL="170815" marR="257810">
              <a:lnSpc>
                <a:spcPts val="4000"/>
              </a:lnSpc>
              <a:spcBef>
                <a:spcPts val="3130"/>
              </a:spcBef>
            </a:pPr>
            <a:r>
              <a:rPr dirty="0"/>
              <a:t>Extremely </a:t>
            </a:r>
            <a:r>
              <a:rPr spc="5" dirty="0"/>
              <a:t>useful </a:t>
            </a:r>
            <a:r>
              <a:rPr spc="50" dirty="0"/>
              <a:t>for </a:t>
            </a:r>
            <a:r>
              <a:rPr spc="30" dirty="0"/>
              <a:t>manipulating </a:t>
            </a:r>
            <a:r>
              <a:rPr spc="35" dirty="0"/>
              <a:t>information </a:t>
            </a:r>
            <a:r>
              <a:rPr spc="40" dirty="0"/>
              <a:t>from  </a:t>
            </a:r>
            <a:r>
              <a:rPr spc="75" dirty="0"/>
              <a:t>text </a:t>
            </a:r>
            <a:r>
              <a:rPr spc="5" dirty="0"/>
              <a:t>files, </a:t>
            </a:r>
            <a:r>
              <a:rPr spc="30" dirty="0"/>
              <a:t>tables </a:t>
            </a:r>
            <a:r>
              <a:rPr spc="25" dirty="0"/>
              <a:t>… — </a:t>
            </a:r>
            <a:r>
              <a:rPr spc="-5" dirty="0"/>
              <a:t>use </a:t>
            </a:r>
            <a:r>
              <a:rPr spc="55" dirty="0"/>
              <a:t>column </a:t>
            </a:r>
            <a:r>
              <a:rPr spc="15" dirty="0"/>
              <a:t>headings </a:t>
            </a:r>
            <a:r>
              <a:rPr spc="-15" dirty="0"/>
              <a:t>as</a:t>
            </a:r>
            <a:r>
              <a:rPr spc="-204" dirty="0"/>
              <a:t> </a:t>
            </a:r>
            <a:r>
              <a:rPr spc="10" dirty="0"/>
              <a:t>keys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606</Words>
  <Application>Microsoft Macintosh PowerPoint</Application>
  <PresentationFormat>Custom</PresentationFormat>
  <Paragraphs>108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Times New Roman</vt:lpstr>
      <vt:lpstr>Office Theme</vt:lpstr>
      <vt:lpstr>Tuples</vt:lpstr>
      <vt:lpstr>Generalizing lists</vt:lpstr>
      <vt:lpstr>Dictionaries</vt:lpstr>
      <vt:lpstr>Dictionaries</vt:lpstr>
      <vt:lpstr>Dictionaries</vt:lpstr>
      <vt:lpstr>Operating on dictionaries</vt:lpstr>
      <vt:lpstr>Operating on dictionaries</vt:lpstr>
      <vt:lpstr>Dictionaries vs lists</vt:lpstr>
      <vt:lpstr>Summary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Microsoft Office User</cp:lastModifiedBy>
  <cp:revision>5</cp:revision>
  <dcterms:created xsi:type="dcterms:W3CDTF">2018-03-16T17:57:06Z</dcterms:created>
  <dcterms:modified xsi:type="dcterms:W3CDTF">2018-03-27T10:30:09Z</dcterms:modified>
</cp:coreProperties>
</file>