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910"/>
  </p:normalViewPr>
  <p:slideViewPr>
    <p:cSldViewPr>
      <p:cViewPr varScale="1">
        <p:scale>
          <a:sx n="52" d="100"/>
          <a:sy n="52" d="100"/>
        </p:scale>
        <p:origin x="220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2423-03E6-1B47-9465-AA611C79104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7C5-E5B3-E642-9ADD-6C43D719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been using functions so far </a:t>
            </a:r>
          </a:p>
          <a:p>
            <a:r>
              <a:rPr lang="en-US" dirty="0"/>
              <a:t>Let’s go into some in depth details of functions and look at the syntax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slides have examples go </a:t>
            </a:r>
            <a:r>
              <a:rPr lang="en-US"/>
              <a:t>through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177C5-E5B3-E642-9ADD-6C43D7197C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7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change the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177C5-E5B3-E642-9ADD-6C43D7197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change from 1 data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177C5-E5B3-E642-9ADD-6C43D7197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177C5-E5B3-E642-9ADD-6C43D7197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3315" y="3822700"/>
            <a:ext cx="10758169" cy="357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711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Passing </a:t>
            </a:r>
            <a:r>
              <a:rPr spc="-225" dirty="0"/>
              <a:t>values </a:t>
            </a:r>
            <a:r>
              <a:rPr spc="55" dirty="0"/>
              <a:t>to</a:t>
            </a:r>
            <a:r>
              <a:rPr spc="355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4989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276600"/>
            <a:ext cx="802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Argument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substituted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700" y="4196079"/>
            <a:ext cx="5391150" cy="275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171196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power(x,n):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ans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  <a:p>
            <a:pPr marL="988060" marR="5080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range(0,n):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ans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ans*x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return(ans)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2960" y="75883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7366000"/>
            <a:ext cx="772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implicit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assignment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1300" y="421640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power(3,5)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42250" y="4694245"/>
          <a:ext cx="3964939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08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838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83845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838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ans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3200" spc="-4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200" spc="-7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range..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466758" y="4694245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1289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5798" y="496283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0450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55436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7042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3384" marR="5080">
              <a:lnSpc>
                <a:spcPts val="4300"/>
              </a:lnSpc>
              <a:spcBef>
                <a:spcPts val="260"/>
              </a:spcBef>
            </a:pPr>
            <a:r>
              <a:rPr spc="15" dirty="0"/>
              <a:t>Function </a:t>
            </a:r>
            <a:r>
              <a:rPr spc="25" dirty="0"/>
              <a:t>definitions </a:t>
            </a:r>
            <a:r>
              <a:rPr spc="-15" dirty="0"/>
              <a:t>behave </a:t>
            </a:r>
            <a:r>
              <a:rPr spc="-5" dirty="0"/>
              <a:t>like </a:t>
            </a:r>
            <a:r>
              <a:rPr spc="25" dirty="0"/>
              <a:t>other</a:t>
            </a:r>
            <a:r>
              <a:rPr spc="10" dirty="0"/>
              <a:t> </a:t>
            </a:r>
            <a:r>
              <a:rPr spc="5" dirty="0"/>
              <a:t>assignments  </a:t>
            </a:r>
            <a:r>
              <a:rPr spc="55" dirty="0"/>
              <a:t>of </a:t>
            </a:r>
            <a:r>
              <a:rPr spc="-25" dirty="0"/>
              <a:t>values </a:t>
            </a:r>
            <a:r>
              <a:rPr spc="90" dirty="0"/>
              <a:t>to</a:t>
            </a:r>
            <a:r>
              <a:rPr spc="-40" dirty="0"/>
              <a:t> </a:t>
            </a:r>
            <a:r>
              <a:rPr spc="-15" dirty="0"/>
              <a:t>names</a:t>
            </a:r>
          </a:p>
          <a:p>
            <a:pPr marL="413384">
              <a:lnSpc>
                <a:spcPts val="4310"/>
              </a:lnSpc>
              <a:spcBef>
                <a:spcPts val="3040"/>
              </a:spcBef>
            </a:pPr>
            <a:r>
              <a:rPr spc="-25" dirty="0"/>
              <a:t>Can </a:t>
            </a:r>
            <a:r>
              <a:rPr spc="-20" dirty="0"/>
              <a:t>reassign </a:t>
            </a:r>
            <a:r>
              <a:rPr spc="-70" dirty="0"/>
              <a:t>a </a:t>
            </a:r>
            <a:r>
              <a:rPr spc="10" dirty="0"/>
              <a:t>new </a:t>
            </a:r>
            <a:r>
              <a:rPr spc="25" dirty="0"/>
              <a:t>definition, </a:t>
            </a:r>
            <a:r>
              <a:rPr spc="0" dirty="0"/>
              <a:t>define</a:t>
            </a:r>
            <a:r>
              <a:rPr spc="85" dirty="0"/>
              <a:t> </a:t>
            </a:r>
            <a:r>
              <a:rPr spc="30" dirty="0"/>
              <a:t>conditionally</a:t>
            </a:r>
          </a:p>
          <a:p>
            <a:pPr marL="413384">
              <a:lnSpc>
                <a:spcPts val="4310"/>
              </a:lnSpc>
            </a:pPr>
            <a:r>
              <a:rPr dirty="0"/>
              <a:t>…</a:t>
            </a:r>
          </a:p>
          <a:p>
            <a:pPr marL="413384">
              <a:lnSpc>
                <a:spcPct val="100000"/>
              </a:lnSpc>
              <a:spcBef>
                <a:spcPts val="3180"/>
              </a:spcBef>
            </a:pPr>
            <a:r>
              <a:rPr spc="-25" dirty="0"/>
              <a:t>Can </a:t>
            </a:r>
            <a:r>
              <a:rPr spc="10" dirty="0"/>
              <a:t>pass </a:t>
            </a:r>
            <a:r>
              <a:rPr spc="40" dirty="0"/>
              <a:t>function </a:t>
            </a:r>
            <a:r>
              <a:rPr spc="-15" dirty="0"/>
              <a:t>names </a:t>
            </a:r>
            <a:r>
              <a:rPr spc="90" dirty="0"/>
              <a:t>to </a:t>
            </a:r>
            <a:r>
              <a:rPr spc="25" dirty="0"/>
              <a:t>other</a:t>
            </a:r>
            <a:r>
              <a:rPr spc="-120" dirty="0"/>
              <a:t> </a:t>
            </a:r>
            <a:r>
              <a:rPr spc="35" dirty="0"/>
              <a:t>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0685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Pass </a:t>
            </a:r>
            <a:r>
              <a:rPr spc="-110" dirty="0"/>
              <a:t>arguments </a:t>
            </a:r>
            <a:r>
              <a:rPr spc="-70" dirty="0"/>
              <a:t>by</a:t>
            </a:r>
            <a:r>
              <a:rPr spc="275" dirty="0"/>
              <a:t> </a:t>
            </a:r>
            <a:r>
              <a:rPr spc="-170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71078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713479"/>
            <a:ext cx="5403850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080" marR="171196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power(x,n):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ans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  <a:p>
            <a:pPr marL="1000760" marR="5080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range(0,n):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ans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ans*x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return(ans)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60"/>
              </a:spcBef>
            </a:pP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Call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power(n=5,x=4)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223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Default</a:t>
            </a:r>
            <a:r>
              <a:rPr spc="-45" dirty="0"/>
              <a:t> </a:t>
            </a:r>
            <a:r>
              <a:rPr spc="-110" dirty="0"/>
              <a:t>arguments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314" y="2989959"/>
            <a:ext cx="181398" cy="1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346" y="3907955"/>
            <a:ext cx="173008" cy="17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346" y="4821798"/>
            <a:ext cx="173008" cy="172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314" y="5731492"/>
            <a:ext cx="181398" cy="181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5690" y="7187135"/>
            <a:ext cx="161244" cy="1612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5690" y="8100979"/>
            <a:ext cx="161244" cy="1612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8600" y="2783332"/>
            <a:ext cx="10140950" cy="5647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50" spc="-10" dirty="0">
                <a:solidFill>
                  <a:srgbClr val="53585F"/>
                </a:solidFill>
                <a:latin typeface="Arial"/>
                <a:cs typeface="Arial"/>
              </a:rPr>
              <a:t>Recall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int(s) </a:t>
            </a:r>
            <a:r>
              <a:rPr sz="3350" spc="55" dirty="0">
                <a:solidFill>
                  <a:srgbClr val="53585F"/>
                </a:solidFill>
                <a:latin typeface="Arial"/>
                <a:cs typeface="Arial"/>
              </a:rPr>
              <a:t>that </a:t>
            </a:r>
            <a:r>
              <a:rPr sz="3350" spc="40" dirty="0">
                <a:solidFill>
                  <a:srgbClr val="53585F"/>
                </a:solidFill>
                <a:latin typeface="Arial"/>
                <a:cs typeface="Arial"/>
              </a:rPr>
              <a:t>converts </a:t>
            </a: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350" spc="10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350" spc="-2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integer</a:t>
            </a:r>
            <a:endParaRPr sz="335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180"/>
              </a:spcBef>
              <a:tabLst>
                <a:tab pos="3237865" algn="l"/>
              </a:tabLst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int("76")</a:t>
            </a:r>
            <a:r>
              <a:rPr sz="3000" spc="-1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76</a:t>
            </a:r>
            <a:endParaRPr sz="30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  <a:spcBef>
                <a:spcPts val="3180"/>
              </a:spcBef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int("A5") 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generates </a:t>
            </a:r>
            <a:r>
              <a:rPr sz="3350" spc="-15" dirty="0">
                <a:solidFill>
                  <a:srgbClr val="53585F"/>
                </a:solidFill>
                <a:latin typeface="Arial"/>
                <a:cs typeface="Arial"/>
              </a:rPr>
              <a:t>an</a:t>
            </a:r>
            <a:r>
              <a:rPr sz="3350" spc="-1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53585F"/>
                </a:solidFill>
                <a:latin typeface="Arial"/>
                <a:cs typeface="Arial"/>
              </a:rPr>
              <a:t>error</a:t>
            </a:r>
            <a:endParaRPr sz="3350">
              <a:latin typeface="Arial"/>
              <a:cs typeface="Arial"/>
            </a:endParaRPr>
          </a:p>
          <a:p>
            <a:pPr marL="12700" marR="5080">
              <a:lnSpc>
                <a:spcPct val="104500"/>
              </a:lnSpc>
              <a:spcBef>
                <a:spcPts val="3000"/>
              </a:spcBef>
            </a:pP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Actually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int(s,b)</a:t>
            </a:r>
            <a:r>
              <a:rPr sz="3000" spc="-9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takes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114" dirty="0">
                <a:solidFill>
                  <a:srgbClr val="53585F"/>
                </a:solidFill>
                <a:latin typeface="Arial"/>
                <a:cs typeface="Arial"/>
              </a:rPr>
              <a:t>two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arguments,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string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F6532"/>
                </a:solidFill>
                <a:latin typeface="Courier New"/>
                <a:cs typeface="Courier New"/>
              </a:rPr>
              <a:t>s</a:t>
            </a:r>
            <a:r>
              <a:rPr sz="3000" spc="-955" dirty="0">
                <a:solidFill>
                  <a:srgbClr val="3F6532"/>
                </a:solidFill>
                <a:latin typeface="Courier New"/>
                <a:cs typeface="Courier New"/>
              </a:rPr>
              <a:t>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and 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base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F6532"/>
                </a:solidFill>
                <a:latin typeface="Courier New"/>
                <a:cs typeface="Courier New"/>
              </a:rPr>
              <a:t>b</a:t>
            </a:r>
            <a:endParaRPr sz="3000">
              <a:latin typeface="Courier New"/>
              <a:cs typeface="Courier New"/>
            </a:endParaRPr>
          </a:p>
          <a:p>
            <a:pPr marL="457200" marR="3192145">
              <a:lnSpc>
                <a:spcPct val="179100"/>
              </a:lnSpc>
            </a:pPr>
            <a:r>
              <a:rPr sz="3000" dirty="0">
                <a:solidFill>
                  <a:srgbClr val="3F6532"/>
                </a:solidFill>
                <a:latin typeface="Courier New"/>
                <a:cs typeface="Courier New"/>
              </a:rPr>
              <a:t>b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has </a:t>
            </a: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default </a:t>
            </a:r>
            <a:r>
              <a:rPr sz="3350" spc="-1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10  int("A5",16)</a:t>
            </a:r>
            <a:r>
              <a:rPr sz="3000" spc="-9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165</a:t>
            </a:r>
            <a:r>
              <a:rPr sz="3000" spc="-9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-70" dirty="0">
                <a:solidFill>
                  <a:srgbClr val="53585F"/>
                </a:solidFill>
                <a:latin typeface="Arial"/>
                <a:cs typeface="Arial"/>
              </a:rPr>
              <a:t>(10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x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16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65" dirty="0">
                <a:solidFill>
                  <a:srgbClr val="53585F"/>
                </a:solidFill>
                <a:latin typeface="Arial"/>
                <a:cs typeface="Arial"/>
              </a:rPr>
              <a:t>+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-114" dirty="0">
                <a:solidFill>
                  <a:srgbClr val="53585F"/>
                </a:solidFill>
                <a:latin typeface="Arial"/>
                <a:cs typeface="Arial"/>
              </a:rPr>
              <a:t>5)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223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Default</a:t>
            </a:r>
            <a:r>
              <a:rPr spc="-45" dirty="0"/>
              <a:t> </a:t>
            </a:r>
            <a:r>
              <a:rPr spc="-110" dirty="0"/>
              <a:t>arguments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5784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55309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64834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264" y="7448619"/>
            <a:ext cx="171536" cy="17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2824479"/>
            <a:ext cx="10344785" cy="55346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int(s,b=10):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>
              <a:latin typeface="Courier New"/>
              <a:cs typeface="Courier New"/>
            </a:endParaRPr>
          </a:p>
          <a:p>
            <a:pPr marL="12700" marR="1033780">
              <a:lnSpc>
                <a:spcPct val="173600"/>
              </a:lnSpc>
              <a:spcBef>
                <a:spcPts val="28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Default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provided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function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 definition 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If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parameter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omitted,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default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-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used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Default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must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available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 definition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  <a:p>
            <a:pPr marL="457200" marR="523875">
              <a:lnSpc>
                <a:spcPct val="104200"/>
              </a:lnSpc>
              <a:spcBef>
                <a:spcPts val="30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 Quicksort(A,l=0,r=len(A)):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does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 work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223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Default</a:t>
            </a:r>
            <a:r>
              <a:rPr spc="-45" dirty="0"/>
              <a:t> </a:t>
            </a:r>
            <a:r>
              <a:rPr spc="-110" dirty="0"/>
              <a:t>arguments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462" y="4572225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462" y="5550075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6521398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8019998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3200" y="2811779"/>
            <a:ext cx="11531600" cy="55600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f(a,b,c=14,d=22):</a:t>
            </a:r>
            <a:endParaRPr sz="3200" dirty="0">
              <a:latin typeface="Courier New"/>
              <a:cs typeface="Courier New"/>
            </a:endParaRPr>
          </a:p>
          <a:p>
            <a:pPr marL="5638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ct val="178200"/>
              </a:lnSpc>
              <a:spcBef>
                <a:spcPts val="80"/>
              </a:spcBef>
              <a:tabLst>
                <a:tab pos="5728335" algn="l"/>
                <a:tab pos="6459855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f(13,12)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-1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interpreted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f(13,12,14,22)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f(13,12,16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interp</a:t>
            </a:r>
            <a:r>
              <a:rPr sz="3600" spc="-45" dirty="0">
                <a:solidFill>
                  <a:srgbClr val="53585F"/>
                </a:solidFill>
                <a:latin typeface="Arial"/>
                <a:cs typeface="Arial"/>
              </a:rPr>
              <a:t>r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eted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f(13,12,16,22)</a:t>
            </a:r>
            <a:endParaRPr sz="3200" dirty="0">
              <a:latin typeface="Courier New"/>
              <a:cs typeface="Courier New"/>
            </a:endParaRPr>
          </a:p>
          <a:p>
            <a:pPr marL="63500" marR="525780">
              <a:lnSpc>
                <a:spcPts val="4300"/>
              </a:lnSpc>
              <a:spcBef>
                <a:spcPts val="3535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Default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identified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position,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must  come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end</a:t>
            </a:r>
            <a:endParaRPr sz="360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035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Order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important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611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Function</a:t>
            </a:r>
            <a:r>
              <a:rPr spc="-70" dirty="0"/>
              <a:t> </a:t>
            </a:r>
            <a:r>
              <a:rPr spc="-125" dirty="0"/>
              <a:t>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1573" y="2811005"/>
            <a:ext cx="168104" cy="168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745" y="3767756"/>
            <a:ext cx="189117" cy="18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45" y="4712127"/>
            <a:ext cx="189117" cy="18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1300" y="2587244"/>
            <a:ext cx="9237980" cy="6040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100" spc="-11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associates </a:t>
            </a:r>
            <a:r>
              <a:rPr sz="3500" spc="-5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55" dirty="0">
                <a:solidFill>
                  <a:srgbClr val="53585F"/>
                </a:solidFill>
                <a:latin typeface="Arial"/>
                <a:cs typeface="Arial"/>
              </a:rPr>
              <a:t>function </a:t>
            </a:r>
            <a:r>
              <a:rPr sz="3500" spc="90" dirty="0">
                <a:solidFill>
                  <a:srgbClr val="53585F"/>
                </a:solidFill>
                <a:latin typeface="Arial"/>
                <a:cs typeface="Arial"/>
              </a:rPr>
              <a:t>body </a:t>
            </a:r>
            <a:r>
              <a:rPr sz="3500" spc="75" dirty="0">
                <a:solidFill>
                  <a:srgbClr val="53585F"/>
                </a:solidFill>
                <a:latin typeface="Arial"/>
                <a:cs typeface="Arial"/>
              </a:rPr>
              <a:t>with </a:t>
            </a:r>
            <a:r>
              <a:rPr sz="3500" spc="-5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name</a:t>
            </a: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76200"/>
              </a:lnSpc>
              <a:spcBef>
                <a:spcPts val="195"/>
              </a:spcBef>
            </a:pP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Flexible, </a:t>
            </a: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other </a:t>
            </a:r>
            <a:r>
              <a:rPr sz="3500" spc="-15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assignments </a:t>
            </a:r>
            <a:r>
              <a:rPr sz="3500" spc="10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500" spc="-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name 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Definition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500" spc="40" dirty="0">
                <a:solidFill>
                  <a:srgbClr val="53585F"/>
                </a:solidFill>
                <a:latin typeface="Arial"/>
                <a:cs typeface="Arial"/>
              </a:rPr>
              <a:t>be</a:t>
            </a:r>
            <a:r>
              <a:rPr sz="3500" spc="-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conditional</a:t>
            </a:r>
            <a:endParaRPr sz="3500">
              <a:latin typeface="Arial"/>
              <a:cs typeface="Arial"/>
            </a:endParaRPr>
          </a:p>
          <a:p>
            <a:pPr marL="744220" marR="5377815" indent="-478155">
              <a:lnSpc>
                <a:spcPct val="112900"/>
              </a:lnSpc>
              <a:spcBef>
                <a:spcPts val="291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condition: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10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f(a,b,c):</a:t>
            </a:r>
            <a:endParaRPr sz="3100">
              <a:latin typeface="Courier New"/>
              <a:cs typeface="Courier New"/>
            </a:endParaRPr>
          </a:p>
          <a:p>
            <a:pPr marL="1222375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100" spc="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10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else:</a:t>
            </a:r>
            <a:endParaRPr sz="31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47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f(a,b,c):</a:t>
            </a:r>
            <a:endParaRPr sz="3100">
              <a:latin typeface="Courier New"/>
              <a:cs typeface="Courier New"/>
            </a:endParaRPr>
          </a:p>
          <a:p>
            <a:pPr marL="1222375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100" spc="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611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Function</a:t>
            </a:r>
            <a:r>
              <a:rPr spc="-70" dirty="0"/>
              <a:t> </a:t>
            </a:r>
            <a:r>
              <a:rPr spc="-125" dirty="0"/>
              <a:t>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7656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73110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3543300"/>
            <a:ext cx="7596505" cy="411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assign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function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new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f(a,b,c):</a:t>
            </a:r>
            <a:endParaRPr sz="3200">
              <a:latin typeface="Courier New"/>
              <a:cs typeface="Courier New"/>
            </a:endParaRPr>
          </a:p>
          <a:p>
            <a:pPr marL="7416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 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9"/>
              </a:spcBef>
            </a:pP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Now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</a:t>
            </a:r>
            <a:r>
              <a:rPr sz="3200" spc="-11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another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5952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Can </a:t>
            </a:r>
            <a:r>
              <a:rPr spc="-105" dirty="0"/>
              <a:t>pass</a:t>
            </a:r>
            <a:r>
              <a:rPr spc="125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5010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276600"/>
            <a:ext cx="4915535" cy="370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Apply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9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times</a:t>
            </a:r>
            <a:endParaRPr sz="3600">
              <a:latin typeface="Arial"/>
              <a:cs typeface="Arial"/>
            </a:endParaRPr>
          </a:p>
          <a:p>
            <a:pPr marL="513080" marR="736600" indent="-488315">
              <a:lnSpc>
                <a:spcPct val="112000"/>
              </a:lnSpc>
              <a:spcBef>
                <a:spcPts val="31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apply(f,x,n):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res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endParaRPr sz="3200">
              <a:latin typeface="Courier New"/>
              <a:cs typeface="Courier New"/>
            </a:endParaRPr>
          </a:p>
          <a:p>
            <a:pPr marL="1000760" marR="5080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res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f(res)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return(res)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0" y="4170679"/>
            <a:ext cx="500380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73660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square(x):  return(x*x)</a:t>
            </a: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ct val="1953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apply(square,5,2)  square(square(5))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0" y="7772400"/>
            <a:ext cx="757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625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951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Passing</a:t>
            </a:r>
            <a:r>
              <a:rPr spc="-55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321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2757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264" y="5835617"/>
            <a:ext cx="171536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264" y="6813466"/>
            <a:ext cx="171536" cy="171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462" y="7774199"/>
            <a:ext cx="184052" cy="184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3200" y="3098800"/>
            <a:ext cx="9537065" cy="499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Useful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customizing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functions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such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</a:t>
            </a:r>
            <a:r>
              <a:rPr sz="3600" spc="-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sort</a:t>
            </a:r>
            <a:endParaRPr sz="3600">
              <a:latin typeface="Arial"/>
              <a:cs typeface="Arial"/>
            </a:endParaRPr>
          </a:p>
          <a:p>
            <a:pPr marL="63500" marR="1158240">
              <a:lnSpc>
                <a:spcPct val="104200"/>
              </a:lnSpc>
              <a:spcBef>
                <a:spcPts val="2995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Define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cmp(x,y)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that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-1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&lt;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==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10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&gt;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endParaRPr sz="32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3375"/>
              </a:spcBef>
              <a:tabLst>
                <a:tab pos="3919854" algn="l"/>
              </a:tabLst>
            </a:pPr>
            <a:r>
              <a:rPr sz="3200" spc="40" dirty="0">
                <a:solidFill>
                  <a:srgbClr val="59824B"/>
                </a:solidFill>
                <a:latin typeface="Arial"/>
                <a:cs typeface="Arial"/>
              </a:rPr>
              <a:t>cmp("</a:t>
            </a:r>
            <a:r>
              <a:rPr sz="3200" spc="40" dirty="0">
                <a:solidFill>
                  <a:srgbClr val="59824B"/>
                </a:solidFill>
                <a:latin typeface="Courier New"/>
                <a:cs typeface="Courier New"/>
              </a:rPr>
              <a:t>aab</a:t>
            </a:r>
            <a:r>
              <a:rPr sz="3200" spc="40" dirty="0">
                <a:solidFill>
                  <a:srgbClr val="59824B"/>
                </a:solidFill>
                <a:latin typeface="Arial"/>
                <a:cs typeface="Arial"/>
              </a:rPr>
              <a:t>"</a:t>
            </a:r>
            <a:r>
              <a:rPr sz="3200" spc="40" dirty="0">
                <a:solidFill>
                  <a:srgbClr val="59824B"/>
                </a:solidFill>
                <a:latin typeface="Courier New"/>
                <a:cs typeface="Courier New"/>
              </a:rPr>
              <a:t>,</a:t>
            </a:r>
            <a:r>
              <a:rPr sz="3200" spc="40" dirty="0">
                <a:solidFill>
                  <a:srgbClr val="59824B"/>
                </a:solidFill>
                <a:latin typeface="Arial"/>
                <a:cs typeface="Arial"/>
              </a:rPr>
              <a:t>"</a:t>
            </a:r>
            <a:r>
              <a:rPr sz="3200" spc="40" dirty="0">
                <a:solidFill>
                  <a:srgbClr val="59824B"/>
                </a:solidFill>
                <a:latin typeface="Courier New"/>
                <a:cs typeface="Courier New"/>
              </a:rPr>
              <a:t>ab</a:t>
            </a:r>
            <a:r>
              <a:rPr sz="3200" spc="40" dirty="0">
                <a:solidFill>
                  <a:srgbClr val="59824B"/>
                </a:solidFill>
                <a:latin typeface="Arial"/>
                <a:cs typeface="Arial"/>
              </a:rPr>
              <a:t>")	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-1</a:t>
            </a:r>
            <a:r>
              <a:rPr sz="3200" spc="-10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dictionary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order</a:t>
            </a:r>
            <a:endParaRPr sz="3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375"/>
              </a:spcBef>
            </a:pPr>
            <a:r>
              <a:rPr sz="3200" spc="50" dirty="0">
                <a:solidFill>
                  <a:srgbClr val="59824B"/>
                </a:solidFill>
                <a:latin typeface="Arial"/>
                <a:cs typeface="Arial"/>
              </a:rPr>
              <a:t>cmp("</a:t>
            </a:r>
            <a:r>
              <a:rPr sz="3200" spc="50" dirty="0">
                <a:solidFill>
                  <a:srgbClr val="59824B"/>
                </a:solidFill>
                <a:latin typeface="Courier New"/>
                <a:cs typeface="Courier New"/>
              </a:rPr>
              <a:t>aab</a:t>
            </a:r>
            <a:r>
              <a:rPr sz="3200" spc="50" dirty="0">
                <a:solidFill>
                  <a:srgbClr val="59824B"/>
                </a:solidFill>
                <a:latin typeface="Arial"/>
                <a:cs typeface="Arial"/>
              </a:rPr>
              <a:t>"</a:t>
            </a:r>
            <a:r>
              <a:rPr sz="3200" spc="50" dirty="0">
                <a:solidFill>
                  <a:srgbClr val="59824B"/>
                </a:solidFill>
                <a:latin typeface="Courier New"/>
                <a:cs typeface="Courier New"/>
              </a:rPr>
              <a:t>,</a:t>
            </a:r>
            <a:r>
              <a:rPr sz="3200" spc="50" dirty="0">
                <a:solidFill>
                  <a:srgbClr val="59824B"/>
                </a:solidFill>
                <a:latin typeface="Arial"/>
                <a:cs typeface="Arial"/>
              </a:rPr>
              <a:t>"</a:t>
            </a:r>
            <a:r>
              <a:rPr sz="3200" spc="50" dirty="0">
                <a:solidFill>
                  <a:srgbClr val="59824B"/>
                </a:solidFill>
                <a:latin typeface="Courier New"/>
                <a:cs typeface="Courier New"/>
              </a:rPr>
              <a:t>ab</a:t>
            </a:r>
            <a:r>
              <a:rPr sz="3200" spc="50" dirty="0">
                <a:solidFill>
                  <a:srgbClr val="59824B"/>
                </a:solidFill>
                <a:latin typeface="Arial"/>
                <a:cs typeface="Arial"/>
              </a:rPr>
              <a:t>”)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</a:t>
            </a:r>
            <a:r>
              <a:rPr sz="3200" spc="-13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 we compare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length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7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sortfunction(l,cmpfn=defaultcmpfn):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464</Words>
  <Application>Microsoft Macintosh PowerPoint</Application>
  <PresentationFormat>Custom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Office Theme</vt:lpstr>
      <vt:lpstr>Passing values to functions</vt:lpstr>
      <vt:lpstr>Pass arguments by name</vt:lpstr>
      <vt:lpstr>Default arguments</vt:lpstr>
      <vt:lpstr>Default arguments</vt:lpstr>
      <vt:lpstr>Default arguments</vt:lpstr>
      <vt:lpstr>Function definitions</vt:lpstr>
      <vt:lpstr>Function definitions</vt:lpstr>
      <vt:lpstr>Can pass functions</vt:lpstr>
      <vt:lpstr>Passing functions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values to functions</dc:title>
  <cp:lastModifiedBy>Microsoft Office User</cp:lastModifiedBy>
  <cp:revision>3</cp:revision>
  <dcterms:created xsi:type="dcterms:W3CDTF">2018-03-16T17:58:04Z</dcterms:created>
  <dcterms:modified xsi:type="dcterms:W3CDTF">2018-03-27T10:33:47Z</dcterms:modified>
</cp:coreProperties>
</file>