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66" d="100"/>
          <a:sy n="66" d="100"/>
        </p:scale>
        <p:origin x="16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5865" y="4279900"/>
            <a:ext cx="10593069" cy="264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901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Operating </a:t>
            </a:r>
            <a:r>
              <a:rPr spc="-70" dirty="0"/>
              <a:t>on</a:t>
            </a:r>
            <a:r>
              <a:rPr spc="40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08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086100"/>
            <a:ext cx="4124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entire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4076700"/>
          <a:ext cx="2745739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spc="-9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f(x)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960" y="57595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5537200"/>
            <a:ext cx="7647305" cy="258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Define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do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general</a:t>
            </a:r>
            <a:endParaRPr sz="3600">
              <a:latin typeface="Arial"/>
              <a:cs typeface="Arial"/>
            </a:endParaRPr>
          </a:p>
          <a:p>
            <a:pPr marL="741680" marR="2751455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applylist(f,l):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l:</a:t>
            </a:r>
            <a:endParaRPr sz="3200">
              <a:latin typeface="Courier New"/>
              <a:cs typeface="Courier New"/>
            </a:endParaRPr>
          </a:p>
          <a:p>
            <a:pPr marL="122936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f(x)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517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Multiple</a:t>
            </a:r>
            <a:r>
              <a:rPr spc="-55" dirty="0"/>
              <a:t> </a:t>
            </a:r>
            <a:r>
              <a:rPr spc="-125" dirty="0"/>
              <a:t>generators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05673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458173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289300"/>
            <a:ext cx="9077960" cy="462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Later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generators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depend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earlier</a:t>
            </a:r>
            <a:r>
              <a:rPr sz="3600" spc="-1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ones</a:t>
            </a:r>
            <a:endParaRPr sz="3600">
              <a:latin typeface="Arial"/>
              <a:cs typeface="Arial"/>
            </a:endParaRPr>
          </a:p>
          <a:p>
            <a:pPr marL="12700" marR="81915">
              <a:lnSpc>
                <a:spcPts val="4300"/>
              </a:lnSpc>
              <a:spcBef>
                <a:spcPts val="3340"/>
              </a:spcBef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Pythagorean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triples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x,y,z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below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100,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no 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duplicates</a:t>
            </a:r>
            <a:endParaRPr sz="3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24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[(x,y,z) 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</a:t>
            </a:r>
            <a:endParaRPr sz="3200">
              <a:latin typeface="Courier New"/>
              <a:cs typeface="Courier New"/>
            </a:endParaRPr>
          </a:p>
          <a:p>
            <a:pPr marL="2707640" marR="1240155" indent="-24447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range(x,100)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range(y,100)</a:t>
            </a:r>
            <a:endParaRPr sz="3200">
              <a:latin typeface="Courier New"/>
              <a:cs typeface="Courier New"/>
            </a:endParaRPr>
          </a:p>
          <a:p>
            <a:pPr marL="29514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x*x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y*y ==</a:t>
            </a:r>
            <a:r>
              <a:rPr sz="3200" spc="-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z*z]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438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Useful </a:t>
            </a:r>
            <a:r>
              <a:rPr spc="-90" dirty="0"/>
              <a:t>for </a:t>
            </a:r>
            <a:r>
              <a:rPr spc="-180" dirty="0"/>
              <a:t>initialising</a:t>
            </a:r>
            <a:r>
              <a:rPr spc="235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8545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8070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7595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3632200"/>
            <a:ext cx="756729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Initialise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4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x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3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matrix</a:t>
            </a:r>
            <a:endParaRPr sz="3600">
              <a:latin typeface="Arial"/>
              <a:cs typeface="Arial"/>
            </a:endParaRPr>
          </a:p>
          <a:p>
            <a:pPr marL="457200" marR="3366770">
              <a:lnSpc>
                <a:spcPct val="173600"/>
              </a:lnSpc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4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rows,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3</a:t>
            </a:r>
            <a:r>
              <a:rPr sz="360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columns 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Stored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row-wise</a:t>
            </a:r>
            <a:endParaRPr sz="3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= [ [ 0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range(3)</a:t>
            </a:r>
            <a:r>
              <a:rPr sz="3200" spc="-1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 marL="267716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range(4)]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260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W</a:t>
            </a:r>
            <a:r>
              <a:rPr spc="-250" dirty="0"/>
              <a:t>a</a:t>
            </a:r>
            <a:r>
              <a:rPr spc="-25" dirty="0"/>
              <a:t>r</a:t>
            </a:r>
            <a:r>
              <a:rPr spc="-140" dirty="0"/>
              <a:t>ning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925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870200"/>
            <a:ext cx="497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What’s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happening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here?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860800"/>
          <a:ext cx="9330055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&gt;&gt;&gt;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zerolist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 [</a:t>
                      </a:r>
                      <a:r>
                        <a:rPr sz="3200" spc="-10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range(3)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&gt;&gt;&gt;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 = [</a:t>
                      </a:r>
                      <a:r>
                        <a:rPr sz="3200" spc="-114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zerolist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range(4)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5359400"/>
          <a:ext cx="3721735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&gt;&gt;&gt;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l[1][1]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&gt;&gt;&gt;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02960" y="79968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6845300"/>
            <a:ext cx="8724265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[[0,7,0],[0,7,0],[0,7,0],[0,7,0]]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Each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row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1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points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same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zerolist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4514919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0261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>
              <a:lnSpc>
                <a:spcPts val="45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map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15" dirty="0"/>
              <a:t>and</a:t>
            </a:r>
            <a:r>
              <a:rPr dirty="0"/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filter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70" dirty="0"/>
              <a:t>are</a:t>
            </a:r>
            <a:r>
              <a:rPr dirty="0"/>
              <a:t> </a:t>
            </a:r>
            <a:r>
              <a:rPr spc="-5" dirty="0"/>
              <a:t>useful</a:t>
            </a:r>
            <a:r>
              <a:rPr dirty="0"/>
              <a:t> </a:t>
            </a:r>
            <a:r>
              <a:rPr spc="35" dirty="0"/>
              <a:t>functions</a:t>
            </a:r>
            <a:r>
              <a:rPr dirty="0"/>
              <a:t> </a:t>
            </a:r>
            <a:r>
              <a:rPr spc="90" dirty="0"/>
              <a:t>to</a:t>
            </a:r>
            <a:r>
              <a:rPr dirty="0"/>
              <a:t> </a:t>
            </a:r>
            <a:r>
              <a:rPr spc="5" dirty="0"/>
              <a:t>manipulate  </a:t>
            </a:r>
            <a:r>
              <a:rPr spc="25" dirty="0"/>
              <a:t>lists</a:t>
            </a:r>
            <a:endParaRPr sz="3200">
              <a:latin typeface="Courier New"/>
              <a:cs typeface="Courier New"/>
            </a:endParaRPr>
          </a:p>
          <a:p>
            <a:pPr marL="330835" marR="167640">
              <a:lnSpc>
                <a:spcPts val="4300"/>
              </a:lnSpc>
              <a:spcBef>
                <a:spcPts val="3160"/>
              </a:spcBef>
            </a:pPr>
            <a:r>
              <a:rPr spc="25" dirty="0"/>
              <a:t>List </a:t>
            </a:r>
            <a:r>
              <a:rPr spc="15" dirty="0"/>
              <a:t>comprehension provides </a:t>
            </a:r>
            <a:r>
              <a:rPr spc="-70" dirty="0"/>
              <a:t>a </a:t>
            </a:r>
            <a:r>
              <a:rPr spc="-5" dirty="0"/>
              <a:t>useful </a:t>
            </a:r>
            <a:r>
              <a:rPr spc="35" dirty="0"/>
              <a:t>notation</a:t>
            </a:r>
            <a:r>
              <a:rPr spc="-10" dirty="0"/>
              <a:t> </a:t>
            </a:r>
            <a:r>
              <a:rPr spc="35" dirty="0"/>
              <a:t>for  </a:t>
            </a:r>
            <a:r>
              <a:rPr spc="50" dirty="0"/>
              <a:t>combining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map</a:t>
            </a:r>
            <a:r>
              <a:rPr sz="3200" spc="-11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filter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806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Built </a:t>
            </a:r>
            <a:r>
              <a:rPr spc="-204" dirty="0"/>
              <a:t>in </a:t>
            </a:r>
            <a:r>
              <a:rPr spc="-70" dirty="0"/>
              <a:t>function</a:t>
            </a:r>
            <a:r>
              <a:rPr spc="229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map()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1764" y="3117919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0851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06300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040856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971205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2882900"/>
            <a:ext cx="8240395" cy="543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map(f,l)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applies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each element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map(f,l)</a:t>
            </a:r>
            <a:r>
              <a:rPr sz="3200" spc="-11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list!</a:t>
            </a:r>
            <a:endParaRPr sz="3600">
              <a:latin typeface="Arial"/>
              <a:cs typeface="Arial"/>
            </a:endParaRPr>
          </a:p>
          <a:p>
            <a:pPr marL="457200" marR="827405">
              <a:lnSpc>
                <a:spcPct val="178200"/>
              </a:lnSpc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ist(map(f,l))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get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used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directly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for</a:t>
            </a:r>
            <a:r>
              <a:rPr sz="3200" spc="-10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35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map(f,l):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454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range(i,j)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d.keys()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12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Selecting </a:t>
            </a:r>
            <a:r>
              <a:rPr spc="-270" dirty="0"/>
              <a:t>a</a:t>
            </a:r>
            <a:r>
              <a:rPr spc="50" dirty="0"/>
              <a:t> </a:t>
            </a:r>
            <a:r>
              <a:rPr spc="-100" dirty="0"/>
              <a:t>sublist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9709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46500"/>
            <a:ext cx="8544560" cy="370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Extract list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primes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list</a:t>
            </a:r>
            <a:r>
              <a:rPr sz="3600" spc="-1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numberlist</a:t>
            </a:r>
            <a:endParaRPr sz="32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35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primelist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200">
              <a:latin typeface="Courier New"/>
              <a:cs typeface="Courier New"/>
            </a:endParaRPr>
          </a:p>
          <a:p>
            <a:pPr marL="741680" marR="340487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numberlist: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isprime(i):</a:t>
            </a:r>
            <a:endParaRPr sz="3200">
              <a:latin typeface="Courier New"/>
              <a:cs typeface="Courier New"/>
            </a:endParaRPr>
          </a:p>
          <a:p>
            <a:pPr marL="254000" marR="2672715" indent="975360">
              <a:lnSpc>
                <a:spcPct val="112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primelist.append(i)  return(primelist)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12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Selecting </a:t>
            </a:r>
            <a:r>
              <a:rPr spc="-270" dirty="0"/>
              <a:t>a</a:t>
            </a:r>
            <a:r>
              <a:rPr spc="50" dirty="0"/>
              <a:t> </a:t>
            </a:r>
            <a:r>
              <a:rPr spc="-100" dirty="0"/>
              <a:t>sublist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3014839"/>
            <a:ext cx="187188" cy="18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637" y="7526401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2807716"/>
            <a:ext cx="10405745" cy="5612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53585F"/>
                </a:solidFill>
                <a:latin typeface="Arial"/>
                <a:cs typeface="Arial"/>
              </a:rPr>
              <a:t>general</a:t>
            </a:r>
            <a:endParaRPr sz="3500">
              <a:latin typeface="Arial"/>
              <a:cs typeface="Arial"/>
            </a:endParaRPr>
          </a:p>
          <a:p>
            <a:pPr marL="739775" marR="4689475" indent="-473709">
              <a:lnSpc>
                <a:spcPct val="112900"/>
              </a:lnSpc>
              <a:spcBef>
                <a:spcPts val="2815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select(property,l): 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sublist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100">
              <a:latin typeface="Courier New"/>
              <a:cs typeface="Courier New"/>
            </a:endParaRPr>
          </a:p>
          <a:p>
            <a:pPr marL="739775">
              <a:lnSpc>
                <a:spcPct val="100000"/>
              </a:lnSpc>
              <a:spcBef>
                <a:spcPts val="475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in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l:</a:t>
            </a:r>
            <a:endParaRPr sz="3100">
              <a:latin typeface="Courier New"/>
              <a:cs typeface="Courier New"/>
            </a:endParaRPr>
          </a:p>
          <a:p>
            <a:pPr marL="1685925" marR="4689475" indent="-473709">
              <a:lnSpc>
                <a:spcPct val="112900"/>
              </a:lnSpc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property(x):  sublist.append(x)</a:t>
            </a:r>
            <a:endParaRPr sz="3100">
              <a:latin typeface="Courier New"/>
              <a:cs typeface="Courier New"/>
            </a:endParaRPr>
          </a:p>
          <a:p>
            <a:pPr marL="739775">
              <a:lnSpc>
                <a:spcPct val="100000"/>
              </a:lnSpc>
              <a:spcBef>
                <a:spcPts val="48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return(sublist)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75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Note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that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property</a:t>
            </a:r>
            <a:r>
              <a:rPr sz="3100" spc="-99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that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returns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r>
              <a:rPr sz="3100" spc="-99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or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r>
              <a:rPr sz="31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each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element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10314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Built </a:t>
            </a:r>
            <a:r>
              <a:rPr spc="-204" dirty="0"/>
              <a:t>in </a:t>
            </a:r>
            <a:r>
              <a:rPr spc="-70" dirty="0"/>
              <a:t>function</a:t>
            </a:r>
            <a:r>
              <a:rPr spc="229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filter()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1764" y="5061019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0282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4826000"/>
            <a:ext cx="910717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filter(p,l)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checks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each element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sublist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satisfy</a:t>
            </a:r>
            <a:r>
              <a:rPr sz="3600" spc="-1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16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Combining </a:t>
            </a:r>
            <a:r>
              <a:rPr spc="-50" dirty="0"/>
              <a:t>map </a:t>
            </a:r>
            <a:r>
              <a:rPr spc="-95" dirty="0"/>
              <a:t>and</a:t>
            </a:r>
            <a:r>
              <a:rPr spc="125" dirty="0"/>
              <a:t> </a:t>
            </a:r>
            <a:r>
              <a:rPr spc="-160" dirty="0"/>
              <a:t>filter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75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352800"/>
            <a:ext cx="10037445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Squares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even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numbers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0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99</a:t>
            </a:r>
            <a:endParaRPr sz="3600">
              <a:latin typeface="Arial"/>
              <a:cs typeface="Arial"/>
            </a:endParaRPr>
          </a:p>
          <a:p>
            <a:pPr marL="25400" marR="5080">
              <a:lnSpc>
                <a:spcPts val="7500"/>
              </a:lnSpc>
              <a:spcBef>
                <a:spcPts val="5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list(map(square,filter(iseven,range(100))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square(x):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ts val="344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return(x*x)</a:t>
            </a:r>
            <a:endParaRPr sz="3200">
              <a:latin typeface="Courier New"/>
              <a:cs typeface="Courier New"/>
            </a:endParaRPr>
          </a:p>
          <a:p>
            <a:pPr marL="513080" marR="5614670" indent="-488315">
              <a:lnSpc>
                <a:spcPct val="112000"/>
              </a:lnSpc>
              <a:spcBef>
                <a:spcPts val="32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iseven(x):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return(x%2 ==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731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List</a:t>
            </a:r>
            <a:r>
              <a:rPr spc="-75" dirty="0"/>
              <a:t> </a:t>
            </a:r>
            <a:r>
              <a:rPr spc="-105" dirty="0"/>
              <a:t>comprehension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12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978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93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2946400"/>
            <a:ext cx="1001522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Pythagorean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triple: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x</a:t>
            </a:r>
            <a:r>
              <a:rPr sz="3600" spc="37" baseline="26620" dirty="0">
                <a:solidFill>
                  <a:srgbClr val="577198"/>
                </a:solidFill>
                <a:latin typeface="Arial"/>
                <a:cs typeface="Arial"/>
              </a:rPr>
              <a:t>2 </a:t>
            </a:r>
            <a:r>
              <a:rPr sz="3600" spc="50" dirty="0">
                <a:solidFill>
                  <a:srgbClr val="577198"/>
                </a:solidFill>
                <a:latin typeface="Arial"/>
                <a:cs typeface="Arial"/>
              </a:rPr>
              <a:t>+ 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y</a:t>
            </a:r>
            <a:r>
              <a:rPr sz="3600" spc="-7" baseline="26620" dirty="0">
                <a:solidFill>
                  <a:srgbClr val="577198"/>
                </a:solidFill>
                <a:latin typeface="Arial"/>
                <a:cs typeface="Arial"/>
              </a:rPr>
              <a:t>2 </a:t>
            </a:r>
            <a:r>
              <a:rPr sz="3600" spc="50" dirty="0">
                <a:solidFill>
                  <a:srgbClr val="577198"/>
                </a:solidFill>
                <a:latin typeface="Arial"/>
                <a:cs typeface="Arial"/>
              </a:rPr>
              <a:t>=</a:t>
            </a:r>
            <a:r>
              <a:rPr sz="3600" spc="-325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577198"/>
                </a:solidFill>
                <a:latin typeface="Arial"/>
                <a:cs typeface="Arial"/>
              </a:rPr>
              <a:t>z</a:t>
            </a:r>
            <a:r>
              <a:rPr sz="3600" spc="-60" baseline="26620" dirty="0">
                <a:solidFill>
                  <a:srgbClr val="577198"/>
                </a:solidFill>
                <a:latin typeface="Arial"/>
                <a:cs typeface="Arial"/>
              </a:rPr>
              <a:t>2</a:t>
            </a:r>
            <a:endParaRPr sz="3600" baseline="2662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Pythagorean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triples </a:t>
            </a:r>
            <a:r>
              <a:rPr sz="3600" spc="-120" dirty="0">
                <a:solidFill>
                  <a:srgbClr val="577198"/>
                </a:solidFill>
                <a:latin typeface="Arial"/>
                <a:cs typeface="Arial"/>
              </a:rPr>
              <a:t>(x,y,z)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below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4859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{ </a:t>
            </a:r>
            <a:r>
              <a:rPr sz="3600" spc="-120" dirty="0">
                <a:solidFill>
                  <a:srgbClr val="577198"/>
                </a:solidFill>
                <a:latin typeface="Arial"/>
                <a:cs typeface="Arial"/>
              </a:rPr>
              <a:t>(x,y,z) </a:t>
            </a:r>
            <a:r>
              <a:rPr sz="3600" spc="-140" dirty="0">
                <a:solidFill>
                  <a:srgbClr val="577198"/>
                </a:solidFill>
                <a:latin typeface="Arial"/>
                <a:cs typeface="Arial"/>
              </a:rPr>
              <a:t>| 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1 </a:t>
            </a:r>
            <a:r>
              <a:rPr sz="3600" spc="175" dirty="0">
                <a:solidFill>
                  <a:srgbClr val="577198"/>
                </a:solidFill>
                <a:latin typeface="Arial"/>
                <a:cs typeface="Arial"/>
              </a:rPr>
              <a:t>≤ </a:t>
            </a:r>
            <a:r>
              <a:rPr sz="3600" spc="-60" dirty="0">
                <a:solidFill>
                  <a:srgbClr val="577198"/>
                </a:solidFill>
                <a:latin typeface="Arial"/>
                <a:cs typeface="Arial"/>
              </a:rPr>
              <a:t>x,y,z </a:t>
            </a:r>
            <a:r>
              <a:rPr sz="3600" spc="175" dirty="0">
                <a:solidFill>
                  <a:srgbClr val="577198"/>
                </a:solidFill>
                <a:latin typeface="Arial"/>
                <a:cs typeface="Arial"/>
              </a:rPr>
              <a:t>≤ </a:t>
            </a:r>
            <a:r>
              <a:rPr sz="3600" dirty="0">
                <a:solidFill>
                  <a:srgbClr val="577198"/>
                </a:solidFill>
                <a:latin typeface="Arial"/>
                <a:cs typeface="Arial"/>
              </a:rPr>
              <a:t>n,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x</a:t>
            </a:r>
            <a:r>
              <a:rPr sz="3600" spc="37" baseline="26620" dirty="0">
                <a:solidFill>
                  <a:srgbClr val="577198"/>
                </a:solidFill>
                <a:latin typeface="Arial"/>
                <a:cs typeface="Arial"/>
              </a:rPr>
              <a:t>2 </a:t>
            </a:r>
            <a:r>
              <a:rPr sz="3600" spc="50" dirty="0">
                <a:solidFill>
                  <a:srgbClr val="577198"/>
                </a:solidFill>
                <a:latin typeface="Arial"/>
                <a:cs typeface="Arial"/>
              </a:rPr>
              <a:t>+ 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y</a:t>
            </a:r>
            <a:r>
              <a:rPr sz="3600" spc="-7" baseline="26620" dirty="0">
                <a:solidFill>
                  <a:srgbClr val="577198"/>
                </a:solidFill>
                <a:latin typeface="Arial"/>
                <a:cs typeface="Arial"/>
              </a:rPr>
              <a:t>2 </a:t>
            </a:r>
            <a:r>
              <a:rPr sz="3600" spc="50" dirty="0">
                <a:solidFill>
                  <a:srgbClr val="577198"/>
                </a:solidFill>
                <a:latin typeface="Arial"/>
                <a:cs typeface="Arial"/>
              </a:rPr>
              <a:t>= </a:t>
            </a:r>
            <a:r>
              <a:rPr sz="3600" spc="-40" dirty="0">
                <a:solidFill>
                  <a:srgbClr val="577198"/>
                </a:solidFill>
                <a:latin typeface="Arial"/>
                <a:cs typeface="Arial"/>
              </a:rPr>
              <a:t>z</a:t>
            </a:r>
            <a:r>
              <a:rPr sz="3600" spc="-60" baseline="26620" dirty="0">
                <a:solidFill>
                  <a:srgbClr val="577198"/>
                </a:solidFill>
                <a:latin typeface="Arial"/>
                <a:cs typeface="Arial"/>
              </a:rPr>
              <a:t>2</a:t>
            </a:r>
            <a:r>
              <a:rPr sz="3600" spc="-585" baseline="2662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  <a:p>
            <a:pPr marL="457200" marR="687070" indent="-444500">
              <a:lnSpc>
                <a:spcPct val="173600"/>
              </a:lnSpc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set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theory,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called </a:t>
            </a:r>
            <a:r>
              <a:rPr sz="3600" spc="15" dirty="0">
                <a:solidFill>
                  <a:srgbClr val="902422"/>
                </a:solidFill>
                <a:latin typeface="Arial"/>
                <a:cs typeface="Arial"/>
              </a:rPr>
              <a:t>set</a:t>
            </a:r>
            <a:r>
              <a:rPr sz="3600" spc="-3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902422"/>
                </a:solidFill>
                <a:latin typeface="Arial"/>
                <a:cs typeface="Arial"/>
              </a:rPr>
              <a:t>comprehension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Building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set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existing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sets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Extend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731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List</a:t>
            </a:r>
            <a:r>
              <a:rPr spc="-75" dirty="0"/>
              <a:t> </a:t>
            </a:r>
            <a:r>
              <a:rPr spc="-105" dirty="0"/>
              <a:t>comprehension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5073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4851400"/>
            <a:ext cx="10755630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Squares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even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numbers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below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100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[square(x) 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range(100) if</a:t>
            </a:r>
            <a:r>
              <a:rPr sz="3200" spc="-8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iseven(x)]</a:t>
            </a:r>
            <a:endParaRPr sz="32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  <a:spcBef>
                <a:spcPts val="2660"/>
              </a:spcBef>
              <a:tabLst>
                <a:tab pos="3961765" algn="l"/>
                <a:tab pos="8533765" algn="l"/>
              </a:tabLst>
            </a:pPr>
            <a:r>
              <a:rPr sz="3600" spc="40" dirty="0">
                <a:solidFill>
                  <a:srgbClr val="902422"/>
                </a:solidFill>
                <a:latin typeface="Arial"/>
                <a:cs typeface="Arial"/>
              </a:rPr>
              <a:t>map	</a:t>
            </a:r>
            <a:r>
              <a:rPr sz="3600" spc="0" dirty="0">
                <a:solidFill>
                  <a:srgbClr val="902422"/>
                </a:solidFill>
                <a:latin typeface="Arial"/>
                <a:cs typeface="Arial"/>
              </a:rPr>
              <a:t>generator	</a:t>
            </a:r>
            <a:r>
              <a:rPr sz="3600" spc="15" dirty="0">
                <a:solidFill>
                  <a:srgbClr val="902422"/>
                </a:solidFill>
                <a:latin typeface="Arial"/>
                <a:cs typeface="Arial"/>
              </a:rPr>
              <a:t>filter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517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Multiple</a:t>
            </a:r>
            <a:r>
              <a:rPr spc="-55" dirty="0"/>
              <a:t> </a:t>
            </a:r>
            <a:r>
              <a:rPr spc="-125" dirty="0"/>
              <a:t>generators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756373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299673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540000"/>
            <a:ext cx="8229600" cy="612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Pythagorean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triples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x,y,z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below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100</a:t>
            </a:r>
            <a:endParaRPr sz="3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[(x,y,z) 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</a:t>
            </a:r>
            <a:endParaRPr sz="3200">
              <a:latin typeface="Courier New"/>
              <a:cs typeface="Courier New"/>
            </a:endParaRPr>
          </a:p>
          <a:p>
            <a:pPr marL="2707640" marR="880110" indent="-24447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</a:t>
            </a:r>
            <a:endParaRPr sz="3200">
              <a:latin typeface="Courier New"/>
              <a:cs typeface="Courier New"/>
            </a:endParaRPr>
          </a:p>
          <a:p>
            <a:pPr marL="29514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x*x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y*y ==</a:t>
            </a:r>
            <a:r>
              <a:rPr sz="320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z*z]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Order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x,y,z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like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nested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  <a:p>
            <a:pPr marL="513080" marR="2830830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range(100):</a:t>
            </a:r>
            <a:endParaRPr sz="3200">
              <a:latin typeface="Courier New"/>
              <a:cs typeface="Courier New"/>
            </a:endParaRPr>
          </a:p>
          <a:p>
            <a:pPr marR="1342390" algn="ctr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range(100):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Macintosh PowerPoint</Application>
  <PresentationFormat>Custom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Office Theme</vt:lpstr>
      <vt:lpstr>Operating on lists</vt:lpstr>
      <vt:lpstr>Built in function map()</vt:lpstr>
      <vt:lpstr>Selecting a sublist</vt:lpstr>
      <vt:lpstr>Selecting a sublist</vt:lpstr>
      <vt:lpstr>Built in function filter()</vt:lpstr>
      <vt:lpstr>Combining map and filter</vt:lpstr>
      <vt:lpstr>List comprehension</vt:lpstr>
      <vt:lpstr>List comprehension</vt:lpstr>
      <vt:lpstr>Multiple generators</vt:lpstr>
      <vt:lpstr>Multiple generators</vt:lpstr>
      <vt:lpstr>Useful for initialising lists</vt:lpstr>
      <vt:lpstr>Warning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on lists</dc:title>
  <cp:lastModifiedBy>Microsoft Office User</cp:lastModifiedBy>
  <cp:revision>1</cp:revision>
  <dcterms:created xsi:type="dcterms:W3CDTF">2018-03-16T17:59:07Z</dcterms:created>
  <dcterms:modified xsi:type="dcterms:W3CDTF">2018-03-16T18:52:50Z</dcterms:modified>
</cp:coreProperties>
</file>