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>
      <p:cViewPr varScale="1">
        <p:scale>
          <a:sx n="66" d="100"/>
          <a:sy n="66" d="100"/>
        </p:scale>
        <p:origin x="163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9400" y="279400"/>
            <a:ext cx="12446000" cy="9220200"/>
          </a:xfrm>
          <a:custGeom>
            <a:avLst/>
            <a:gdLst/>
            <a:ahLst/>
            <a:cxnLst/>
            <a:rect l="l" t="t" r="r" b="b"/>
            <a:pathLst>
              <a:path w="12446000" h="9220200">
                <a:moveTo>
                  <a:pt x="0" y="0"/>
                </a:moveTo>
                <a:lnTo>
                  <a:pt x="12446000" y="0"/>
                </a:lnTo>
                <a:lnTo>
                  <a:pt x="12446000" y="9220200"/>
                </a:lnTo>
                <a:lnTo>
                  <a:pt x="0" y="922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02960" y="42609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9400" y="279400"/>
            <a:ext cx="12446000" cy="9220200"/>
          </a:xfrm>
          <a:custGeom>
            <a:avLst/>
            <a:gdLst/>
            <a:ahLst/>
            <a:cxnLst/>
            <a:rect l="l" t="t" r="r" b="b"/>
            <a:pathLst>
              <a:path w="12446000" h="9220200">
                <a:moveTo>
                  <a:pt x="0" y="0"/>
                </a:moveTo>
                <a:lnTo>
                  <a:pt x="12446000" y="0"/>
                </a:lnTo>
                <a:lnTo>
                  <a:pt x="12446000" y="9220200"/>
                </a:lnTo>
                <a:lnTo>
                  <a:pt x="0" y="922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500" y="914400"/>
            <a:ext cx="1084580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8759" y="2489200"/>
            <a:ext cx="9987280" cy="623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89179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When </a:t>
            </a:r>
            <a:r>
              <a:rPr spc="-95" dirty="0"/>
              <a:t>things </a:t>
            </a:r>
            <a:r>
              <a:rPr spc="-5" dirty="0"/>
              <a:t>go</a:t>
            </a:r>
            <a:r>
              <a:rPr spc="250" dirty="0"/>
              <a:t> </a:t>
            </a:r>
            <a:r>
              <a:rPr spc="-55" dirty="0"/>
              <a:t>wrong</a:t>
            </a:r>
          </a:p>
        </p:txBody>
      </p:sp>
      <p:sp>
        <p:nvSpPr>
          <p:cNvPr id="3" name="object 3"/>
          <p:cNvSpPr/>
          <p:nvPr/>
        </p:nvSpPr>
        <p:spPr>
          <a:xfrm>
            <a:off x="1101764" y="3130619"/>
            <a:ext cx="171535" cy="171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1764" y="4108467"/>
            <a:ext cx="171535" cy="171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1764" y="5086317"/>
            <a:ext cx="171535" cy="171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1764" y="6064166"/>
            <a:ext cx="171535" cy="171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960" y="7029297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2960" y="7981797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24000" y="2895600"/>
            <a:ext cx="9747885" cy="543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y = x/z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600" spc="80" dirty="0">
                <a:solidFill>
                  <a:srgbClr val="53585F"/>
                </a:solidFill>
                <a:latin typeface="Arial"/>
                <a:cs typeface="Arial"/>
              </a:rPr>
              <a:t>but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z</a:t>
            </a:r>
            <a:r>
              <a:rPr sz="3200" spc="-109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has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0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y = int(s)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600" spc="80" dirty="0">
                <a:solidFill>
                  <a:srgbClr val="53585F"/>
                </a:solidFill>
                <a:latin typeface="Arial"/>
                <a:cs typeface="Arial"/>
              </a:rPr>
              <a:t>but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string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s</a:t>
            </a:r>
            <a:r>
              <a:rPr sz="3200" spc="-118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not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valid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integer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y = 5*x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600" spc="80" dirty="0">
                <a:solidFill>
                  <a:srgbClr val="53585F"/>
                </a:solidFill>
                <a:latin typeface="Arial"/>
                <a:cs typeface="Arial"/>
              </a:rPr>
              <a:t>but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x</a:t>
            </a:r>
            <a:r>
              <a:rPr sz="3200" spc="-114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does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not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have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value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759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y = l[i]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600" spc="80" dirty="0">
                <a:solidFill>
                  <a:srgbClr val="53585F"/>
                </a:solidFill>
                <a:latin typeface="Arial"/>
                <a:cs typeface="Arial"/>
              </a:rPr>
              <a:t>but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not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valid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index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for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  </a:t>
            </a:r>
            <a:r>
              <a:rPr sz="3600" spc="-160" dirty="0">
                <a:solidFill>
                  <a:srgbClr val="53585F"/>
                </a:solidFill>
                <a:latin typeface="Arial"/>
                <a:cs typeface="Arial"/>
              </a:rPr>
              <a:t>Try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read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from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file, </a:t>
            </a:r>
            <a:r>
              <a:rPr sz="3600" spc="80" dirty="0">
                <a:solidFill>
                  <a:srgbClr val="53585F"/>
                </a:solidFill>
                <a:latin typeface="Arial"/>
                <a:cs typeface="Arial"/>
              </a:rPr>
              <a:t>but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does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not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exist  </a:t>
            </a:r>
            <a:r>
              <a:rPr sz="3600" spc="-160" dirty="0">
                <a:solidFill>
                  <a:srgbClr val="53585F"/>
                </a:solidFill>
                <a:latin typeface="Arial"/>
                <a:cs typeface="Arial"/>
              </a:rPr>
              <a:t>Try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write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file, </a:t>
            </a:r>
            <a:r>
              <a:rPr sz="3600" spc="80" dirty="0">
                <a:solidFill>
                  <a:srgbClr val="53585F"/>
                </a:solidFill>
                <a:latin typeface="Arial"/>
                <a:cs typeface="Arial"/>
              </a:rPr>
              <a:t>but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disk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600" spc="-15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full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8191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Flow </a:t>
            </a:r>
            <a:r>
              <a:rPr spc="-70" dirty="0"/>
              <a:t>of</a:t>
            </a:r>
            <a:r>
              <a:rPr spc="105" dirty="0"/>
              <a:t> </a:t>
            </a:r>
            <a:r>
              <a:rPr spc="-60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1100" y="2297277"/>
            <a:ext cx="2269490" cy="9906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x =</a:t>
            </a:r>
            <a:r>
              <a:rPr sz="2950" spc="-9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f(y,z)</a:t>
            </a:r>
            <a:endParaRPr sz="2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8191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Flow </a:t>
            </a:r>
            <a:r>
              <a:rPr spc="-70" dirty="0"/>
              <a:t>of</a:t>
            </a:r>
            <a:r>
              <a:rPr spc="105" dirty="0"/>
              <a:t> </a:t>
            </a:r>
            <a:r>
              <a:rPr spc="-60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1100" y="2297277"/>
            <a:ext cx="5464175" cy="257238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x =</a:t>
            </a:r>
            <a:r>
              <a:rPr sz="295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f(y,z)</a:t>
            </a:r>
            <a:endParaRPr sz="2950">
              <a:latin typeface="Courier New"/>
              <a:cs typeface="Courier New"/>
            </a:endParaRPr>
          </a:p>
          <a:p>
            <a:pPr marL="27686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9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f(a,b):</a:t>
            </a:r>
            <a:endParaRPr sz="3200">
              <a:latin typeface="Courier New"/>
              <a:cs typeface="Courier New"/>
            </a:endParaRPr>
          </a:p>
          <a:p>
            <a:pPr marL="3256279">
              <a:lnSpc>
                <a:spcPct val="100000"/>
              </a:lnSpc>
              <a:spcBef>
                <a:spcPts val="455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3200">
              <a:latin typeface="Courier New"/>
              <a:cs typeface="Courier New"/>
            </a:endParaRPr>
          </a:p>
          <a:p>
            <a:pPr marL="3256279">
              <a:lnSpc>
                <a:spcPct val="100000"/>
              </a:lnSpc>
              <a:spcBef>
                <a:spcPts val="455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g(a)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8191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Flow </a:t>
            </a:r>
            <a:r>
              <a:rPr spc="-70" dirty="0"/>
              <a:t>of</a:t>
            </a:r>
            <a:r>
              <a:rPr spc="105" dirty="0"/>
              <a:t> </a:t>
            </a:r>
            <a:r>
              <a:rPr spc="-60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1100" y="2297277"/>
            <a:ext cx="7757795" cy="475678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x =</a:t>
            </a:r>
            <a:r>
              <a:rPr sz="295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f(y,z)</a:t>
            </a:r>
            <a:endParaRPr sz="2950">
              <a:latin typeface="Courier New"/>
              <a:cs typeface="Courier New"/>
            </a:endParaRPr>
          </a:p>
          <a:p>
            <a:pPr marL="27686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f(a,b):</a:t>
            </a:r>
            <a:endParaRPr sz="3200">
              <a:latin typeface="Courier New"/>
              <a:cs typeface="Courier New"/>
            </a:endParaRPr>
          </a:p>
          <a:p>
            <a:pPr marR="749300" algn="ctr">
              <a:lnSpc>
                <a:spcPct val="100000"/>
              </a:lnSpc>
              <a:spcBef>
                <a:spcPts val="455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3200">
              <a:latin typeface="Courier New"/>
              <a:cs typeface="Courier New"/>
            </a:endParaRPr>
          </a:p>
          <a:p>
            <a:pPr marR="260985" algn="ctr">
              <a:lnSpc>
                <a:spcPct val="100000"/>
              </a:lnSpc>
              <a:spcBef>
                <a:spcPts val="455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g(a)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g(m):</a:t>
            </a:r>
            <a:endParaRPr sz="3200">
              <a:latin typeface="Courier New"/>
              <a:cs typeface="Courier New"/>
            </a:endParaRPr>
          </a:p>
          <a:p>
            <a:pPr marR="1224280" algn="r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3200">
              <a:latin typeface="Courier New"/>
              <a:cs typeface="Courier New"/>
            </a:endParaRPr>
          </a:p>
          <a:p>
            <a:pPr marR="736600" algn="r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h(m)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8191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Flow </a:t>
            </a:r>
            <a:r>
              <a:rPr spc="-70" dirty="0"/>
              <a:t>of</a:t>
            </a:r>
            <a:r>
              <a:rPr spc="105" dirty="0"/>
              <a:t> </a:t>
            </a:r>
            <a:r>
              <a:rPr spc="-60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1100" y="2297277"/>
            <a:ext cx="9929495" cy="631888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x =</a:t>
            </a:r>
            <a:r>
              <a:rPr sz="295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f(y,z)</a:t>
            </a:r>
            <a:endParaRPr sz="2950">
              <a:latin typeface="Courier New"/>
              <a:cs typeface="Courier New"/>
            </a:endParaRPr>
          </a:p>
          <a:p>
            <a:pPr marL="27686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f(a,b):</a:t>
            </a:r>
            <a:endParaRPr sz="3200">
              <a:latin typeface="Courier New"/>
              <a:cs typeface="Courier New"/>
            </a:endParaRPr>
          </a:p>
          <a:p>
            <a:pPr marL="3256279">
              <a:lnSpc>
                <a:spcPct val="100000"/>
              </a:lnSpc>
              <a:spcBef>
                <a:spcPts val="455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3200">
              <a:latin typeface="Courier New"/>
              <a:cs typeface="Courier New"/>
            </a:endParaRPr>
          </a:p>
          <a:p>
            <a:pPr marL="3256279">
              <a:lnSpc>
                <a:spcPct val="100000"/>
              </a:lnSpc>
              <a:spcBef>
                <a:spcPts val="455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g(a)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00">
              <a:latin typeface="Times New Roman"/>
              <a:cs typeface="Times New Roman"/>
            </a:endParaRPr>
          </a:p>
          <a:p>
            <a:pPr marL="55499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g(m):</a:t>
            </a:r>
            <a:endParaRPr sz="3200">
              <a:latin typeface="Courier New"/>
              <a:cs typeface="Courier New"/>
            </a:endParaRPr>
          </a:p>
          <a:p>
            <a:pPr marL="2633345" algn="ctr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3200">
              <a:latin typeface="Courier New"/>
              <a:cs typeface="Courier New"/>
            </a:endParaRPr>
          </a:p>
          <a:p>
            <a:pPr marL="6037580">
              <a:lnSpc>
                <a:spcPts val="377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h(m)</a:t>
            </a:r>
            <a:endParaRPr sz="3200">
              <a:latin typeface="Courier New"/>
              <a:cs typeface="Courier New"/>
            </a:endParaRPr>
          </a:p>
          <a:p>
            <a:pPr marR="5080" algn="r">
              <a:lnSpc>
                <a:spcPts val="377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h(s):</a:t>
            </a:r>
            <a:endParaRPr sz="3200">
              <a:latin typeface="Courier New"/>
              <a:cs typeface="Courier New"/>
            </a:endParaRPr>
          </a:p>
          <a:p>
            <a:pPr marR="1224280" algn="r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3200">
              <a:latin typeface="Courier New"/>
              <a:cs typeface="Courier New"/>
            </a:endParaRPr>
          </a:p>
          <a:p>
            <a:pPr marR="1224280" algn="r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8191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Flow </a:t>
            </a:r>
            <a:r>
              <a:rPr spc="-70" dirty="0"/>
              <a:t>of</a:t>
            </a:r>
            <a:r>
              <a:rPr spc="105" dirty="0"/>
              <a:t> </a:t>
            </a:r>
            <a:r>
              <a:rPr spc="-60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1100" y="2297277"/>
            <a:ext cx="9929495" cy="649414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x =</a:t>
            </a:r>
            <a:r>
              <a:rPr sz="295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f(y,z)</a:t>
            </a:r>
            <a:endParaRPr sz="2950">
              <a:latin typeface="Courier New"/>
              <a:cs typeface="Courier New"/>
            </a:endParaRPr>
          </a:p>
          <a:p>
            <a:pPr marL="27686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f(a,b):</a:t>
            </a:r>
            <a:endParaRPr sz="3200">
              <a:latin typeface="Courier New"/>
              <a:cs typeface="Courier New"/>
            </a:endParaRPr>
          </a:p>
          <a:p>
            <a:pPr marL="3256279">
              <a:lnSpc>
                <a:spcPct val="100000"/>
              </a:lnSpc>
              <a:spcBef>
                <a:spcPts val="455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3200">
              <a:latin typeface="Courier New"/>
              <a:cs typeface="Courier New"/>
            </a:endParaRPr>
          </a:p>
          <a:p>
            <a:pPr marL="3256279">
              <a:lnSpc>
                <a:spcPct val="100000"/>
              </a:lnSpc>
              <a:spcBef>
                <a:spcPts val="455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g(a)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00">
              <a:latin typeface="Times New Roman"/>
              <a:cs typeface="Times New Roman"/>
            </a:endParaRPr>
          </a:p>
          <a:p>
            <a:pPr marL="55499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g(m):</a:t>
            </a:r>
            <a:endParaRPr sz="3200">
              <a:latin typeface="Courier New"/>
              <a:cs typeface="Courier New"/>
            </a:endParaRPr>
          </a:p>
          <a:p>
            <a:pPr marL="2633345" algn="ctr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3200">
              <a:latin typeface="Courier New"/>
              <a:cs typeface="Courier New"/>
            </a:endParaRPr>
          </a:p>
          <a:p>
            <a:pPr marL="6037580">
              <a:lnSpc>
                <a:spcPts val="377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h(m)</a:t>
            </a:r>
            <a:endParaRPr sz="3200">
              <a:latin typeface="Courier New"/>
              <a:cs typeface="Courier New"/>
            </a:endParaRPr>
          </a:p>
          <a:p>
            <a:pPr marR="5080" algn="r">
              <a:lnSpc>
                <a:spcPts val="377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h(s):</a:t>
            </a:r>
            <a:endParaRPr sz="3200">
              <a:latin typeface="Courier New"/>
              <a:cs typeface="Courier New"/>
            </a:endParaRPr>
          </a:p>
          <a:p>
            <a:pPr marR="1224280" algn="r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3200">
              <a:latin typeface="Courier New"/>
              <a:cs typeface="Courier New"/>
            </a:endParaRPr>
          </a:p>
          <a:p>
            <a:pPr marR="1224280" algn="r">
              <a:lnSpc>
                <a:spcPct val="100000"/>
              </a:lnSpc>
              <a:spcBef>
                <a:spcPts val="1360"/>
              </a:spcBef>
              <a:tabLst>
                <a:tab pos="6723380" algn="l"/>
              </a:tabLst>
            </a:pPr>
            <a:r>
              <a:rPr sz="3600" spc="-20" dirty="0">
                <a:solidFill>
                  <a:srgbClr val="902422"/>
                </a:solidFill>
                <a:latin typeface="Arial"/>
                <a:cs typeface="Arial"/>
              </a:rPr>
              <a:t>IndexEr</a:t>
            </a:r>
            <a:r>
              <a:rPr sz="3600" spc="-80" dirty="0">
                <a:solidFill>
                  <a:srgbClr val="902422"/>
                </a:solidFill>
                <a:latin typeface="Arial"/>
                <a:cs typeface="Arial"/>
              </a:rPr>
              <a:t>r</a:t>
            </a:r>
            <a:r>
              <a:rPr sz="3600" spc="55" dirty="0">
                <a:solidFill>
                  <a:srgbClr val="902422"/>
                </a:solidFill>
                <a:latin typeface="Arial"/>
                <a:cs typeface="Arial"/>
              </a:rPr>
              <a:t>o</a:t>
            </a:r>
            <a:r>
              <a:rPr sz="3600" spc="-340" dirty="0">
                <a:solidFill>
                  <a:srgbClr val="902422"/>
                </a:solidFill>
                <a:latin typeface="Arial"/>
                <a:cs typeface="Arial"/>
              </a:rPr>
              <a:t>r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, </a:t>
            </a:r>
            <a:r>
              <a:rPr sz="3600" spc="60" dirty="0">
                <a:solidFill>
                  <a:srgbClr val="902422"/>
                </a:solidFill>
                <a:latin typeface="Arial"/>
                <a:cs typeface="Arial"/>
              </a:rPr>
              <a:t>not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902422"/>
                </a:solidFill>
                <a:latin typeface="Arial"/>
                <a:cs typeface="Arial"/>
              </a:rPr>
              <a:t>handled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902422"/>
                </a:solidFill>
                <a:latin typeface="Arial"/>
                <a:cs typeface="Arial"/>
              </a:rPr>
              <a:t>in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-135" dirty="0">
                <a:solidFill>
                  <a:srgbClr val="902422"/>
                </a:solidFill>
                <a:latin typeface="Arial"/>
                <a:cs typeface="Arial"/>
              </a:rPr>
              <a:t>h(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-270" dirty="0">
                <a:solidFill>
                  <a:srgbClr val="902422"/>
                </a:solidFill>
                <a:latin typeface="Arial"/>
                <a:cs typeface="Arial"/>
              </a:rPr>
              <a:t>)</a:t>
            </a:r>
            <a:r>
              <a:rPr sz="3600" dirty="0">
                <a:solidFill>
                  <a:srgbClr val="902422"/>
                </a:solidFill>
                <a:latin typeface="Cambria"/>
                <a:cs typeface="Cambria"/>
              </a:rPr>
              <a:t>⟶	</a:t>
            </a:r>
            <a:r>
              <a:rPr sz="4800" baseline="22569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4800" baseline="22569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8191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Flow </a:t>
            </a:r>
            <a:r>
              <a:rPr spc="-70" dirty="0"/>
              <a:t>of</a:t>
            </a:r>
            <a:r>
              <a:rPr spc="105" dirty="0"/>
              <a:t> </a:t>
            </a:r>
            <a:r>
              <a:rPr spc="-60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1100" y="2297277"/>
            <a:ext cx="7757795" cy="421068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x =</a:t>
            </a:r>
            <a:r>
              <a:rPr sz="295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f(y,z)</a:t>
            </a:r>
            <a:endParaRPr sz="2950">
              <a:latin typeface="Courier New"/>
              <a:cs typeface="Courier New"/>
            </a:endParaRPr>
          </a:p>
          <a:p>
            <a:pPr marL="27686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f(a,b):</a:t>
            </a:r>
            <a:endParaRPr sz="3200">
              <a:latin typeface="Courier New"/>
              <a:cs typeface="Courier New"/>
            </a:endParaRPr>
          </a:p>
          <a:p>
            <a:pPr marR="749300" algn="ctr">
              <a:lnSpc>
                <a:spcPct val="100000"/>
              </a:lnSpc>
              <a:spcBef>
                <a:spcPts val="455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3200">
              <a:latin typeface="Courier New"/>
              <a:cs typeface="Courier New"/>
            </a:endParaRPr>
          </a:p>
          <a:p>
            <a:pPr marR="260985" algn="ctr">
              <a:lnSpc>
                <a:spcPct val="100000"/>
              </a:lnSpc>
              <a:spcBef>
                <a:spcPts val="455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g(a)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g(m):</a:t>
            </a:r>
            <a:endParaRPr sz="3200">
              <a:latin typeface="Courier New"/>
              <a:cs typeface="Courier New"/>
            </a:endParaRPr>
          </a:p>
          <a:p>
            <a:pPr marR="1224280" algn="r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6060" y="6540500"/>
            <a:ext cx="100139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h(m)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4300" y="6951980"/>
            <a:ext cx="8456295" cy="183896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h(s):</a:t>
            </a:r>
            <a:endParaRPr sz="3200">
              <a:latin typeface="Courier New"/>
              <a:cs typeface="Courier New"/>
            </a:endParaRPr>
          </a:p>
          <a:p>
            <a:pPr marR="1224280" algn="r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3200">
              <a:latin typeface="Courier New"/>
              <a:cs typeface="Courier New"/>
            </a:endParaRPr>
          </a:p>
          <a:p>
            <a:pPr marR="1224280" algn="r">
              <a:lnSpc>
                <a:spcPct val="100000"/>
              </a:lnSpc>
              <a:spcBef>
                <a:spcPts val="1360"/>
              </a:spcBef>
              <a:tabLst>
                <a:tab pos="6723380" algn="l"/>
              </a:tabLst>
            </a:pPr>
            <a:r>
              <a:rPr sz="3600" spc="-20" dirty="0">
                <a:solidFill>
                  <a:srgbClr val="902422"/>
                </a:solidFill>
                <a:latin typeface="Arial"/>
                <a:cs typeface="Arial"/>
              </a:rPr>
              <a:t>IndexEr</a:t>
            </a:r>
            <a:r>
              <a:rPr sz="3600" spc="-80" dirty="0">
                <a:solidFill>
                  <a:srgbClr val="902422"/>
                </a:solidFill>
                <a:latin typeface="Arial"/>
                <a:cs typeface="Arial"/>
              </a:rPr>
              <a:t>r</a:t>
            </a:r>
            <a:r>
              <a:rPr sz="3600" spc="55" dirty="0">
                <a:solidFill>
                  <a:srgbClr val="902422"/>
                </a:solidFill>
                <a:latin typeface="Arial"/>
                <a:cs typeface="Arial"/>
              </a:rPr>
              <a:t>o</a:t>
            </a:r>
            <a:r>
              <a:rPr sz="3600" spc="-340" dirty="0">
                <a:solidFill>
                  <a:srgbClr val="902422"/>
                </a:solidFill>
                <a:latin typeface="Arial"/>
                <a:cs typeface="Arial"/>
              </a:rPr>
              <a:t>r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, </a:t>
            </a:r>
            <a:r>
              <a:rPr sz="3600" spc="60" dirty="0">
                <a:solidFill>
                  <a:srgbClr val="902422"/>
                </a:solidFill>
                <a:latin typeface="Arial"/>
                <a:cs typeface="Arial"/>
              </a:rPr>
              <a:t>not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902422"/>
                </a:solidFill>
                <a:latin typeface="Arial"/>
                <a:cs typeface="Arial"/>
              </a:rPr>
              <a:t>handled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902422"/>
                </a:solidFill>
                <a:latin typeface="Arial"/>
                <a:cs typeface="Arial"/>
              </a:rPr>
              <a:t>in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-135" dirty="0">
                <a:solidFill>
                  <a:srgbClr val="902422"/>
                </a:solidFill>
                <a:latin typeface="Arial"/>
                <a:cs typeface="Arial"/>
              </a:rPr>
              <a:t>h(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-270" dirty="0">
                <a:solidFill>
                  <a:srgbClr val="902422"/>
                </a:solidFill>
                <a:latin typeface="Arial"/>
                <a:cs typeface="Arial"/>
              </a:rPr>
              <a:t>)</a:t>
            </a:r>
            <a:r>
              <a:rPr sz="3600" dirty="0">
                <a:solidFill>
                  <a:srgbClr val="902422"/>
                </a:solidFill>
                <a:latin typeface="Cambria"/>
                <a:cs typeface="Cambria"/>
              </a:rPr>
              <a:t>⟶	</a:t>
            </a:r>
            <a:r>
              <a:rPr sz="4800" baseline="22569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4800" baseline="22569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0" y="6527800"/>
            <a:ext cx="6382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902422"/>
                </a:solidFill>
                <a:latin typeface="Arial"/>
                <a:cs typeface="Arial"/>
              </a:rPr>
              <a:t>IndexError </a:t>
            </a:r>
            <a:r>
              <a:rPr sz="3600" spc="5" dirty="0">
                <a:solidFill>
                  <a:srgbClr val="902422"/>
                </a:solidFill>
                <a:latin typeface="Arial"/>
                <a:cs typeface="Arial"/>
              </a:rPr>
              <a:t>inherited </a:t>
            </a:r>
            <a:r>
              <a:rPr sz="3600" spc="25" dirty="0">
                <a:solidFill>
                  <a:srgbClr val="902422"/>
                </a:solidFill>
                <a:latin typeface="Arial"/>
                <a:cs typeface="Arial"/>
              </a:rPr>
              <a:t>from </a:t>
            </a:r>
            <a:r>
              <a:rPr sz="3600" spc="-135" dirty="0">
                <a:solidFill>
                  <a:srgbClr val="902422"/>
                </a:solidFill>
                <a:latin typeface="Arial"/>
                <a:cs typeface="Arial"/>
              </a:rPr>
              <a:t>h(</a:t>
            </a:r>
            <a:r>
              <a:rPr sz="3600" spc="-60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-135" dirty="0">
                <a:solidFill>
                  <a:srgbClr val="902422"/>
                </a:solidFill>
                <a:latin typeface="Arial"/>
                <a:cs typeface="Arial"/>
              </a:rPr>
              <a:t>)</a:t>
            </a:r>
            <a:r>
              <a:rPr sz="3600" spc="-135" dirty="0">
                <a:solidFill>
                  <a:srgbClr val="902422"/>
                </a:solidFill>
                <a:latin typeface="Cambria"/>
                <a:cs typeface="Cambria"/>
              </a:rPr>
              <a:t>⟶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8191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Flow </a:t>
            </a:r>
            <a:r>
              <a:rPr spc="-70" dirty="0"/>
              <a:t>of</a:t>
            </a:r>
            <a:r>
              <a:rPr spc="105" dirty="0"/>
              <a:t> </a:t>
            </a:r>
            <a:r>
              <a:rPr spc="-60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6060" y="6540500"/>
            <a:ext cx="100139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h(m)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0000" y="6951980"/>
            <a:ext cx="2220595" cy="11176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9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h(s):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4300" y="8216900"/>
            <a:ext cx="7237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36080" algn="l"/>
              </a:tabLst>
            </a:pPr>
            <a:r>
              <a:rPr sz="3600" spc="-20" dirty="0">
                <a:solidFill>
                  <a:srgbClr val="902422"/>
                </a:solidFill>
                <a:latin typeface="Arial"/>
                <a:cs typeface="Arial"/>
              </a:rPr>
              <a:t>IndexEr</a:t>
            </a:r>
            <a:r>
              <a:rPr sz="3600" spc="-80" dirty="0">
                <a:solidFill>
                  <a:srgbClr val="902422"/>
                </a:solidFill>
                <a:latin typeface="Arial"/>
                <a:cs typeface="Arial"/>
              </a:rPr>
              <a:t>r</a:t>
            </a:r>
            <a:r>
              <a:rPr sz="3600" spc="55" dirty="0">
                <a:solidFill>
                  <a:srgbClr val="902422"/>
                </a:solidFill>
                <a:latin typeface="Arial"/>
                <a:cs typeface="Arial"/>
              </a:rPr>
              <a:t>o</a:t>
            </a:r>
            <a:r>
              <a:rPr sz="3600" spc="-340" dirty="0">
                <a:solidFill>
                  <a:srgbClr val="902422"/>
                </a:solidFill>
                <a:latin typeface="Arial"/>
                <a:cs typeface="Arial"/>
              </a:rPr>
              <a:t>r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, </a:t>
            </a:r>
            <a:r>
              <a:rPr sz="3600" spc="60" dirty="0">
                <a:solidFill>
                  <a:srgbClr val="902422"/>
                </a:solidFill>
                <a:latin typeface="Arial"/>
                <a:cs typeface="Arial"/>
              </a:rPr>
              <a:t>not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902422"/>
                </a:solidFill>
                <a:latin typeface="Arial"/>
                <a:cs typeface="Arial"/>
              </a:rPr>
              <a:t>handled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902422"/>
                </a:solidFill>
                <a:latin typeface="Arial"/>
                <a:cs typeface="Arial"/>
              </a:rPr>
              <a:t>in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-135" dirty="0">
                <a:solidFill>
                  <a:srgbClr val="902422"/>
                </a:solidFill>
                <a:latin typeface="Arial"/>
                <a:cs typeface="Arial"/>
              </a:rPr>
              <a:t>h(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-270" dirty="0">
                <a:solidFill>
                  <a:srgbClr val="902422"/>
                </a:solidFill>
                <a:latin typeface="Arial"/>
                <a:cs typeface="Arial"/>
              </a:rPr>
              <a:t>)</a:t>
            </a:r>
            <a:r>
              <a:rPr sz="3600" dirty="0">
                <a:solidFill>
                  <a:srgbClr val="902422"/>
                </a:solidFill>
                <a:latin typeface="Cambria"/>
                <a:cs typeface="Cambria"/>
              </a:rPr>
              <a:t>⟶	</a:t>
            </a:r>
            <a:r>
              <a:rPr sz="4800" baseline="22569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4800" baseline="22569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0" y="6527800"/>
            <a:ext cx="6382385" cy="11328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15"/>
              </a:spcBef>
            </a:pPr>
            <a:r>
              <a:rPr sz="3600" spc="-15" dirty="0">
                <a:solidFill>
                  <a:srgbClr val="902422"/>
                </a:solidFill>
                <a:latin typeface="Arial"/>
                <a:cs typeface="Arial"/>
              </a:rPr>
              <a:t>IndexError </a:t>
            </a:r>
            <a:r>
              <a:rPr sz="3600" spc="5" dirty="0">
                <a:solidFill>
                  <a:srgbClr val="902422"/>
                </a:solidFill>
                <a:latin typeface="Arial"/>
                <a:cs typeface="Arial"/>
              </a:rPr>
              <a:t>inherited </a:t>
            </a:r>
            <a:r>
              <a:rPr sz="3600" spc="25" dirty="0">
                <a:solidFill>
                  <a:srgbClr val="902422"/>
                </a:solidFill>
                <a:latin typeface="Arial"/>
                <a:cs typeface="Arial"/>
              </a:rPr>
              <a:t>from </a:t>
            </a:r>
            <a:r>
              <a:rPr sz="3600" spc="-135" dirty="0">
                <a:solidFill>
                  <a:srgbClr val="902422"/>
                </a:solidFill>
                <a:latin typeface="Arial"/>
                <a:cs typeface="Arial"/>
              </a:rPr>
              <a:t>h( )</a:t>
            </a:r>
            <a:r>
              <a:rPr sz="3600" spc="-135" dirty="0">
                <a:solidFill>
                  <a:srgbClr val="902422"/>
                </a:solidFill>
                <a:latin typeface="Cambria"/>
                <a:cs typeface="Cambria"/>
              </a:rPr>
              <a:t>⟶  </a:t>
            </a:r>
            <a:r>
              <a:rPr sz="3600" spc="60" dirty="0">
                <a:solidFill>
                  <a:srgbClr val="577198"/>
                </a:solidFill>
                <a:latin typeface="Arial"/>
                <a:cs typeface="Arial"/>
              </a:rPr>
              <a:t>Not</a:t>
            </a:r>
            <a:r>
              <a:rPr sz="3600" spc="-5" dirty="0">
                <a:solidFill>
                  <a:srgbClr val="577198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577198"/>
                </a:solidFill>
                <a:latin typeface="Arial"/>
                <a:cs typeface="Arial"/>
              </a:rPr>
              <a:t>handled?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1100" y="2297277"/>
            <a:ext cx="10911840" cy="421068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x =</a:t>
            </a:r>
            <a:r>
              <a:rPr sz="295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f(y,z)</a:t>
            </a:r>
            <a:endParaRPr sz="2950">
              <a:latin typeface="Courier New"/>
              <a:cs typeface="Courier New"/>
            </a:endParaRPr>
          </a:p>
          <a:p>
            <a:pPr marL="27686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f(a,b):</a:t>
            </a:r>
            <a:endParaRPr sz="3200">
              <a:latin typeface="Courier New"/>
              <a:cs typeface="Courier New"/>
            </a:endParaRPr>
          </a:p>
          <a:p>
            <a:pPr marL="3256279">
              <a:lnSpc>
                <a:spcPts val="3770"/>
              </a:lnSpc>
              <a:spcBef>
                <a:spcPts val="455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3200">
              <a:latin typeface="Courier New"/>
              <a:cs typeface="Courier New"/>
            </a:endParaRPr>
          </a:p>
          <a:p>
            <a:pPr marL="3256279">
              <a:lnSpc>
                <a:spcPts val="4250"/>
              </a:lnSpc>
            </a:pPr>
            <a:r>
              <a:rPr sz="4800" baseline="-3472" dirty="0">
                <a:solidFill>
                  <a:srgbClr val="59824B"/>
                </a:solidFill>
                <a:latin typeface="Courier New"/>
                <a:cs typeface="Courier New"/>
              </a:rPr>
              <a:t>g(a) </a:t>
            </a:r>
            <a:r>
              <a:rPr sz="3600" spc="-15" dirty="0">
                <a:solidFill>
                  <a:srgbClr val="577198"/>
                </a:solidFill>
                <a:latin typeface="Cambria"/>
                <a:cs typeface="Cambria"/>
              </a:rPr>
              <a:t>⟵</a:t>
            </a:r>
            <a:r>
              <a:rPr sz="3600" spc="-15" dirty="0">
                <a:solidFill>
                  <a:srgbClr val="577198"/>
                </a:solidFill>
                <a:latin typeface="Arial"/>
                <a:cs typeface="Arial"/>
              </a:rPr>
              <a:t>IndexError </a:t>
            </a:r>
            <a:r>
              <a:rPr sz="3600" spc="5" dirty="0">
                <a:solidFill>
                  <a:srgbClr val="577198"/>
                </a:solidFill>
                <a:latin typeface="Arial"/>
                <a:cs typeface="Arial"/>
              </a:rPr>
              <a:t>inherited </a:t>
            </a:r>
            <a:r>
              <a:rPr sz="3600" spc="25" dirty="0">
                <a:solidFill>
                  <a:srgbClr val="577198"/>
                </a:solidFill>
                <a:latin typeface="Arial"/>
                <a:cs typeface="Arial"/>
              </a:rPr>
              <a:t>from </a:t>
            </a:r>
            <a:r>
              <a:rPr sz="3600" spc="-105" dirty="0">
                <a:solidFill>
                  <a:srgbClr val="577198"/>
                </a:solidFill>
                <a:latin typeface="Arial"/>
                <a:cs typeface="Arial"/>
              </a:rPr>
              <a:t>g(</a:t>
            </a:r>
            <a:r>
              <a:rPr sz="3600" spc="150" dirty="0">
                <a:solidFill>
                  <a:srgbClr val="577198"/>
                </a:solidFill>
                <a:latin typeface="Arial"/>
                <a:cs typeface="Arial"/>
              </a:rPr>
              <a:t> </a:t>
            </a:r>
            <a:r>
              <a:rPr sz="3600" spc="-270" dirty="0">
                <a:solidFill>
                  <a:srgbClr val="577198"/>
                </a:solidFill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Times New Roman"/>
              <a:cs typeface="Times New Roman"/>
            </a:endParaRPr>
          </a:p>
          <a:p>
            <a:pPr marL="55499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g(m):</a:t>
            </a:r>
            <a:endParaRPr sz="3200">
              <a:latin typeface="Courier New"/>
              <a:cs typeface="Courier New"/>
            </a:endParaRPr>
          </a:p>
          <a:p>
            <a:pPr marL="1651635" algn="ctr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8191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Flow </a:t>
            </a:r>
            <a:r>
              <a:rPr spc="-70" dirty="0"/>
              <a:t>of</a:t>
            </a:r>
            <a:r>
              <a:rPr spc="105" dirty="0"/>
              <a:t> </a:t>
            </a:r>
            <a:r>
              <a:rPr spc="-60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1100" y="2297277"/>
            <a:ext cx="2269490" cy="9906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x =</a:t>
            </a:r>
            <a:r>
              <a:rPr sz="2950" spc="-9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f(y,z)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6060" y="6540500"/>
            <a:ext cx="100139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h(m)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000" y="6951980"/>
            <a:ext cx="2220595" cy="11176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9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h(s):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4300" y="8216900"/>
            <a:ext cx="7237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36080" algn="l"/>
              </a:tabLst>
            </a:pPr>
            <a:r>
              <a:rPr sz="3600" spc="-20" dirty="0">
                <a:solidFill>
                  <a:srgbClr val="902422"/>
                </a:solidFill>
                <a:latin typeface="Arial"/>
                <a:cs typeface="Arial"/>
              </a:rPr>
              <a:t>IndexEr</a:t>
            </a:r>
            <a:r>
              <a:rPr sz="3600" spc="-80" dirty="0">
                <a:solidFill>
                  <a:srgbClr val="902422"/>
                </a:solidFill>
                <a:latin typeface="Arial"/>
                <a:cs typeface="Arial"/>
              </a:rPr>
              <a:t>r</a:t>
            </a:r>
            <a:r>
              <a:rPr sz="3600" spc="55" dirty="0">
                <a:solidFill>
                  <a:srgbClr val="902422"/>
                </a:solidFill>
                <a:latin typeface="Arial"/>
                <a:cs typeface="Arial"/>
              </a:rPr>
              <a:t>o</a:t>
            </a:r>
            <a:r>
              <a:rPr sz="3600" spc="-340" dirty="0">
                <a:solidFill>
                  <a:srgbClr val="902422"/>
                </a:solidFill>
                <a:latin typeface="Arial"/>
                <a:cs typeface="Arial"/>
              </a:rPr>
              <a:t>r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, </a:t>
            </a:r>
            <a:r>
              <a:rPr sz="3600" spc="60" dirty="0">
                <a:solidFill>
                  <a:srgbClr val="902422"/>
                </a:solidFill>
                <a:latin typeface="Arial"/>
                <a:cs typeface="Arial"/>
              </a:rPr>
              <a:t>not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902422"/>
                </a:solidFill>
                <a:latin typeface="Arial"/>
                <a:cs typeface="Arial"/>
              </a:rPr>
              <a:t>handled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902422"/>
                </a:solidFill>
                <a:latin typeface="Arial"/>
                <a:cs typeface="Arial"/>
              </a:rPr>
              <a:t>in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-135" dirty="0">
                <a:solidFill>
                  <a:srgbClr val="902422"/>
                </a:solidFill>
                <a:latin typeface="Arial"/>
                <a:cs typeface="Arial"/>
              </a:rPr>
              <a:t>h(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-270" dirty="0">
                <a:solidFill>
                  <a:srgbClr val="902422"/>
                </a:solidFill>
                <a:latin typeface="Arial"/>
                <a:cs typeface="Arial"/>
              </a:rPr>
              <a:t>)</a:t>
            </a:r>
            <a:r>
              <a:rPr sz="3600" dirty="0">
                <a:solidFill>
                  <a:srgbClr val="902422"/>
                </a:solidFill>
                <a:latin typeface="Cambria"/>
                <a:cs typeface="Cambria"/>
              </a:rPr>
              <a:t>⟶	</a:t>
            </a:r>
            <a:r>
              <a:rPr sz="4800" baseline="22569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4800" baseline="22569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00" y="6527800"/>
            <a:ext cx="6382385" cy="11328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15"/>
              </a:spcBef>
            </a:pPr>
            <a:r>
              <a:rPr sz="3600" spc="-15" dirty="0">
                <a:solidFill>
                  <a:srgbClr val="902422"/>
                </a:solidFill>
                <a:latin typeface="Arial"/>
                <a:cs typeface="Arial"/>
              </a:rPr>
              <a:t>IndexError </a:t>
            </a:r>
            <a:r>
              <a:rPr sz="3600" spc="5" dirty="0">
                <a:solidFill>
                  <a:srgbClr val="902422"/>
                </a:solidFill>
                <a:latin typeface="Arial"/>
                <a:cs typeface="Arial"/>
              </a:rPr>
              <a:t>inherited </a:t>
            </a:r>
            <a:r>
              <a:rPr sz="3600" spc="25" dirty="0">
                <a:solidFill>
                  <a:srgbClr val="902422"/>
                </a:solidFill>
                <a:latin typeface="Arial"/>
                <a:cs typeface="Arial"/>
              </a:rPr>
              <a:t>from </a:t>
            </a:r>
            <a:r>
              <a:rPr sz="3600" spc="-135" dirty="0">
                <a:solidFill>
                  <a:srgbClr val="902422"/>
                </a:solidFill>
                <a:latin typeface="Arial"/>
                <a:cs typeface="Arial"/>
              </a:rPr>
              <a:t>h( )</a:t>
            </a:r>
            <a:r>
              <a:rPr sz="3600" spc="-135" dirty="0">
                <a:solidFill>
                  <a:srgbClr val="902422"/>
                </a:solidFill>
                <a:latin typeface="Cambria"/>
                <a:cs typeface="Cambria"/>
              </a:rPr>
              <a:t>⟶  </a:t>
            </a:r>
            <a:r>
              <a:rPr sz="3600" spc="60" dirty="0">
                <a:solidFill>
                  <a:srgbClr val="577198"/>
                </a:solidFill>
                <a:latin typeface="Arial"/>
                <a:cs typeface="Arial"/>
              </a:rPr>
              <a:t>Not</a:t>
            </a:r>
            <a:r>
              <a:rPr sz="3600" spc="-5" dirty="0">
                <a:solidFill>
                  <a:srgbClr val="577198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577198"/>
                </a:solidFill>
                <a:latin typeface="Arial"/>
                <a:cs typeface="Arial"/>
              </a:rPr>
              <a:t>handled?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7000" y="3205479"/>
            <a:ext cx="8184515" cy="33020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f(a,b):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ts val="377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ts val="4190"/>
              </a:lnSpc>
            </a:pPr>
            <a:r>
              <a:rPr sz="4800" baseline="-3472" dirty="0">
                <a:solidFill>
                  <a:srgbClr val="59824B"/>
                </a:solidFill>
                <a:latin typeface="Courier New"/>
                <a:cs typeface="Courier New"/>
              </a:rPr>
              <a:t>g(a) </a:t>
            </a:r>
            <a:r>
              <a:rPr sz="3600" spc="-15" dirty="0">
                <a:solidFill>
                  <a:srgbClr val="577198"/>
                </a:solidFill>
                <a:latin typeface="Cambria"/>
                <a:cs typeface="Cambria"/>
              </a:rPr>
              <a:t>⟵</a:t>
            </a:r>
            <a:r>
              <a:rPr sz="3600" spc="-15" dirty="0">
                <a:solidFill>
                  <a:srgbClr val="577198"/>
                </a:solidFill>
                <a:latin typeface="Arial"/>
                <a:cs typeface="Arial"/>
              </a:rPr>
              <a:t>IndexError </a:t>
            </a:r>
            <a:r>
              <a:rPr sz="3600" spc="5" dirty="0">
                <a:solidFill>
                  <a:srgbClr val="577198"/>
                </a:solidFill>
                <a:latin typeface="Arial"/>
                <a:cs typeface="Arial"/>
              </a:rPr>
              <a:t>inherited </a:t>
            </a:r>
            <a:r>
              <a:rPr sz="3600" spc="25" dirty="0">
                <a:solidFill>
                  <a:srgbClr val="577198"/>
                </a:solidFill>
                <a:latin typeface="Arial"/>
                <a:cs typeface="Arial"/>
              </a:rPr>
              <a:t>from </a:t>
            </a:r>
            <a:r>
              <a:rPr sz="3600" spc="-105" dirty="0">
                <a:solidFill>
                  <a:srgbClr val="577198"/>
                </a:solidFill>
                <a:latin typeface="Arial"/>
                <a:cs typeface="Arial"/>
              </a:rPr>
              <a:t>g(</a:t>
            </a:r>
            <a:r>
              <a:rPr sz="3600" spc="150" dirty="0">
                <a:solidFill>
                  <a:srgbClr val="577198"/>
                </a:solidFill>
                <a:latin typeface="Arial"/>
                <a:cs typeface="Arial"/>
              </a:rPr>
              <a:t> </a:t>
            </a:r>
            <a:r>
              <a:rPr sz="3600" spc="-270" dirty="0">
                <a:solidFill>
                  <a:srgbClr val="577198"/>
                </a:solidFill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  <a:p>
            <a:pPr marL="5410200">
              <a:lnSpc>
                <a:spcPts val="4260"/>
              </a:lnSpc>
            </a:pPr>
            <a:r>
              <a:rPr sz="3600" spc="60" dirty="0">
                <a:solidFill>
                  <a:srgbClr val="BF6322"/>
                </a:solidFill>
                <a:latin typeface="Arial"/>
                <a:cs typeface="Arial"/>
              </a:rPr>
              <a:t>Not</a:t>
            </a:r>
            <a:r>
              <a:rPr sz="3600" spc="-85" dirty="0">
                <a:solidFill>
                  <a:srgbClr val="BF6322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BF6322"/>
                </a:solidFill>
                <a:latin typeface="Arial"/>
                <a:cs typeface="Arial"/>
              </a:rPr>
              <a:t>handled?</a:t>
            </a:r>
            <a:endParaRPr sz="3600">
              <a:latin typeface="Arial"/>
              <a:cs typeface="Arial"/>
            </a:endParaRPr>
          </a:p>
          <a:p>
            <a:pPr marR="393065" algn="ctr">
              <a:lnSpc>
                <a:spcPct val="100000"/>
              </a:lnSpc>
              <a:spcBef>
                <a:spcPts val="68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g(m):</a:t>
            </a:r>
            <a:endParaRPr sz="3200">
              <a:latin typeface="Courier New"/>
              <a:cs typeface="Courier New"/>
            </a:endParaRPr>
          </a:p>
          <a:p>
            <a:pPr marR="1124585" algn="ctr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500" y="3340100"/>
            <a:ext cx="2141855" cy="166623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-20" dirty="0">
                <a:solidFill>
                  <a:srgbClr val="BF6322"/>
                </a:solidFill>
                <a:latin typeface="Arial"/>
                <a:cs typeface="Arial"/>
              </a:rPr>
              <a:t>IndexEr</a:t>
            </a:r>
            <a:r>
              <a:rPr sz="3600" spc="-80" dirty="0">
                <a:solidFill>
                  <a:srgbClr val="BF6322"/>
                </a:solidFill>
                <a:latin typeface="Arial"/>
                <a:cs typeface="Arial"/>
              </a:rPr>
              <a:t>r</a:t>
            </a:r>
            <a:r>
              <a:rPr sz="3600" spc="25" dirty="0">
                <a:solidFill>
                  <a:srgbClr val="BF6322"/>
                </a:solidFill>
                <a:latin typeface="Arial"/>
                <a:cs typeface="Arial"/>
              </a:rPr>
              <a:t>or  </a:t>
            </a:r>
            <a:r>
              <a:rPr sz="3600" spc="5" dirty="0">
                <a:solidFill>
                  <a:srgbClr val="BF6322"/>
                </a:solidFill>
                <a:latin typeface="Arial"/>
                <a:cs typeface="Arial"/>
              </a:rPr>
              <a:t>inherited  </a:t>
            </a:r>
            <a:r>
              <a:rPr sz="3600" spc="25" dirty="0">
                <a:solidFill>
                  <a:srgbClr val="BF6322"/>
                </a:solidFill>
                <a:latin typeface="Arial"/>
                <a:cs typeface="Arial"/>
              </a:rPr>
              <a:t>from </a:t>
            </a:r>
            <a:r>
              <a:rPr sz="3600" spc="-105" dirty="0">
                <a:solidFill>
                  <a:srgbClr val="BF6322"/>
                </a:solidFill>
                <a:latin typeface="Arial"/>
                <a:cs typeface="Arial"/>
              </a:rPr>
              <a:t>f(</a:t>
            </a:r>
            <a:r>
              <a:rPr sz="3600" spc="-55" dirty="0">
                <a:solidFill>
                  <a:srgbClr val="BF6322"/>
                </a:solidFill>
                <a:latin typeface="Arial"/>
                <a:cs typeface="Arial"/>
              </a:rPr>
              <a:t> </a:t>
            </a:r>
            <a:r>
              <a:rPr sz="3600" spc="-270" dirty="0">
                <a:solidFill>
                  <a:srgbClr val="BF6322"/>
                </a:solidFill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8191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Flow </a:t>
            </a:r>
            <a:r>
              <a:rPr spc="-70" dirty="0"/>
              <a:t>of</a:t>
            </a:r>
            <a:r>
              <a:rPr spc="105" dirty="0"/>
              <a:t> </a:t>
            </a:r>
            <a:r>
              <a:rPr spc="-60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1100" y="2297277"/>
            <a:ext cx="2269490" cy="9906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x =</a:t>
            </a:r>
            <a:r>
              <a:rPr sz="2950" spc="-9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f(y,z)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6060" y="6540500"/>
            <a:ext cx="100139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h(m)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000" y="6951980"/>
            <a:ext cx="2220595" cy="11176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9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h(s):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4300" y="8216900"/>
            <a:ext cx="7237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36080" algn="l"/>
              </a:tabLst>
            </a:pPr>
            <a:r>
              <a:rPr sz="3600" spc="-20" dirty="0">
                <a:solidFill>
                  <a:srgbClr val="902422"/>
                </a:solidFill>
                <a:latin typeface="Arial"/>
                <a:cs typeface="Arial"/>
              </a:rPr>
              <a:t>IndexEr</a:t>
            </a:r>
            <a:r>
              <a:rPr sz="3600" spc="-80" dirty="0">
                <a:solidFill>
                  <a:srgbClr val="902422"/>
                </a:solidFill>
                <a:latin typeface="Arial"/>
                <a:cs typeface="Arial"/>
              </a:rPr>
              <a:t>r</a:t>
            </a:r>
            <a:r>
              <a:rPr sz="3600" spc="55" dirty="0">
                <a:solidFill>
                  <a:srgbClr val="902422"/>
                </a:solidFill>
                <a:latin typeface="Arial"/>
                <a:cs typeface="Arial"/>
              </a:rPr>
              <a:t>o</a:t>
            </a:r>
            <a:r>
              <a:rPr sz="3600" spc="-340" dirty="0">
                <a:solidFill>
                  <a:srgbClr val="902422"/>
                </a:solidFill>
                <a:latin typeface="Arial"/>
                <a:cs typeface="Arial"/>
              </a:rPr>
              <a:t>r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, </a:t>
            </a:r>
            <a:r>
              <a:rPr sz="3600" spc="60" dirty="0">
                <a:solidFill>
                  <a:srgbClr val="902422"/>
                </a:solidFill>
                <a:latin typeface="Arial"/>
                <a:cs typeface="Arial"/>
              </a:rPr>
              <a:t>not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902422"/>
                </a:solidFill>
                <a:latin typeface="Arial"/>
                <a:cs typeface="Arial"/>
              </a:rPr>
              <a:t>handled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902422"/>
                </a:solidFill>
                <a:latin typeface="Arial"/>
                <a:cs typeface="Arial"/>
              </a:rPr>
              <a:t>in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-135" dirty="0">
                <a:solidFill>
                  <a:srgbClr val="902422"/>
                </a:solidFill>
                <a:latin typeface="Arial"/>
                <a:cs typeface="Arial"/>
              </a:rPr>
              <a:t>h(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-270" dirty="0">
                <a:solidFill>
                  <a:srgbClr val="902422"/>
                </a:solidFill>
                <a:latin typeface="Arial"/>
                <a:cs typeface="Arial"/>
              </a:rPr>
              <a:t>)</a:t>
            </a:r>
            <a:r>
              <a:rPr sz="3600" dirty="0">
                <a:solidFill>
                  <a:srgbClr val="902422"/>
                </a:solidFill>
                <a:latin typeface="Cambria"/>
                <a:cs typeface="Cambria"/>
              </a:rPr>
              <a:t>⟶	</a:t>
            </a:r>
            <a:r>
              <a:rPr sz="4800" baseline="22569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4800" baseline="22569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00" y="6527800"/>
            <a:ext cx="6382385" cy="11328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15"/>
              </a:spcBef>
            </a:pPr>
            <a:r>
              <a:rPr sz="3600" spc="-15" dirty="0">
                <a:solidFill>
                  <a:srgbClr val="902422"/>
                </a:solidFill>
                <a:latin typeface="Arial"/>
                <a:cs typeface="Arial"/>
              </a:rPr>
              <a:t>IndexError </a:t>
            </a:r>
            <a:r>
              <a:rPr sz="3600" spc="5" dirty="0">
                <a:solidFill>
                  <a:srgbClr val="902422"/>
                </a:solidFill>
                <a:latin typeface="Arial"/>
                <a:cs typeface="Arial"/>
              </a:rPr>
              <a:t>inherited </a:t>
            </a:r>
            <a:r>
              <a:rPr sz="3600" spc="25" dirty="0">
                <a:solidFill>
                  <a:srgbClr val="902422"/>
                </a:solidFill>
                <a:latin typeface="Arial"/>
                <a:cs typeface="Arial"/>
              </a:rPr>
              <a:t>from </a:t>
            </a:r>
            <a:r>
              <a:rPr sz="3600" spc="-135" dirty="0">
                <a:solidFill>
                  <a:srgbClr val="902422"/>
                </a:solidFill>
                <a:latin typeface="Arial"/>
                <a:cs typeface="Arial"/>
              </a:rPr>
              <a:t>h( )</a:t>
            </a:r>
            <a:r>
              <a:rPr sz="3600" spc="-135" dirty="0">
                <a:solidFill>
                  <a:srgbClr val="902422"/>
                </a:solidFill>
                <a:latin typeface="Cambria"/>
                <a:cs typeface="Cambria"/>
              </a:rPr>
              <a:t>⟶  </a:t>
            </a:r>
            <a:r>
              <a:rPr sz="3600" spc="60" dirty="0">
                <a:solidFill>
                  <a:srgbClr val="577198"/>
                </a:solidFill>
                <a:latin typeface="Arial"/>
                <a:cs typeface="Arial"/>
              </a:rPr>
              <a:t>Not</a:t>
            </a:r>
            <a:r>
              <a:rPr sz="3600" spc="-5" dirty="0">
                <a:solidFill>
                  <a:srgbClr val="577198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577198"/>
                </a:solidFill>
                <a:latin typeface="Arial"/>
                <a:cs typeface="Arial"/>
              </a:rPr>
              <a:t>handled?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7000" y="3205479"/>
            <a:ext cx="8184515" cy="33020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f(a,b):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ts val="377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ts val="4190"/>
              </a:lnSpc>
            </a:pPr>
            <a:r>
              <a:rPr sz="4800" baseline="-3472" dirty="0">
                <a:solidFill>
                  <a:srgbClr val="59824B"/>
                </a:solidFill>
                <a:latin typeface="Courier New"/>
                <a:cs typeface="Courier New"/>
              </a:rPr>
              <a:t>g(a) </a:t>
            </a:r>
            <a:r>
              <a:rPr sz="3600" spc="-15" dirty="0">
                <a:solidFill>
                  <a:srgbClr val="577198"/>
                </a:solidFill>
                <a:latin typeface="Cambria"/>
                <a:cs typeface="Cambria"/>
              </a:rPr>
              <a:t>⟵</a:t>
            </a:r>
            <a:r>
              <a:rPr sz="3600" spc="-15" dirty="0">
                <a:solidFill>
                  <a:srgbClr val="577198"/>
                </a:solidFill>
                <a:latin typeface="Arial"/>
                <a:cs typeface="Arial"/>
              </a:rPr>
              <a:t>IndexError </a:t>
            </a:r>
            <a:r>
              <a:rPr sz="3600" spc="5" dirty="0">
                <a:solidFill>
                  <a:srgbClr val="577198"/>
                </a:solidFill>
                <a:latin typeface="Arial"/>
                <a:cs typeface="Arial"/>
              </a:rPr>
              <a:t>inherited </a:t>
            </a:r>
            <a:r>
              <a:rPr sz="3600" spc="25" dirty="0">
                <a:solidFill>
                  <a:srgbClr val="577198"/>
                </a:solidFill>
                <a:latin typeface="Arial"/>
                <a:cs typeface="Arial"/>
              </a:rPr>
              <a:t>from </a:t>
            </a:r>
            <a:r>
              <a:rPr sz="3600" spc="-105" dirty="0">
                <a:solidFill>
                  <a:srgbClr val="577198"/>
                </a:solidFill>
                <a:latin typeface="Arial"/>
                <a:cs typeface="Arial"/>
              </a:rPr>
              <a:t>g(</a:t>
            </a:r>
            <a:r>
              <a:rPr sz="3600" spc="150" dirty="0">
                <a:solidFill>
                  <a:srgbClr val="577198"/>
                </a:solidFill>
                <a:latin typeface="Arial"/>
                <a:cs typeface="Arial"/>
              </a:rPr>
              <a:t> </a:t>
            </a:r>
            <a:r>
              <a:rPr sz="3600" spc="-270" dirty="0">
                <a:solidFill>
                  <a:srgbClr val="577198"/>
                </a:solidFill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  <a:p>
            <a:pPr marL="5410200">
              <a:lnSpc>
                <a:spcPts val="4260"/>
              </a:lnSpc>
            </a:pPr>
            <a:r>
              <a:rPr sz="3600" spc="60" dirty="0">
                <a:solidFill>
                  <a:srgbClr val="BF6322"/>
                </a:solidFill>
                <a:latin typeface="Arial"/>
                <a:cs typeface="Arial"/>
              </a:rPr>
              <a:t>Not</a:t>
            </a:r>
            <a:r>
              <a:rPr sz="3600" spc="-85" dirty="0">
                <a:solidFill>
                  <a:srgbClr val="BF6322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BF6322"/>
                </a:solidFill>
                <a:latin typeface="Arial"/>
                <a:cs typeface="Arial"/>
              </a:rPr>
              <a:t>handled?</a:t>
            </a:r>
            <a:endParaRPr sz="3600">
              <a:latin typeface="Arial"/>
              <a:cs typeface="Arial"/>
            </a:endParaRPr>
          </a:p>
          <a:p>
            <a:pPr marR="393065" algn="ctr">
              <a:lnSpc>
                <a:spcPct val="100000"/>
              </a:lnSpc>
              <a:spcBef>
                <a:spcPts val="68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g(m):</a:t>
            </a:r>
            <a:endParaRPr sz="3200">
              <a:latin typeface="Courier New"/>
              <a:cs typeface="Courier New"/>
            </a:endParaRPr>
          </a:p>
          <a:p>
            <a:pPr marR="1124585" algn="ctr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..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500" y="3340100"/>
            <a:ext cx="2825115" cy="28346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687705">
              <a:lnSpc>
                <a:spcPts val="4300"/>
              </a:lnSpc>
              <a:spcBef>
                <a:spcPts val="260"/>
              </a:spcBef>
            </a:pPr>
            <a:r>
              <a:rPr sz="3600" spc="-20" dirty="0">
                <a:solidFill>
                  <a:srgbClr val="BF6322"/>
                </a:solidFill>
                <a:latin typeface="Arial"/>
                <a:cs typeface="Arial"/>
              </a:rPr>
              <a:t>IndexEr</a:t>
            </a:r>
            <a:r>
              <a:rPr sz="3600" spc="-80" dirty="0">
                <a:solidFill>
                  <a:srgbClr val="BF6322"/>
                </a:solidFill>
                <a:latin typeface="Arial"/>
                <a:cs typeface="Arial"/>
              </a:rPr>
              <a:t>r</a:t>
            </a:r>
            <a:r>
              <a:rPr sz="3600" spc="25" dirty="0">
                <a:solidFill>
                  <a:srgbClr val="BF6322"/>
                </a:solidFill>
                <a:latin typeface="Arial"/>
                <a:cs typeface="Arial"/>
              </a:rPr>
              <a:t>or  </a:t>
            </a:r>
            <a:r>
              <a:rPr sz="3600" spc="5" dirty="0">
                <a:solidFill>
                  <a:srgbClr val="BF6322"/>
                </a:solidFill>
                <a:latin typeface="Arial"/>
                <a:cs typeface="Arial"/>
              </a:rPr>
              <a:t>inherited  </a:t>
            </a:r>
            <a:r>
              <a:rPr sz="3600" spc="25" dirty="0">
                <a:solidFill>
                  <a:srgbClr val="BF6322"/>
                </a:solidFill>
                <a:latin typeface="Arial"/>
                <a:cs typeface="Arial"/>
              </a:rPr>
              <a:t>from </a:t>
            </a:r>
            <a:r>
              <a:rPr sz="3600" spc="-105" dirty="0">
                <a:solidFill>
                  <a:srgbClr val="BF6322"/>
                </a:solidFill>
                <a:latin typeface="Arial"/>
                <a:cs typeface="Arial"/>
              </a:rPr>
              <a:t>f(</a:t>
            </a:r>
            <a:r>
              <a:rPr sz="3600" spc="-55" dirty="0">
                <a:solidFill>
                  <a:srgbClr val="BF6322"/>
                </a:solidFill>
                <a:latin typeface="Arial"/>
                <a:cs typeface="Arial"/>
              </a:rPr>
              <a:t> </a:t>
            </a:r>
            <a:r>
              <a:rPr sz="3600" spc="-270" dirty="0">
                <a:solidFill>
                  <a:srgbClr val="BF6322"/>
                </a:solidFill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  <a:p>
            <a:pPr marL="50800" marR="5080">
              <a:lnSpc>
                <a:spcPts val="4300"/>
              </a:lnSpc>
              <a:spcBef>
                <a:spcPts val="600"/>
              </a:spcBef>
            </a:pPr>
            <a:r>
              <a:rPr sz="3600" spc="60" dirty="0">
                <a:solidFill>
                  <a:srgbClr val="574170"/>
                </a:solidFill>
                <a:latin typeface="Arial"/>
                <a:cs typeface="Arial"/>
              </a:rPr>
              <a:t>Not</a:t>
            </a:r>
            <a:r>
              <a:rPr sz="3600" spc="-95" dirty="0">
                <a:solidFill>
                  <a:srgbClr val="574170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574170"/>
                </a:solidFill>
                <a:latin typeface="Arial"/>
                <a:cs typeface="Arial"/>
              </a:rPr>
              <a:t>handled?  </a:t>
            </a:r>
            <a:r>
              <a:rPr sz="3600" spc="25" dirty="0">
                <a:solidFill>
                  <a:srgbClr val="574170"/>
                </a:solidFill>
                <a:latin typeface="Arial"/>
                <a:cs typeface="Arial"/>
              </a:rPr>
              <a:t>Abort!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38023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029002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45276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60262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960" y="75248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0520" rIns="0" bIns="0" rtlCol="0">
            <a:spAutoFit/>
          </a:bodyPr>
          <a:lstStyle/>
          <a:p>
            <a:pPr marL="27940" marR="5080">
              <a:lnSpc>
                <a:spcPts val="4300"/>
              </a:lnSpc>
              <a:spcBef>
                <a:spcPts val="260"/>
              </a:spcBef>
            </a:pPr>
            <a:r>
              <a:rPr spc="25" dirty="0"/>
              <a:t>Exception </a:t>
            </a:r>
            <a:r>
              <a:rPr spc="10" dirty="0"/>
              <a:t>handling </a:t>
            </a:r>
            <a:r>
              <a:rPr spc="15" dirty="0"/>
              <a:t>allows </a:t>
            </a:r>
            <a:r>
              <a:rPr spc="-5" dirty="0"/>
              <a:t>us </a:t>
            </a:r>
            <a:r>
              <a:rPr spc="90" dirty="0"/>
              <a:t>to </a:t>
            </a:r>
            <a:r>
              <a:rPr spc="5" dirty="0"/>
              <a:t>gracefully</a:t>
            </a:r>
            <a:r>
              <a:rPr spc="-160" dirty="0"/>
              <a:t> </a:t>
            </a:r>
            <a:r>
              <a:rPr spc="-5" dirty="0"/>
              <a:t>deal  </a:t>
            </a:r>
            <a:r>
              <a:rPr spc="60" dirty="0"/>
              <a:t>with </a:t>
            </a:r>
            <a:r>
              <a:rPr spc="-5" dirty="0"/>
              <a:t>run </a:t>
            </a:r>
            <a:r>
              <a:rPr spc="25" dirty="0"/>
              <a:t>time</a:t>
            </a:r>
            <a:r>
              <a:rPr spc="-65" dirty="0"/>
              <a:t> </a:t>
            </a:r>
            <a:r>
              <a:rPr spc="-15" dirty="0"/>
              <a:t>errors</a:t>
            </a:r>
          </a:p>
          <a:p>
            <a:pPr marL="27940" marR="375285">
              <a:lnSpc>
                <a:spcPts val="4300"/>
              </a:lnSpc>
              <a:spcBef>
                <a:spcPts val="3200"/>
              </a:spcBef>
            </a:pPr>
            <a:r>
              <a:rPr spc="-25" dirty="0"/>
              <a:t>Can </a:t>
            </a:r>
            <a:r>
              <a:rPr spc="50" dirty="0"/>
              <a:t>check </a:t>
            </a:r>
            <a:r>
              <a:rPr spc="40" dirty="0"/>
              <a:t>type </a:t>
            </a:r>
            <a:r>
              <a:rPr spc="55" dirty="0"/>
              <a:t>of </a:t>
            </a:r>
            <a:r>
              <a:rPr spc="-15" dirty="0"/>
              <a:t>error </a:t>
            </a:r>
            <a:r>
              <a:rPr spc="15" dirty="0"/>
              <a:t>and </a:t>
            </a:r>
            <a:r>
              <a:rPr spc="10" dirty="0"/>
              <a:t>take</a:t>
            </a:r>
            <a:r>
              <a:rPr spc="-130" dirty="0"/>
              <a:t> </a:t>
            </a:r>
            <a:r>
              <a:rPr spc="25" dirty="0"/>
              <a:t>appropriate  </a:t>
            </a:r>
            <a:r>
              <a:rPr spc="35" dirty="0"/>
              <a:t>action </a:t>
            </a:r>
            <a:r>
              <a:rPr spc="25" dirty="0"/>
              <a:t>based on</a:t>
            </a:r>
            <a:r>
              <a:rPr spc="-70" dirty="0"/>
              <a:t> </a:t>
            </a:r>
            <a:r>
              <a:rPr spc="40" dirty="0"/>
              <a:t>type</a:t>
            </a:r>
          </a:p>
          <a:p>
            <a:pPr marL="27940" marR="342900">
              <a:lnSpc>
                <a:spcPts val="4300"/>
              </a:lnSpc>
              <a:spcBef>
                <a:spcPts val="3200"/>
              </a:spcBef>
            </a:pPr>
            <a:r>
              <a:rPr spc="-25" dirty="0"/>
              <a:t>Can </a:t>
            </a:r>
            <a:r>
              <a:rPr spc="0" dirty="0"/>
              <a:t>change </a:t>
            </a:r>
            <a:r>
              <a:rPr spc="60" dirty="0"/>
              <a:t>coding </a:t>
            </a:r>
            <a:r>
              <a:rPr spc="5" dirty="0"/>
              <a:t>style </a:t>
            </a:r>
            <a:r>
              <a:rPr spc="90" dirty="0"/>
              <a:t>to </a:t>
            </a:r>
            <a:r>
              <a:rPr spc="40" dirty="0"/>
              <a:t>exploit</a:t>
            </a:r>
            <a:r>
              <a:rPr spc="-155" dirty="0"/>
              <a:t> </a:t>
            </a:r>
            <a:r>
              <a:rPr spc="35" dirty="0"/>
              <a:t>exception  </a:t>
            </a:r>
            <a:r>
              <a:rPr spc="10" dirty="0"/>
              <a:t>handling</a:t>
            </a:r>
          </a:p>
          <a:p>
            <a:pPr marL="27940" marR="595630">
              <a:lnSpc>
                <a:spcPts val="4300"/>
              </a:lnSpc>
              <a:spcBef>
                <a:spcPts val="3200"/>
              </a:spcBef>
            </a:pPr>
            <a:r>
              <a:rPr spc="-35" dirty="0"/>
              <a:t>When </a:t>
            </a:r>
            <a:r>
              <a:rPr spc="0" dirty="0"/>
              <a:t>dealing </a:t>
            </a:r>
            <a:r>
              <a:rPr spc="60" dirty="0"/>
              <a:t>with </a:t>
            </a:r>
            <a:r>
              <a:rPr spc="-5" dirty="0"/>
              <a:t>files </a:t>
            </a:r>
            <a:r>
              <a:rPr spc="15" dirty="0"/>
              <a:t>and </a:t>
            </a:r>
            <a:r>
              <a:rPr spc="65" dirty="0"/>
              <a:t>input/output,  </a:t>
            </a:r>
            <a:r>
              <a:rPr spc="35" dirty="0"/>
              <a:t>exception </a:t>
            </a:r>
            <a:r>
              <a:rPr spc="10" dirty="0"/>
              <a:t>handling </a:t>
            </a:r>
            <a:r>
              <a:rPr spc="30" dirty="0"/>
              <a:t>becomes </a:t>
            </a:r>
            <a:r>
              <a:rPr spc="-20" dirty="0"/>
              <a:t>very</a:t>
            </a:r>
            <a:r>
              <a:rPr spc="-110" dirty="0"/>
              <a:t> </a:t>
            </a:r>
            <a:r>
              <a:rPr spc="50" dirty="0"/>
              <a:t>important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100869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When </a:t>
            </a:r>
            <a:r>
              <a:rPr spc="-95" dirty="0"/>
              <a:t>things </a:t>
            </a:r>
            <a:r>
              <a:rPr spc="-5" dirty="0"/>
              <a:t>go </a:t>
            </a:r>
            <a:r>
              <a:rPr spc="-55" dirty="0"/>
              <a:t>wrong</a:t>
            </a:r>
            <a:r>
              <a:rPr spc="250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6386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45911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55436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460" y="64961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960" y="74486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4000" y="3416300"/>
            <a:ext cx="8743315" cy="438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Some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errors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be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anticipated</a:t>
            </a:r>
            <a:endParaRPr sz="3600">
              <a:latin typeface="Arial"/>
              <a:cs typeface="Arial"/>
            </a:endParaRPr>
          </a:p>
          <a:p>
            <a:pPr marL="12700" marR="2609215">
              <a:lnSpc>
                <a:spcPct val="173600"/>
              </a:lnSpc>
            </a:pP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Others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are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unexpected 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Predictable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error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—</a:t>
            </a:r>
            <a:r>
              <a:rPr sz="3600" spc="-4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35" dirty="0">
                <a:solidFill>
                  <a:srgbClr val="902422"/>
                </a:solidFill>
                <a:latin typeface="Arial"/>
                <a:cs typeface="Arial"/>
              </a:rPr>
              <a:t>exception</a:t>
            </a:r>
            <a:endParaRPr sz="3600">
              <a:latin typeface="Arial"/>
              <a:cs typeface="Arial"/>
            </a:endParaRPr>
          </a:p>
          <a:p>
            <a:pPr marL="12700" marR="5080" indent="444500">
              <a:lnSpc>
                <a:spcPct val="173600"/>
              </a:lnSpc>
            </a:pP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Normal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situation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vs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exceptional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situation  Contingency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plan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— </a:t>
            </a:r>
            <a:r>
              <a:rPr sz="3600" spc="35" dirty="0">
                <a:solidFill>
                  <a:srgbClr val="902422"/>
                </a:solidFill>
                <a:latin typeface="Arial"/>
                <a:cs typeface="Arial"/>
              </a:rPr>
              <a:t>exception</a:t>
            </a:r>
            <a:r>
              <a:rPr sz="3600" spc="-50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10" dirty="0">
                <a:solidFill>
                  <a:srgbClr val="902422"/>
                </a:solidFill>
                <a:latin typeface="Arial"/>
                <a:cs typeface="Arial"/>
              </a:rPr>
              <a:t>handling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4942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Exception</a:t>
            </a:r>
            <a:r>
              <a:rPr spc="-30" dirty="0"/>
              <a:t> </a:t>
            </a:r>
            <a:r>
              <a:rPr spc="-140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281697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431557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460" y="581417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960" y="731277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960" y="826527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27940" marR="713105">
              <a:lnSpc>
                <a:spcPts val="4300"/>
              </a:lnSpc>
              <a:spcBef>
                <a:spcPts val="260"/>
              </a:spcBef>
            </a:pPr>
            <a:r>
              <a:rPr spc="-5" dirty="0"/>
              <a:t>If </a:t>
            </a:r>
            <a:r>
              <a:rPr spc="25" dirty="0"/>
              <a:t>something </a:t>
            </a:r>
            <a:r>
              <a:rPr spc="5" dirty="0"/>
              <a:t>goes </a:t>
            </a:r>
            <a:r>
              <a:rPr spc="25" dirty="0"/>
              <a:t>wrong, provide</a:t>
            </a:r>
            <a:r>
              <a:rPr spc="-20" dirty="0"/>
              <a:t> </a:t>
            </a:r>
            <a:r>
              <a:rPr spc="50" dirty="0"/>
              <a:t>“corrective  </a:t>
            </a:r>
            <a:r>
              <a:rPr spc="80" dirty="0"/>
              <a:t>action”</a:t>
            </a:r>
          </a:p>
          <a:p>
            <a:pPr marL="472440" marR="385445">
              <a:lnSpc>
                <a:spcPts val="4300"/>
              </a:lnSpc>
              <a:spcBef>
                <a:spcPts val="3200"/>
              </a:spcBef>
            </a:pPr>
            <a:r>
              <a:rPr spc="-55" dirty="0"/>
              <a:t>File </a:t>
            </a:r>
            <a:r>
              <a:rPr spc="60" dirty="0"/>
              <a:t>not </a:t>
            </a:r>
            <a:r>
              <a:rPr spc="50" dirty="0"/>
              <a:t>found </a:t>
            </a:r>
            <a:r>
              <a:rPr dirty="0"/>
              <a:t>— </a:t>
            </a:r>
            <a:r>
              <a:rPr spc="25" dirty="0"/>
              <a:t>display </a:t>
            </a:r>
            <a:r>
              <a:rPr spc="-70" dirty="0"/>
              <a:t>a </a:t>
            </a:r>
            <a:r>
              <a:rPr spc="-15" dirty="0"/>
              <a:t>message </a:t>
            </a:r>
            <a:r>
              <a:rPr spc="15" dirty="0"/>
              <a:t>and</a:t>
            </a:r>
            <a:r>
              <a:rPr spc="-15" dirty="0"/>
              <a:t> </a:t>
            </a:r>
            <a:r>
              <a:rPr dirty="0"/>
              <a:t>ask  </a:t>
            </a:r>
            <a:r>
              <a:rPr spc="-20" dirty="0"/>
              <a:t>user </a:t>
            </a:r>
            <a:r>
              <a:rPr spc="90" dirty="0"/>
              <a:t>to </a:t>
            </a:r>
            <a:r>
              <a:rPr spc="5" dirty="0"/>
              <a:t>retype</a:t>
            </a:r>
            <a:r>
              <a:rPr spc="-85" dirty="0"/>
              <a:t> </a:t>
            </a:r>
            <a:r>
              <a:rPr spc="-10" dirty="0"/>
              <a:t>filename</a:t>
            </a:r>
          </a:p>
          <a:p>
            <a:pPr marL="472440" marR="5080">
              <a:lnSpc>
                <a:spcPts val="4300"/>
              </a:lnSpc>
              <a:spcBef>
                <a:spcPts val="3200"/>
              </a:spcBef>
            </a:pPr>
            <a:r>
              <a:rPr spc="25" dirty="0"/>
              <a:t>List index </a:t>
            </a:r>
            <a:r>
              <a:rPr spc="60" dirty="0"/>
              <a:t>out </a:t>
            </a:r>
            <a:r>
              <a:rPr spc="55" dirty="0"/>
              <a:t>of </a:t>
            </a:r>
            <a:r>
              <a:rPr spc="50" dirty="0"/>
              <a:t>bounds </a:t>
            </a:r>
            <a:r>
              <a:rPr dirty="0"/>
              <a:t>— </a:t>
            </a:r>
            <a:r>
              <a:rPr spc="25" dirty="0"/>
              <a:t>provide</a:t>
            </a:r>
            <a:r>
              <a:rPr spc="-250" dirty="0"/>
              <a:t> </a:t>
            </a:r>
            <a:r>
              <a:rPr spc="40" dirty="0"/>
              <a:t>diagnostic  </a:t>
            </a:r>
            <a:r>
              <a:rPr spc="25" dirty="0"/>
              <a:t>information </a:t>
            </a:r>
            <a:r>
              <a:rPr spc="90" dirty="0"/>
              <a:t>to </a:t>
            </a:r>
            <a:r>
              <a:rPr spc="10" dirty="0"/>
              <a:t>help </a:t>
            </a:r>
            <a:r>
              <a:rPr spc="50" dirty="0"/>
              <a:t>debug</a:t>
            </a:r>
            <a:r>
              <a:rPr spc="-140" dirty="0"/>
              <a:t> </a:t>
            </a:r>
            <a:r>
              <a:rPr spc="-15" dirty="0"/>
              <a:t>error</a:t>
            </a:r>
          </a:p>
          <a:p>
            <a:pPr marL="27940" marR="500380">
              <a:lnSpc>
                <a:spcPts val="7500"/>
              </a:lnSpc>
              <a:spcBef>
                <a:spcPts val="640"/>
              </a:spcBef>
            </a:pPr>
            <a:r>
              <a:rPr spc="-5" dirty="0"/>
              <a:t>Need </a:t>
            </a:r>
            <a:r>
              <a:rPr spc="10" dirty="0"/>
              <a:t>mechanism </a:t>
            </a:r>
            <a:r>
              <a:rPr spc="90" dirty="0"/>
              <a:t>to </a:t>
            </a:r>
            <a:r>
              <a:rPr dirty="0"/>
              <a:t>internally </a:t>
            </a:r>
            <a:r>
              <a:rPr spc="40" dirty="0"/>
              <a:t>trap</a:t>
            </a:r>
            <a:r>
              <a:rPr spc="-75" dirty="0"/>
              <a:t> </a:t>
            </a:r>
            <a:r>
              <a:rPr spc="30" dirty="0"/>
              <a:t>exceptions  </a:t>
            </a:r>
            <a:r>
              <a:rPr spc="-35" dirty="0"/>
              <a:t>An </a:t>
            </a:r>
            <a:r>
              <a:rPr spc="40" dirty="0"/>
              <a:t>untapped </a:t>
            </a:r>
            <a:r>
              <a:rPr spc="35" dirty="0"/>
              <a:t>exception </a:t>
            </a:r>
            <a:r>
              <a:rPr spc="25" dirty="0"/>
              <a:t>will </a:t>
            </a:r>
            <a:r>
              <a:rPr spc="50" dirty="0"/>
              <a:t>abort </a:t>
            </a:r>
            <a:r>
              <a:rPr spc="15" dirty="0"/>
              <a:t>the</a:t>
            </a:r>
            <a:r>
              <a:rPr spc="-120" dirty="0"/>
              <a:t> </a:t>
            </a:r>
            <a:r>
              <a:rPr spc="25" dirty="0"/>
              <a:t>program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8191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Types </a:t>
            </a:r>
            <a:r>
              <a:rPr spc="-70" dirty="0"/>
              <a:t>of</a:t>
            </a:r>
            <a:r>
              <a:rPr spc="265" dirty="0"/>
              <a:t> </a:t>
            </a:r>
            <a:r>
              <a:rPr spc="-155" dirty="0"/>
              <a:t>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3719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43244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460" y="62294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460" y="71819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4000" y="3149600"/>
            <a:ext cx="9341485" cy="493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Python notifies you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diﬀerent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types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600" spc="-16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errors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80"/>
              </a:spcBef>
            </a:pP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Most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common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error,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invalid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Python</a:t>
            </a:r>
            <a:r>
              <a:rPr sz="3600" spc="-9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code</a:t>
            </a:r>
            <a:endParaRPr sz="36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379"/>
              </a:spcBef>
            </a:pPr>
            <a:r>
              <a:rPr sz="3200" spc="-5" dirty="0">
                <a:solidFill>
                  <a:srgbClr val="902422"/>
                </a:solidFill>
                <a:latin typeface="Courier New"/>
                <a:cs typeface="Courier New"/>
              </a:rPr>
              <a:t>SyntaxError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: invalid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syntax</a:t>
            </a:r>
            <a:endParaRPr sz="32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3459"/>
              </a:spcBef>
            </a:pP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Not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much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you can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do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with</a:t>
            </a:r>
            <a:r>
              <a:rPr sz="3600" spc="-26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this!</a:t>
            </a:r>
            <a:endParaRPr sz="3600">
              <a:latin typeface="Arial"/>
              <a:cs typeface="Arial"/>
            </a:endParaRPr>
          </a:p>
          <a:p>
            <a:pPr marL="457200" marR="95885">
              <a:lnSpc>
                <a:spcPts val="4300"/>
              </a:lnSpc>
              <a:spcBef>
                <a:spcPts val="3340"/>
              </a:spcBef>
            </a:pPr>
            <a:r>
              <a:rPr sz="3600" spc="-175" dirty="0">
                <a:solidFill>
                  <a:srgbClr val="53585F"/>
                </a:solidFill>
                <a:latin typeface="Arial"/>
                <a:cs typeface="Arial"/>
              </a:rPr>
              <a:t>We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are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interested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errors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that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occur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when 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code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being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executed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58191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Types </a:t>
            </a:r>
            <a:r>
              <a:rPr spc="-70" dirty="0"/>
              <a:t>of</a:t>
            </a:r>
            <a:r>
              <a:rPr spc="265" dirty="0"/>
              <a:t> </a:t>
            </a:r>
            <a:r>
              <a:rPr spc="-155" dirty="0"/>
              <a:t>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1102099" y="4118657"/>
            <a:ext cx="177538" cy="177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099" y="5670089"/>
            <a:ext cx="177538" cy="177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099" y="7221521"/>
            <a:ext cx="177538" cy="177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9500" y="3033776"/>
            <a:ext cx="10803255" cy="51568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0" dirty="0">
                <a:solidFill>
                  <a:srgbClr val="53585F"/>
                </a:solidFill>
                <a:latin typeface="Arial"/>
                <a:cs typeface="Arial"/>
              </a:rPr>
              <a:t>Some </a:t>
            </a:r>
            <a:r>
              <a:rPr sz="3300" spc="-10" dirty="0">
                <a:solidFill>
                  <a:srgbClr val="53585F"/>
                </a:solidFill>
                <a:latin typeface="Arial"/>
                <a:cs typeface="Arial"/>
              </a:rPr>
              <a:t>errors </a:t>
            </a:r>
            <a:r>
              <a:rPr sz="3300" spc="10" dirty="0">
                <a:solidFill>
                  <a:srgbClr val="53585F"/>
                </a:solidFill>
                <a:latin typeface="Arial"/>
                <a:cs typeface="Arial"/>
              </a:rPr>
              <a:t>while </a:t>
            </a:r>
            <a:r>
              <a:rPr sz="3300" spc="60" dirty="0">
                <a:solidFill>
                  <a:srgbClr val="53585F"/>
                </a:solidFill>
                <a:latin typeface="Arial"/>
                <a:cs typeface="Arial"/>
              </a:rPr>
              <a:t>code </a:t>
            </a:r>
            <a:r>
              <a:rPr sz="3300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300" spc="25" dirty="0">
                <a:solidFill>
                  <a:srgbClr val="53585F"/>
                </a:solidFill>
                <a:latin typeface="Arial"/>
                <a:cs typeface="Arial"/>
              </a:rPr>
              <a:t>executing </a:t>
            </a:r>
            <a:r>
              <a:rPr sz="3300" spc="5" dirty="0">
                <a:solidFill>
                  <a:srgbClr val="53585F"/>
                </a:solidFill>
                <a:latin typeface="Arial"/>
                <a:cs typeface="Arial"/>
              </a:rPr>
              <a:t>(run-time</a:t>
            </a:r>
            <a:r>
              <a:rPr sz="3300" spc="-10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00" spc="-40" dirty="0">
                <a:solidFill>
                  <a:srgbClr val="53585F"/>
                </a:solidFill>
                <a:latin typeface="Arial"/>
                <a:cs typeface="Arial"/>
              </a:rPr>
              <a:t>errors)</a:t>
            </a:r>
            <a:endParaRPr sz="3300">
              <a:latin typeface="Arial"/>
              <a:cs typeface="Arial"/>
            </a:endParaRPr>
          </a:p>
          <a:p>
            <a:pPr marL="419100">
              <a:lnSpc>
                <a:spcPct val="100000"/>
              </a:lnSpc>
              <a:spcBef>
                <a:spcPts val="2935"/>
              </a:spcBef>
            </a:pPr>
            <a:r>
              <a:rPr sz="3300" spc="-10" dirty="0">
                <a:solidFill>
                  <a:srgbClr val="53585F"/>
                </a:solidFill>
                <a:latin typeface="Arial"/>
                <a:cs typeface="Arial"/>
              </a:rPr>
              <a:t>Name </a:t>
            </a:r>
            <a:r>
              <a:rPr sz="3300" spc="15" dirty="0">
                <a:solidFill>
                  <a:srgbClr val="53585F"/>
                </a:solidFill>
                <a:latin typeface="Arial"/>
                <a:cs typeface="Arial"/>
              </a:rPr>
              <a:t>used </a:t>
            </a:r>
            <a:r>
              <a:rPr sz="3300" spc="5" dirty="0">
                <a:solidFill>
                  <a:srgbClr val="53585F"/>
                </a:solidFill>
                <a:latin typeface="Arial"/>
                <a:cs typeface="Arial"/>
              </a:rPr>
              <a:t>before </a:t>
            </a:r>
            <a:r>
              <a:rPr sz="3300" spc="-20" dirty="0">
                <a:solidFill>
                  <a:srgbClr val="53585F"/>
                </a:solidFill>
                <a:latin typeface="Arial"/>
                <a:cs typeface="Arial"/>
              </a:rPr>
              <a:t>value </a:t>
            </a:r>
            <a:r>
              <a:rPr sz="3300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3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00" spc="25" dirty="0">
                <a:solidFill>
                  <a:srgbClr val="53585F"/>
                </a:solidFill>
                <a:latin typeface="Arial"/>
                <a:cs typeface="Arial"/>
              </a:rPr>
              <a:t>defined</a:t>
            </a:r>
            <a:endParaRPr sz="33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485"/>
              </a:spcBef>
            </a:pPr>
            <a:r>
              <a:rPr sz="2950" spc="-5" dirty="0">
                <a:solidFill>
                  <a:srgbClr val="902422"/>
                </a:solidFill>
                <a:latin typeface="Courier New"/>
                <a:cs typeface="Courier New"/>
              </a:rPr>
              <a:t>NameError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: </a:t>
            </a:r>
            <a:r>
              <a:rPr sz="2950" spc="-10" dirty="0">
                <a:solidFill>
                  <a:srgbClr val="59824B"/>
                </a:solidFill>
                <a:latin typeface="Courier New"/>
                <a:cs typeface="Courier New"/>
              </a:rPr>
              <a:t>name 'x' is not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 defined</a:t>
            </a:r>
            <a:endParaRPr sz="295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3304"/>
              </a:spcBef>
            </a:pPr>
            <a:r>
              <a:rPr sz="3300" dirty="0">
                <a:solidFill>
                  <a:srgbClr val="53585F"/>
                </a:solidFill>
                <a:latin typeface="Arial"/>
                <a:cs typeface="Arial"/>
              </a:rPr>
              <a:t>Division </a:t>
            </a:r>
            <a:r>
              <a:rPr sz="3300" spc="60" dirty="0">
                <a:solidFill>
                  <a:srgbClr val="53585F"/>
                </a:solidFill>
                <a:latin typeface="Arial"/>
                <a:cs typeface="Arial"/>
              </a:rPr>
              <a:t>by </a:t>
            </a:r>
            <a:r>
              <a:rPr sz="3300" spc="-30" dirty="0">
                <a:solidFill>
                  <a:srgbClr val="53585F"/>
                </a:solidFill>
                <a:latin typeface="Arial"/>
                <a:cs typeface="Arial"/>
              </a:rPr>
              <a:t>zero </a:t>
            </a:r>
            <a:r>
              <a:rPr sz="3300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300" spc="30" dirty="0">
                <a:solidFill>
                  <a:srgbClr val="53585F"/>
                </a:solidFill>
                <a:latin typeface="Arial"/>
                <a:cs typeface="Arial"/>
              </a:rPr>
              <a:t>arithmetic</a:t>
            </a:r>
            <a:r>
              <a:rPr sz="3300" spc="-4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00" spc="5" dirty="0">
                <a:solidFill>
                  <a:srgbClr val="53585F"/>
                </a:solidFill>
                <a:latin typeface="Arial"/>
                <a:cs typeface="Arial"/>
              </a:rPr>
              <a:t>expression</a:t>
            </a:r>
            <a:endParaRPr sz="33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485"/>
              </a:spcBef>
            </a:pPr>
            <a:r>
              <a:rPr sz="2950" spc="-5" dirty="0">
                <a:solidFill>
                  <a:srgbClr val="902422"/>
                </a:solidFill>
                <a:latin typeface="Courier New"/>
                <a:cs typeface="Courier New"/>
              </a:rPr>
              <a:t>ZeroDivisionError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: </a:t>
            </a:r>
            <a:r>
              <a:rPr sz="2950" spc="-10" dirty="0">
                <a:solidFill>
                  <a:srgbClr val="59824B"/>
                </a:solidFill>
                <a:latin typeface="Courier New"/>
                <a:cs typeface="Courier New"/>
              </a:rPr>
              <a:t>division by</a:t>
            </a:r>
            <a:r>
              <a:rPr sz="295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zero</a:t>
            </a:r>
            <a:endParaRPr sz="295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3204"/>
              </a:spcBef>
            </a:pPr>
            <a:r>
              <a:rPr sz="3300" dirty="0">
                <a:solidFill>
                  <a:srgbClr val="53585F"/>
                </a:solidFill>
                <a:latin typeface="Arial"/>
                <a:cs typeface="Arial"/>
              </a:rPr>
              <a:t>Invalid </a:t>
            </a:r>
            <a:r>
              <a:rPr sz="3300" spc="25" dirty="0">
                <a:solidFill>
                  <a:srgbClr val="53585F"/>
                </a:solidFill>
                <a:latin typeface="Arial"/>
                <a:cs typeface="Arial"/>
              </a:rPr>
              <a:t>list</a:t>
            </a:r>
            <a:r>
              <a:rPr sz="33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00" spc="25" dirty="0">
                <a:solidFill>
                  <a:srgbClr val="53585F"/>
                </a:solidFill>
                <a:latin typeface="Arial"/>
                <a:cs typeface="Arial"/>
              </a:rPr>
              <a:t>index</a:t>
            </a:r>
            <a:endParaRPr sz="33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485"/>
              </a:spcBef>
            </a:pPr>
            <a:r>
              <a:rPr sz="2950" spc="-5" dirty="0">
                <a:solidFill>
                  <a:srgbClr val="902422"/>
                </a:solidFill>
                <a:latin typeface="Courier New"/>
                <a:cs typeface="Courier New"/>
              </a:rPr>
              <a:t>IndexError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: </a:t>
            </a:r>
            <a:r>
              <a:rPr sz="2950" spc="-10" dirty="0">
                <a:solidFill>
                  <a:srgbClr val="59824B"/>
                </a:solidFill>
                <a:latin typeface="Courier New"/>
                <a:cs typeface="Courier New"/>
              </a:rPr>
              <a:t>list assignment index out of </a:t>
            </a:r>
            <a:r>
              <a:rPr sz="2950" spc="-5" dirty="0">
                <a:solidFill>
                  <a:srgbClr val="59824B"/>
                </a:solidFill>
                <a:latin typeface="Courier New"/>
                <a:cs typeface="Courier New"/>
              </a:rPr>
              <a:t>range</a:t>
            </a:r>
            <a:endParaRPr sz="2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47345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Terminology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2708574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3671434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5922718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460" y="6875218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960" y="8373818"/>
            <a:ext cx="192976" cy="192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Raise </a:t>
            </a:r>
            <a:r>
              <a:rPr spc="-35" dirty="0"/>
              <a:t>an</a:t>
            </a:r>
            <a:r>
              <a:rPr spc="50" dirty="0"/>
              <a:t> </a:t>
            </a:r>
            <a:r>
              <a:rPr spc="35" dirty="0"/>
              <a:t>exception</a:t>
            </a:r>
          </a:p>
          <a:p>
            <a:pPr marL="472440" marR="1487170">
              <a:lnSpc>
                <a:spcPts val="4300"/>
              </a:lnSpc>
              <a:spcBef>
                <a:spcPts val="3440"/>
              </a:spcBef>
            </a:pPr>
            <a:r>
              <a:rPr spc="-45" dirty="0"/>
              <a:t>Run </a:t>
            </a:r>
            <a:r>
              <a:rPr spc="25" dirty="0"/>
              <a:t>time </a:t>
            </a:r>
            <a:r>
              <a:rPr spc="-15" dirty="0"/>
              <a:t>error </a:t>
            </a:r>
            <a:r>
              <a:rPr dirty="0">
                <a:latin typeface="Century Gothic"/>
                <a:cs typeface="Century Gothic"/>
              </a:rPr>
              <a:t>→ </a:t>
            </a:r>
            <a:r>
              <a:rPr spc="-5" dirty="0"/>
              <a:t>signal </a:t>
            </a:r>
            <a:r>
              <a:rPr spc="-15" dirty="0">
                <a:solidFill>
                  <a:srgbClr val="902422"/>
                </a:solidFill>
              </a:rPr>
              <a:t>error </a:t>
            </a:r>
            <a:r>
              <a:rPr spc="30" dirty="0">
                <a:solidFill>
                  <a:srgbClr val="902422"/>
                </a:solidFill>
              </a:rPr>
              <a:t>type</a:t>
            </a:r>
            <a:r>
              <a:rPr spc="30" dirty="0"/>
              <a:t>, </a:t>
            </a:r>
            <a:r>
              <a:rPr spc="60" dirty="0"/>
              <a:t>with  </a:t>
            </a:r>
            <a:r>
              <a:rPr spc="40" dirty="0">
                <a:solidFill>
                  <a:srgbClr val="59824B"/>
                </a:solidFill>
              </a:rPr>
              <a:t>diagnostic</a:t>
            </a:r>
            <a:r>
              <a:rPr spc="-5" dirty="0">
                <a:solidFill>
                  <a:srgbClr val="59824B"/>
                </a:solidFill>
              </a:rPr>
              <a:t> </a:t>
            </a:r>
            <a:r>
              <a:rPr spc="25" dirty="0">
                <a:solidFill>
                  <a:srgbClr val="59824B"/>
                </a:solidFill>
              </a:rPr>
              <a:t>information</a:t>
            </a:r>
          </a:p>
          <a:p>
            <a:pPr marL="497840">
              <a:lnSpc>
                <a:spcPct val="100000"/>
              </a:lnSpc>
              <a:spcBef>
                <a:spcPts val="1639"/>
              </a:spcBef>
            </a:pPr>
            <a:r>
              <a:rPr sz="3200" spc="-5" dirty="0">
                <a:solidFill>
                  <a:srgbClr val="902422"/>
                </a:solidFill>
                <a:latin typeface="Courier New"/>
                <a:cs typeface="Courier New"/>
              </a:rPr>
              <a:t>NameError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: name 'x' is not</a:t>
            </a:r>
            <a:r>
              <a:rPr sz="3200" spc="-2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defined</a:t>
            </a:r>
            <a:endParaRPr sz="320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  <a:spcBef>
                <a:spcPts val="3459"/>
              </a:spcBef>
            </a:pPr>
            <a:r>
              <a:rPr spc="-5" dirty="0"/>
              <a:t>Handle </a:t>
            </a:r>
            <a:r>
              <a:rPr spc="-35" dirty="0"/>
              <a:t>an</a:t>
            </a:r>
            <a:r>
              <a:rPr dirty="0"/>
              <a:t> </a:t>
            </a:r>
            <a:r>
              <a:rPr spc="35" dirty="0"/>
              <a:t>exception</a:t>
            </a:r>
          </a:p>
          <a:p>
            <a:pPr marL="472440" marR="5080">
              <a:lnSpc>
                <a:spcPts val="4300"/>
              </a:lnSpc>
              <a:spcBef>
                <a:spcPts val="3340"/>
              </a:spcBef>
            </a:pPr>
            <a:r>
              <a:rPr spc="25" dirty="0"/>
              <a:t>Anticipate </a:t>
            </a:r>
            <a:r>
              <a:rPr spc="15" dirty="0"/>
              <a:t>and </a:t>
            </a:r>
            <a:r>
              <a:rPr spc="10" dirty="0"/>
              <a:t>take </a:t>
            </a:r>
            <a:r>
              <a:rPr spc="25" dirty="0"/>
              <a:t>corrective </a:t>
            </a:r>
            <a:r>
              <a:rPr spc="35" dirty="0"/>
              <a:t>action </a:t>
            </a:r>
            <a:r>
              <a:rPr spc="25" dirty="0"/>
              <a:t>based</a:t>
            </a:r>
            <a:r>
              <a:rPr spc="-160" dirty="0"/>
              <a:t> </a:t>
            </a:r>
            <a:r>
              <a:rPr spc="25" dirty="0"/>
              <a:t>on  </a:t>
            </a:r>
            <a:r>
              <a:rPr spc="-15" dirty="0"/>
              <a:t>error</a:t>
            </a:r>
            <a:r>
              <a:rPr spc="-5" dirty="0"/>
              <a:t> </a:t>
            </a:r>
            <a:r>
              <a:rPr spc="40" dirty="0"/>
              <a:t>type</a:t>
            </a:r>
          </a:p>
          <a:p>
            <a:pPr marL="27940">
              <a:lnSpc>
                <a:spcPct val="100000"/>
              </a:lnSpc>
              <a:spcBef>
                <a:spcPts val="3040"/>
              </a:spcBef>
            </a:pPr>
            <a:r>
              <a:rPr spc="5" dirty="0"/>
              <a:t>Unhandled </a:t>
            </a:r>
            <a:r>
              <a:rPr spc="35" dirty="0"/>
              <a:t>exception aborts</a:t>
            </a:r>
            <a:r>
              <a:rPr spc="-50" dirty="0"/>
              <a:t> </a:t>
            </a:r>
            <a:r>
              <a:rPr spc="25" dirty="0"/>
              <a:t>execution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80194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Handling</a:t>
            </a:r>
            <a:r>
              <a:rPr spc="-30" dirty="0"/>
              <a:t> </a:t>
            </a:r>
            <a:r>
              <a:rPr spc="-85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500" y="2822854"/>
            <a:ext cx="1698625" cy="109220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try:</a:t>
            </a:r>
            <a:endParaRPr sz="3100">
              <a:latin typeface="Courier New"/>
              <a:cs typeface="Courier New"/>
            </a:endParaRPr>
          </a:p>
          <a:p>
            <a:pPr marL="490220">
              <a:lnSpc>
                <a:spcPct val="100000"/>
              </a:lnSpc>
              <a:spcBef>
                <a:spcPts val="475"/>
              </a:spcBef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. .</a:t>
            </a:r>
            <a:r>
              <a:rPr sz="3100" spc="-7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.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506" y="3945127"/>
            <a:ext cx="122047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. .</a:t>
            </a:r>
            <a:r>
              <a:rPr sz="3100" spc="-7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.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9500" y="6023254"/>
            <a:ext cx="1698625" cy="269240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570"/>
              </a:spcBef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. .</a:t>
            </a:r>
            <a:r>
              <a:rPr sz="3100" spc="-8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.</a:t>
            </a:r>
            <a:endParaRPr sz="3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except:</a:t>
            </a:r>
            <a:endParaRPr sz="3100">
              <a:latin typeface="Courier New"/>
              <a:cs typeface="Courier New"/>
            </a:endParaRPr>
          </a:p>
          <a:p>
            <a:pPr marL="490220">
              <a:lnSpc>
                <a:spcPct val="100000"/>
              </a:lnSpc>
              <a:spcBef>
                <a:spcPts val="475"/>
              </a:spcBef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. .</a:t>
            </a:r>
            <a:r>
              <a:rPr sz="3100" spc="-8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.</a:t>
            </a:r>
            <a:endParaRPr sz="3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else:</a:t>
            </a:r>
            <a:endParaRPr sz="3100">
              <a:latin typeface="Courier New"/>
              <a:cs typeface="Courier New"/>
            </a:endParaRPr>
          </a:p>
          <a:p>
            <a:pPr marL="490220">
              <a:lnSpc>
                <a:spcPct val="100000"/>
              </a:lnSpc>
              <a:spcBef>
                <a:spcPts val="475"/>
              </a:spcBef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. .</a:t>
            </a:r>
            <a:r>
              <a:rPr sz="3100" spc="-7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.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8500" y="3619500"/>
            <a:ext cx="6525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02422"/>
                </a:solidFill>
                <a:latin typeface="Cambria"/>
                <a:cs typeface="Cambria"/>
              </a:rPr>
              <a:t>⟵ </a:t>
            </a:r>
            <a:r>
              <a:rPr sz="3600" spc="25" dirty="0">
                <a:solidFill>
                  <a:srgbClr val="902422"/>
                </a:solidFill>
                <a:latin typeface="Arial"/>
                <a:cs typeface="Arial"/>
              </a:rPr>
              <a:t>Code </a:t>
            </a:r>
            <a:r>
              <a:rPr sz="3600" spc="-15" dirty="0">
                <a:solidFill>
                  <a:srgbClr val="902422"/>
                </a:solidFill>
                <a:latin typeface="Arial"/>
                <a:cs typeface="Arial"/>
              </a:rPr>
              <a:t>where error </a:t>
            </a:r>
            <a:r>
              <a:rPr sz="3600" dirty="0">
                <a:solidFill>
                  <a:srgbClr val="902422"/>
                </a:solidFill>
                <a:latin typeface="Arial"/>
                <a:cs typeface="Arial"/>
              </a:rPr>
              <a:t>may</a:t>
            </a:r>
            <a:r>
              <a:rPr sz="3600" spc="125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3600" spc="60" dirty="0">
                <a:solidFill>
                  <a:srgbClr val="902422"/>
                </a:solidFill>
                <a:latin typeface="Arial"/>
                <a:cs typeface="Arial"/>
              </a:rPr>
              <a:t>occur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9500" y="4478527"/>
            <a:ext cx="9210040" cy="1570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3710"/>
              </a:lnSpc>
              <a:spcBef>
                <a:spcPts val="135"/>
              </a:spcBef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except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IndexError:</a:t>
            </a:r>
            <a:endParaRPr sz="3100">
              <a:latin typeface="Courier New"/>
              <a:cs typeface="Courier New"/>
            </a:endParaRPr>
          </a:p>
          <a:p>
            <a:pPr marL="490220">
              <a:lnSpc>
                <a:spcPts val="4310"/>
              </a:lnSpc>
              <a:tabLst>
                <a:tab pos="2145665" algn="l"/>
              </a:tabLst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. . .	</a:t>
            </a:r>
            <a:r>
              <a:rPr sz="3600" dirty="0">
                <a:solidFill>
                  <a:srgbClr val="BF6322"/>
                </a:solidFill>
                <a:latin typeface="Cambria"/>
                <a:cs typeface="Cambria"/>
              </a:rPr>
              <a:t>⟵ </a:t>
            </a:r>
            <a:r>
              <a:rPr sz="3600" dirty="0">
                <a:solidFill>
                  <a:srgbClr val="BF6322"/>
                </a:solidFill>
                <a:latin typeface="Arial"/>
                <a:cs typeface="Arial"/>
              </a:rPr>
              <a:t>What </a:t>
            </a:r>
            <a:r>
              <a:rPr sz="3600" spc="90" dirty="0">
                <a:solidFill>
                  <a:srgbClr val="BF6322"/>
                </a:solidFill>
                <a:latin typeface="Arial"/>
                <a:cs typeface="Arial"/>
              </a:rPr>
              <a:t>to do </a:t>
            </a:r>
            <a:r>
              <a:rPr sz="3600" spc="25" dirty="0">
                <a:solidFill>
                  <a:srgbClr val="BF6322"/>
                </a:solidFill>
                <a:latin typeface="Arial"/>
                <a:cs typeface="Arial"/>
              </a:rPr>
              <a:t>if </a:t>
            </a:r>
            <a:r>
              <a:rPr sz="3600" spc="-15" dirty="0">
                <a:solidFill>
                  <a:srgbClr val="BF6322"/>
                </a:solidFill>
                <a:latin typeface="Arial"/>
                <a:cs typeface="Arial"/>
              </a:rPr>
              <a:t>IndexError</a:t>
            </a:r>
            <a:r>
              <a:rPr sz="3600" spc="-90" dirty="0">
                <a:solidFill>
                  <a:srgbClr val="BF6322"/>
                </a:solidFill>
                <a:latin typeface="Arial"/>
                <a:cs typeface="Arial"/>
              </a:rPr>
              <a:t> </a:t>
            </a:r>
            <a:r>
              <a:rPr sz="3600" spc="50" dirty="0">
                <a:solidFill>
                  <a:srgbClr val="BF6322"/>
                </a:solidFill>
                <a:latin typeface="Arial"/>
                <a:cs typeface="Arial"/>
              </a:rPr>
              <a:t>occurs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except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(NameError,KeyError):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7700" y="6083300"/>
            <a:ext cx="8813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574170"/>
                </a:solidFill>
                <a:latin typeface="Cambria"/>
                <a:cs typeface="Cambria"/>
              </a:rPr>
              <a:t>⟵ </a:t>
            </a:r>
            <a:r>
              <a:rPr sz="3600" spc="40" dirty="0">
                <a:solidFill>
                  <a:srgbClr val="574170"/>
                </a:solidFill>
                <a:latin typeface="Arial"/>
                <a:cs typeface="Arial"/>
              </a:rPr>
              <a:t>Common </a:t>
            </a:r>
            <a:r>
              <a:rPr sz="3600" spc="60" dirty="0">
                <a:solidFill>
                  <a:srgbClr val="574170"/>
                </a:solidFill>
                <a:latin typeface="Arial"/>
                <a:cs typeface="Arial"/>
              </a:rPr>
              <a:t>code </a:t>
            </a:r>
            <a:r>
              <a:rPr sz="3600" spc="90" dirty="0">
                <a:solidFill>
                  <a:srgbClr val="574170"/>
                </a:solidFill>
                <a:latin typeface="Arial"/>
                <a:cs typeface="Arial"/>
              </a:rPr>
              <a:t>to </a:t>
            </a:r>
            <a:r>
              <a:rPr sz="3600" spc="-5" dirty="0">
                <a:solidFill>
                  <a:srgbClr val="574170"/>
                </a:solidFill>
                <a:latin typeface="Arial"/>
                <a:cs typeface="Arial"/>
              </a:rPr>
              <a:t>handle </a:t>
            </a:r>
            <a:r>
              <a:rPr sz="3600" spc="25" dirty="0">
                <a:solidFill>
                  <a:srgbClr val="574170"/>
                </a:solidFill>
                <a:latin typeface="Arial"/>
                <a:cs typeface="Arial"/>
              </a:rPr>
              <a:t>multiple</a:t>
            </a:r>
            <a:r>
              <a:rPr sz="3600" spc="-15" dirty="0">
                <a:solidFill>
                  <a:srgbClr val="574170"/>
                </a:solidFill>
                <a:latin typeface="Arial"/>
                <a:cs typeface="Arial"/>
              </a:rPr>
              <a:t> errors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5000" y="7124700"/>
            <a:ext cx="6162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13504" algn="l"/>
              </a:tabLst>
            </a:pPr>
            <a:r>
              <a:rPr sz="3600" dirty="0">
                <a:solidFill>
                  <a:srgbClr val="577198"/>
                </a:solidFill>
                <a:latin typeface="Cambria"/>
                <a:cs typeface="Cambria"/>
              </a:rPr>
              <a:t>⟵ </a:t>
            </a:r>
            <a:r>
              <a:rPr sz="3600" spc="30" dirty="0">
                <a:solidFill>
                  <a:srgbClr val="577198"/>
                </a:solidFill>
                <a:latin typeface="Arial"/>
                <a:cs typeface="Arial"/>
              </a:rPr>
              <a:t>Catch</a:t>
            </a:r>
            <a:r>
              <a:rPr sz="3600" spc="210" dirty="0">
                <a:solidFill>
                  <a:srgbClr val="577198"/>
                </a:solidFill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577198"/>
                </a:solidFill>
                <a:latin typeface="Arial"/>
                <a:cs typeface="Arial"/>
              </a:rPr>
              <a:t>all</a:t>
            </a:r>
            <a:r>
              <a:rPr sz="3600" spc="0" dirty="0">
                <a:solidFill>
                  <a:srgbClr val="577198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77198"/>
                </a:solidFill>
                <a:latin typeface="Arial"/>
                <a:cs typeface="Arial"/>
              </a:rPr>
              <a:t>other	</a:t>
            </a:r>
            <a:r>
              <a:rPr sz="3600" spc="30" dirty="0">
                <a:solidFill>
                  <a:srgbClr val="577198"/>
                </a:solidFill>
                <a:latin typeface="Arial"/>
                <a:cs typeface="Arial"/>
              </a:rPr>
              <a:t>exceptions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1500" y="8267700"/>
            <a:ext cx="954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A27D19"/>
                </a:solidFill>
                <a:latin typeface="Cambria"/>
                <a:cs typeface="Cambria"/>
              </a:rPr>
              <a:t>⟵ </a:t>
            </a:r>
            <a:r>
              <a:rPr sz="3600" spc="-5" dirty="0">
                <a:solidFill>
                  <a:srgbClr val="A27D19"/>
                </a:solidFill>
                <a:latin typeface="Arial"/>
                <a:cs typeface="Arial"/>
              </a:rPr>
              <a:t>Execute </a:t>
            </a:r>
            <a:r>
              <a:rPr sz="3600" spc="25" dirty="0">
                <a:solidFill>
                  <a:srgbClr val="A27D19"/>
                </a:solidFill>
                <a:latin typeface="Arial"/>
                <a:cs typeface="Arial"/>
              </a:rPr>
              <a:t>if </a:t>
            </a:r>
            <a:r>
              <a:rPr sz="3600" spc="35" dirty="0">
                <a:solidFill>
                  <a:srgbClr val="A27D19"/>
                </a:solidFill>
                <a:latin typeface="Arial"/>
                <a:cs typeface="Arial"/>
              </a:rPr>
              <a:t>try </a:t>
            </a:r>
            <a:r>
              <a:rPr sz="3600" spc="5" dirty="0">
                <a:solidFill>
                  <a:srgbClr val="A27D19"/>
                </a:solidFill>
                <a:latin typeface="Arial"/>
                <a:cs typeface="Arial"/>
              </a:rPr>
              <a:t>terminates </a:t>
            </a:r>
            <a:r>
              <a:rPr sz="3600" spc="-25" dirty="0">
                <a:solidFill>
                  <a:srgbClr val="A27D19"/>
                </a:solidFill>
                <a:latin typeface="Arial"/>
                <a:cs typeface="Arial"/>
              </a:rPr>
              <a:t>normally, </a:t>
            </a:r>
            <a:r>
              <a:rPr sz="3600" spc="25" dirty="0">
                <a:solidFill>
                  <a:srgbClr val="A27D19"/>
                </a:solidFill>
                <a:latin typeface="Arial"/>
                <a:cs typeface="Arial"/>
              </a:rPr>
              <a:t>no</a:t>
            </a:r>
            <a:r>
              <a:rPr sz="3600" spc="175" dirty="0">
                <a:solidFill>
                  <a:srgbClr val="A27D19"/>
                </a:solidFill>
                <a:latin typeface="Arial"/>
                <a:cs typeface="Arial"/>
              </a:rPr>
              <a:t> </a:t>
            </a:r>
            <a:r>
              <a:rPr sz="3600" spc="-15" dirty="0">
                <a:solidFill>
                  <a:srgbClr val="A27D19"/>
                </a:solidFill>
                <a:latin typeface="Arial"/>
                <a:cs typeface="Arial"/>
              </a:rPr>
              <a:t>errors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898144"/>
            <a:ext cx="10805795" cy="1111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100" spc="-70" dirty="0"/>
              <a:t>“Positive” </a:t>
            </a:r>
            <a:r>
              <a:rPr sz="7100" spc="-165" dirty="0"/>
              <a:t>use </a:t>
            </a:r>
            <a:r>
              <a:rPr sz="7100" spc="-60" dirty="0"/>
              <a:t>of</a:t>
            </a:r>
            <a:r>
              <a:rPr sz="7100" spc="190" dirty="0"/>
              <a:t> </a:t>
            </a:r>
            <a:r>
              <a:rPr sz="7100" spc="-70" dirty="0"/>
              <a:t>exceptions</a:t>
            </a:r>
            <a:endParaRPr sz="7100"/>
          </a:p>
        </p:txBody>
      </p:sp>
      <p:sp>
        <p:nvSpPr>
          <p:cNvPr id="3" name="object 3"/>
          <p:cNvSpPr/>
          <p:nvPr/>
        </p:nvSpPr>
        <p:spPr>
          <a:xfrm>
            <a:off x="1102960" y="3219502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5126610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7054850"/>
            <a:ext cx="192976" cy="192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0" y="2997200"/>
            <a:ext cx="10281285" cy="5326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Add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new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entry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this</a:t>
            </a:r>
            <a:r>
              <a:rPr sz="3600" spc="-12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dictionary</a:t>
            </a:r>
            <a:endParaRPr sz="3600">
              <a:latin typeface="Arial"/>
              <a:cs typeface="Arial"/>
            </a:endParaRPr>
          </a:p>
          <a:p>
            <a:pPr marL="12700" marR="5080" indent="12700">
              <a:lnSpc>
                <a:spcPct val="186300"/>
              </a:lnSpc>
              <a:spcBef>
                <a:spcPts val="65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scores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{'Dhawan':[3,22],'Kohli':[200,3]} 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Batsman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b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already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exists,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append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 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scores[b].append(s)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54"/>
              </a:spcBef>
            </a:pP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New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batsman,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create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fresh</a:t>
            </a:r>
            <a:r>
              <a:rPr sz="3600" spc="-4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entry</a:t>
            </a:r>
            <a:endParaRPr sz="36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375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scores[b]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[s]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500" y="4038600"/>
            <a:ext cx="5391150" cy="312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Traditional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approach</a:t>
            </a:r>
            <a:endParaRPr sz="3600">
              <a:latin typeface="Arial"/>
              <a:cs typeface="Arial"/>
            </a:endParaRPr>
          </a:p>
          <a:p>
            <a:pPr marL="500380" marR="5080" indent="-488315">
              <a:lnSpc>
                <a:spcPct val="112000"/>
              </a:lnSpc>
              <a:spcBef>
                <a:spcPts val="292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if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b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scores.keys():  scores[b].append(s)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else: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45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scores[b]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3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[s]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9500" y="898144"/>
            <a:ext cx="10805795" cy="1111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100" spc="-70" dirty="0"/>
              <a:t>“Positive” </a:t>
            </a:r>
            <a:r>
              <a:rPr sz="7100" spc="-165" dirty="0"/>
              <a:t>use </a:t>
            </a:r>
            <a:r>
              <a:rPr sz="7100" spc="-60" dirty="0"/>
              <a:t>of</a:t>
            </a:r>
            <a:r>
              <a:rPr sz="7100" spc="190" dirty="0"/>
              <a:t> </a:t>
            </a:r>
            <a:r>
              <a:rPr sz="7100" spc="-70" dirty="0"/>
              <a:t>exceptions</a:t>
            </a:r>
            <a:endParaRPr sz="7100"/>
          </a:p>
        </p:txBody>
      </p:sp>
      <p:sp>
        <p:nvSpPr>
          <p:cNvPr id="4" name="object 4"/>
          <p:cNvSpPr/>
          <p:nvPr/>
        </p:nvSpPr>
        <p:spPr>
          <a:xfrm>
            <a:off x="7071960" y="42609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48500" y="4038600"/>
            <a:ext cx="5147310" cy="312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Using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exceptions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try:</a:t>
            </a:r>
            <a:endParaRPr sz="3200">
              <a:latin typeface="Courier New"/>
              <a:cs typeface="Courier New"/>
            </a:endParaRPr>
          </a:p>
          <a:p>
            <a:pPr marL="12700" marR="5080" indent="487680">
              <a:lnSpc>
                <a:spcPct val="112000"/>
              </a:lnSpc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scores[b].append(s)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except</a:t>
            </a:r>
            <a:r>
              <a:rPr sz="3200" spc="-2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KeyError: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45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scores[b]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[s]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8AA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939</Words>
  <Application>Microsoft Macintosh PowerPoint</Application>
  <PresentationFormat>Custom</PresentationFormat>
  <Paragraphs>174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</vt:lpstr>
      <vt:lpstr>Century Gothic</vt:lpstr>
      <vt:lpstr>Courier New</vt:lpstr>
      <vt:lpstr>Times New Roman</vt:lpstr>
      <vt:lpstr>Office Theme</vt:lpstr>
      <vt:lpstr>When things go wrong</vt:lpstr>
      <vt:lpstr>When things go wrong …</vt:lpstr>
      <vt:lpstr>Exception handling</vt:lpstr>
      <vt:lpstr>Types of errors</vt:lpstr>
      <vt:lpstr>Types of errors</vt:lpstr>
      <vt:lpstr>Terminology</vt:lpstr>
      <vt:lpstr>Handling exceptions</vt:lpstr>
      <vt:lpstr>“Positive” use of exceptions</vt:lpstr>
      <vt:lpstr>“Positive” use of exceptions</vt:lpstr>
      <vt:lpstr>Flow of control</vt:lpstr>
      <vt:lpstr>Flow of control</vt:lpstr>
      <vt:lpstr>Flow of control</vt:lpstr>
      <vt:lpstr>Flow of control</vt:lpstr>
      <vt:lpstr>Flow of control</vt:lpstr>
      <vt:lpstr>Flow of control</vt:lpstr>
      <vt:lpstr>Flow of control</vt:lpstr>
      <vt:lpstr>Flow of control</vt:lpstr>
      <vt:lpstr>Flow of control</vt:lpstr>
      <vt:lpstr>Summary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things go wrong</dc:title>
  <cp:lastModifiedBy>Microsoft Office User</cp:lastModifiedBy>
  <cp:revision>1</cp:revision>
  <dcterms:created xsi:type="dcterms:W3CDTF">2018-03-16T18:00:32Z</dcterms:created>
  <dcterms:modified xsi:type="dcterms:W3CDTF">2018-03-16T18:52:56Z</dcterms:modified>
</cp:coreProperties>
</file>