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5799"/>
  </p:normalViewPr>
  <p:slideViewPr>
    <p:cSldViewPr>
      <p:cViewPr varScale="1">
        <p:scale>
          <a:sx n="44" d="100"/>
          <a:sy n="44" d="100"/>
        </p:scale>
        <p:origin x="254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B0253-B419-614A-91C5-CF5945408C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C9984-454D-3D4A-80A2-851E63A56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3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dealt with functions and so far we have been giving input ourselves, what if we want input from the user \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slides have examples and are self explanatory. Follow the example on the slide by doing hands on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C9984-454D-3D4A-80A2-851E63A56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the format of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C9984-454D-3D4A-80A2-851E63A560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Modifying the format of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C9984-454D-3D4A-80A2-851E63A560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the format of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C9984-454D-3D4A-80A2-851E63A56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26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Modifying the format of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C9984-454D-3D4A-80A2-851E63A56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144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558AA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1884" y="2559304"/>
            <a:ext cx="10781030" cy="6089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5358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94424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Interacting </a:t>
            </a:r>
            <a:r>
              <a:rPr spc="-35" dirty="0"/>
              <a:t>with </a:t>
            </a:r>
            <a:r>
              <a:rPr spc="-95" dirty="0"/>
              <a:t>the</a:t>
            </a:r>
            <a:r>
              <a:rPr spc="114" dirty="0"/>
              <a:t> </a:t>
            </a:r>
            <a:r>
              <a:rPr spc="-170" dirty="0"/>
              <a:t>user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68702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4121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7460" y="5073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2960" y="6026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460" y="69787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460" y="79312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000" y="2946400"/>
            <a:ext cx="8095615" cy="533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Program needs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interact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600" spc="-1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user</a:t>
            </a:r>
            <a:endParaRPr sz="3600">
              <a:latin typeface="Arial"/>
              <a:cs typeface="Arial"/>
            </a:endParaRPr>
          </a:p>
          <a:p>
            <a:pPr marL="457200" marR="4674235">
              <a:lnSpc>
                <a:spcPct val="173600"/>
              </a:lnSpc>
            </a:pPr>
            <a:r>
              <a:rPr sz="3600" spc="-30" dirty="0">
                <a:solidFill>
                  <a:srgbClr val="53585F"/>
                </a:solidFill>
                <a:latin typeface="Arial"/>
                <a:cs typeface="Arial"/>
              </a:rPr>
              <a:t>Receive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input 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Display</a:t>
            </a:r>
            <a:r>
              <a:rPr sz="3600" spc="-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output</a:t>
            </a:r>
            <a:endParaRPr sz="3600">
              <a:latin typeface="Arial"/>
              <a:cs typeface="Arial"/>
            </a:endParaRPr>
          </a:p>
          <a:p>
            <a:pPr marL="457200" marR="2695575" indent="-444500">
              <a:lnSpc>
                <a:spcPct val="173600"/>
              </a:lnSpc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Standard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input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6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output 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Input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from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keyboard 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Output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600" spc="-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screen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38023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102637" y="2739321"/>
            <a:ext cx="187188" cy="18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138" y="3676772"/>
            <a:ext cx="187187" cy="18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637" y="4593725"/>
            <a:ext cx="187188" cy="18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138" y="5533221"/>
            <a:ext cx="187187" cy="187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2637" y="6472717"/>
            <a:ext cx="187188" cy="187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7138" y="7412214"/>
            <a:ext cx="187187" cy="187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7138" y="8349665"/>
            <a:ext cx="187187" cy="187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11300" y="2528316"/>
            <a:ext cx="9206865" cy="6171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40" dirty="0">
                <a:solidFill>
                  <a:srgbClr val="53585F"/>
                </a:solidFill>
                <a:latin typeface="Arial"/>
                <a:cs typeface="Arial"/>
              </a:rPr>
              <a:t>Read </a:t>
            </a:r>
            <a:r>
              <a:rPr sz="3500" spc="25" dirty="0">
                <a:solidFill>
                  <a:srgbClr val="53585F"/>
                </a:solidFill>
                <a:latin typeface="Arial"/>
                <a:cs typeface="Arial"/>
              </a:rPr>
              <a:t>from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keyboard </a:t>
            </a: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using</a:t>
            </a:r>
            <a:r>
              <a:rPr sz="3500" spc="-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input()</a:t>
            </a:r>
            <a:endParaRPr sz="3100">
              <a:latin typeface="Courier New"/>
              <a:cs typeface="Courier New"/>
            </a:endParaRPr>
          </a:p>
          <a:p>
            <a:pPr marL="12700" marR="3197225" indent="444500">
              <a:lnSpc>
                <a:spcPct val="171400"/>
              </a:lnSpc>
              <a:spcBef>
                <a:spcPts val="200"/>
              </a:spcBef>
            </a:pPr>
            <a:r>
              <a:rPr sz="3500" spc="-30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also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display </a:t>
            </a:r>
            <a:r>
              <a:rPr sz="3500" spc="-75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500" spc="-15" dirty="0">
                <a:solidFill>
                  <a:srgbClr val="53585F"/>
                </a:solidFill>
                <a:latin typeface="Arial"/>
                <a:cs typeface="Arial"/>
              </a:rPr>
              <a:t>message  </a:t>
            </a: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Print </a:t>
            </a:r>
            <a:r>
              <a:rPr sz="3500" spc="8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500" spc="-20" dirty="0">
                <a:solidFill>
                  <a:srgbClr val="53585F"/>
                </a:solidFill>
                <a:latin typeface="Arial"/>
                <a:cs typeface="Arial"/>
              </a:rPr>
              <a:t>screen </a:t>
            </a:r>
            <a:r>
              <a:rPr sz="3500" spc="0" dirty="0">
                <a:solidFill>
                  <a:srgbClr val="53585F"/>
                </a:solidFill>
                <a:latin typeface="Arial"/>
                <a:cs typeface="Arial"/>
              </a:rPr>
              <a:t>using</a:t>
            </a:r>
            <a:r>
              <a:rPr sz="35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print()</a:t>
            </a:r>
            <a:endParaRPr sz="31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200"/>
              </a:spcBef>
            </a:pPr>
            <a:r>
              <a:rPr sz="3500" spc="-15" dirty="0">
                <a:solidFill>
                  <a:srgbClr val="53585F"/>
                </a:solidFill>
                <a:latin typeface="Arial"/>
                <a:cs typeface="Arial"/>
              </a:rPr>
              <a:t>Caveat: </a:t>
            </a:r>
            <a:r>
              <a:rPr sz="3500" spc="-40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500" spc="10" dirty="0">
                <a:solidFill>
                  <a:srgbClr val="53585F"/>
                </a:solidFill>
                <a:latin typeface="Arial"/>
                <a:cs typeface="Arial"/>
              </a:rPr>
              <a:t>Python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2,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()</a:t>
            </a:r>
            <a:r>
              <a:rPr sz="3100" spc="-109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is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optional for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print</a:t>
            </a:r>
            <a:endParaRPr sz="3100">
              <a:latin typeface="Courier New"/>
              <a:cs typeface="Courier New"/>
            </a:endParaRPr>
          </a:p>
          <a:p>
            <a:pPr marL="457200" marR="1161415" indent="-444500">
              <a:lnSpc>
                <a:spcPct val="176200"/>
              </a:lnSpc>
            </a:pPr>
            <a:r>
              <a:rPr sz="3500" spc="-30" dirty="0">
                <a:solidFill>
                  <a:srgbClr val="53585F"/>
                </a:solidFill>
                <a:latin typeface="Arial"/>
                <a:cs typeface="Arial"/>
              </a:rPr>
              <a:t>Can </a:t>
            </a:r>
            <a:r>
              <a:rPr sz="3500" spc="35" dirty="0">
                <a:solidFill>
                  <a:srgbClr val="53585F"/>
                </a:solidFill>
                <a:latin typeface="Arial"/>
                <a:cs typeface="Arial"/>
              </a:rPr>
              <a:t>control </a:t>
            </a:r>
            <a:r>
              <a:rPr sz="3500" spc="30" dirty="0">
                <a:solidFill>
                  <a:srgbClr val="53585F"/>
                </a:solidFill>
                <a:latin typeface="Arial"/>
                <a:cs typeface="Arial"/>
              </a:rPr>
              <a:t>format </a:t>
            </a:r>
            <a:r>
              <a:rPr sz="3500" spc="5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100" spc="-5" dirty="0">
                <a:solidFill>
                  <a:srgbClr val="59824B"/>
                </a:solidFill>
                <a:latin typeface="Courier New"/>
                <a:cs typeface="Courier New"/>
              </a:rPr>
              <a:t>print() </a:t>
            </a:r>
            <a:r>
              <a:rPr sz="3500" spc="65" dirty="0">
                <a:solidFill>
                  <a:srgbClr val="53585F"/>
                </a:solidFill>
                <a:latin typeface="Arial"/>
                <a:cs typeface="Arial"/>
              </a:rPr>
              <a:t>output  </a:t>
            </a:r>
            <a:r>
              <a:rPr sz="3500" spc="15" dirty="0">
                <a:solidFill>
                  <a:srgbClr val="53585F"/>
                </a:solidFill>
                <a:latin typeface="Arial"/>
                <a:cs typeface="Arial"/>
              </a:rPr>
              <a:t>Optional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arguments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end="…"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,</a:t>
            </a:r>
            <a:r>
              <a:rPr sz="3500" spc="-7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sep="…"  </a:t>
            </a:r>
            <a:r>
              <a:rPr sz="3500" spc="5" dirty="0">
                <a:solidFill>
                  <a:srgbClr val="53585F"/>
                </a:solidFill>
                <a:latin typeface="Arial"/>
                <a:cs typeface="Arial"/>
              </a:rPr>
              <a:t>More </a:t>
            </a:r>
            <a:r>
              <a:rPr sz="3500" dirty="0">
                <a:solidFill>
                  <a:srgbClr val="53585F"/>
                </a:solidFill>
                <a:latin typeface="Arial"/>
                <a:cs typeface="Arial"/>
              </a:rPr>
              <a:t>precise </a:t>
            </a:r>
            <a:r>
              <a:rPr sz="3500" spc="35" dirty="0">
                <a:solidFill>
                  <a:srgbClr val="53585F"/>
                </a:solidFill>
                <a:latin typeface="Arial"/>
                <a:cs typeface="Arial"/>
              </a:rPr>
              <a:t>control</a:t>
            </a:r>
            <a:r>
              <a:rPr sz="350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53585F"/>
                </a:solidFill>
                <a:latin typeface="Arial"/>
                <a:cs typeface="Arial"/>
              </a:rPr>
              <a:t>later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714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Reading </a:t>
            </a:r>
            <a:r>
              <a:rPr spc="-100" dirty="0"/>
              <a:t>from </a:t>
            </a:r>
            <a:r>
              <a:rPr spc="-95" dirty="0"/>
              <a:t>the</a:t>
            </a:r>
            <a:r>
              <a:rPr spc="229" dirty="0"/>
              <a:t> </a:t>
            </a:r>
            <a:r>
              <a:rPr spc="-105" dirty="0"/>
              <a:t>keyboard</a:t>
            </a:r>
          </a:p>
        </p:txBody>
      </p:sp>
      <p:sp>
        <p:nvSpPr>
          <p:cNvPr id="3" name="object 3"/>
          <p:cNvSpPr/>
          <p:nvPr/>
        </p:nvSpPr>
        <p:spPr>
          <a:xfrm>
            <a:off x="1101884" y="2992159"/>
            <a:ext cx="173679" cy="173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884" y="4722495"/>
            <a:ext cx="173679" cy="17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884" y="6431915"/>
            <a:ext cx="173679" cy="17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3200" y="2788919"/>
            <a:ext cx="8714740" cy="5628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40" dirty="0">
                <a:solidFill>
                  <a:srgbClr val="53585F"/>
                </a:solidFill>
                <a:latin typeface="Arial"/>
                <a:cs typeface="Arial"/>
              </a:rPr>
              <a:t>Read </a:t>
            </a:r>
            <a:r>
              <a:rPr sz="32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200" spc="-20" dirty="0">
                <a:solidFill>
                  <a:srgbClr val="53585F"/>
                </a:solidFill>
                <a:latin typeface="Arial"/>
                <a:cs typeface="Arial"/>
              </a:rPr>
              <a:t>line </a:t>
            </a:r>
            <a:r>
              <a:rPr sz="3200" spc="5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200" spc="35" dirty="0">
                <a:solidFill>
                  <a:srgbClr val="53585F"/>
                </a:solidFill>
                <a:latin typeface="Arial"/>
                <a:cs typeface="Arial"/>
              </a:rPr>
              <a:t>input </a:t>
            </a: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200" spc="-10" dirty="0">
                <a:solidFill>
                  <a:srgbClr val="53585F"/>
                </a:solidFill>
                <a:latin typeface="Arial"/>
                <a:cs typeface="Arial"/>
              </a:rPr>
              <a:t>assign </a:t>
            </a:r>
            <a:r>
              <a:rPr sz="3200" spc="75" dirty="0">
                <a:solidFill>
                  <a:srgbClr val="53585F"/>
                </a:solidFill>
                <a:latin typeface="Arial"/>
                <a:cs typeface="Arial"/>
              </a:rPr>
              <a:t>to</a:t>
            </a:r>
            <a:r>
              <a:rPr sz="3200" spc="114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userdata</a:t>
            </a:r>
            <a:endParaRPr sz="28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3200"/>
              </a:spcBef>
            </a:pP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userdata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= input()</a:t>
            </a: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80"/>
              </a:spcBef>
            </a:pPr>
            <a:r>
              <a:rPr sz="3200" spc="-5" dirty="0">
                <a:solidFill>
                  <a:srgbClr val="53585F"/>
                </a:solidFill>
                <a:latin typeface="Arial"/>
                <a:cs typeface="Arial"/>
              </a:rPr>
              <a:t>Display </a:t>
            </a:r>
            <a:r>
              <a:rPr sz="32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200" spc="-15" dirty="0">
                <a:solidFill>
                  <a:srgbClr val="53585F"/>
                </a:solidFill>
                <a:latin typeface="Arial"/>
                <a:cs typeface="Arial"/>
              </a:rPr>
              <a:t>message </a:t>
            </a:r>
            <a:r>
              <a:rPr sz="3200" spc="40" dirty="0">
                <a:solidFill>
                  <a:srgbClr val="53585F"/>
                </a:solidFill>
                <a:latin typeface="Arial"/>
                <a:cs typeface="Arial"/>
              </a:rPr>
              <a:t>prompting </a:t>
            </a: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the</a:t>
            </a:r>
            <a:r>
              <a:rPr sz="3200" spc="7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53585F"/>
                </a:solidFill>
                <a:latin typeface="Arial"/>
                <a:cs typeface="Arial"/>
              </a:rPr>
              <a:t>user</a:t>
            </a:r>
            <a:endParaRPr sz="32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000"/>
              </a:spcBef>
            </a:pP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userdata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input("Enter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a</a:t>
            </a:r>
            <a:r>
              <a:rPr sz="2850" spc="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number")</a:t>
            </a:r>
            <a:endParaRPr sz="2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sz="3200" spc="50" dirty="0">
                <a:solidFill>
                  <a:srgbClr val="53585F"/>
                </a:solidFill>
                <a:latin typeface="Arial"/>
                <a:cs typeface="Arial"/>
              </a:rPr>
              <a:t>Add </a:t>
            </a:r>
            <a:r>
              <a:rPr sz="3200" spc="5" dirty="0">
                <a:solidFill>
                  <a:srgbClr val="53585F"/>
                </a:solidFill>
                <a:latin typeface="Arial"/>
                <a:cs typeface="Arial"/>
              </a:rPr>
              <a:t>space, </a:t>
            </a:r>
            <a:r>
              <a:rPr sz="3200" spc="-10" dirty="0">
                <a:solidFill>
                  <a:srgbClr val="53585F"/>
                </a:solidFill>
                <a:latin typeface="Arial"/>
                <a:cs typeface="Arial"/>
              </a:rPr>
              <a:t>newline </a:t>
            </a:r>
            <a:r>
              <a:rPr sz="3200" spc="75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200" spc="-10" dirty="0">
                <a:solidFill>
                  <a:srgbClr val="53585F"/>
                </a:solidFill>
                <a:latin typeface="Arial"/>
                <a:cs typeface="Arial"/>
              </a:rPr>
              <a:t>make </a:t>
            </a:r>
            <a:r>
              <a:rPr sz="3200" spc="-15" dirty="0">
                <a:solidFill>
                  <a:srgbClr val="53585F"/>
                </a:solidFill>
                <a:latin typeface="Arial"/>
                <a:cs typeface="Arial"/>
              </a:rPr>
              <a:t>message</a:t>
            </a:r>
            <a:r>
              <a:rPr sz="3200" spc="-6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53585F"/>
                </a:solidFill>
                <a:latin typeface="Arial"/>
                <a:cs typeface="Arial"/>
              </a:rPr>
              <a:t>readable</a:t>
            </a:r>
            <a:endParaRPr sz="3200">
              <a:latin typeface="Arial"/>
              <a:cs typeface="Arial"/>
            </a:endParaRPr>
          </a:p>
          <a:p>
            <a:pPr marL="76200" marR="508634">
              <a:lnSpc>
                <a:spcPts val="6700"/>
              </a:lnSpc>
              <a:spcBef>
                <a:spcPts val="489"/>
              </a:spcBef>
            </a:pP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userdata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input("Enter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a </a:t>
            </a: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number: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")  </a:t>
            </a: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userdata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2850" spc="5" dirty="0">
                <a:solidFill>
                  <a:srgbClr val="59824B"/>
                </a:solidFill>
                <a:latin typeface="Courier New"/>
                <a:cs typeface="Courier New"/>
              </a:rPr>
              <a:t>input("Enter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a</a:t>
            </a:r>
            <a:r>
              <a:rPr sz="2850" spc="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850" spc="10" dirty="0">
                <a:solidFill>
                  <a:srgbClr val="59824B"/>
                </a:solidFill>
                <a:latin typeface="Courier New"/>
                <a:cs typeface="Courier New"/>
              </a:rPr>
              <a:t>number:\n")</a:t>
            </a:r>
            <a:endParaRPr sz="2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714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Reading </a:t>
            </a:r>
            <a:r>
              <a:rPr spc="-100" dirty="0"/>
              <a:t>from </a:t>
            </a:r>
            <a:r>
              <a:rPr spc="-95" dirty="0"/>
              <a:t>the</a:t>
            </a:r>
            <a:r>
              <a:rPr spc="229" dirty="0"/>
              <a:t> </a:t>
            </a:r>
            <a:r>
              <a:rPr spc="-105" dirty="0"/>
              <a:t>keyboard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4807001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4584700"/>
            <a:ext cx="888301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Input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always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string,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convert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as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required</a:t>
            </a:r>
            <a:endParaRPr sz="3600">
              <a:latin typeface="Arial"/>
              <a:cs typeface="Arial"/>
            </a:endParaRPr>
          </a:p>
          <a:p>
            <a:pPr marL="25400" marR="557530">
              <a:lnSpc>
                <a:spcPct val="112000"/>
              </a:lnSpc>
              <a:spcBef>
                <a:spcPts val="29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userdata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input("Enter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 number")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usernum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int(userdata)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10714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Reading </a:t>
            </a:r>
            <a:r>
              <a:rPr spc="-100" dirty="0"/>
              <a:t>from </a:t>
            </a:r>
            <a:r>
              <a:rPr spc="-95" dirty="0"/>
              <a:t>the</a:t>
            </a:r>
            <a:r>
              <a:rPr spc="229" dirty="0"/>
              <a:t> </a:t>
            </a:r>
            <a:r>
              <a:rPr spc="-105" dirty="0"/>
              <a:t>keyboard</a:t>
            </a:r>
          </a:p>
        </p:txBody>
      </p:sp>
      <p:sp>
        <p:nvSpPr>
          <p:cNvPr id="3" name="object 3"/>
          <p:cNvSpPr/>
          <p:nvPr/>
        </p:nvSpPr>
        <p:spPr>
          <a:xfrm>
            <a:off x="1102960" y="3168702"/>
            <a:ext cx="192976" cy="192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2946400"/>
            <a:ext cx="9792335" cy="531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Use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exception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handling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deal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with</a:t>
            </a:r>
            <a:r>
              <a:rPr sz="3600" spc="-13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errors</a:t>
            </a:r>
            <a:endParaRPr sz="3600">
              <a:latin typeface="Arial"/>
              <a:cs typeface="Arial"/>
            </a:endParaRPr>
          </a:p>
          <a:p>
            <a:pPr marL="513080" marR="6831965" indent="-488315">
              <a:lnSpc>
                <a:spcPct val="112000"/>
              </a:lnSpc>
              <a:spcBef>
                <a:spcPts val="292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while(True):  try:</a:t>
            </a:r>
            <a:endParaRPr sz="3200">
              <a:latin typeface="Courier New"/>
              <a:cs typeface="Courier New"/>
            </a:endParaRPr>
          </a:p>
          <a:p>
            <a:pPr marL="1000760" marR="5080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userdata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input("Enter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number: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")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usernum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int(userdata)</a:t>
            </a:r>
            <a:endParaRPr sz="3200">
              <a:latin typeface="Courier New"/>
              <a:cs typeface="Courier New"/>
            </a:endParaRPr>
          </a:p>
          <a:p>
            <a:pPr marL="51308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except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ValueError:</a:t>
            </a:r>
            <a:endParaRPr sz="3200">
              <a:latin typeface="Courier New"/>
              <a:cs typeface="Courier New"/>
            </a:endParaRPr>
          </a:p>
          <a:p>
            <a:pPr marL="513080" marR="979169" indent="487680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print("Not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number. Try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again")  else:</a:t>
            </a:r>
            <a:endParaRPr sz="3200">
              <a:latin typeface="Courier New"/>
              <a:cs typeface="Courier New"/>
            </a:endParaRPr>
          </a:p>
          <a:p>
            <a:pPr marL="100076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break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9030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Printing </a:t>
            </a:r>
            <a:r>
              <a:rPr spc="55" dirty="0"/>
              <a:t>to</a:t>
            </a:r>
            <a:r>
              <a:rPr spc="75" dirty="0"/>
              <a:t> </a:t>
            </a:r>
            <a:r>
              <a:rPr spc="-160" dirty="0"/>
              <a:t>screen</a:t>
            </a:r>
          </a:p>
        </p:txBody>
      </p:sp>
      <p:sp>
        <p:nvSpPr>
          <p:cNvPr id="3" name="object 3"/>
          <p:cNvSpPr/>
          <p:nvPr/>
        </p:nvSpPr>
        <p:spPr>
          <a:xfrm>
            <a:off x="1102422" y="3035031"/>
            <a:ext cx="183328" cy="183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422" y="5369292"/>
            <a:ext cx="183328" cy="183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422" y="7182852"/>
            <a:ext cx="183328" cy="183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8600" y="2829560"/>
            <a:ext cx="8496935" cy="5566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15" dirty="0">
                <a:solidFill>
                  <a:srgbClr val="53585F"/>
                </a:solidFill>
                <a:latin typeface="Arial"/>
                <a:cs typeface="Arial"/>
              </a:rPr>
              <a:t>Print </a:t>
            </a:r>
            <a:r>
              <a:rPr sz="3400" spc="-1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400" spc="60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400" dirty="0">
                <a:solidFill>
                  <a:srgbClr val="53585F"/>
                </a:solidFill>
                <a:latin typeface="Arial"/>
                <a:cs typeface="Arial"/>
              </a:rPr>
              <a:t>names, </a:t>
            </a:r>
            <a:r>
              <a:rPr sz="3400" spc="15" dirty="0">
                <a:solidFill>
                  <a:srgbClr val="53585F"/>
                </a:solidFill>
                <a:latin typeface="Arial"/>
                <a:cs typeface="Arial"/>
              </a:rPr>
              <a:t>separated </a:t>
            </a:r>
            <a:r>
              <a:rPr sz="3400" spc="65" dirty="0">
                <a:solidFill>
                  <a:srgbClr val="53585F"/>
                </a:solidFill>
                <a:latin typeface="Arial"/>
                <a:cs typeface="Arial"/>
              </a:rPr>
              <a:t>by</a:t>
            </a:r>
            <a:r>
              <a:rPr sz="3400" spc="-9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400" spc="25" dirty="0">
                <a:solidFill>
                  <a:srgbClr val="53585F"/>
                </a:solidFill>
                <a:latin typeface="Arial"/>
                <a:cs typeface="Arial"/>
              </a:rPr>
              <a:t>spaces</a:t>
            </a:r>
            <a:endParaRPr sz="3400">
              <a:latin typeface="Arial"/>
              <a:cs typeface="Arial"/>
            </a:endParaRPr>
          </a:p>
          <a:p>
            <a:pPr marL="50800" marR="5657850">
              <a:lnSpc>
                <a:spcPct val="113900"/>
              </a:lnSpc>
              <a:spcBef>
                <a:spcPts val="2720"/>
              </a:spcBef>
            </a:pP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print(x,y)  print(a,b,c)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</a:pPr>
            <a:r>
              <a:rPr sz="3400" spc="15" dirty="0">
                <a:solidFill>
                  <a:srgbClr val="53585F"/>
                </a:solidFill>
                <a:latin typeface="Arial"/>
                <a:cs typeface="Arial"/>
              </a:rPr>
              <a:t>Print </a:t>
            </a:r>
            <a:r>
              <a:rPr sz="3400" spc="-55" dirty="0">
                <a:solidFill>
                  <a:srgbClr val="53585F"/>
                </a:solidFill>
                <a:latin typeface="Arial"/>
                <a:cs typeface="Arial"/>
              </a:rPr>
              <a:t>a</a:t>
            </a:r>
            <a:r>
              <a:rPr sz="3400" spc="-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53585F"/>
                </a:solidFill>
                <a:latin typeface="Arial"/>
                <a:cs typeface="Arial"/>
              </a:rPr>
              <a:t>message</a:t>
            </a:r>
            <a:endParaRPr sz="3400">
              <a:latin typeface="Arial"/>
              <a:cs typeface="Arial"/>
            </a:endParaRPr>
          </a:p>
          <a:p>
            <a:pPr marL="12700" marR="230504" indent="38100">
              <a:lnSpc>
                <a:spcPct val="186200"/>
              </a:lnSpc>
              <a:spcBef>
                <a:spcPts val="114"/>
              </a:spcBef>
            </a:pPr>
            <a:r>
              <a:rPr sz="3000" spc="10" dirty="0">
                <a:solidFill>
                  <a:srgbClr val="59824B"/>
                </a:solidFill>
                <a:latin typeface="Courier New"/>
                <a:cs typeface="Courier New"/>
              </a:rPr>
              <a:t>print("Not </a:t>
            </a: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a </a:t>
            </a:r>
            <a:r>
              <a:rPr sz="3000" spc="10" dirty="0">
                <a:solidFill>
                  <a:srgbClr val="59824B"/>
                </a:solidFill>
                <a:latin typeface="Courier New"/>
                <a:cs typeface="Courier New"/>
              </a:rPr>
              <a:t>number. </a:t>
            </a: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Try again")  </a:t>
            </a:r>
            <a:r>
              <a:rPr sz="3400" spc="0" dirty="0">
                <a:solidFill>
                  <a:srgbClr val="53585F"/>
                </a:solidFill>
                <a:latin typeface="Arial"/>
                <a:cs typeface="Arial"/>
              </a:rPr>
              <a:t>Intersperse </a:t>
            </a:r>
            <a:r>
              <a:rPr sz="3400" dirty="0">
                <a:solidFill>
                  <a:srgbClr val="53585F"/>
                </a:solidFill>
                <a:latin typeface="Arial"/>
                <a:cs typeface="Arial"/>
              </a:rPr>
              <a:t>message </a:t>
            </a:r>
            <a:r>
              <a:rPr sz="3400" spc="65" dirty="0">
                <a:solidFill>
                  <a:srgbClr val="53585F"/>
                </a:solidFill>
                <a:latin typeface="Arial"/>
                <a:cs typeface="Arial"/>
              </a:rPr>
              <a:t>with </a:t>
            </a:r>
            <a:r>
              <a:rPr sz="3400" spc="-15" dirty="0">
                <a:solidFill>
                  <a:srgbClr val="53585F"/>
                </a:solidFill>
                <a:latin typeface="Arial"/>
                <a:cs typeface="Arial"/>
              </a:rPr>
              <a:t>values </a:t>
            </a:r>
            <a:r>
              <a:rPr sz="3400" spc="60" dirty="0">
                <a:solidFill>
                  <a:srgbClr val="53585F"/>
                </a:solidFill>
                <a:latin typeface="Arial"/>
                <a:cs typeface="Arial"/>
              </a:rPr>
              <a:t>of</a:t>
            </a:r>
            <a:r>
              <a:rPr sz="3400" spc="-3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53585F"/>
                </a:solidFill>
                <a:latin typeface="Arial"/>
                <a:cs typeface="Arial"/>
              </a:rPr>
              <a:t>names  </a:t>
            </a:r>
            <a:r>
              <a:rPr sz="3000" spc="10" dirty="0">
                <a:solidFill>
                  <a:srgbClr val="59824B"/>
                </a:solidFill>
                <a:latin typeface="Courier New"/>
                <a:cs typeface="Courier New"/>
              </a:rPr>
              <a:t>print("Values </a:t>
            </a: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are x:", x, "y:", y)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8102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Fine </a:t>
            </a:r>
            <a:r>
              <a:rPr spc="-95" dirty="0"/>
              <a:t>tuning</a:t>
            </a:r>
            <a:r>
              <a:rPr spc="235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print()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207" y="2768234"/>
            <a:ext cx="179469" cy="179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707" y="4185761"/>
            <a:ext cx="179468" cy="179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207" y="5095287"/>
            <a:ext cx="179469" cy="179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By </a:t>
            </a:r>
            <a:r>
              <a:rPr spc="15" dirty="0"/>
              <a:t>default,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r>
              <a:rPr sz="2950" spc="-1019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25" dirty="0"/>
              <a:t>appends </a:t>
            </a:r>
            <a:r>
              <a:rPr spc="10" dirty="0"/>
              <a:t>new </a:t>
            </a:r>
            <a:r>
              <a:rPr spc="-20" dirty="0"/>
              <a:t>line </a:t>
            </a:r>
            <a:r>
              <a:rPr spc="10" dirty="0"/>
              <a:t>character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'\n'</a:t>
            </a:r>
            <a:endParaRPr sz="2950">
              <a:latin typeface="Courier New"/>
              <a:cs typeface="Courier New"/>
            </a:endParaRPr>
          </a:p>
          <a:p>
            <a:pPr marL="399415">
              <a:lnSpc>
                <a:spcPct val="100000"/>
              </a:lnSpc>
              <a:spcBef>
                <a:spcPts val="175"/>
              </a:spcBef>
            </a:pPr>
            <a:r>
              <a:rPr spc="85" dirty="0"/>
              <a:t>to </a:t>
            </a:r>
            <a:r>
              <a:rPr spc="0" dirty="0"/>
              <a:t>whatever </a:t>
            </a:r>
            <a:r>
              <a:rPr spc="-5" dirty="0"/>
              <a:t>is</a:t>
            </a:r>
            <a:r>
              <a:rPr spc="-100" dirty="0"/>
              <a:t> </a:t>
            </a:r>
            <a:r>
              <a:rPr spc="35" dirty="0"/>
              <a:t>printed</a:t>
            </a:r>
          </a:p>
          <a:p>
            <a:pPr marL="399415" marR="1323975" indent="444500">
              <a:lnSpc>
                <a:spcPts val="7100"/>
              </a:lnSpc>
              <a:spcBef>
                <a:spcPts val="645"/>
              </a:spcBef>
            </a:pPr>
            <a:r>
              <a:rPr spc="-35" dirty="0"/>
              <a:t>Each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) </a:t>
            </a:r>
            <a:r>
              <a:rPr spc="0" dirty="0"/>
              <a:t>appears </a:t>
            </a:r>
            <a:r>
              <a:rPr spc="25" dirty="0"/>
              <a:t>on </a:t>
            </a:r>
            <a:r>
              <a:rPr spc="-70" dirty="0"/>
              <a:t>a </a:t>
            </a:r>
            <a:r>
              <a:rPr spc="10" dirty="0"/>
              <a:t>new </a:t>
            </a:r>
            <a:r>
              <a:rPr spc="-20" dirty="0"/>
              <a:t>line  </a:t>
            </a:r>
            <a:r>
              <a:rPr spc="15" dirty="0"/>
              <a:t>Specify </a:t>
            </a:r>
            <a:r>
              <a:rPr spc="35" dirty="0"/>
              <a:t>what </a:t>
            </a:r>
            <a:r>
              <a:rPr spc="85" dirty="0"/>
              <a:t>to </a:t>
            </a:r>
            <a:r>
              <a:rPr spc="30" dirty="0"/>
              <a:t>append </a:t>
            </a:r>
            <a:r>
              <a:rPr spc="50" dirty="0"/>
              <a:t>with </a:t>
            </a:r>
            <a:r>
              <a:rPr dirty="0"/>
              <a:t>argument</a:t>
            </a:r>
            <a:r>
              <a:rPr spc="-225" dirty="0"/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end="…"</a:t>
            </a:r>
            <a:endParaRPr sz="2950">
              <a:latin typeface="Courier New"/>
              <a:cs typeface="Courier New"/>
            </a:endParaRPr>
          </a:p>
          <a:p>
            <a:pPr marL="666115" marR="2622550">
              <a:lnSpc>
                <a:spcPct val="110200"/>
              </a:lnSpc>
              <a:spcBef>
                <a:spcPts val="216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print("Continue on the", end=" ")  print("same line",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end=".\n") 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print("Next</a:t>
            </a:r>
            <a:r>
              <a:rPr sz="2950" spc="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line.")</a:t>
            </a:r>
            <a:endParaRPr sz="2950">
              <a:latin typeface="Courier New"/>
              <a:cs typeface="Courier New"/>
            </a:endParaRPr>
          </a:p>
          <a:p>
            <a:pPr marL="666115" marR="4210050">
              <a:lnSpc>
                <a:spcPct val="110200"/>
              </a:lnSpc>
              <a:spcBef>
                <a:spcPts val="299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Continue on the same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line. 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Next</a:t>
            </a:r>
            <a:r>
              <a:rPr sz="2950" spc="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line.</a:t>
            </a:r>
            <a:endParaRPr sz="2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8102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Fine </a:t>
            </a:r>
            <a:r>
              <a:rPr spc="-95" dirty="0"/>
              <a:t>tuning</a:t>
            </a:r>
            <a:r>
              <a:rPr spc="235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print()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207" y="2768234"/>
            <a:ext cx="179469" cy="179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707" y="4185761"/>
            <a:ext cx="179468" cy="179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207" y="5095287"/>
            <a:ext cx="179469" cy="179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By </a:t>
            </a:r>
            <a:r>
              <a:rPr spc="15" dirty="0"/>
              <a:t>default,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r>
              <a:rPr sz="2950" spc="-1019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25" dirty="0"/>
              <a:t>appends </a:t>
            </a:r>
            <a:r>
              <a:rPr spc="10" dirty="0"/>
              <a:t>new </a:t>
            </a:r>
            <a:r>
              <a:rPr spc="-20" dirty="0"/>
              <a:t>line </a:t>
            </a:r>
            <a:r>
              <a:rPr spc="10" dirty="0"/>
              <a:t>character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'\n'</a:t>
            </a:r>
            <a:endParaRPr sz="2950">
              <a:latin typeface="Courier New"/>
              <a:cs typeface="Courier New"/>
            </a:endParaRPr>
          </a:p>
          <a:p>
            <a:pPr marL="399415">
              <a:lnSpc>
                <a:spcPct val="100000"/>
              </a:lnSpc>
              <a:spcBef>
                <a:spcPts val="175"/>
              </a:spcBef>
            </a:pPr>
            <a:r>
              <a:rPr spc="85" dirty="0"/>
              <a:t>to </a:t>
            </a:r>
            <a:r>
              <a:rPr spc="0" dirty="0"/>
              <a:t>whatever </a:t>
            </a:r>
            <a:r>
              <a:rPr spc="-5" dirty="0"/>
              <a:t>is</a:t>
            </a:r>
            <a:r>
              <a:rPr spc="-100" dirty="0"/>
              <a:t> </a:t>
            </a:r>
            <a:r>
              <a:rPr spc="35" dirty="0"/>
              <a:t>printed</a:t>
            </a:r>
          </a:p>
          <a:p>
            <a:pPr marL="399415" marR="1323975" indent="444500">
              <a:lnSpc>
                <a:spcPts val="7100"/>
              </a:lnSpc>
              <a:spcBef>
                <a:spcPts val="645"/>
              </a:spcBef>
            </a:pPr>
            <a:r>
              <a:rPr spc="-35" dirty="0"/>
              <a:t>Each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) </a:t>
            </a:r>
            <a:r>
              <a:rPr spc="0" dirty="0"/>
              <a:t>appears </a:t>
            </a:r>
            <a:r>
              <a:rPr spc="25" dirty="0"/>
              <a:t>on </a:t>
            </a:r>
            <a:r>
              <a:rPr spc="-70" dirty="0"/>
              <a:t>a </a:t>
            </a:r>
            <a:r>
              <a:rPr spc="10" dirty="0"/>
              <a:t>new </a:t>
            </a:r>
            <a:r>
              <a:rPr spc="-20" dirty="0"/>
              <a:t>line  </a:t>
            </a:r>
            <a:r>
              <a:rPr spc="15" dirty="0"/>
              <a:t>Specify </a:t>
            </a:r>
            <a:r>
              <a:rPr spc="35" dirty="0"/>
              <a:t>what </a:t>
            </a:r>
            <a:r>
              <a:rPr spc="85" dirty="0"/>
              <a:t>to </a:t>
            </a:r>
            <a:r>
              <a:rPr spc="30" dirty="0"/>
              <a:t>append </a:t>
            </a:r>
            <a:r>
              <a:rPr spc="50" dirty="0"/>
              <a:t>with </a:t>
            </a:r>
            <a:r>
              <a:rPr dirty="0"/>
              <a:t>argument</a:t>
            </a:r>
            <a:r>
              <a:rPr spc="-225" dirty="0"/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end="…"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5300" y="6260490"/>
            <a:ext cx="6602730" cy="1016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0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print("same line",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end=".\n") 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print("Next</a:t>
            </a:r>
            <a:r>
              <a:rPr sz="2950" spc="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line.")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5300" y="7632090"/>
            <a:ext cx="5922010" cy="1016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0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Continue on the same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line. 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Next</a:t>
            </a:r>
            <a:r>
              <a:rPr sz="2950" spc="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line.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5300" y="5806947"/>
            <a:ext cx="95472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print("Continue on the", end=" ") </a:t>
            </a:r>
            <a:r>
              <a:rPr sz="4350" spc="75" baseline="40229" dirty="0">
                <a:solidFill>
                  <a:srgbClr val="902422"/>
                </a:solidFill>
                <a:latin typeface="Arial"/>
                <a:cs typeface="Arial"/>
              </a:rPr>
              <a:t>Add</a:t>
            </a:r>
            <a:r>
              <a:rPr sz="4350" spc="-787" baseline="40229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4350" spc="15" baseline="40229" dirty="0">
                <a:solidFill>
                  <a:srgbClr val="902422"/>
                </a:solidFill>
                <a:latin typeface="Arial"/>
                <a:cs typeface="Arial"/>
              </a:rPr>
              <a:t>space,</a:t>
            </a:r>
            <a:endParaRPr sz="4350" baseline="4022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0700" y="5994400"/>
            <a:ext cx="189420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25" dirty="0">
                <a:solidFill>
                  <a:srgbClr val="902422"/>
                </a:solidFill>
                <a:latin typeface="Arial"/>
                <a:cs typeface="Arial"/>
              </a:rPr>
              <a:t>no </a:t>
            </a:r>
            <a:r>
              <a:rPr sz="2900" spc="10" dirty="0">
                <a:solidFill>
                  <a:srgbClr val="902422"/>
                </a:solidFill>
                <a:latin typeface="Arial"/>
                <a:cs typeface="Arial"/>
              </a:rPr>
              <a:t>new</a:t>
            </a:r>
            <a:r>
              <a:rPr sz="2900" spc="-114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2900" spc="-15" dirty="0">
                <a:solidFill>
                  <a:srgbClr val="902422"/>
                </a:solidFill>
                <a:latin typeface="Arial"/>
                <a:cs typeface="Arial"/>
              </a:rPr>
              <a:t>line</a:t>
            </a:r>
            <a:endParaRPr sz="2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35850" y="5779839"/>
            <a:ext cx="1583055" cy="480059"/>
          </a:xfrm>
          <a:custGeom>
            <a:avLst/>
            <a:gdLst/>
            <a:ahLst/>
            <a:cxnLst/>
            <a:rect l="l" t="t" r="r" b="b"/>
            <a:pathLst>
              <a:path w="1583054" h="480060">
                <a:moveTo>
                  <a:pt x="0" y="0"/>
                </a:moveTo>
                <a:lnTo>
                  <a:pt x="1582588" y="0"/>
                </a:lnTo>
                <a:lnTo>
                  <a:pt x="1582588" y="479921"/>
                </a:lnTo>
                <a:lnTo>
                  <a:pt x="0" y="47992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3350" y="7697540"/>
            <a:ext cx="200025" cy="480059"/>
          </a:xfrm>
          <a:custGeom>
            <a:avLst/>
            <a:gdLst/>
            <a:ahLst/>
            <a:cxnLst/>
            <a:rect l="l" t="t" r="r" b="b"/>
            <a:pathLst>
              <a:path w="200025" h="480059">
                <a:moveTo>
                  <a:pt x="0" y="0"/>
                </a:moveTo>
                <a:lnTo>
                  <a:pt x="199975" y="0"/>
                </a:lnTo>
                <a:lnTo>
                  <a:pt x="199975" y="479921"/>
                </a:lnTo>
                <a:lnTo>
                  <a:pt x="0" y="47992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8102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Fine </a:t>
            </a:r>
            <a:r>
              <a:rPr spc="-95" dirty="0"/>
              <a:t>tuning</a:t>
            </a:r>
            <a:r>
              <a:rPr spc="235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print()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207" y="2768234"/>
            <a:ext cx="179469" cy="179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6707" y="4185761"/>
            <a:ext cx="179468" cy="179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207" y="5095287"/>
            <a:ext cx="179469" cy="179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By </a:t>
            </a:r>
            <a:r>
              <a:rPr spc="15" dirty="0"/>
              <a:t>default,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r>
              <a:rPr sz="2950" spc="-1019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pc="25" dirty="0"/>
              <a:t>appends </a:t>
            </a:r>
            <a:r>
              <a:rPr spc="10" dirty="0"/>
              <a:t>new </a:t>
            </a:r>
            <a:r>
              <a:rPr spc="-20" dirty="0"/>
              <a:t>line </a:t>
            </a:r>
            <a:r>
              <a:rPr spc="10" dirty="0"/>
              <a:t>character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'\n'</a:t>
            </a:r>
            <a:endParaRPr sz="2950">
              <a:latin typeface="Courier New"/>
              <a:cs typeface="Courier New"/>
            </a:endParaRPr>
          </a:p>
          <a:p>
            <a:pPr marL="399415">
              <a:lnSpc>
                <a:spcPct val="100000"/>
              </a:lnSpc>
              <a:spcBef>
                <a:spcPts val="175"/>
              </a:spcBef>
            </a:pPr>
            <a:r>
              <a:rPr spc="85" dirty="0"/>
              <a:t>to </a:t>
            </a:r>
            <a:r>
              <a:rPr spc="0" dirty="0"/>
              <a:t>whatever </a:t>
            </a:r>
            <a:r>
              <a:rPr spc="-5" dirty="0"/>
              <a:t>is</a:t>
            </a:r>
            <a:r>
              <a:rPr spc="-100" dirty="0"/>
              <a:t> </a:t>
            </a:r>
            <a:r>
              <a:rPr spc="35" dirty="0"/>
              <a:t>printed</a:t>
            </a:r>
          </a:p>
          <a:p>
            <a:pPr marL="399415" marR="1323975" indent="444500">
              <a:lnSpc>
                <a:spcPts val="7100"/>
              </a:lnSpc>
              <a:spcBef>
                <a:spcPts val="645"/>
              </a:spcBef>
            </a:pPr>
            <a:r>
              <a:rPr spc="-35" dirty="0"/>
              <a:t>Each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) </a:t>
            </a:r>
            <a:r>
              <a:rPr spc="0" dirty="0"/>
              <a:t>appears </a:t>
            </a:r>
            <a:r>
              <a:rPr spc="25" dirty="0"/>
              <a:t>on </a:t>
            </a:r>
            <a:r>
              <a:rPr spc="-70" dirty="0"/>
              <a:t>a </a:t>
            </a:r>
            <a:r>
              <a:rPr spc="10" dirty="0"/>
              <a:t>new </a:t>
            </a:r>
            <a:r>
              <a:rPr spc="-20" dirty="0"/>
              <a:t>line  </a:t>
            </a:r>
            <a:r>
              <a:rPr spc="15" dirty="0"/>
              <a:t>Specify </a:t>
            </a:r>
            <a:r>
              <a:rPr spc="35" dirty="0"/>
              <a:t>what </a:t>
            </a:r>
            <a:r>
              <a:rPr spc="85" dirty="0"/>
              <a:t>to </a:t>
            </a:r>
            <a:r>
              <a:rPr spc="30" dirty="0"/>
              <a:t>append </a:t>
            </a:r>
            <a:r>
              <a:rPr spc="50" dirty="0"/>
              <a:t>with </a:t>
            </a:r>
            <a:r>
              <a:rPr dirty="0"/>
              <a:t>argument</a:t>
            </a:r>
            <a:r>
              <a:rPr spc="-225" dirty="0"/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end="…"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5300" y="6302247"/>
            <a:ext cx="660273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print("same line",</a:t>
            </a:r>
            <a:r>
              <a:rPr sz="2950" spc="-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end=".\n")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5300" y="6797547"/>
            <a:ext cx="433514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print("Next</a:t>
            </a:r>
            <a:r>
              <a:rPr sz="2950" spc="-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line.")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5300" y="7632090"/>
            <a:ext cx="5922010" cy="1016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0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Continue on the same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line.  </a:t>
            </a: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Next</a:t>
            </a:r>
            <a:r>
              <a:rPr sz="2950" spc="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2950" spc="10" dirty="0">
                <a:solidFill>
                  <a:srgbClr val="59824B"/>
                </a:solidFill>
                <a:latin typeface="Courier New"/>
                <a:cs typeface="Courier New"/>
              </a:rPr>
              <a:t>line.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5300" y="5806947"/>
            <a:ext cx="95472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5" dirty="0">
                <a:solidFill>
                  <a:srgbClr val="59824B"/>
                </a:solidFill>
                <a:latin typeface="Courier New"/>
                <a:cs typeface="Courier New"/>
              </a:rPr>
              <a:t>print("Continue on the", end=" ") </a:t>
            </a:r>
            <a:r>
              <a:rPr sz="4350" spc="75" baseline="40229" dirty="0">
                <a:solidFill>
                  <a:srgbClr val="902422"/>
                </a:solidFill>
                <a:latin typeface="Arial"/>
                <a:cs typeface="Arial"/>
              </a:rPr>
              <a:t>Add</a:t>
            </a:r>
            <a:r>
              <a:rPr sz="4350" spc="-787" baseline="40229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4350" spc="15" baseline="40229" dirty="0">
                <a:solidFill>
                  <a:srgbClr val="902422"/>
                </a:solidFill>
                <a:latin typeface="Arial"/>
                <a:cs typeface="Arial"/>
              </a:rPr>
              <a:t>space,</a:t>
            </a:r>
            <a:endParaRPr sz="4350" baseline="4022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10700" y="5994400"/>
            <a:ext cx="189420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25" dirty="0">
                <a:solidFill>
                  <a:srgbClr val="902422"/>
                </a:solidFill>
                <a:latin typeface="Arial"/>
                <a:cs typeface="Arial"/>
              </a:rPr>
              <a:t>no </a:t>
            </a:r>
            <a:r>
              <a:rPr sz="2900" spc="10" dirty="0">
                <a:solidFill>
                  <a:srgbClr val="902422"/>
                </a:solidFill>
                <a:latin typeface="Arial"/>
                <a:cs typeface="Arial"/>
              </a:rPr>
              <a:t>new</a:t>
            </a:r>
            <a:r>
              <a:rPr sz="2900" spc="-114" dirty="0">
                <a:solidFill>
                  <a:srgbClr val="902422"/>
                </a:solidFill>
                <a:latin typeface="Arial"/>
                <a:cs typeface="Arial"/>
              </a:rPr>
              <a:t> </a:t>
            </a:r>
            <a:r>
              <a:rPr sz="2900" spc="-15" dirty="0">
                <a:solidFill>
                  <a:srgbClr val="902422"/>
                </a:solidFill>
                <a:latin typeface="Arial"/>
                <a:cs typeface="Arial"/>
              </a:rPr>
              <a:t>line</a:t>
            </a:r>
            <a:endParaRPr sz="2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4700" y="6654800"/>
            <a:ext cx="2215515" cy="911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900" spc="50" dirty="0">
                <a:solidFill>
                  <a:srgbClr val="574170"/>
                </a:solidFill>
                <a:latin typeface="Arial"/>
                <a:cs typeface="Arial"/>
              </a:rPr>
              <a:t>Add </a:t>
            </a:r>
            <a:r>
              <a:rPr sz="2900" spc="5" dirty="0">
                <a:solidFill>
                  <a:srgbClr val="574170"/>
                </a:solidFill>
                <a:latin typeface="Arial"/>
                <a:cs typeface="Arial"/>
              </a:rPr>
              <a:t>full</a:t>
            </a:r>
            <a:r>
              <a:rPr sz="2900" spc="-114" dirty="0">
                <a:solidFill>
                  <a:srgbClr val="574170"/>
                </a:solidFill>
                <a:latin typeface="Arial"/>
                <a:cs typeface="Arial"/>
              </a:rPr>
              <a:t> </a:t>
            </a:r>
            <a:r>
              <a:rPr sz="2900" spc="50" dirty="0">
                <a:solidFill>
                  <a:srgbClr val="574170"/>
                </a:solidFill>
                <a:latin typeface="Arial"/>
                <a:cs typeface="Arial"/>
              </a:rPr>
              <a:t>stop,  </a:t>
            </a:r>
            <a:r>
              <a:rPr sz="2900" spc="10" dirty="0">
                <a:solidFill>
                  <a:srgbClr val="574170"/>
                </a:solidFill>
                <a:latin typeface="Arial"/>
                <a:cs typeface="Arial"/>
              </a:rPr>
              <a:t>new</a:t>
            </a:r>
            <a:r>
              <a:rPr sz="2900" spc="-15" dirty="0">
                <a:solidFill>
                  <a:srgbClr val="574170"/>
                </a:solidFill>
                <a:latin typeface="Arial"/>
                <a:cs typeface="Arial"/>
              </a:rPr>
              <a:t> line</a:t>
            </a:r>
            <a:endParaRPr sz="2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35850" y="5779839"/>
            <a:ext cx="1583055" cy="480059"/>
          </a:xfrm>
          <a:custGeom>
            <a:avLst/>
            <a:gdLst/>
            <a:ahLst/>
            <a:cxnLst/>
            <a:rect l="l" t="t" r="r" b="b"/>
            <a:pathLst>
              <a:path w="1583054" h="480060">
                <a:moveTo>
                  <a:pt x="0" y="0"/>
                </a:moveTo>
                <a:lnTo>
                  <a:pt x="1582588" y="0"/>
                </a:lnTo>
                <a:lnTo>
                  <a:pt x="1582588" y="479921"/>
                </a:lnTo>
                <a:lnTo>
                  <a:pt x="0" y="47992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6849" y="6338639"/>
            <a:ext cx="1975485" cy="480059"/>
          </a:xfrm>
          <a:custGeom>
            <a:avLst/>
            <a:gdLst/>
            <a:ahLst/>
            <a:cxnLst/>
            <a:rect l="l" t="t" r="r" b="b"/>
            <a:pathLst>
              <a:path w="1975484" h="480059">
                <a:moveTo>
                  <a:pt x="0" y="0"/>
                </a:moveTo>
                <a:lnTo>
                  <a:pt x="1975302" y="0"/>
                </a:lnTo>
                <a:lnTo>
                  <a:pt x="1975302" y="479921"/>
                </a:lnTo>
                <a:lnTo>
                  <a:pt x="0" y="47992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5741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9249" y="7697540"/>
            <a:ext cx="407034" cy="480059"/>
          </a:xfrm>
          <a:custGeom>
            <a:avLst/>
            <a:gdLst/>
            <a:ahLst/>
            <a:cxnLst/>
            <a:rect l="l" t="t" r="r" b="b"/>
            <a:pathLst>
              <a:path w="407034" h="480059">
                <a:moveTo>
                  <a:pt x="0" y="0"/>
                </a:moveTo>
                <a:lnTo>
                  <a:pt x="406950" y="0"/>
                </a:lnTo>
                <a:lnTo>
                  <a:pt x="406950" y="479921"/>
                </a:lnTo>
                <a:lnTo>
                  <a:pt x="0" y="47992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5741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3350" y="7697540"/>
            <a:ext cx="200025" cy="480059"/>
          </a:xfrm>
          <a:custGeom>
            <a:avLst/>
            <a:gdLst/>
            <a:ahLst/>
            <a:cxnLst/>
            <a:rect l="l" t="t" r="r" b="b"/>
            <a:pathLst>
              <a:path w="200025" h="480059">
                <a:moveTo>
                  <a:pt x="0" y="0"/>
                </a:moveTo>
                <a:lnTo>
                  <a:pt x="199975" y="0"/>
                </a:lnTo>
                <a:lnTo>
                  <a:pt x="199975" y="479921"/>
                </a:lnTo>
                <a:lnTo>
                  <a:pt x="0" y="47992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02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30825" y="7758359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4">
                <a:moveTo>
                  <a:pt x="0" y="0"/>
                </a:moveTo>
                <a:lnTo>
                  <a:pt x="0" y="249058"/>
                </a:lnTo>
              </a:path>
            </a:pathLst>
          </a:custGeom>
          <a:ln w="25400">
            <a:solidFill>
              <a:srgbClr val="5741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69865" y="799471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20"/>
                </a:lnTo>
                <a:lnTo>
                  <a:pt x="121920" y="0"/>
                </a:lnTo>
                <a:close/>
              </a:path>
            </a:pathLst>
          </a:custGeom>
          <a:solidFill>
            <a:srgbClr val="57417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8102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Fine </a:t>
            </a:r>
            <a:r>
              <a:rPr spc="-95" dirty="0"/>
              <a:t>tuning</a:t>
            </a:r>
            <a:r>
              <a:rPr spc="235" dirty="0"/>
              <a:t> </a:t>
            </a:r>
            <a:r>
              <a:rPr sz="6600" dirty="0">
                <a:solidFill>
                  <a:srgbClr val="59824B"/>
                </a:solidFill>
                <a:latin typeface="Courier New"/>
                <a:cs typeface="Courier New"/>
              </a:rPr>
              <a:t>print()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422" y="3022331"/>
            <a:ext cx="183328" cy="183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8600" y="2816860"/>
            <a:ext cx="782193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15" dirty="0">
                <a:solidFill>
                  <a:srgbClr val="53585F"/>
                </a:solidFill>
                <a:latin typeface="Arial"/>
                <a:cs typeface="Arial"/>
              </a:rPr>
              <a:t>Items </a:t>
            </a:r>
            <a:r>
              <a:rPr sz="3400" spc="-6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400" spc="15" dirty="0">
                <a:solidFill>
                  <a:srgbClr val="53585F"/>
                </a:solidFill>
                <a:latin typeface="Arial"/>
                <a:cs typeface="Arial"/>
              </a:rPr>
              <a:t>separated </a:t>
            </a:r>
            <a:r>
              <a:rPr sz="3400" spc="65" dirty="0">
                <a:solidFill>
                  <a:srgbClr val="53585F"/>
                </a:solidFill>
                <a:latin typeface="Arial"/>
                <a:cs typeface="Arial"/>
              </a:rPr>
              <a:t>by </a:t>
            </a:r>
            <a:r>
              <a:rPr sz="3400" spc="25" dirty="0">
                <a:solidFill>
                  <a:srgbClr val="53585F"/>
                </a:solidFill>
                <a:latin typeface="Arial"/>
                <a:cs typeface="Arial"/>
              </a:rPr>
              <a:t>space </a:t>
            </a:r>
            <a:r>
              <a:rPr sz="3400" spc="65" dirty="0">
                <a:solidFill>
                  <a:srgbClr val="53585F"/>
                </a:solidFill>
                <a:latin typeface="Arial"/>
                <a:cs typeface="Arial"/>
              </a:rPr>
              <a:t>by</a:t>
            </a:r>
            <a:r>
              <a:rPr sz="3400" spc="-2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400" spc="25" dirty="0">
                <a:solidFill>
                  <a:srgbClr val="53585F"/>
                </a:solidFill>
                <a:latin typeface="Arial"/>
                <a:cs typeface="Arial"/>
              </a:rPr>
              <a:t>default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250" y="3754120"/>
          <a:ext cx="7475853" cy="100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000" spc="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(x,y)</a:t>
                      </a:r>
                      <a:r>
                        <a:rPr sz="3000" spc="-3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000" spc="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000" spc="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(7,10)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print("x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spc="1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is",x,"and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3000" spc="15" dirty="0">
                          <a:solidFill>
                            <a:srgbClr val="59824B"/>
                          </a:solidFill>
                          <a:latin typeface="Courier New"/>
                          <a:cs typeface="Courier New"/>
                        </a:rPr>
                        <a:t>is",y,".")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02422" y="6265374"/>
            <a:ext cx="183328" cy="1833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8600" y="5176520"/>
            <a:ext cx="10254615" cy="3232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40"/>
              </a:spcBef>
            </a:pP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x is 7 and y is 10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.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0"/>
              </a:spcBef>
            </a:pPr>
            <a:r>
              <a:rPr sz="3400" spc="30" dirty="0">
                <a:solidFill>
                  <a:srgbClr val="53585F"/>
                </a:solidFill>
                <a:latin typeface="Arial"/>
                <a:cs typeface="Arial"/>
              </a:rPr>
              <a:t>Specify </a:t>
            </a:r>
            <a:r>
              <a:rPr sz="3400" spc="15" dirty="0">
                <a:solidFill>
                  <a:srgbClr val="53585F"/>
                </a:solidFill>
                <a:latin typeface="Arial"/>
                <a:cs typeface="Arial"/>
              </a:rPr>
              <a:t>separator </a:t>
            </a:r>
            <a:r>
              <a:rPr sz="3400" spc="65" dirty="0">
                <a:solidFill>
                  <a:srgbClr val="53585F"/>
                </a:solidFill>
                <a:latin typeface="Arial"/>
                <a:cs typeface="Arial"/>
              </a:rPr>
              <a:t>with </a:t>
            </a:r>
            <a:r>
              <a:rPr sz="3400" spc="5" dirty="0">
                <a:solidFill>
                  <a:srgbClr val="53585F"/>
                </a:solidFill>
                <a:latin typeface="Arial"/>
                <a:cs typeface="Arial"/>
              </a:rPr>
              <a:t>argument</a:t>
            </a:r>
            <a:r>
              <a:rPr sz="3400" spc="-11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sep="…"</a:t>
            </a:r>
            <a:endParaRPr sz="3000">
              <a:latin typeface="Courier New"/>
              <a:cs typeface="Courier New"/>
            </a:endParaRPr>
          </a:p>
          <a:p>
            <a:pPr marL="279400" marR="5080">
              <a:lnSpc>
                <a:spcPts val="7200"/>
              </a:lnSpc>
              <a:spcBef>
                <a:spcPts val="660"/>
              </a:spcBef>
            </a:pPr>
            <a:r>
              <a:rPr sz="3000" spc="10" dirty="0">
                <a:solidFill>
                  <a:srgbClr val="59824B"/>
                </a:solidFill>
                <a:latin typeface="Courier New"/>
                <a:cs typeface="Courier New"/>
              </a:rPr>
              <a:t>print("x </a:t>
            </a: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is ",x," and y is </a:t>
            </a:r>
            <a:r>
              <a:rPr sz="3000" spc="10" dirty="0">
                <a:solidFill>
                  <a:srgbClr val="59824B"/>
                </a:solidFill>
                <a:latin typeface="Courier New"/>
                <a:cs typeface="Courier New"/>
              </a:rPr>
              <a:t>",y,".", </a:t>
            </a: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sep="")  x is 7 and y is</a:t>
            </a:r>
            <a:r>
              <a:rPr sz="3000" spc="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spc="15" dirty="0">
                <a:solidFill>
                  <a:srgbClr val="59824B"/>
                </a:solidFill>
                <a:latin typeface="Courier New"/>
                <a:cs typeface="Courier New"/>
              </a:rPr>
              <a:t>10.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626</Words>
  <Application>Microsoft Macintosh PowerPoint</Application>
  <PresentationFormat>Custom</PresentationFormat>
  <Paragraphs>81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Office Theme</vt:lpstr>
      <vt:lpstr>Interacting with the user</vt:lpstr>
      <vt:lpstr>Reading from the keyboard</vt:lpstr>
      <vt:lpstr>Reading from the keyboard</vt:lpstr>
      <vt:lpstr>Reading from the keyboard</vt:lpstr>
      <vt:lpstr>Printing to screen</vt:lpstr>
      <vt:lpstr>Fine tuning print()</vt:lpstr>
      <vt:lpstr>Fine tuning print()</vt:lpstr>
      <vt:lpstr>Fine tuning print()</vt:lpstr>
      <vt:lpstr>Fine tuning print()</vt:lpstr>
      <vt:lpstr>Summary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with the user</dc:title>
  <cp:lastModifiedBy>Microsoft Office User</cp:lastModifiedBy>
  <cp:revision>2</cp:revision>
  <dcterms:created xsi:type="dcterms:W3CDTF">2018-03-16T18:01:00Z</dcterms:created>
  <dcterms:modified xsi:type="dcterms:W3CDTF">2018-03-27T10:36:32Z</dcterms:modified>
</cp:coreProperties>
</file>