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>
      <p:cViewPr varScale="1">
        <p:scale>
          <a:sx n="66" d="100"/>
          <a:sy n="66" d="100"/>
        </p:scale>
        <p:origin x="163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79400" y="279400"/>
            <a:ext cx="12446000" cy="9220200"/>
          </a:xfrm>
          <a:custGeom>
            <a:avLst/>
            <a:gdLst/>
            <a:ahLst/>
            <a:cxnLst/>
            <a:rect l="l" t="t" r="r" b="b"/>
            <a:pathLst>
              <a:path w="12446000" h="9220200">
                <a:moveTo>
                  <a:pt x="0" y="0"/>
                </a:moveTo>
                <a:lnTo>
                  <a:pt x="12446000" y="0"/>
                </a:lnTo>
                <a:lnTo>
                  <a:pt x="12446000" y="9220200"/>
                </a:lnTo>
                <a:lnTo>
                  <a:pt x="0" y="9220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9500" y="914400"/>
            <a:ext cx="1084580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03984" y="4052315"/>
            <a:ext cx="10196830" cy="4812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65455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Dealing </a:t>
            </a:r>
            <a:r>
              <a:rPr spc="-35" dirty="0"/>
              <a:t>with</a:t>
            </a:r>
            <a:r>
              <a:rPr spc="160" dirty="0"/>
              <a:t> </a:t>
            </a:r>
            <a:r>
              <a:rPr spc="-220" dirty="0"/>
              <a:t>files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43244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58230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960" y="67755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4000" y="4102100"/>
            <a:ext cx="9689465" cy="3025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Standard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input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and </a:t>
            </a:r>
            <a:r>
              <a:rPr sz="3600" spc="75" dirty="0">
                <a:solidFill>
                  <a:srgbClr val="53585F"/>
                </a:solidFill>
                <a:latin typeface="Arial"/>
                <a:cs typeface="Arial"/>
              </a:rPr>
              <a:t>output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not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convenient</a:t>
            </a:r>
            <a:r>
              <a:rPr sz="3600" spc="-22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for  </a:t>
            </a:r>
            <a:r>
              <a:rPr sz="3600" spc="-40" dirty="0">
                <a:solidFill>
                  <a:srgbClr val="53585F"/>
                </a:solidFill>
                <a:latin typeface="Arial"/>
                <a:cs typeface="Arial"/>
              </a:rPr>
              <a:t>large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volumes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 data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40"/>
              </a:spcBef>
            </a:pP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Instead,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read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and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write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files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on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the</a:t>
            </a:r>
            <a:r>
              <a:rPr sz="3600" spc="-7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disk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80"/>
              </a:spcBef>
            </a:pP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Disk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read/write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much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slower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than</a:t>
            </a:r>
            <a:r>
              <a:rPr sz="3600" spc="-12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memory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3949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Opening </a:t>
            </a:r>
            <a:r>
              <a:rPr spc="-270" dirty="0"/>
              <a:t>a</a:t>
            </a:r>
            <a:r>
              <a:rPr spc="75" dirty="0"/>
              <a:t> </a:t>
            </a:r>
            <a:r>
              <a:rPr spc="-235" dirty="0"/>
              <a:t>file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4136010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460" y="4908550"/>
            <a:ext cx="192976" cy="192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960" y="5861050"/>
            <a:ext cx="192976" cy="192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7460" y="6612459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7460" y="7387108"/>
            <a:ext cx="192976" cy="192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7460" y="8161756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24000" y="2984500"/>
            <a:ext cx="9195435" cy="5527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fh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open("gcd.py",</a:t>
            </a:r>
            <a:r>
              <a:rPr sz="3200" spc="-3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"r")</a:t>
            </a:r>
            <a:endParaRPr sz="3200">
              <a:latin typeface="Courier New"/>
              <a:cs typeface="Courier New"/>
            </a:endParaRPr>
          </a:p>
          <a:p>
            <a:pPr marL="457200" marR="2156460" indent="-444500">
              <a:lnSpc>
                <a:spcPct val="141200"/>
              </a:lnSpc>
              <a:spcBef>
                <a:spcPts val="1680"/>
              </a:spcBef>
            </a:pP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First argument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open</a:t>
            </a:r>
            <a:r>
              <a:rPr sz="3200" spc="-115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file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name 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Can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give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full</a:t>
            </a:r>
            <a:r>
              <a:rPr sz="3600" spc="8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path</a:t>
            </a:r>
            <a:endParaRPr sz="3600">
              <a:latin typeface="Arial"/>
              <a:cs typeface="Arial"/>
            </a:endParaRPr>
          </a:p>
          <a:p>
            <a:pPr marL="457200" marR="5080" indent="-444500">
              <a:lnSpc>
                <a:spcPct val="139700"/>
              </a:lnSpc>
              <a:spcBef>
                <a:spcPts val="1465"/>
              </a:spcBef>
            </a:pP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Second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argument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mode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for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opening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file  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Read,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"r"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: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opens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file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for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reading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only  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Write,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"w"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: creates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an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empty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file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write</a:t>
            </a:r>
            <a:r>
              <a:rPr sz="3600" spc="-4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Append,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"a"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: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append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an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existing</a:t>
            </a:r>
            <a:r>
              <a:rPr sz="3600" spc="-13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file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95796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Read </a:t>
            </a:r>
            <a:r>
              <a:rPr spc="-80" dirty="0"/>
              <a:t>through </a:t>
            </a:r>
            <a:r>
              <a:rPr spc="-235" dirty="0"/>
              <a:t>file</a:t>
            </a:r>
            <a:r>
              <a:rPr spc="225" dirty="0"/>
              <a:t> </a:t>
            </a:r>
            <a:r>
              <a:rPr spc="-160" dirty="0"/>
              <a:t>handle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95796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Read </a:t>
            </a:r>
            <a:r>
              <a:rPr spc="-80" dirty="0"/>
              <a:t>through </a:t>
            </a:r>
            <a:r>
              <a:rPr spc="-235" dirty="0"/>
              <a:t>file</a:t>
            </a:r>
            <a:r>
              <a:rPr spc="225" dirty="0"/>
              <a:t> </a:t>
            </a:r>
            <a:r>
              <a:rPr spc="-160" dirty="0"/>
              <a:t>handle</a:t>
            </a:r>
          </a:p>
        </p:txBody>
      </p:sp>
      <p:sp>
        <p:nvSpPr>
          <p:cNvPr id="3" name="object 3"/>
          <p:cNvSpPr/>
          <p:nvPr/>
        </p:nvSpPr>
        <p:spPr>
          <a:xfrm>
            <a:off x="1101884" y="3655741"/>
            <a:ext cx="173679" cy="173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3200" y="2595146"/>
            <a:ext cx="8119745" cy="1386205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714"/>
              </a:spcBef>
            </a:pPr>
            <a:r>
              <a:rPr sz="2850" spc="5" dirty="0">
                <a:solidFill>
                  <a:srgbClr val="59824B"/>
                </a:solidFill>
                <a:latin typeface="Courier New"/>
                <a:cs typeface="Courier New"/>
              </a:rPr>
              <a:t>contents </a:t>
            </a:r>
            <a:r>
              <a:rPr sz="2850" spc="10" dirty="0">
                <a:solidFill>
                  <a:srgbClr val="59824B"/>
                </a:solidFill>
                <a:latin typeface="Courier New"/>
                <a:cs typeface="Courier New"/>
              </a:rPr>
              <a:t>= fh.read()</a:t>
            </a:r>
            <a:endParaRPr sz="2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3200" spc="-35" dirty="0">
                <a:solidFill>
                  <a:srgbClr val="53585F"/>
                </a:solidFill>
                <a:latin typeface="Arial"/>
                <a:cs typeface="Arial"/>
              </a:rPr>
              <a:t>Reads </a:t>
            </a:r>
            <a:r>
              <a:rPr sz="3200" spc="-15" dirty="0">
                <a:solidFill>
                  <a:srgbClr val="53585F"/>
                </a:solidFill>
                <a:latin typeface="Arial"/>
                <a:cs typeface="Arial"/>
              </a:rPr>
              <a:t>entire </a:t>
            </a:r>
            <a:r>
              <a:rPr sz="3200" spc="-5" dirty="0">
                <a:solidFill>
                  <a:srgbClr val="53585F"/>
                </a:solidFill>
                <a:latin typeface="Arial"/>
                <a:cs typeface="Arial"/>
              </a:rPr>
              <a:t>file </a:t>
            </a:r>
            <a:r>
              <a:rPr sz="3200" spc="30" dirty="0">
                <a:solidFill>
                  <a:srgbClr val="53585F"/>
                </a:solidFill>
                <a:latin typeface="Arial"/>
                <a:cs typeface="Arial"/>
              </a:rPr>
              <a:t>into </a:t>
            </a:r>
            <a:r>
              <a:rPr sz="3200" spc="-25" dirty="0">
                <a:solidFill>
                  <a:srgbClr val="53585F"/>
                </a:solidFill>
                <a:latin typeface="Arial"/>
                <a:cs typeface="Arial"/>
              </a:rPr>
              <a:t>name </a:t>
            </a:r>
            <a:r>
              <a:rPr sz="3200" spc="-40" dirty="0">
                <a:solidFill>
                  <a:srgbClr val="53585F"/>
                </a:solidFill>
                <a:latin typeface="Arial"/>
                <a:cs typeface="Arial"/>
              </a:rPr>
              <a:t>as </a:t>
            </a:r>
            <a:r>
              <a:rPr sz="32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200" spc="-10" dirty="0">
                <a:solidFill>
                  <a:srgbClr val="53585F"/>
                </a:solidFill>
                <a:latin typeface="Arial"/>
                <a:cs typeface="Arial"/>
              </a:rPr>
              <a:t>single</a:t>
            </a:r>
            <a:r>
              <a:rPr sz="3200" spc="229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spc="25" dirty="0">
                <a:solidFill>
                  <a:srgbClr val="53585F"/>
                </a:solidFill>
                <a:latin typeface="Arial"/>
                <a:cs typeface="Arial"/>
              </a:rPr>
              <a:t>string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95796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Read </a:t>
            </a:r>
            <a:r>
              <a:rPr spc="-80" dirty="0"/>
              <a:t>through </a:t>
            </a:r>
            <a:r>
              <a:rPr spc="-235" dirty="0"/>
              <a:t>file</a:t>
            </a:r>
            <a:r>
              <a:rPr spc="225" dirty="0"/>
              <a:t> </a:t>
            </a:r>
            <a:r>
              <a:rPr spc="-160" dirty="0"/>
              <a:t>handle</a:t>
            </a:r>
          </a:p>
        </p:txBody>
      </p:sp>
      <p:sp>
        <p:nvSpPr>
          <p:cNvPr id="3" name="object 3"/>
          <p:cNvSpPr/>
          <p:nvPr/>
        </p:nvSpPr>
        <p:spPr>
          <a:xfrm>
            <a:off x="1101884" y="3655741"/>
            <a:ext cx="173679" cy="173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1884" y="5184179"/>
            <a:ext cx="173679" cy="173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6383" y="5885173"/>
            <a:ext cx="173680" cy="173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73200" y="2595146"/>
            <a:ext cx="8609330" cy="3608704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714"/>
              </a:spcBef>
            </a:pPr>
            <a:r>
              <a:rPr sz="2850" spc="5" dirty="0">
                <a:solidFill>
                  <a:srgbClr val="59824B"/>
                </a:solidFill>
                <a:latin typeface="Courier New"/>
                <a:cs typeface="Courier New"/>
              </a:rPr>
              <a:t>contents </a:t>
            </a:r>
            <a:r>
              <a:rPr sz="2850" spc="10" dirty="0">
                <a:solidFill>
                  <a:srgbClr val="59824B"/>
                </a:solidFill>
                <a:latin typeface="Courier New"/>
                <a:cs typeface="Courier New"/>
              </a:rPr>
              <a:t>= fh.read()</a:t>
            </a:r>
            <a:endParaRPr sz="2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3200" spc="-35" dirty="0">
                <a:solidFill>
                  <a:srgbClr val="53585F"/>
                </a:solidFill>
                <a:latin typeface="Arial"/>
                <a:cs typeface="Arial"/>
              </a:rPr>
              <a:t>Reads </a:t>
            </a:r>
            <a:r>
              <a:rPr sz="3200" spc="-15" dirty="0">
                <a:solidFill>
                  <a:srgbClr val="53585F"/>
                </a:solidFill>
                <a:latin typeface="Arial"/>
                <a:cs typeface="Arial"/>
              </a:rPr>
              <a:t>entire </a:t>
            </a:r>
            <a:r>
              <a:rPr sz="3200" spc="-5" dirty="0">
                <a:solidFill>
                  <a:srgbClr val="53585F"/>
                </a:solidFill>
                <a:latin typeface="Arial"/>
                <a:cs typeface="Arial"/>
              </a:rPr>
              <a:t>file </a:t>
            </a:r>
            <a:r>
              <a:rPr sz="3200" spc="30" dirty="0">
                <a:solidFill>
                  <a:srgbClr val="53585F"/>
                </a:solidFill>
                <a:latin typeface="Arial"/>
                <a:cs typeface="Arial"/>
              </a:rPr>
              <a:t>into </a:t>
            </a:r>
            <a:r>
              <a:rPr sz="3200" spc="-25" dirty="0">
                <a:solidFill>
                  <a:srgbClr val="53585F"/>
                </a:solidFill>
                <a:latin typeface="Arial"/>
                <a:cs typeface="Arial"/>
              </a:rPr>
              <a:t>name </a:t>
            </a:r>
            <a:r>
              <a:rPr sz="3200" spc="-40" dirty="0">
                <a:solidFill>
                  <a:srgbClr val="53585F"/>
                </a:solidFill>
                <a:latin typeface="Arial"/>
                <a:cs typeface="Arial"/>
              </a:rPr>
              <a:t>as </a:t>
            </a:r>
            <a:r>
              <a:rPr sz="32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200" spc="-10" dirty="0">
                <a:solidFill>
                  <a:srgbClr val="53585F"/>
                </a:solidFill>
                <a:latin typeface="Arial"/>
                <a:cs typeface="Arial"/>
              </a:rPr>
              <a:t>single</a:t>
            </a:r>
            <a:r>
              <a:rPr sz="3200" spc="229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spc="25" dirty="0">
                <a:solidFill>
                  <a:srgbClr val="53585F"/>
                </a:solidFill>
                <a:latin typeface="Arial"/>
                <a:cs typeface="Arial"/>
              </a:rPr>
              <a:t>string</a:t>
            </a:r>
            <a:endParaRPr sz="32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3000"/>
              </a:spcBef>
            </a:pPr>
            <a:r>
              <a:rPr sz="2850" spc="5" dirty="0">
                <a:solidFill>
                  <a:srgbClr val="59824B"/>
                </a:solidFill>
                <a:latin typeface="Courier New"/>
                <a:cs typeface="Courier New"/>
              </a:rPr>
              <a:t>contents </a:t>
            </a:r>
            <a:r>
              <a:rPr sz="2850" spc="10" dirty="0">
                <a:solidFill>
                  <a:srgbClr val="59824B"/>
                </a:solidFill>
                <a:latin typeface="Courier New"/>
                <a:cs typeface="Courier New"/>
              </a:rPr>
              <a:t>= fh.readline()</a:t>
            </a:r>
            <a:endParaRPr sz="2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3200" spc="-35" dirty="0">
                <a:solidFill>
                  <a:srgbClr val="53585F"/>
                </a:solidFill>
                <a:latin typeface="Arial"/>
                <a:cs typeface="Arial"/>
              </a:rPr>
              <a:t>Reads </a:t>
            </a:r>
            <a:r>
              <a:rPr sz="3200" spc="-10" dirty="0">
                <a:solidFill>
                  <a:srgbClr val="53585F"/>
                </a:solidFill>
                <a:latin typeface="Arial"/>
                <a:cs typeface="Arial"/>
              </a:rPr>
              <a:t>one </a:t>
            </a:r>
            <a:r>
              <a:rPr sz="3200" spc="-20" dirty="0">
                <a:solidFill>
                  <a:srgbClr val="53585F"/>
                </a:solidFill>
                <a:latin typeface="Arial"/>
                <a:cs typeface="Arial"/>
              </a:rPr>
              <a:t>line </a:t>
            </a:r>
            <a:r>
              <a:rPr sz="3200" spc="30" dirty="0">
                <a:solidFill>
                  <a:srgbClr val="53585F"/>
                </a:solidFill>
                <a:latin typeface="Arial"/>
                <a:cs typeface="Arial"/>
              </a:rPr>
              <a:t>into </a:t>
            </a:r>
            <a:r>
              <a:rPr sz="3200" spc="-20" dirty="0">
                <a:solidFill>
                  <a:srgbClr val="53585F"/>
                </a:solidFill>
                <a:latin typeface="Arial"/>
                <a:cs typeface="Arial"/>
              </a:rPr>
              <a:t>name—lines </a:t>
            </a:r>
            <a:r>
              <a:rPr sz="3200" spc="5" dirty="0">
                <a:solidFill>
                  <a:srgbClr val="53585F"/>
                </a:solidFill>
                <a:latin typeface="Arial"/>
                <a:cs typeface="Arial"/>
              </a:rPr>
              <a:t>end </a:t>
            </a:r>
            <a:r>
              <a:rPr sz="3200" spc="50" dirty="0">
                <a:solidFill>
                  <a:srgbClr val="53585F"/>
                </a:solidFill>
                <a:latin typeface="Arial"/>
                <a:cs typeface="Arial"/>
              </a:rPr>
              <a:t>with</a:t>
            </a:r>
            <a:r>
              <a:rPr sz="3200" spc="114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2850" spc="10" dirty="0">
                <a:solidFill>
                  <a:srgbClr val="59824B"/>
                </a:solidFill>
                <a:latin typeface="Courier New"/>
                <a:cs typeface="Courier New"/>
              </a:rPr>
              <a:t>'\n'</a:t>
            </a:r>
            <a:endParaRPr sz="285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1600"/>
              </a:spcBef>
            </a:pPr>
            <a:r>
              <a:rPr sz="3200" spc="5" dirty="0">
                <a:solidFill>
                  <a:srgbClr val="53585F"/>
                </a:solidFill>
                <a:latin typeface="Arial"/>
                <a:cs typeface="Arial"/>
              </a:rPr>
              <a:t>String </a:t>
            </a:r>
            <a:r>
              <a:rPr sz="3200" spc="10" dirty="0">
                <a:solidFill>
                  <a:srgbClr val="53585F"/>
                </a:solidFill>
                <a:latin typeface="Arial"/>
                <a:cs typeface="Arial"/>
              </a:rPr>
              <a:t>includes </a:t>
            </a:r>
            <a:r>
              <a:rPr sz="3200" spc="5" dirty="0">
                <a:solidFill>
                  <a:srgbClr val="53585F"/>
                </a:solidFill>
                <a:latin typeface="Arial"/>
                <a:cs typeface="Arial"/>
              </a:rPr>
              <a:t>the </a:t>
            </a:r>
            <a:r>
              <a:rPr sz="2850" spc="5" dirty="0">
                <a:solidFill>
                  <a:srgbClr val="59824B"/>
                </a:solidFill>
                <a:latin typeface="Courier New"/>
                <a:cs typeface="Courier New"/>
              </a:rPr>
              <a:t>'\n'</a:t>
            </a:r>
            <a:r>
              <a:rPr sz="3200" spc="5" dirty="0">
                <a:solidFill>
                  <a:srgbClr val="53585F"/>
                </a:solidFill>
                <a:latin typeface="Arial"/>
                <a:cs typeface="Arial"/>
              </a:rPr>
              <a:t>, </a:t>
            </a:r>
            <a:r>
              <a:rPr sz="3200" spc="-5" dirty="0">
                <a:solidFill>
                  <a:srgbClr val="53585F"/>
                </a:solidFill>
                <a:latin typeface="Arial"/>
                <a:cs typeface="Arial"/>
              </a:rPr>
              <a:t>unlike</a:t>
            </a:r>
            <a:r>
              <a:rPr sz="32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2850" spc="10" dirty="0">
                <a:solidFill>
                  <a:srgbClr val="59824B"/>
                </a:solidFill>
                <a:latin typeface="Courier New"/>
                <a:cs typeface="Courier New"/>
              </a:rPr>
              <a:t>input()</a:t>
            </a:r>
            <a:endParaRPr sz="2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95796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Read </a:t>
            </a:r>
            <a:r>
              <a:rPr spc="-80" dirty="0"/>
              <a:t>through </a:t>
            </a:r>
            <a:r>
              <a:rPr spc="-235" dirty="0"/>
              <a:t>file</a:t>
            </a:r>
            <a:r>
              <a:rPr spc="225" dirty="0"/>
              <a:t> </a:t>
            </a:r>
            <a:r>
              <a:rPr spc="-160" dirty="0"/>
              <a:t>handle</a:t>
            </a:r>
          </a:p>
        </p:txBody>
      </p:sp>
      <p:sp>
        <p:nvSpPr>
          <p:cNvPr id="3" name="object 3"/>
          <p:cNvSpPr/>
          <p:nvPr/>
        </p:nvSpPr>
        <p:spPr>
          <a:xfrm>
            <a:off x="1101884" y="3655741"/>
            <a:ext cx="173679" cy="173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1884" y="5184179"/>
            <a:ext cx="173679" cy="173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6383" y="5885173"/>
            <a:ext cx="173680" cy="173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1884" y="7432629"/>
            <a:ext cx="173679" cy="173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6383" y="8112707"/>
            <a:ext cx="173680" cy="173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73200" y="2595146"/>
            <a:ext cx="8609330" cy="5831205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714"/>
              </a:spcBef>
            </a:pPr>
            <a:r>
              <a:rPr sz="2850" spc="5" dirty="0">
                <a:solidFill>
                  <a:srgbClr val="59824B"/>
                </a:solidFill>
                <a:latin typeface="Courier New"/>
                <a:cs typeface="Courier New"/>
              </a:rPr>
              <a:t>contents </a:t>
            </a:r>
            <a:r>
              <a:rPr sz="2850" spc="10" dirty="0">
                <a:solidFill>
                  <a:srgbClr val="59824B"/>
                </a:solidFill>
                <a:latin typeface="Courier New"/>
                <a:cs typeface="Courier New"/>
              </a:rPr>
              <a:t>= fh.read()</a:t>
            </a:r>
            <a:endParaRPr sz="2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3200" spc="-35" dirty="0">
                <a:solidFill>
                  <a:srgbClr val="53585F"/>
                </a:solidFill>
                <a:latin typeface="Arial"/>
                <a:cs typeface="Arial"/>
              </a:rPr>
              <a:t>Reads </a:t>
            </a:r>
            <a:r>
              <a:rPr sz="3200" spc="-15" dirty="0">
                <a:solidFill>
                  <a:srgbClr val="53585F"/>
                </a:solidFill>
                <a:latin typeface="Arial"/>
                <a:cs typeface="Arial"/>
              </a:rPr>
              <a:t>entire </a:t>
            </a:r>
            <a:r>
              <a:rPr sz="3200" spc="-5" dirty="0">
                <a:solidFill>
                  <a:srgbClr val="53585F"/>
                </a:solidFill>
                <a:latin typeface="Arial"/>
                <a:cs typeface="Arial"/>
              </a:rPr>
              <a:t>file </a:t>
            </a:r>
            <a:r>
              <a:rPr sz="3200" spc="30" dirty="0">
                <a:solidFill>
                  <a:srgbClr val="53585F"/>
                </a:solidFill>
                <a:latin typeface="Arial"/>
                <a:cs typeface="Arial"/>
              </a:rPr>
              <a:t>into </a:t>
            </a:r>
            <a:r>
              <a:rPr sz="3200" spc="-25" dirty="0">
                <a:solidFill>
                  <a:srgbClr val="53585F"/>
                </a:solidFill>
                <a:latin typeface="Arial"/>
                <a:cs typeface="Arial"/>
              </a:rPr>
              <a:t>name </a:t>
            </a:r>
            <a:r>
              <a:rPr sz="3200" spc="-40" dirty="0">
                <a:solidFill>
                  <a:srgbClr val="53585F"/>
                </a:solidFill>
                <a:latin typeface="Arial"/>
                <a:cs typeface="Arial"/>
              </a:rPr>
              <a:t>as </a:t>
            </a:r>
            <a:r>
              <a:rPr sz="32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200" spc="-10" dirty="0">
                <a:solidFill>
                  <a:srgbClr val="53585F"/>
                </a:solidFill>
                <a:latin typeface="Arial"/>
                <a:cs typeface="Arial"/>
              </a:rPr>
              <a:t>single</a:t>
            </a:r>
            <a:r>
              <a:rPr sz="3200" spc="229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spc="25" dirty="0">
                <a:solidFill>
                  <a:srgbClr val="53585F"/>
                </a:solidFill>
                <a:latin typeface="Arial"/>
                <a:cs typeface="Arial"/>
              </a:rPr>
              <a:t>string</a:t>
            </a:r>
            <a:endParaRPr sz="32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3000"/>
              </a:spcBef>
            </a:pPr>
            <a:r>
              <a:rPr sz="2850" spc="5" dirty="0">
                <a:solidFill>
                  <a:srgbClr val="59824B"/>
                </a:solidFill>
                <a:latin typeface="Courier New"/>
                <a:cs typeface="Courier New"/>
              </a:rPr>
              <a:t>contents </a:t>
            </a:r>
            <a:r>
              <a:rPr sz="2850" spc="10" dirty="0">
                <a:solidFill>
                  <a:srgbClr val="59824B"/>
                </a:solidFill>
                <a:latin typeface="Courier New"/>
                <a:cs typeface="Courier New"/>
              </a:rPr>
              <a:t>= fh.readline()</a:t>
            </a:r>
            <a:endParaRPr sz="2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3200" spc="-35" dirty="0">
                <a:solidFill>
                  <a:srgbClr val="53585F"/>
                </a:solidFill>
                <a:latin typeface="Arial"/>
                <a:cs typeface="Arial"/>
              </a:rPr>
              <a:t>Reads </a:t>
            </a:r>
            <a:r>
              <a:rPr sz="3200" spc="-10" dirty="0">
                <a:solidFill>
                  <a:srgbClr val="53585F"/>
                </a:solidFill>
                <a:latin typeface="Arial"/>
                <a:cs typeface="Arial"/>
              </a:rPr>
              <a:t>one </a:t>
            </a:r>
            <a:r>
              <a:rPr sz="3200" spc="-20" dirty="0">
                <a:solidFill>
                  <a:srgbClr val="53585F"/>
                </a:solidFill>
                <a:latin typeface="Arial"/>
                <a:cs typeface="Arial"/>
              </a:rPr>
              <a:t>line </a:t>
            </a:r>
            <a:r>
              <a:rPr sz="3200" spc="30" dirty="0">
                <a:solidFill>
                  <a:srgbClr val="53585F"/>
                </a:solidFill>
                <a:latin typeface="Arial"/>
                <a:cs typeface="Arial"/>
              </a:rPr>
              <a:t>into </a:t>
            </a:r>
            <a:r>
              <a:rPr sz="3200" spc="-20" dirty="0">
                <a:solidFill>
                  <a:srgbClr val="53585F"/>
                </a:solidFill>
                <a:latin typeface="Arial"/>
                <a:cs typeface="Arial"/>
              </a:rPr>
              <a:t>name—lines </a:t>
            </a:r>
            <a:r>
              <a:rPr sz="3200" spc="5" dirty="0">
                <a:solidFill>
                  <a:srgbClr val="53585F"/>
                </a:solidFill>
                <a:latin typeface="Arial"/>
                <a:cs typeface="Arial"/>
              </a:rPr>
              <a:t>end </a:t>
            </a:r>
            <a:r>
              <a:rPr sz="3200" spc="50" dirty="0">
                <a:solidFill>
                  <a:srgbClr val="53585F"/>
                </a:solidFill>
                <a:latin typeface="Arial"/>
                <a:cs typeface="Arial"/>
              </a:rPr>
              <a:t>with</a:t>
            </a:r>
            <a:r>
              <a:rPr sz="3200" spc="114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2850" spc="10" dirty="0">
                <a:solidFill>
                  <a:srgbClr val="59824B"/>
                </a:solidFill>
                <a:latin typeface="Courier New"/>
                <a:cs typeface="Courier New"/>
              </a:rPr>
              <a:t>'\n'</a:t>
            </a:r>
            <a:endParaRPr sz="285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1600"/>
              </a:spcBef>
            </a:pPr>
            <a:r>
              <a:rPr sz="3200" spc="5" dirty="0">
                <a:solidFill>
                  <a:srgbClr val="53585F"/>
                </a:solidFill>
                <a:latin typeface="Arial"/>
                <a:cs typeface="Arial"/>
              </a:rPr>
              <a:t>String </a:t>
            </a:r>
            <a:r>
              <a:rPr sz="3200" spc="10" dirty="0">
                <a:solidFill>
                  <a:srgbClr val="53585F"/>
                </a:solidFill>
                <a:latin typeface="Arial"/>
                <a:cs typeface="Arial"/>
              </a:rPr>
              <a:t>includes </a:t>
            </a:r>
            <a:r>
              <a:rPr sz="3200" spc="5" dirty="0">
                <a:solidFill>
                  <a:srgbClr val="53585F"/>
                </a:solidFill>
                <a:latin typeface="Arial"/>
                <a:cs typeface="Arial"/>
              </a:rPr>
              <a:t>the </a:t>
            </a:r>
            <a:r>
              <a:rPr sz="2850" spc="5" dirty="0">
                <a:solidFill>
                  <a:srgbClr val="59824B"/>
                </a:solidFill>
                <a:latin typeface="Courier New"/>
                <a:cs typeface="Courier New"/>
              </a:rPr>
              <a:t>'\n'</a:t>
            </a:r>
            <a:r>
              <a:rPr sz="3200" spc="5" dirty="0">
                <a:solidFill>
                  <a:srgbClr val="53585F"/>
                </a:solidFill>
                <a:latin typeface="Arial"/>
                <a:cs typeface="Arial"/>
              </a:rPr>
              <a:t>, </a:t>
            </a:r>
            <a:r>
              <a:rPr sz="3200" spc="-5" dirty="0">
                <a:solidFill>
                  <a:srgbClr val="53585F"/>
                </a:solidFill>
                <a:latin typeface="Arial"/>
                <a:cs typeface="Arial"/>
              </a:rPr>
              <a:t>unlike</a:t>
            </a:r>
            <a:r>
              <a:rPr sz="32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2850" spc="10" dirty="0">
                <a:solidFill>
                  <a:srgbClr val="59824B"/>
                </a:solidFill>
                <a:latin typeface="Courier New"/>
                <a:cs typeface="Courier New"/>
              </a:rPr>
              <a:t>input()</a:t>
            </a:r>
            <a:endParaRPr sz="28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3200"/>
              </a:spcBef>
            </a:pPr>
            <a:r>
              <a:rPr sz="2850" spc="5" dirty="0">
                <a:solidFill>
                  <a:srgbClr val="59824B"/>
                </a:solidFill>
                <a:latin typeface="Courier New"/>
                <a:cs typeface="Courier New"/>
              </a:rPr>
              <a:t>contents </a:t>
            </a:r>
            <a:r>
              <a:rPr sz="2850" spc="10" dirty="0">
                <a:solidFill>
                  <a:srgbClr val="59824B"/>
                </a:solidFill>
                <a:latin typeface="Courier New"/>
                <a:cs typeface="Courier New"/>
              </a:rPr>
              <a:t>= fh.readlines()</a:t>
            </a:r>
            <a:endParaRPr sz="2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3200" spc="-35" dirty="0">
                <a:solidFill>
                  <a:srgbClr val="53585F"/>
                </a:solidFill>
                <a:latin typeface="Arial"/>
                <a:cs typeface="Arial"/>
              </a:rPr>
              <a:t>Reads </a:t>
            </a:r>
            <a:r>
              <a:rPr sz="3200" spc="-15" dirty="0">
                <a:solidFill>
                  <a:srgbClr val="53585F"/>
                </a:solidFill>
                <a:latin typeface="Arial"/>
                <a:cs typeface="Arial"/>
              </a:rPr>
              <a:t>entire </a:t>
            </a:r>
            <a:r>
              <a:rPr sz="3200" spc="-5" dirty="0">
                <a:solidFill>
                  <a:srgbClr val="53585F"/>
                </a:solidFill>
                <a:latin typeface="Arial"/>
                <a:cs typeface="Arial"/>
              </a:rPr>
              <a:t>file </a:t>
            </a:r>
            <a:r>
              <a:rPr sz="3200" spc="-40" dirty="0">
                <a:solidFill>
                  <a:srgbClr val="53585F"/>
                </a:solidFill>
                <a:latin typeface="Arial"/>
                <a:cs typeface="Arial"/>
              </a:rPr>
              <a:t>as </a:t>
            </a:r>
            <a:r>
              <a:rPr sz="3200" spc="25" dirty="0">
                <a:solidFill>
                  <a:srgbClr val="53585F"/>
                </a:solidFill>
                <a:latin typeface="Arial"/>
                <a:cs typeface="Arial"/>
              </a:rPr>
              <a:t>list </a:t>
            </a:r>
            <a:r>
              <a:rPr sz="3200" spc="50" dirty="0">
                <a:solidFill>
                  <a:srgbClr val="53585F"/>
                </a:solidFill>
                <a:latin typeface="Arial"/>
                <a:cs typeface="Arial"/>
              </a:rPr>
              <a:t>of</a:t>
            </a:r>
            <a:r>
              <a:rPr sz="3200" spc="114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spc="15" dirty="0">
                <a:solidFill>
                  <a:srgbClr val="53585F"/>
                </a:solidFill>
                <a:latin typeface="Arial"/>
                <a:cs typeface="Arial"/>
              </a:rPr>
              <a:t>strings</a:t>
            </a:r>
            <a:endParaRPr sz="3200">
              <a:latin typeface="Arial"/>
              <a:cs typeface="Arial"/>
            </a:endParaRPr>
          </a:p>
          <a:p>
            <a:pPr marR="429895" algn="ctr">
              <a:lnSpc>
                <a:spcPct val="100000"/>
              </a:lnSpc>
              <a:spcBef>
                <a:spcPts val="1400"/>
              </a:spcBef>
            </a:pPr>
            <a:r>
              <a:rPr sz="3200" spc="-40" dirty="0">
                <a:solidFill>
                  <a:srgbClr val="53585F"/>
                </a:solidFill>
                <a:latin typeface="Arial"/>
                <a:cs typeface="Arial"/>
              </a:rPr>
              <a:t>Each </a:t>
            </a:r>
            <a:r>
              <a:rPr sz="3200" spc="25" dirty="0">
                <a:solidFill>
                  <a:srgbClr val="53585F"/>
                </a:solidFill>
                <a:latin typeface="Arial"/>
                <a:cs typeface="Arial"/>
              </a:rPr>
              <a:t>string </a:t>
            </a:r>
            <a:r>
              <a:rPr sz="32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200" spc="-10" dirty="0">
                <a:solidFill>
                  <a:srgbClr val="53585F"/>
                </a:solidFill>
                <a:latin typeface="Arial"/>
                <a:cs typeface="Arial"/>
              </a:rPr>
              <a:t>one </a:t>
            </a:r>
            <a:r>
              <a:rPr sz="3200" spc="-20" dirty="0">
                <a:solidFill>
                  <a:srgbClr val="53585F"/>
                </a:solidFill>
                <a:latin typeface="Arial"/>
                <a:cs typeface="Arial"/>
              </a:rPr>
              <a:t>line, </a:t>
            </a:r>
            <a:r>
              <a:rPr sz="3200" spc="5" dirty="0">
                <a:solidFill>
                  <a:srgbClr val="53585F"/>
                </a:solidFill>
                <a:latin typeface="Arial"/>
                <a:cs typeface="Arial"/>
              </a:rPr>
              <a:t>ending</a:t>
            </a:r>
            <a:r>
              <a:rPr sz="3200" spc="9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spc="30" dirty="0">
                <a:solidFill>
                  <a:srgbClr val="53585F"/>
                </a:solidFill>
                <a:latin typeface="Arial"/>
                <a:cs typeface="Arial"/>
              </a:rPr>
              <a:t>with</a:t>
            </a:r>
            <a:r>
              <a:rPr sz="2850" spc="30" dirty="0">
                <a:solidFill>
                  <a:srgbClr val="59824B"/>
                </a:solidFill>
                <a:latin typeface="Courier New"/>
                <a:cs typeface="Courier New"/>
              </a:rPr>
              <a:t>'\n'</a:t>
            </a:r>
            <a:endParaRPr sz="2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0222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Reading</a:t>
            </a:r>
            <a:r>
              <a:rPr spc="-60" dirty="0"/>
              <a:t> </a:t>
            </a:r>
            <a:r>
              <a:rPr spc="-220" dirty="0"/>
              <a:t>files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0222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Reading</a:t>
            </a:r>
            <a:r>
              <a:rPr spc="-60" dirty="0"/>
              <a:t> </a:t>
            </a:r>
            <a:r>
              <a:rPr spc="-220" dirty="0"/>
              <a:t>files</a:t>
            </a:r>
          </a:p>
        </p:txBody>
      </p:sp>
      <p:sp>
        <p:nvSpPr>
          <p:cNvPr id="3" name="object 3"/>
          <p:cNvSpPr/>
          <p:nvPr/>
        </p:nvSpPr>
        <p:spPr>
          <a:xfrm>
            <a:off x="1102637" y="4262316"/>
            <a:ext cx="187188" cy="187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11300" y="4052315"/>
            <a:ext cx="6629400" cy="558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0" spc="-15" dirty="0">
                <a:solidFill>
                  <a:srgbClr val="53585F"/>
                </a:solidFill>
                <a:latin typeface="Arial"/>
                <a:cs typeface="Arial"/>
              </a:rPr>
              <a:t>Reading </a:t>
            </a: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500" spc="-75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500" dirty="0">
                <a:solidFill>
                  <a:srgbClr val="53585F"/>
                </a:solidFill>
                <a:latin typeface="Arial"/>
                <a:cs typeface="Arial"/>
              </a:rPr>
              <a:t>sequential</a:t>
            </a:r>
            <a:r>
              <a:rPr sz="3500" spc="3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15" dirty="0">
                <a:solidFill>
                  <a:srgbClr val="53585F"/>
                </a:solidFill>
                <a:latin typeface="Arial"/>
                <a:cs typeface="Arial"/>
              </a:rPr>
              <a:t>operation</a:t>
            </a:r>
            <a:endParaRPr sz="3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5200" y="2286000"/>
            <a:ext cx="9176395" cy="643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92350" y="2355850"/>
            <a:ext cx="9037320" cy="504190"/>
          </a:xfrm>
          <a:prstGeom prst="rect">
            <a:avLst/>
          </a:prstGeom>
          <a:ln w="38100">
            <a:solidFill>
              <a:srgbClr val="57719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08965" algn="ctr">
              <a:lnSpc>
                <a:spcPts val="3965"/>
              </a:lnSpc>
            </a:pPr>
            <a:r>
              <a:rPr sz="3600" b="1" spc="-305" dirty="0">
                <a:solidFill>
                  <a:srgbClr val="577198"/>
                </a:solidFill>
                <a:latin typeface="Arial"/>
                <a:cs typeface="Arial"/>
              </a:rPr>
              <a:t>File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0222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Reading</a:t>
            </a:r>
            <a:r>
              <a:rPr spc="-60" dirty="0"/>
              <a:t> </a:t>
            </a:r>
            <a:r>
              <a:rPr spc="-220" dirty="0"/>
              <a:t>files</a:t>
            </a:r>
          </a:p>
        </p:txBody>
      </p:sp>
      <p:sp>
        <p:nvSpPr>
          <p:cNvPr id="3" name="object 3"/>
          <p:cNvSpPr/>
          <p:nvPr/>
        </p:nvSpPr>
        <p:spPr>
          <a:xfrm>
            <a:off x="1102637" y="4262316"/>
            <a:ext cx="187188" cy="187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138" y="5177224"/>
            <a:ext cx="187187" cy="187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11300" y="4052315"/>
            <a:ext cx="10089515" cy="1472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0" spc="-15" dirty="0">
                <a:solidFill>
                  <a:srgbClr val="53585F"/>
                </a:solidFill>
                <a:latin typeface="Arial"/>
                <a:cs typeface="Arial"/>
              </a:rPr>
              <a:t>Reading </a:t>
            </a: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500" spc="-75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500" dirty="0">
                <a:solidFill>
                  <a:srgbClr val="53585F"/>
                </a:solidFill>
                <a:latin typeface="Arial"/>
                <a:cs typeface="Arial"/>
              </a:rPr>
              <a:t>sequential</a:t>
            </a:r>
            <a:r>
              <a:rPr sz="3500" spc="6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15" dirty="0">
                <a:solidFill>
                  <a:srgbClr val="53585F"/>
                </a:solidFill>
                <a:latin typeface="Arial"/>
                <a:cs typeface="Arial"/>
              </a:rPr>
              <a:t>operation</a:t>
            </a:r>
            <a:endParaRPr sz="35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2995"/>
              </a:spcBef>
            </a:pPr>
            <a:r>
              <a:rPr sz="3500" spc="-40" dirty="0">
                <a:solidFill>
                  <a:srgbClr val="53585F"/>
                </a:solidFill>
                <a:latin typeface="Arial"/>
                <a:cs typeface="Arial"/>
              </a:rPr>
              <a:t>When </a:t>
            </a: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file is </a:t>
            </a:r>
            <a:r>
              <a:rPr sz="3500" spc="15" dirty="0">
                <a:solidFill>
                  <a:srgbClr val="53585F"/>
                </a:solidFill>
                <a:latin typeface="Arial"/>
                <a:cs typeface="Arial"/>
              </a:rPr>
              <a:t>opened, </a:t>
            </a:r>
            <a:r>
              <a:rPr sz="3500" spc="55" dirty="0">
                <a:solidFill>
                  <a:srgbClr val="53585F"/>
                </a:solidFill>
                <a:latin typeface="Arial"/>
                <a:cs typeface="Arial"/>
              </a:rPr>
              <a:t>point </a:t>
            </a:r>
            <a:r>
              <a:rPr sz="3500" spc="85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500" spc="35" dirty="0">
                <a:solidFill>
                  <a:srgbClr val="53585F"/>
                </a:solidFill>
                <a:latin typeface="Arial"/>
                <a:cs typeface="Arial"/>
              </a:rPr>
              <a:t>position </a:t>
            </a: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0, </a:t>
            </a:r>
            <a:r>
              <a:rPr sz="3500" spc="10" dirty="0">
                <a:solidFill>
                  <a:srgbClr val="53585F"/>
                </a:solidFill>
                <a:latin typeface="Arial"/>
                <a:cs typeface="Arial"/>
              </a:rPr>
              <a:t>the</a:t>
            </a:r>
            <a:r>
              <a:rPr sz="3500" spc="-21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30" dirty="0">
                <a:solidFill>
                  <a:srgbClr val="53585F"/>
                </a:solidFill>
                <a:latin typeface="Arial"/>
                <a:cs typeface="Arial"/>
              </a:rPr>
              <a:t>start</a:t>
            </a:r>
            <a:endParaRPr sz="3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35200" y="2286000"/>
            <a:ext cx="9176395" cy="643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92350" y="2355850"/>
            <a:ext cx="9037320" cy="504190"/>
          </a:xfrm>
          <a:prstGeom prst="rect">
            <a:avLst/>
          </a:prstGeom>
          <a:ln w="38100">
            <a:solidFill>
              <a:srgbClr val="57719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08965" algn="ctr">
              <a:lnSpc>
                <a:spcPts val="3965"/>
              </a:lnSpc>
            </a:pPr>
            <a:r>
              <a:rPr sz="3600" b="1" spc="-305" dirty="0">
                <a:solidFill>
                  <a:srgbClr val="577198"/>
                </a:solidFill>
                <a:latin typeface="Arial"/>
                <a:cs typeface="Arial"/>
              </a:rPr>
              <a:t>File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247" y="2970534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2613"/>
                </a:lnTo>
              </a:path>
            </a:pathLst>
          </a:custGeom>
          <a:ln w="25400">
            <a:solidFill>
              <a:srgbClr val="9024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25287" y="286131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19">
                <a:moveTo>
                  <a:pt x="60959" y="0"/>
                </a:moveTo>
                <a:lnTo>
                  <a:pt x="0" y="121920"/>
                </a:lnTo>
                <a:lnTo>
                  <a:pt x="121919" y="121920"/>
                </a:lnTo>
                <a:lnTo>
                  <a:pt x="60959" y="0"/>
                </a:lnTo>
                <a:close/>
              </a:path>
            </a:pathLst>
          </a:custGeom>
          <a:solidFill>
            <a:srgbClr val="90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92300" y="3340100"/>
            <a:ext cx="1009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59824B"/>
                </a:solidFill>
                <a:latin typeface="Courier New"/>
                <a:cs typeface="Courier New"/>
              </a:rPr>
              <a:t>ope</a:t>
            </a:r>
            <a:r>
              <a:rPr sz="2100" spc="-5" dirty="0">
                <a:solidFill>
                  <a:srgbClr val="59824B"/>
                </a:solidFill>
                <a:latin typeface="Courier New"/>
                <a:cs typeface="Courier New"/>
              </a:rPr>
              <a:t>n</a:t>
            </a:r>
            <a:r>
              <a:rPr sz="2400" dirty="0">
                <a:solidFill>
                  <a:srgbClr val="59824B"/>
                </a:solidFill>
                <a:latin typeface="Courier New"/>
                <a:cs typeface="Courier New"/>
              </a:rPr>
              <a:t>(</a:t>
            </a:r>
            <a:r>
              <a:rPr sz="2100" dirty="0">
                <a:solidFill>
                  <a:srgbClr val="59824B"/>
                </a:solidFill>
                <a:latin typeface="Courier New"/>
                <a:cs typeface="Courier New"/>
              </a:rPr>
              <a:t>)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0222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Reading</a:t>
            </a:r>
            <a:r>
              <a:rPr spc="-60" dirty="0"/>
              <a:t> </a:t>
            </a:r>
            <a:r>
              <a:rPr spc="-220" dirty="0"/>
              <a:t>files</a:t>
            </a:r>
          </a:p>
        </p:txBody>
      </p:sp>
      <p:sp>
        <p:nvSpPr>
          <p:cNvPr id="3" name="object 3"/>
          <p:cNvSpPr/>
          <p:nvPr/>
        </p:nvSpPr>
        <p:spPr>
          <a:xfrm>
            <a:off x="1102637" y="4262316"/>
            <a:ext cx="187188" cy="187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138" y="5177224"/>
            <a:ext cx="187187" cy="187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138" y="6094178"/>
            <a:ext cx="187187" cy="187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Reading </a:t>
            </a:r>
            <a:r>
              <a:rPr spc="-5" dirty="0"/>
              <a:t>is </a:t>
            </a:r>
            <a:r>
              <a:rPr spc="-75" dirty="0"/>
              <a:t>a </a:t>
            </a:r>
            <a:r>
              <a:rPr dirty="0"/>
              <a:t>sequential</a:t>
            </a:r>
            <a:r>
              <a:rPr spc="65" dirty="0"/>
              <a:t> </a:t>
            </a:r>
            <a:r>
              <a:rPr spc="15" dirty="0"/>
              <a:t>operation</a:t>
            </a:r>
          </a:p>
          <a:p>
            <a:pPr marL="564515" marR="5080">
              <a:lnSpc>
                <a:spcPct val="171400"/>
              </a:lnSpc>
            </a:pPr>
            <a:r>
              <a:rPr spc="-40" dirty="0"/>
              <a:t>When </a:t>
            </a:r>
            <a:r>
              <a:rPr spc="-5" dirty="0"/>
              <a:t>file is </a:t>
            </a:r>
            <a:r>
              <a:rPr spc="15" dirty="0"/>
              <a:t>opened, </a:t>
            </a:r>
            <a:r>
              <a:rPr spc="55" dirty="0"/>
              <a:t>point </a:t>
            </a:r>
            <a:r>
              <a:rPr spc="85" dirty="0"/>
              <a:t>to </a:t>
            </a:r>
            <a:r>
              <a:rPr spc="35" dirty="0"/>
              <a:t>position </a:t>
            </a:r>
            <a:r>
              <a:rPr spc="-5" dirty="0"/>
              <a:t>0, </a:t>
            </a:r>
            <a:r>
              <a:rPr spc="10" dirty="0"/>
              <a:t>the</a:t>
            </a:r>
            <a:r>
              <a:rPr spc="-215" dirty="0"/>
              <a:t> </a:t>
            </a:r>
            <a:r>
              <a:rPr spc="30" dirty="0"/>
              <a:t>start  </a:t>
            </a:r>
            <a:r>
              <a:rPr spc="-40" dirty="0"/>
              <a:t>Each </a:t>
            </a:r>
            <a:r>
              <a:rPr spc="0" dirty="0"/>
              <a:t>successive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readline()</a:t>
            </a:r>
            <a:r>
              <a:rPr sz="3100" spc="-99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pc="0" dirty="0"/>
              <a:t>moves </a:t>
            </a:r>
            <a:r>
              <a:rPr spc="25" dirty="0"/>
              <a:t>forward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35200" y="2286000"/>
            <a:ext cx="9176395" cy="6434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92350" y="2355850"/>
            <a:ext cx="9037320" cy="504190"/>
          </a:xfrm>
          <a:prstGeom prst="rect">
            <a:avLst/>
          </a:prstGeom>
          <a:ln w="38100">
            <a:solidFill>
              <a:srgbClr val="57719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08965" algn="ctr">
              <a:lnSpc>
                <a:spcPts val="3965"/>
              </a:lnSpc>
            </a:pPr>
            <a:r>
              <a:rPr sz="3600" b="1" spc="-305" dirty="0">
                <a:solidFill>
                  <a:srgbClr val="577198"/>
                </a:solidFill>
                <a:latin typeface="Arial"/>
                <a:cs typeface="Arial"/>
              </a:rPr>
              <a:t>File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247" y="2970534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2613"/>
                </a:lnTo>
              </a:path>
            </a:pathLst>
          </a:custGeom>
          <a:ln w="25400">
            <a:solidFill>
              <a:srgbClr val="9024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25287" y="286131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19">
                <a:moveTo>
                  <a:pt x="60959" y="0"/>
                </a:moveTo>
                <a:lnTo>
                  <a:pt x="0" y="121920"/>
                </a:lnTo>
                <a:lnTo>
                  <a:pt x="121919" y="121920"/>
                </a:lnTo>
                <a:lnTo>
                  <a:pt x="60959" y="0"/>
                </a:lnTo>
                <a:close/>
              </a:path>
            </a:pathLst>
          </a:custGeom>
          <a:solidFill>
            <a:srgbClr val="90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92300" y="3340100"/>
            <a:ext cx="1009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59824B"/>
                </a:solidFill>
                <a:latin typeface="Courier New"/>
                <a:cs typeface="Courier New"/>
              </a:rPr>
              <a:t>ope</a:t>
            </a:r>
            <a:r>
              <a:rPr sz="2100" spc="-5" dirty="0">
                <a:solidFill>
                  <a:srgbClr val="59824B"/>
                </a:solidFill>
                <a:latin typeface="Courier New"/>
                <a:cs typeface="Courier New"/>
              </a:rPr>
              <a:t>n</a:t>
            </a:r>
            <a:r>
              <a:rPr sz="2400" dirty="0">
                <a:solidFill>
                  <a:srgbClr val="59824B"/>
                </a:solidFill>
                <a:latin typeface="Courier New"/>
                <a:cs typeface="Courier New"/>
              </a:rPr>
              <a:t>(</a:t>
            </a:r>
            <a:r>
              <a:rPr sz="2100" dirty="0">
                <a:solidFill>
                  <a:srgbClr val="59824B"/>
                </a:solidFill>
                <a:latin typeface="Courier New"/>
                <a:cs typeface="Courier New"/>
              </a:rPr>
              <a:t>)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0222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Reading</a:t>
            </a:r>
            <a:r>
              <a:rPr spc="-60" dirty="0"/>
              <a:t> </a:t>
            </a:r>
            <a:r>
              <a:rPr spc="-220" dirty="0"/>
              <a:t>files</a:t>
            </a:r>
          </a:p>
        </p:txBody>
      </p:sp>
      <p:sp>
        <p:nvSpPr>
          <p:cNvPr id="3" name="object 3"/>
          <p:cNvSpPr/>
          <p:nvPr/>
        </p:nvSpPr>
        <p:spPr>
          <a:xfrm>
            <a:off x="1102637" y="4262316"/>
            <a:ext cx="187188" cy="187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138" y="5177224"/>
            <a:ext cx="187187" cy="187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138" y="6094178"/>
            <a:ext cx="187187" cy="187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Reading </a:t>
            </a:r>
            <a:r>
              <a:rPr spc="-5" dirty="0"/>
              <a:t>is </a:t>
            </a:r>
            <a:r>
              <a:rPr spc="-75" dirty="0"/>
              <a:t>a </a:t>
            </a:r>
            <a:r>
              <a:rPr dirty="0"/>
              <a:t>sequential</a:t>
            </a:r>
            <a:r>
              <a:rPr spc="65" dirty="0"/>
              <a:t> </a:t>
            </a:r>
            <a:r>
              <a:rPr spc="15" dirty="0"/>
              <a:t>operation</a:t>
            </a:r>
          </a:p>
          <a:p>
            <a:pPr marL="564515" marR="5080">
              <a:lnSpc>
                <a:spcPct val="171400"/>
              </a:lnSpc>
            </a:pPr>
            <a:r>
              <a:rPr spc="-40" dirty="0"/>
              <a:t>When </a:t>
            </a:r>
            <a:r>
              <a:rPr spc="-5" dirty="0"/>
              <a:t>file is </a:t>
            </a:r>
            <a:r>
              <a:rPr spc="15" dirty="0"/>
              <a:t>opened, </a:t>
            </a:r>
            <a:r>
              <a:rPr spc="55" dirty="0"/>
              <a:t>point </a:t>
            </a:r>
            <a:r>
              <a:rPr spc="85" dirty="0"/>
              <a:t>to </a:t>
            </a:r>
            <a:r>
              <a:rPr spc="35" dirty="0"/>
              <a:t>position </a:t>
            </a:r>
            <a:r>
              <a:rPr spc="-5" dirty="0"/>
              <a:t>0, </a:t>
            </a:r>
            <a:r>
              <a:rPr spc="10" dirty="0"/>
              <a:t>the</a:t>
            </a:r>
            <a:r>
              <a:rPr spc="-215" dirty="0"/>
              <a:t> </a:t>
            </a:r>
            <a:r>
              <a:rPr spc="30" dirty="0"/>
              <a:t>start  </a:t>
            </a:r>
            <a:r>
              <a:rPr spc="-40" dirty="0"/>
              <a:t>Each </a:t>
            </a:r>
            <a:r>
              <a:rPr spc="0" dirty="0"/>
              <a:t>successive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readline()</a:t>
            </a:r>
            <a:r>
              <a:rPr sz="3100" spc="-99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pc="0" dirty="0"/>
              <a:t>moves </a:t>
            </a:r>
            <a:r>
              <a:rPr spc="25" dirty="0"/>
              <a:t>forward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35200" y="2286000"/>
            <a:ext cx="9176395" cy="6434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92350" y="2355850"/>
            <a:ext cx="9037320" cy="504190"/>
          </a:xfrm>
          <a:prstGeom prst="rect">
            <a:avLst/>
          </a:prstGeom>
          <a:ln w="38100">
            <a:solidFill>
              <a:srgbClr val="57719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08965" algn="ctr">
              <a:lnSpc>
                <a:spcPts val="3965"/>
              </a:lnSpc>
            </a:pPr>
            <a:r>
              <a:rPr sz="3600" b="1" spc="-305" dirty="0">
                <a:solidFill>
                  <a:srgbClr val="577198"/>
                </a:solidFill>
                <a:latin typeface="Arial"/>
                <a:cs typeface="Arial"/>
              </a:rPr>
              <a:t>File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247" y="2970534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2613"/>
                </a:lnTo>
              </a:path>
            </a:pathLst>
          </a:custGeom>
          <a:ln w="25400">
            <a:solidFill>
              <a:srgbClr val="9024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25287" y="286131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19">
                <a:moveTo>
                  <a:pt x="60959" y="0"/>
                </a:moveTo>
                <a:lnTo>
                  <a:pt x="0" y="121920"/>
                </a:lnTo>
                <a:lnTo>
                  <a:pt x="121919" y="121920"/>
                </a:lnTo>
                <a:lnTo>
                  <a:pt x="60959" y="0"/>
                </a:lnTo>
                <a:close/>
              </a:path>
            </a:pathLst>
          </a:custGeom>
          <a:solidFill>
            <a:srgbClr val="90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9447" y="2970534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2613"/>
                </a:lnTo>
              </a:path>
            </a:pathLst>
          </a:custGeom>
          <a:ln w="25400">
            <a:solidFill>
              <a:srgbClr val="9024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68487" y="286131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60960" y="0"/>
                </a:moveTo>
                <a:lnTo>
                  <a:pt x="0" y="121920"/>
                </a:lnTo>
                <a:lnTo>
                  <a:pt x="121920" y="121920"/>
                </a:lnTo>
                <a:lnTo>
                  <a:pt x="60960" y="0"/>
                </a:lnTo>
                <a:close/>
              </a:path>
            </a:pathLst>
          </a:custGeom>
          <a:solidFill>
            <a:srgbClr val="90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47456" y="3238226"/>
            <a:ext cx="2529205" cy="0"/>
          </a:xfrm>
          <a:custGeom>
            <a:avLst/>
            <a:gdLst/>
            <a:ahLst/>
            <a:cxnLst/>
            <a:rect l="l" t="t" r="r" b="b"/>
            <a:pathLst>
              <a:path w="2529204">
                <a:moveTo>
                  <a:pt x="0" y="0"/>
                </a:moveTo>
                <a:lnTo>
                  <a:pt x="2516129" y="0"/>
                </a:lnTo>
                <a:lnTo>
                  <a:pt x="25288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63585" y="317726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92300" y="3136900"/>
            <a:ext cx="2781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spc="-7" baseline="-42328" dirty="0">
                <a:solidFill>
                  <a:srgbClr val="59824B"/>
                </a:solidFill>
                <a:latin typeface="Courier New"/>
                <a:cs typeface="Courier New"/>
              </a:rPr>
              <a:t>open</a:t>
            </a:r>
            <a:r>
              <a:rPr sz="3600" spc="-7" baseline="-37037" dirty="0">
                <a:solidFill>
                  <a:srgbClr val="59824B"/>
                </a:solidFill>
                <a:latin typeface="Courier New"/>
                <a:cs typeface="Courier New"/>
              </a:rPr>
              <a:t>(</a:t>
            </a:r>
            <a:r>
              <a:rPr sz="3150" spc="-7" baseline="-42328" dirty="0">
                <a:solidFill>
                  <a:srgbClr val="59824B"/>
                </a:solidFill>
                <a:latin typeface="Courier New"/>
                <a:cs typeface="Courier New"/>
              </a:rPr>
              <a:t>)</a:t>
            </a:r>
            <a:r>
              <a:rPr sz="3150" spc="37" baseline="-42328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100" dirty="0">
                <a:solidFill>
                  <a:srgbClr val="59824B"/>
                </a:solidFill>
                <a:latin typeface="Courier New"/>
                <a:cs typeface="Courier New"/>
              </a:rPr>
              <a:t>readline()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4648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Disk</a:t>
            </a:r>
            <a:r>
              <a:rPr spc="-90" dirty="0"/>
              <a:t> </a:t>
            </a:r>
            <a:r>
              <a:rPr spc="-135" dirty="0"/>
              <a:t>buffers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054402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40069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0" y="2832100"/>
            <a:ext cx="9223375" cy="152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Disk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data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read/written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in </a:t>
            </a:r>
            <a:r>
              <a:rPr sz="3600" spc="-40" dirty="0">
                <a:solidFill>
                  <a:srgbClr val="53585F"/>
                </a:solidFill>
                <a:latin typeface="Arial"/>
                <a:cs typeface="Arial"/>
              </a:rPr>
              <a:t>large</a:t>
            </a:r>
            <a:r>
              <a:rPr sz="3600" spc="-6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blocks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80"/>
              </a:spcBef>
            </a:pPr>
            <a:r>
              <a:rPr sz="3600" spc="110" dirty="0">
                <a:solidFill>
                  <a:srgbClr val="53585F"/>
                </a:solidFill>
                <a:latin typeface="Arial"/>
                <a:cs typeface="Arial"/>
              </a:rPr>
              <a:t>“Buﬀer”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temporary parking place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for</a:t>
            </a:r>
            <a:r>
              <a:rPr sz="3600" spc="-12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disk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4000" y="4330700"/>
            <a:ext cx="932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62638" y="4582566"/>
            <a:ext cx="3068320" cy="4347845"/>
          </a:xfrm>
          <a:prstGeom prst="rect">
            <a:avLst/>
          </a:prstGeom>
          <a:ln w="63500">
            <a:solidFill>
              <a:srgbClr val="90242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50">
              <a:latin typeface="Times New Roman"/>
              <a:cs typeface="Times New Roman"/>
            </a:endParaRPr>
          </a:p>
          <a:p>
            <a:pPr marL="12065" algn="ctr">
              <a:lnSpc>
                <a:spcPct val="100000"/>
              </a:lnSpc>
            </a:pPr>
            <a:r>
              <a:rPr sz="3600" b="1" spc="-320" dirty="0">
                <a:solidFill>
                  <a:srgbClr val="902422"/>
                </a:solidFill>
                <a:latin typeface="Arial"/>
                <a:cs typeface="Arial"/>
              </a:rPr>
              <a:t>Disk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2779" y="5568950"/>
            <a:ext cx="2169160" cy="2374900"/>
          </a:xfrm>
          <a:prstGeom prst="rect">
            <a:avLst/>
          </a:prstGeom>
          <a:ln w="63500">
            <a:solidFill>
              <a:srgbClr val="577198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6200">
              <a:latin typeface="Times New Roman"/>
              <a:cs typeface="Times New Roman"/>
            </a:endParaRPr>
          </a:p>
          <a:p>
            <a:pPr marL="339725">
              <a:lnSpc>
                <a:spcPct val="100000"/>
              </a:lnSpc>
            </a:pPr>
            <a:r>
              <a:rPr sz="3600" b="1" spc="-365" dirty="0">
                <a:solidFill>
                  <a:srgbClr val="577198"/>
                </a:solidFill>
                <a:latin typeface="Arial"/>
                <a:cs typeface="Arial"/>
              </a:rPr>
              <a:t>Memory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0959" y="6476156"/>
            <a:ext cx="2232660" cy="560705"/>
          </a:xfrm>
          <a:prstGeom prst="rect">
            <a:avLst/>
          </a:prstGeom>
          <a:ln w="63500">
            <a:solidFill>
              <a:srgbClr val="59824B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3600" b="1" spc="-305" dirty="0">
                <a:solidFill>
                  <a:srgbClr val="59824B"/>
                </a:solidFill>
                <a:latin typeface="Arial"/>
                <a:cs typeface="Arial"/>
              </a:rPr>
              <a:t>Buffer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89810" y="6756400"/>
            <a:ext cx="850900" cy="0"/>
          </a:xfrm>
          <a:custGeom>
            <a:avLst/>
            <a:gdLst/>
            <a:ahLst/>
            <a:cxnLst/>
            <a:rect l="l" t="t" r="r" b="b"/>
            <a:pathLst>
              <a:path w="850900">
                <a:moveTo>
                  <a:pt x="0" y="0"/>
                </a:moveTo>
                <a:lnTo>
                  <a:pt x="19049" y="0"/>
                </a:lnTo>
                <a:lnTo>
                  <a:pt x="831830" y="0"/>
                </a:lnTo>
                <a:lnTo>
                  <a:pt x="85088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21640" y="66725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0" y="0"/>
                </a:move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41220" y="66725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167640" y="0"/>
                </a:moveTo>
                <a:lnTo>
                  <a:pt x="0" y="83820"/>
                </a:lnTo>
                <a:lnTo>
                  <a:pt x="167640" y="167640"/>
                </a:lnTo>
                <a:lnTo>
                  <a:pt x="167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93848" y="6756400"/>
            <a:ext cx="850900" cy="0"/>
          </a:xfrm>
          <a:custGeom>
            <a:avLst/>
            <a:gdLst/>
            <a:ahLst/>
            <a:cxnLst/>
            <a:rect l="l" t="t" r="r" b="b"/>
            <a:pathLst>
              <a:path w="850900">
                <a:moveTo>
                  <a:pt x="0" y="0"/>
                </a:moveTo>
                <a:lnTo>
                  <a:pt x="19050" y="0"/>
                </a:lnTo>
                <a:lnTo>
                  <a:pt x="831830" y="0"/>
                </a:lnTo>
                <a:lnTo>
                  <a:pt x="85088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25679" y="66725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0" y="0"/>
                </a:move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45259" y="66725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167639" y="0"/>
                </a:moveTo>
                <a:lnTo>
                  <a:pt x="0" y="83820"/>
                </a:lnTo>
                <a:lnTo>
                  <a:pt x="167639" y="167640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0222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Reading</a:t>
            </a:r>
            <a:r>
              <a:rPr spc="-60" dirty="0"/>
              <a:t> </a:t>
            </a:r>
            <a:r>
              <a:rPr spc="-220" dirty="0"/>
              <a:t>files</a:t>
            </a:r>
          </a:p>
        </p:txBody>
      </p:sp>
      <p:sp>
        <p:nvSpPr>
          <p:cNvPr id="3" name="object 3"/>
          <p:cNvSpPr/>
          <p:nvPr/>
        </p:nvSpPr>
        <p:spPr>
          <a:xfrm>
            <a:off x="1102637" y="4262316"/>
            <a:ext cx="187188" cy="187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138" y="5177224"/>
            <a:ext cx="187187" cy="187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138" y="6094178"/>
            <a:ext cx="187187" cy="187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Reading </a:t>
            </a:r>
            <a:r>
              <a:rPr spc="-5" dirty="0"/>
              <a:t>is </a:t>
            </a:r>
            <a:r>
              <a:rPr spc="-75" dirty="0"/>
              <a:t>a </a:t>
            </a:r>
            <a:r>
              <a:rPr dirty="0"/>
              <a:t>sequential</a:t>
            </a:r>
            <a:r>
              <a:rPr spc="65" dirty="0"/>
              <a:t> </a:t>
            </a:r>
            <a:r>
              <a:rPr spc="15" dirty="0"/>
              <a:t>operation</a:t>
            </a:r>
          </a:p>
          <a:p>
            <a:pPr marL="564515" marR="5080">
              <a:lnSpc>
                <a:spcPct val="171400"/>
              </a:lnSpc>
            </a:pPr>
            <a:r>
              <a:rPr spc="-40" dirty="0"/>
              <a:t>When </a:t>
            </a:r>
            <a:r>
              <a:rPr spc="-5" dirty="0"/>
              <a:t>file is </a:t>
            </a:r>
            <a:r>
              <a:rPr spc="15" dirty="0"/>
              <a:t>opened, </a:t>
            </a:r>
            <a:r>
              <a:rPr spc="55" dirty="0"/>
              <a:t>point </a:t>
            </a:r>
            <a:r>
              <a:rPr spc="85" dirty="0"/>
              <a:t>to </a:t>
            </a:r>
            <a:r>
              <a:rPr spc="35" dirty="0"/>
              <a:t>position </a:t>
            </a:r>
            <a:r>
              <a:rPr spc="-5" dirty="0"/>
              <a:t>0, </a:t>
            </a:r>
            <a:r>
              <a:rPr spc="10" dirty="0"/>
              <a:t>the</a:t>
            </a:r>
            <a:r>
              <a:rPr spc="-215" dirty="0"/>
              <a:t> </a:t>
            </a:r>
            <a:r>
              <a:rPr spc="30" dirty="0"/>
              <a:t>start  </a:t>
            </a:r>
            <a:r>
              <a:rPr spc="-40" dirty="0"/>
              <a:t>Each </a:t>
            </a:r>
            <a:r>
              <a:rPr spc="0" dirty="0"/>
              <a:t>successive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readline()</a:t>
            </a:r>
            <a:r>
              <a:rPr sz="3100" spc="-99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pc="0" dirty="0"/>
              <a:t>moves </a:t>
            </a:r>
            <a:r>
              <a:rPr spc="25" dirty="0"/>
              <a:t>forward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35200" y="2286000"/>
            <a:ext cx="9176395" cy="6434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92350" y="2355850"/>
            <a:ext cx="9037320" cy="504190"/>
          </a:xfrm>
          <a:prstGeom prst="rect">
            <a:avLst/>
          </a:prstGeom>
          <a:ln w="38100">
            <a:solidFill>
              <a:srgbClr val="57719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08965" algn="ctr">
              <a:lnSpc>
                <a:spcPts val="3965"/>
              </a:lnSpc>
            </a:pPr>
            <a:r>
              <a:rPr sz="3600" b="1" spc="-305" dirty="0">
                <a:solidFill>
                  <a:srgbClr val="577198"/>
                </a:solidFill>
                <a:latin typeface="Arial"/>
                <a:cs typeface="Arial"/>
              </a:rPr>
              <a:t>File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247" y="2970534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2613"/>
                </a:lnTo>
              </a:path>
            </a:pathLst>
          </a:custGeom>
          <a:ln w="25400">
            <a:solidFill>
              <a:srgbClr val="9024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25287" y="286131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19">
                <a:moveTo>
                  <a:pt x="60959" y="0"/>
                </a:moveTo>
                <a:lnTo>
                  <a:pt x="0" y="121920"/>
                </a:lnTo>
                <a:lnTo>
                  <a:pt x="121919" y="121920"/>
                </a:lnTo>
                <a:lnTo>
                  <a:pt x="60959" y="0"/>
                </a:lnTo>
                <a:close/>
              </a:path>
            </a:pathLst>
          </a:custGeom>
          <a:solidFill>
            <a:srgbClr val="90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9447" y="2970534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2613"/>
                </a:lnTo>
              </a:path>
            </a:pathLst>
          </a:custGeom>
          <a:ln w="25400">
            <a:solidFill>
              <a:srgbClr val="9024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68487" y="286131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60960" y="0"/>
                </a:moveTo>
                <a:lnTo>
                  <a:pt x="0" y="121920"/>
                </a:lnTo>
                <a:lnTo>
                  <a:pt x="121920" y="121920"/>
                </a:lnTo>
                <a:lnTo>
                  <a:pt x="60960" y="0"/>
                </a:lnTo>
                <a:close/>
              </a:path>
            </a:pathLst>
          </a:custGeom>
          <a:solidFill>
            <a:srgbClr val="90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10697" y="2970534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2613"/>
                </a:lnTo>
              </a:path>
            </a:pathLst>
          </a:custGeom>
          <a:ln w="25400">
            <a:solidFill>
              <a:srgbClr val="9024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49737" y="286131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60959" y="0"/>
                </a:moveTo>
                <a:lnTo>
                  <a:pt x="0" y="121920"/>
                </a:lnTo>
                <a:lnTo>
                  <a:pt x="121919" y="121920"/>
                </a:lnTo>
                <a:lnTo>
                  <a:pt x="60959" y="0"/>
                </a:lnTo>
                <a:close/>
              </a:path>
            </a:pathLst>
          </a:custGeom>
          <a:solidFill>
            <a:srgbClr val="90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47456" y="3238226"/>
            <a:ext cx="2529205" cy="0"/>
          </a:xfrm>
          <a:custGeom>
            <a:avLst/>
            <a:gdLst/>
            <a:ahLst/>
            <a:cxnLst/>
            <a:rect l="l" t="t" r="r" b="b"/>
            <a:pathLst>
              <a:path w="2529204">
                <a:moveTo>
                  <a:pt x="0" y="0"/>
                </a:moveTo>
                <a:lnTo>
                  <a:pt x="2516129" y="0"/>
                </a:lnTo>
                <a:lnTo>
                  <a:pt x="25288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63585" y="317726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65256" y="3238226"/>
            <a:ext cx="1605915" cy="0"/>
          </a:xfrm>
          <a:custGeom>
            <a:avLst/>
            <a:gdLst/>
            <a:ahLst/>
            <a:cxnLst/>
            <a:rect l="l" t="t" r="r" b="b"/>
            <a:pathLst>
              <a:path w="1605915">
                <a:moveTo>
                  <a:pt x="0" y="0"/>
                </a:moveTo>
                <a:lnTo>
                  <a:pt x="1592840" y="0"/>
                </a:lnTo>
                <a:lnTo>
                  <a:pt x="160554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58096" y="317726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92300" y="3136900"/>
            <a:ext cx="2781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spc="-7" baseline="-42328" dirty="0">
                <a:solidFill>
                  <a:srgbClr val="59824B"/>
                </a:solidFill>
                <a:latin typeface="Courier New"/>
                <a:cs typeface="Courier New"/>
              </a:rPr>
              <a:t>open</a:t>
            </a:r>
            <a:r>
              <a:rPr sz="3600" spc="-7" baseline="-37037" dirty="0">
                <a:solidFill>
                  <a:srgbClr val="59824B"/>
                </a:solidFill>
                <a:latin typeface="Courier New"/>
                <a:cs typeface="Courier New"/>
              </a:rPr>
              <a:t>(</a:t>
            </a:r>
            <a:r>
              <a:rPr sz="3150" spc="-7" baseline="-42328" dirty="0">
                <a:solidFill>
                  <a:srgbClr val="59824B"/>
                </a:solidFill>
                <a:latin typeface="Courier New"/>
                <a:cs typeface="Courier New"/>
              </a:rPr>
              <a:t>)</a:t>
            </a:r>
            <a:r>
              <a:rPr sz="3150" spc="37" baseline="-42328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100" dirty="0">
                <a:solidFill>
                  <a:srgbClr val="59824B"/>
                </a:solidFill>
                <a:latin typeface="Courier New"/>
                <a:cs typeface="Courier New"/>
              </a:rPr>
              <a:t>readline()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94300" y="3187700"/>
            <a:ext cx="16262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59824B"/>
                </a:solidFill>
                <a:latin typeface="Courier New"/>
                <a:cs typeface="Courier New"/>
              </a:rPr>
              <a:t>readline()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0222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Reading</a:t>
            </a:r>
            <a:r>
              <a:rPr spc="-60" dirty="0"/>
              <a:t> </a:t>
            </a:r>
            <a:r>
              <a:rPr spc="-220" dirty="0"/>
              <a:t>files</a:t>
            </a:r>
          </a:p>
        </p:txBody>
      </p:sp>
      <p:sp>
        <p:nvSpPr>
          <p:cNvPr id="3" name="object 3"/>
          <p:cNvSpPr/>
          <p:nvPr/>
        </p:nvSpPr>
        <p:spPr>
          <a:xfrm>
            <a:off x="1102637" y="4262316"/>
            <a:ext cx="187188" cy="187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138" y="5177224"/>
            <a:ext cx="187187" cy="187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138" y="6094178"/>
            <a:ext cx="187187" cy="187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1477" y="7043966"/>
            <a:ext cx="166389" cy="166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Reading </a:t>
            </a:r>
            <a:r>
              <a:rPr spc="-5" dirty="0"/>
              <a:t>is </a:t>
            </a:r>
            <a:r>
              <a:rPr spc="-75" dirty="0"/>
              <a:t>a </a:t>
            </a:r>
            <a:r>
              <a:rPr dirty="0"/>
              <a:t>sequential</a:t>
            </a:r>
            <a:r>
              <a:rPr spc="65" dirty="0"/>
              <a:t> </a:t>
            </a:r>
            <a:r>
              <a:rPr spc="15" dirty="0"/>
              <a:t>operation</a:t>
            </a:r>
          </a:p>
          <a:p>
            <a:pPr marL="564515" marR="5080">
              <a:lnSpc>
                <a:spcPct val="171400"/>
              </a:lnSpc>
            </a:pPr>
            <a:r>
              <a:rPr spc="-40" dirty="0"/>
              <a:t>When </a:t>
            </a:r>
            <a:r>
              <a:rPr spc="-5" dirty="0"/>
              <a:t>file is </a:t>
            </a:r>
            <a:r>
              <a:rPr spc="15" dirty="0"/>
              <a:t>opened, </a:t>
            </a:r>
            <a:r>
              <a:rPr spc="55" dirty="0"/>
              <a:t>point </a:t>
            </a:r>
            <a:r>
              <a:rPr spc="85" dirty="0"/>
              <a:t>to </a:t>
            </a:r>
            <a:r>
              <a:rPr spc="35" dirty="0"/>
              <a:t>position </a:t>
            </a:r>
            <a:r>
              <a:rPr spc="-5" dirty="0"/>
              <a:t>0, </a:t>
            </a:r>
            <a:r>
              <a:rPr spc="10" dirty="0"/>
              <a:t>the</a:t>
            </a:r>
            <a:r>
              <a:rPr spc="-215" dirty="0"/>
              <a:t> </a:t>
            </a:r>
            <a:r>
              <a:rPr spc="30" dirty="0"/>
              <a:t>start  </a:t>
            </a:r>
            <a:r>
              <a:rPr spc="-40" dirty="0"/>
              <a:t>Each </a:t>
            </a:r>
            <a:r>
              <a:rPr spc="0" dirty="0"/>
              <a:t>successive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readline()</a:t>
            </a:r>
            <a:r>
              <a:rPr sz="3100" spc="-99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pc="0" dirty="0"/>
              <a:t>moves </a:t>
            </a:r>
            <a:r>
              <a:rPr spc="25" dirty="0"/>
              <a:t>forward</a:t>
            </a:r>
            <a:endParaRPr sz="3100">
              <a:latin typeface="Courier New"/>
              <a:cs typeface="Courier New"/>
            </a:endParaRPr>
          </a:p>
          <a:p>
            <a:pPr marL="120014">
              <a:lnSpc>
                <a:spcPct val="100000"/>
              </a:lnSpc>
              <a:spcBef>
                <a:spcPts val="3200"/>
              </a:spcBef>
            </a:pP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fh.seek(n)</a:t>
            </a:r>
            <a:r>
              <a:rPr sz="3100" spc="-118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pc="-10" dirty="0"/>
              <a:t>— </a:t>
            </a:r>
            <a:r>
              <a:rPr spc="0" dirty="0"/>
              <a:t>moves </a:t>
            </a:r>
            <a:r>
              <a:rPr spc="25" dirty="0"/>
              <a:t>pointer </a:t>
            </a:r>
            <a:r>
              <a:rPr spc="85" dirty="0"/>
              <a:t>to </a:t>
            </a:r>
            <a:r>
              <a:rPr spc="35" dirty="0"/>
              <a:t>position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n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35200" y="2286000"/>
            <a:ext cx="9176395" cy="6434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92350" y="2355850"/>
            <a:ext cx="9037320" cy="504190"/>
          </a:xfrm>
          <a:prstGeom prst="rect">
            <a:avLst/>
          </a:prstGeom>
          <a:ln w="38100">
            <a:solidFill>
              <a:srgbClr val="57719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08965" algn="ctr">
              <a:lnSpc>
                <a:spcPts val="3965"/>
              </a:lnSpc>
            </a:pPr>
            <a:r>
              <a:rPr sz="3600" b="1" spc="-305" dirty="0">
                <a:solidFill>
                  <a:srgbClr val="577198"/>
                </a:solidFill>
                <a:latin typeface="Arial"/>
                <a:cs typeface="Arial"/>
              </a:rPr>
              <a:t>File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86247" y="2970534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2613"/>
                </a:lnTo>
              </a:path>
            </a:pathLst>
          </a:custGeom>
          <a:ln w="25400">
            <a:solidFill>
              <a:srgbClr val="9024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25287" y="286131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19">
                <a:moveTo>
                  <a:pt x="60959" y="0"/>
                </a:moveTo>
                <a:lnTo>
                  <a:pt x="0" y="121920"/>
                </a:lnTo>
                <a:lnTo>
                  <a:pt x="121919" y="121920"/>
                </a:lnTo>
                <a:lnTo>
                  <a:pt x="60959" y="0"/>
                </a:lnTo>
                <a:close/>
              </a:path>
            </a:pathLst>
          </a:custGeom>
          <a:solidFill>
            <a:srgbClr val="90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447" y="2970534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2613"/>
                </a:lnTo>
              </a:path>
            </a:pathLst>
          </a:custGeom>
          <a:ln w="25400">
            <a:solidFill>
              <a:srgbClr val="9024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68487" y="286131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60960" y="0"/>
                </a:moveTo>
                <a:lnTo>
                  <a:pt x="0" y="121920"/>
                </a:lnTo>
                <a:lnTo>
                  <a:pt x="121920" y="121920"/>
                </a:lnTo>
                <a:lnTo>
                  <a:pt x="60960" y="0"/>
                </a:lnTo>
                <a:close/>
              </a:path>
            </a:pathLst>
          </a:custGeom>
          <a:solidFill>
            <a:srgbClr val="90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10697" y="2970534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2613"/>
                </a:lnTo>
              </a:path>
            </a:pathLst>
          </a:custGeom>
          <a:ln w="25400">
            <a:solidFill>
              <a:srgbClr val="9024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49737" y="286131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60959" y="0"/>
                </a:moveTo>
                <a:lnTo>
                  <a:pt x="0" y="121920"/>
                </a:lnTo>
                <a:lnTo>
                  <a:pt x="121919" y="121920"/>
                </a:lnTo>
                <a:lnTo>
                  <a:pt x="60959" y="0"/>
                </a:lnTo>
                <a:close/>
              </a:path>
            </a:pathLst>
          </a:custGeom>
          <a:solidFill>
            <a:srgbClr val="90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47456" y="3238226"/>
            <a:ext cx="2529205" cy="0"/>
          </a:xfrm>
          <a:custGeom>
            <a:avLst/>
            <a:gdLst/>
            <a:ahLst/>
            <a:cxnLst/>
            <a:rect l="l" t="t" r="r" b="b"/>
            <a:pathLst>
              <a:path w="2529204">
                <a:moveTo>
                  <a:pt x="0" y="0"/>
                </a:moveTo>
                <a:lnTo>
                  <a:pt x="2516129" y="0"/>
                </a:lnTo>
                <a:lnTo>
                  <a:pt x="25288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63585" y="317726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65256" y="3238226"/>
            <a:ext cx="1605915" cy="0"/>
          </a:xfrm>
          <a:custGeom>
            <a:avLst/>
            <a:gdLst/>
            <a:ahLst/>
            <a:cxnLst/>
            <a:rect l="l" t="t" r="r" b="b"/>
            <a:pathLst>
              <a:path w="1605915">
                <a:moveTo>
                  <a:pt x="0" y="0"/>
                </a:moveTo>
                <a:lnTo>
                  <a:pt x="1592840" y="0"/>
                </a:lnTo>
                <a:lnTo>
                  <a:pt x="160554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58096" y="317726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92300" y="3136900"/>
            <a:ext cx="2781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spc="-7" baseline="-42328" dirty="0">
                <a:solidFill>
                  <a:srgbClr val="59824B"/>
                </a:solidFill>
                <a:latin typeface="Courier New"/>
                <a:cs typeface="Courier New"/>
              </a:rPr>
              <a:t>open</a:t>
            </a:r>
            <a:r>
              <a:rPr sz="3600" spc="-7" baseline="-37037" dirty="0">
                <a:solidFill>
                  <a:srgbClr val="59824B"/>
                </a:solidFill>
                <a:latin typeface="Courier New"/>
                <a:cs typeface="Courier New"/>
              </a:rPr>
              <a:t>(</a:t>
            </a:r>
            <a:r>
              <a:rPr sz="3150" spc="-7" baseline="-42328" dirty="0">
                <a:solidFill>
                  <a:srgbClr val="59824B"/>
                </a:solidFill>
                <a:latin typeface="Courier New"/>
                <a:cs typeface="Courier New"/>
              </a:rPr>
              <a:t>)</a:t>
            </a:r>
            <a:r>
              <a:rPr sz="3150" spc="37" baseline="-42328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100" dirty="0">
                <a:solidFill>
                  <a:srgbClr val="59824B"/>
                </a:solidFill>
                <a:latin typeface="Courier New"/>
                <a:cs typeface="Courier New"/>
              </a:rPr>
              <a:t>readline()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94300" y="3187700"/>
            <a:ext cx="16262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59824B"/>
                </a:solidFill>
                <a:latin typeface="Courier New"/>
                <a:cs typeface="Courier New"/>
              </a:rPr>
              <a:t>readline()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0222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Reading</a:t>
            </a:r>
            <a:r>
              <a:rPr spc="-60" dirty="0"/>
              <a:t> </a:t>
            </a:r>
            <a:r>
              <a:rPr spc="-220" dirty="0"/>
              <a:t>files</a:t>
            </a:r>
          </a:p>
        </p:txBody>
      </p:sp>
      <p:sp>
        <p:nvSpPr>
          <p:cNvPr id="3" name="object 3"/>
          <p:cNvSpPr/>
          <p:nvPr/>
        </p:nvSpPr>
        <p:spPr>
          <a:xfrm>
            <a:off x="1102637" y="4262316"/>
            <a:ext cx="187188" cy="187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138" y="5177224"/>
            <a:ext cx="187187" cy="187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138" y="6094178"/>
            <a:ext cx="187187" cy="187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1477" y="7043966"/>
            <a:ext cx="166389" cy="166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1477" y="7983461"/>
            <a:ext cx="166389" cy="166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Reading </a:t>
            </a:r>
            <a:r>
              <a:rPr spc="-5" dirty="0"/>
              <a:t>is </a:t>
            </a:r>
            <a:r>
              <a:rPr spc="-75" dirty="0"/>
              <a:t>a </a:t>
            </a:r>
            <a:r>
              <a:rPr dirty="0"/>
              <a:t>sequential</a:t>
            </a:r>
            <a:r>
              <a:rPr spc="65" dirty="0"/>
              <a:t> </a:t>
            </a:r>
            <a:r>
              <a:rPr spc="15" dirty="0"/>
              <a:t>operation</a:t>
            </a:r>
          </a:p>
          <a:p>
            <a:pPr marL="564515" marR="5080">
              <a:lnSpc>
                <a:spcPct val="171400"/>
              </a:lnSpc>
            </a:pPr>
            <a:r>
              <a:rPr spc="-40" dirty="0"/>
              <a:t>When </a:t>
            </a:r>
            <a:r>
              <a:rPr spc="-5" dirty="0"/>
              <a:t>file is </a:t>
            </a:r>
            <a:r>
              <a:rPr spc="15" dirty="0"/>
              <a:t>opened, </a:t>
            </a:r>
            <a:r>
              <a:rPr spc="55" dirty="0"/>
              <a:t>point </a:t>
            </a:r>
            <a:r>
              <a:rPr spc="85" dirty="0"/>
              <a:t>to </a:t>
            </a:r>
            <a:r>
              <a:rPr spc="35" dirty="0"/>
              <a:t>position </a:t>
            </a:r>
            <a:r>
              <a:rPr spc="-5" dirty="0"/>
              <a:t>0, </a:t>
            </a:r>
            <a:r>
              <a:rPr spc="10" dirty="0"/>
              <a:t>the</a:t>
            </a:r>
            <a:r>
              <a:rPr spc="-215" dirty="0"/>
              <a:t> </a:t>
            </a:r>
            <a:r>
              <a:rPr spc="30" dirty="0"/>
              <a:t>start  </a:t>
            </a:r>
            <a:r>
              <a:rPr spc="-40" dirty="0"/>
              <a:t>Each </a:t>
            </a:r>
            <a:r>
              <a:rPr spc="0" dirty="0"/>
              <a:t>successive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readline()</a:t>
            </a:r>
            <a:r>
              <a:rPr sz="3100" spc="-99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pc="0" dirty="0"/>
              <a:t>moves </a:t>
            </a:r>
            <a:r>
              <a:rPr spc="25" dirty="0"/>
              <a:t>forward</a:t>
            </a:r>
            <a:endParaRPr sz="3100">
              <a:latin typeface="Courier New"/>
              <a:cs typeface="Courier New"/>
            </a:endParaRPr>
          </a:p>
          <a:p>
            <a:pPr marL="120014">
              <a:lnSpc>
                <a:spcPct val="100000"/>
              </a:lnSpc>
              <a:spcBef>
                <a:spcPts val="3200"/>
              </a:spcBef>
            </a:pP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fh.seek(n)</a:t>
            </a:r>
            <a:r>
              <a:rPr sz="3100" spc="-118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pc="-10" dirty="0"/>
              <a:t>— </a:t>
            </a:r>
            <a:r>
              <a:rPr spc="0" dirty="0"/>
              <a:t>moves </a:t>
            </a:r>
            <a:r>
              <a:rPr spc="25" dirty="0"/>
              <a:t>pointer </a:t>
            </a:r>
            <a:r>
              <a:rPr spc="85" dirty="0"/>
              <a:t>to </a:t>
            </a:r>
            <a:r>
              <a:rPr spc="35" dirty="0"/>
              <a:t>position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n</a:t>
            </a:r>
            <a:endParaRPr sz="3100">
              <a:latin typeface="Courier New"/>
              <a:cs typeface="Courier New"/>
            </a:endParaRPr>
          </a:p>
          <a:p>
            <a:pPr marL="120014" marR="407034">
              <a:lnSpc>
                <a:spcPct val="102400"/>
              </a:lnSpc>
              <a:spcBef>
                <a:spcPts val="3095"/>
              </a:spcBef>
            </a:pPr>
            <a:r>
              <a:rPr sz="3100" spc="-5" dirty="0">
                <a:solidFill>
                  <a:srgbClr val="59824B"/>
                </a:solidFill>
                <a:latin typeface="Courier New"/>
                <a:cs typeface="Courier New"/>
              </a:rPr>
              <a:t>block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= fh.read(12)</a:t>
            </a:r>
            <a:r>
              <a:rPr sz="3100" spc="-95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pc="-10" dirty="0"/>
              <a:t>— </a:t>
            </a:r>
            <a:r>
              <a:rPr spc="-25" dirty="0"/>
              <a:t>read </a:t>
            </a:r>
            <a:r>
              <a:rPr spc="-75" dirty="0"/>
              <a:t>a </a:t>
            </a:r>
            <a:r>
              <a:rPr spc="25" dirty="0"/>
              <a:t>fixed </a:t>
            </a:r>
            <a:r>
              <a:rPr spc="10" dirty="0"/>
              <a:t>number </a:t>
            </a:r>
            <a:r>
              <a:rPr spc="50" dirty="0"/>
              <a:t>of  </a:t>
            </a:r>
            <a:r>
              <a:rPr spc="5" dirty="0"/>
              <a:t>characters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35200" y="2286000"/>
            <a:ext cx="9176395" cy="6434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92350" y="2355850"/>
            <a:ext cx="9037320" cy="504190"/>
          </a:xfrm>
          <a:prstGeom prst="rect">
            <a:avLst/>
          </a:prstGeom>
          <a:ln w="38100">
            <a:solidFill>
              <a:srgbClr val="57719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08965" algn="ctr">
              <a:lnSpc>
                <a:spcPts val="3965"/>
              </a:lnSpc>
            </a:pPr>
            <a:r>
              <a:rPr sz="3600" b="1" spc="-305" dirty="0">
                <a:solidFill>
                  <a:srgbClr val="577198"/>
                </a:solidFill>
                <a:latin typeface="Arial"/>
                <a:cs typeface="Arial"/>
              </a:rPr>
              <a:t>File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86247" y="2970534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2613"/>
                </a:lnTo>
              </a:path>
            </a:pathLst>
          </a:custGeom>
          <a:ln w="25400">
            <a:solidFill>
              <a:srgbClr val="9024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25287" y="286131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19">
                <a:moveTo>
                  <a:pt x="60959" y="0"/>
                </a:moveTo>
                <a:lnTo>
                  <a:pt x="0" y="121920"/>
                </a:lnTo>
                <a:lnTo>
                  <a:pt x="121919" y="121920"/>
                </a:lnTo>
                <a:lnTo>
                  <a:pt x="60959" y="0"/>
                </a:lnTo>
                <a:close/>
              </a:path>
            </a:pathLst>
          </a:custGeom>
          <a:solidFill>
            <a:srgbClr val="90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9447" y="2970534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2613"/>
                </a:lnTo>
              </a:path>
            </a:pathLst>
          </a:custGeom>
          <a:ln w="25400">
            <a:solidFill>
              <a:srgbClr val="9024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68487" y="286131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60960" y="0"/>
                </a:moveTo>
                <a:lnTo>
                  <a:pt x="0" y="121920"/>
                </a:lnTo>
                <a:lnTo>
                  <a:pt x="121920" y="121920"/>
                </a:lnTo>
                <a:lnTo>
                  <a:pt x="60960" y="0"/>
                </a:lnTo>
                <a:close/>
              </a:path>
            </a:pathLst>
          </a:custGeom>
          <a:solidFill>
            <a:srgbClr val="90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10697" y="2970534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2613"/>
                </a:lnTo>
              </a:path>
            </a:pathLst>
          </a:custGeom>
          <a:ln w="25400">
            <a:solidFill>
              <a:srgbClr val="9024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49737" y="286131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60959" y="0"/>
                </a:moveTo>
                <a:lnTo>
                  <a:pt x="0" y="121920"/>
                </a:lnTo>
                <a:lnTo>
                  <a:pt x="121919" y="121920"/>
                </a:lnTo>
                <a:lnTo>
                  <a:pt x="60959" y="0"/>
                </a:lnTo>
                <a:close/>
              </a:path>
            </a:pathLst>
          </a:custGeom>
          <a:solidFill>
            <a:srgbClr val="90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47456" y="3238226"/>
            <a:ext cx="2529205" cy="0"/>
          </a:xfrm>
          <a:custGeom>
            <a:avLst/>
            <a:gdLst/>
            <a:ahLst/>
            <a:cxnLst/>
            <a:rect l="l" t="t" r="r" b="b"/>
            <a:pathLst>
              <a:path w="2529204">
                <a:moveTo>
                  <a:pt x="0" y="0"/>
                </a:moveTo>
                <a:lnTo>
                  <a:pt x="2516129" y="0"/>
                </a:lnTo>
                <a:lnTo>
                  <a:pt x="25288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63585" y="317726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65256" y="3238226"/>
            <a:ext cx="1605915" cy="0"/>
          </a:xfrm>
          <a:custGeom>
            <a:avLst/>
            <a:gdLst/>
            <a:ahLst/>
            <a:cxnLst/>
            <a:rect l="l" t="t" r="r" b="b"/>
            <a:pathLst>
              <a:path w="1605915">
                <a:moveTo>
                  <a:pt x="0" y="0"/>
                </a:moveTo>
                <a:lnTo>
                  <a:pt x="1592840" y="0"/>
                </a:lnTo>
                <a:lnTo>
                  <a:pt x="160554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58096" y="317726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92300" y="3136900"/>
            <a:ext cx="2781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spc="-7" baseline="-42328" dirty="0">
                <a:solidFill>
                  <a:srgbClr val="59824B"/>
                </a:solidFill>
                <a:latin typeface="Courier New"/>
                <a:cs typeface="Courier New"/>
              </a:rPr>
              <a:t>open</a:t>
            </a:r>
            <a:r>
              <a:rPr sz="3600" spc="-7" baseline="-37037" dirty="0">
                <a:solidFill>
                  <a:srgbClr val="59824B"/>
                </a:solidFill>
                <a:latin typeface="Courier New"/>
                <a:cs typeface="Courier New"/>
              </a:rPr>
              <a:t>(</a:t>
            </a:r>
            <a:r>
              <a:rPr sz="3150" spc="-7" baseline="-42328" dirty="0">
                <a:solidFill>
                  <a:srgbClr val="59824B"/>
                </a:solidFill>
                <a:latin typeface="Courier New"/>
                <a:cs typeface="Courier New"/>
              </a:rPr>
              <a:t>)</a:t>
            </a:r>
            <a:r>
              <a:rPr sz="3150" spc="37" baseline="-42328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100" dirty="0">
                <a:solidFill>
                  <a:srgbClr val="59824B"/>
                </a:solidFill>
                <a:latin typeface="Courier New"/>
                <a:cs typeface="Courier New"/>
              </a:rPr>
              <a:t>readline()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94300" y="3187700"/>
            <a:ext cx="16262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59824B"/>
                </a:solidFill>
                <a:latin typeface="Courier New"/>
                <a:cs typeface="Courier New"/>
              </a:rPr>
              <a:t>readline()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38874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End </a:t>
            </a:r>
            <a:r>
              <a:rPr spc="-70" dirty="0"/>
              <a:t>of</a:t>
            </a:r>
            <a:r>
              <a:rPr spc="100" dirty="0"/>
              <a:t> </a:t>
            </a:r>
            <a:r>
              <a:rPr spc="-235" dirty="0"/>
              <a:t>file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38874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End </a:t>
            </a:r>
            <a:r>
              <a:rPr spc="-70" dirty="0"/>
              <a:t>of</a:t>
            </a:r>
            <a:r>
              <a:rPr spc="100" dirty="0"/>
              <a:t> </a:t>
            </a:r>
            <a:r>
              <a:rPr spc="-235" dirty="0"/>
              <a:t>file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8291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0" y="3606800"/>
            <a:ext cx="9629775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When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reading 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incrementally,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important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know 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when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file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has</a:t>
            </a:r>
            <a:r>
              <a:rPr sz="36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ended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38874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End </a:t>
            </a:r>
            <a:r>
              <a:rPr spc="-70" dirty="0"/>
              <a:t>of</a:t>
            </a:r>
            <a:r>
              <a:rPr spc="100" dirty="0"/>
              <a:t> </a:t>
            </a:r>
            <a:r>
              <a:rPr spc="-235" dirty="0"/>
              <a:t>file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8291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53277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6264" y="6292919"/>
            <a:ext cx="171536" cy="171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6264" y="7270767"/>
            <a:ext cx="171536" cy="1715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4000" y="3606800"/>
            <a:ext cx="9629775" cy="40030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When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reading 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incrementally,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important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know 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when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file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has</a:t>
            </a:r>
            <a:r>
              <a:rPr sz="36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ended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40"/>
              </a:spcBef>
            </a:pP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The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following </a:t>
            </a:r>
            <a:r>
              <a:rPr sz="3600" spc="75" dirty="0">
                <a:solidFill>
                  <a:srgbClr val="53585F"/>
                </a:solidFill>
                <a:latin typeface="Arial"/>
                <a:cs typeface="Arial"/>
              </a:rPr>
              <a:t>both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signal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end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file</a:t>
            </a:r>
            <a:endParaRPr sz="3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18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fh.read()</a:t>
            </a:r>
            <a:r>
              <a:rPr sz="3200" spc="-113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returns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empty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string </a:t>
            </a:r>
            <a:r>
              <a:rPr sz="3600" spc="250" dirty="0">
                <a:solidFill>
                  <a:srgbClr val="59824B"/>
                </a:solidFill>
                <a:latin typeface="Arial"/>
                <a:cs typeface="Arial"/>
              </a:rPr>
              <a:t>""</a:t>
            </a:r>
            <a:endParaRPr sz="3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37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fh.readline()</a:t>
            </a:r>
            <a:r>
              <a:rPr sz="3200" spc="-113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returns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empty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string </a:t>
            </a:r>
            <a:r>
              <a:rPr sz="3600" spc="250" dirty="0">
                <a:solidFill>
                  <a:srgbClr val="59824B"/>
                </a:solidFill>
                <a:latin typeface="Arial"/>
                <a:cs typeface="Arial"/>
              </a:rPr>
              <a:t>""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8013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Writing </a:t>
            </a:r>
            <a:r>
              <a:rPr spc="55" dirty="0"/>
              <a:t>to </a:t>
            </a:r>
            <a:r>
              <a:rPr spc="-270" dirty="0"/>
              <a:t>a</a:t>
            </a:r>
            <a:r>
              <a:rPr spc="25" dirty="0"/>
              <a:t> </a:t>
            </a:r>
            <a:r>
              <a:rPr spc="-235" dirty="0"/>
              <a:t>file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8013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Writing </a:t>
            </a:r>
            <a:r>
              <a:rPr spc="55" dirty="0"/>
              <a:t>to </a:t>
            </a:r>
            <a:r>
              <a:rPr spc="-270" dirty="0"/>
              <a:t>a</a:t>
            </a:r>
            <a:r>
              <a:rPr spc="25" dirty="0"/>
              <a:t> </a:t>
            </a:r>
            <a:r>
              <a:rPr spc="-235" dirty="0"/>
              <a:t>file</a:t>
            </a:r>
          </a:p>
        </p:txBody>
      </p:sp>
      <p:sp>
        <p:nvSpPr>
          <p:cNvPr id="3" name="object 3"/>
          <p:cNvSpPr/>
          <p:nvPr/>
        </p:nvSpPr>
        <p:spPr>
          <a:xfrm>
            <a:off x="1101669" y="3839841"/>
            <a:ext cx="169820" cy="169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6169" y="4700523"/>
            <a:ext cx="169820" cy="169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6169" y="5542612"/>
            <a:ext cx="169820" cy="1698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73200" y="2830067"/>
            <a:ext cx="7958455" cy="30289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14"/>
              </a:spcBef>
            </a:pP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fh.write(s)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90"/>
              </a:spcBef>
            </a:pPr>
            <a:r>
              <a:rPr sz="3150" spc="-5" dirty="0">
                <a:solidFill>
                  <a:srgbClr val="53585F"/>
                </a:solidFill>
                <a:latin typeface="Arial"/>
                <a:cs typeface="Arial"/>
              </a:rPr>
              <a:t>Write </a:t>
            </a:r>
            <a:r>
              <a:rPr sz="3150" spc="30" dirty="0">
                <a:solidFill>
                  <a:srgbClr val="53585F"/>
                </a:solidFill>
                <a:latin typeface="Arial"/>
                <a:cs typeface="Arial"/>
              </a:rPr>
              <a:t>string </a:t>
            </a: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s</a:t>
            </a:r>
            <a:r>
              <a:rPr sz="2800" spc="-10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50" spc="85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150" dirty="0">
                <a:solidFill>
                  <a:srgbClr val="53585F"/>
                </a:solidFill>
                <a:latin typeface="Arial"/>
                <a:cs typeface="Arial"/>
              </a:rPr>
              <a:t>file</a:t>
            </a:r>
            <a:endParaRPr sz="3150">
              <a:latin typeface="Arial"/>
              <a:cs typeface="Arial"/>
            </a:endParaRPr>
          </a:p>
          <a:p>
            <a:pPr marL="457200" marR="5080">
              <a:lnSpc>
                <a:spcPct val="177200"/>
              </a:lnSpc>
            </a:pPr>
            <a:r>
              <a:rPr sz="3150" spc="0" dirty="0">
                <a:solidFill>
                  <a:srgbClr val="53585F"/>
                </a:solidFill>
                <a:latin typeface="Arial"/>
                <a:cs typeface="Arial"/>
              </a:rPr>
              <a:t>Returns </a:t>
            </a:r>
            <a:r>
              <a:rPr sz="3150" spc="25" dirty="0">
                <a:solidFill>
                  <a:srgbClr val="53585F"/>
                </a:solidFill>
                <a:latin typeface="Arial"/>
                <a:cs typeface="Arial"/>
              </a:rPr>
              <a:t>number </a:t>
            </a:r>
            <a:r>
              <a:rPr sz="315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150" spc="25" dirty="0">
                <a:solidFill>
                  <a:srgbClr val="53585F"/>
                </a:solidFill>
                <a:latin typeface="Arial"/>
                <a:cs typeface="Arial"/>
              </a:rPr>
              <a:t>characters </a:t>
            </a:r>
            <a:r>
              <a:rPr sz="3150" spc="40" dirty="0">
                <a:solidFill>
                  <a:srgbClr val="53585F"/>
                </a:solidFill>
                <a:latin typeface="Arial"/>
                <a:cs typeface="Arial"/>
              </a:rPr>
              <a:t>written  </a:t>
            </a:r>
            <a:r>
              <a:rPr sz="3150" spc="15" dirty="0">
                <a:solidFill>
                  <a:srgbClr val="53585F"/>
                </a:solidFill>
                <a:latin typeface="Arial"/>
                <a:cs typeface="Arial"/>
              </a:rPr>
              <a:t>Include </a:t>
            </a: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'\n' </a:t>
            </a:r>
            <a:r>
              <a:rPr sz="3150" spc="35" dirty="0">
                <a:solidFill>
                  <a:srgbClr val="53585F"/>
                </a:solidFill>
                <a:latin typeface="Arial"/>
                <a:cs typeface="Arial"/>
              </a:rPr>
              <a:t>explicitly </a:t>
            </a:r>
            <a:r>
              <a:rPr sz="3150" spc="85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150" spc="60" dirty="0">
                <a:solidFill>
                  <a:srgbClr val="53585F"/>
                </a:solidFill>
                <a:latin typeface="Arial"/>
                <a:cs typeface="Arial"/>
              </a:rPr>
              <a:t>go </a:t>
            </a:r>
            <a:r>
              <a:rPr sz="3150" spc="85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150" spc="-55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150" spc="25" dirty="0">
                <a:solidFill>
                  <a:srgbClr val="53585F"/>
                </a:solidFill>
                <a:latin typeface="Arial"/>
                <a:cs typeface="Arial"/>
              </a:rPr>
              <a:t>new</a:t>
            </a:r>
            <a:r>
              <a:rPr sz="3150" spc="-41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150" spc="-10" dirty="0">
                <a:solidFill>
                  <a:srgbClr val="53585F"/>
                </a:solidFill>
                <a:latin typeface="Arial"/>
                <a:cs typeface="Arial"/>
              </a:rPr>
              <a:t>line</a:t>
            </a:r>
            <a:endParaRPr sz="3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8013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Writing </a:t>
            </a:r>
            <a:r>
              <a:rPr spc="55" dirty="0"/>
              <a:t>to </a:t>
            </a:r>
            <a:r>
              <a:rPr spc="-270" dirty="0"/>
              <a:t>a</a:t>
            </a:r>
            <a:r>
              <a:rPr spc="25" dirty="0"/>
              <a:t> </a:t>
            </a:r>
            <a:r>
              <a:rPr spc="-235" dirty="0"/>
              <a:t>file</a:t>
            </a:r>
          </a:p>
        </p:txBody>
      </p:sp>
      <p:sp>
        <p:nvSpPr>
          <p:cNvPr id="3" name="object 3"/>
          <p:cNvSpPr/>
          <p:nvPr/>
        </p:nvSpPr>
        <p:spPr>
          <a:xfrm>
            <a:off x="1101669" y="3839841"/>
            <a:ext cx="169820" cy="169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6169" y="4700523"/>
            <a:ext cx="169820" cy="169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6169" y="5542612"/>
            <a:ext cx="169820" cy="1698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1669" y="7232683"/>
            <a:ext cx="169820" cy="1698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6169" y="8095222"/>
            <a:ext cx="169820" cy="1698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73200" y="2830067"/>
            <a:ext cx="8428355" cy="55816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14"/>
              </a:spcBef>
            </a:pP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fh.write(s)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90"/>
              </a:spcBef>
            </a:pPr>
            <a:r>
              <a:rPr sz="3150" spc="-5" dirty="0">
                <a:solidFill>
                  <a:srgbClr val="53585F"/>
                </a:solidFill>
                <a:latin typeface="Arial"/>
                <a:cs typeface="Arial"/>
              </a:rPr>
              <a:t>Write </a:t>
            </a:r>
            <a:r>
              <a:rPr sz="3150" spc="30" dirty="0">
                <a:solidFill>
                  <a:srgbClr val="53585F"/>
                </a:solidFill>
                <a:latin typeface="Arial"/>
                <a:cs typeface="Arial"/>
              </a:rPr>
              <a:t>string </a:t>
            </a: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s</a:t>
            </a:r>
            <a:r>
              <a:rPr sz="2800" spc="-10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50" spc="85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150" dirty="0">
                <a:solidFill>
                  <a:srgbClr val="53585F"/>
                </a:solidFill>
                <a:latin typeface="Arial"/>
                <a:cs typeface="Arial"/>
              </a:rPr>
              <a:t>file</a:t>
            </a:r>
            <a:endParaRPr sz="3150">
              <a:latin typeface="Arial"/>
              <a:cs typeface="Arial"/>
            </a:endParaRPr>
          </a:p>
          <a:p>
            <a:pPr marL="457200" marR="474980">
              <a:lnSpc>
                <a:spcPct val="177200"/>
              </a:lnSpc>
            </a:pPr>
            <a:r>
              <a:rPr sz="3150" spc="0" dirty="0">
                <a:solidFill>
                  <a:srgbClr val="53585F"/>
                </a:solidFill>
                <a:latin typeface="Arial"/>
                <a:cs typeface="Arial"/>
              </a:rPr>
              <a:t>Returns </a:t>
            </a:r>
            <a:r>
              <a:rPr sz="3150" spc="25" dirty="0">
                <a:solidFill>
                  <a:srgbClr val="53585F"/>
                </a:solidFill>
                <a:latin typeface="Arial"/>
                <a:cs typeface="Arial"/>
              </a:rPr>
              <a:t>number </a:t>
            </a:r>
            <a:r>
              <a:rPr sz="315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150" spc="25" dirty="0">
                <a:solidFill>
                  <a:srgbClr val="53585F"/>
                </a:solidFill>
                <a:latin typeface="Arial"/>
                <a:cs typeface="Arial"/>
              </a:rPr>
              <a:t>characters </a:t>
            </a:r>
            <a:r>
              <a:rPr sz="3150" spc="40" dirty="0">
                <a:solidFill>
                  <a:srgbClr val="53585F"/>
                </a:solidFill>
                <a:latin typeface="Arial"/>
                <a:cs typeface="Arial"/>
              </a:rPr>
              <a:t>written  </a:t>
            </a:r>
            <a:r>
              <a:rPr sz="3150" spc="15" dirty="0">
                <a:solidFill>
                  <a:srgbClr val="53585F"/>
                </a:solidFill>
                <a:latin typeface="Arial"/>
                <a:cs typeface="Arial"/>
              </a:rPr>
              <a:t>Include </a:t>
            </a: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'\n' </a:t>
            </a:r>
            <a:r>
              <a:rPr sz="3150" spc="35" dirty="0">
                <a:solidFill>
                  <a:srgbClr val="53585F"/>
                </a:solidFill>
                <a:latin typeface="Arial"/>
                <a:cs typeface="Arial"/>
              </a:rPr>
              <a:t>explicitly </a:t>
            </a:r>
            <a:r>
              <a:rPr sz="3150" spc="85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150" spc="60" dirty="0">
                <a:solidFill>
                  <a:srgbClr val="53585F"/>
                </a:solidFill>
                <a:latin typeface="Arial"/>
                <a:cs typeface="Arial"/>
              </a:rPr>
              <a:t>go </a:t>
            </a:r>
            <a:r>
              <a:rPr sz="3150" spc="85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150" spc="-55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150" spc="25" dirty="0">
                <a:solidFill>
                  <a:srgbClr val="53585F"/>
                </a:solidFill>
                <a:latin typeface="Arial"/>
                <a:cs typeface="Arial"/>
              </a:rPr>
              <a:t>new</a:t>
            </a:r>
            <a:r>
              <a:rPr sz="3150" spc="-41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150" spc="-10" dirty="0">
                <a:solidFill>
                  <a:srgbClr val="53585F"/>
                </a:solidFill>
                <a:latin typeface="Arial"/>
                <a:cs typeface="Arial"/>
              </a:rPr>
              <a:t>line</a:t>
            </a:r>
            <a:endParaRPr sz="315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3065"/>
              </a:spcBef>
            </a:pP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fh.writelines(l)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85"/>
              </a:spcBef>
            </a:pPr>
            <a:r>
              <a:rPr sz="3150" spc="-5" dirty="0">
                <a:solidFill>
                  <a:srgbClr val="53585F"/>
                </a:solidFill>
                <a:latin typeface="Arial"/>
                <a:cs typeface="Arial"/>
              </a:rPr>
              <a:t>Write </a:t>
            </a:r>
            <a:r>
              <a:rPr sz="3150" spc="-55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150" spc="25" dirty="0">
                <a:solidFill>
                  <a:srgbClr val="53585F"/>
                </a:solidFill>
                <a:latin typeface="Arial"/>
                <a:cs typeface="Arial"/>
              </a:rPr>
              <a:t>list </a:t>
            </a:r>
            <a:r>
              <a:rPr sz="315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150" spc="-10" dirty="0">
                <a:solidFill>
                  <a:srgbClr val="53585F"/>
                </a:solidFill>
                <a:latin typeface="Arial"/>
                <a:cs typeface="Arial"/>
              </a:rPr>
              <a:t>lines </a:t>
            </a: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l</a:t>
            </a:r>
            <a:r>
              <a:rPr sz="2800" spc="-98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50" spc="85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150" dirty="0">
                <a:solidFill>
                  <a:srgbClr val="53585F"/>
                </a:solidFill>
                <a:latin typeface="Arial"/>
                <a:cs typeface="Arial"/>
              </a:rPr>
              <a:t>file</a:t>
            </a:r>
            <a:endParaRPr sz="315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015"/>
              </a:spcBef>
            </a:pPr>
            <a:r>
              <a:rPr sz="3150" spc="60" dirty="0">
                <a:solidFill>
                  <a:srgbClr val="53585F"/>
                </a:solidFill>
                <a:latin typeface="Arial"/>
                <a:cs typeface="Arial"/>
              </a:rPr>
              <a:t>Must </a:t>
            </a:r>
            <a:r>
              <a:rPr sz="3150" spc="25" dirty="0">
                <a:solidFill>
                  <a:srgbClr val="53585F"/>
                </a:solidFill>
                <a:latin typeface="Arial"/>
                <a:cs typeface="Arial"/>
              </a:rPr>
              <a:t>includes </a:t>
            </a: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'\n' </a:t>
            </a:r>
            <a:r>
              <a:rPr sz="3150" spc="35" dirty="0">
                <a:solidFill>
                  <a:srgbClr val="53585F"/>
                </a:solidFill>
                <a:latin typeface="Arial"/>
                <a:cs typeface="Arial"/>
              </a:rPr>
              <a:t>explicitly </a:t>
            </a:r>
            <a:r>
              <a:rPr sz="3150" spc="40" dirty="0">
                <a:solidFill>
                  <a:srgbClr val="53585F"/>
                </a:solidFill>
                <a:latin typeface="Arial"/>
                <a:cs typeface="Arial"/>
              </a:rPr>
              <a:t>for </a:t>
            </a:r>
            <a:r>
              <a:rPr sz="3150" spc="0" dirty="0">
                <a:solidFill>
                  <a:srgbClr val="53585F"/>
                </a:solidFill>
                <a:latin typeface="Arial"/>
                <a:cs typeface="Arial"/>
              </a:rPr>
              <a:t>each</a:t>
            </a:r>
            <a:r>
              <a:rPr sz="3150" spc="-34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150" spc="30" dirty="0">
                <a:solidFill>
                  <a:srgbClr val="53585F"/>
                </a:solidFill>
                <a:latin typeface="Arial"/>
                <a:cs typeface="Arial"/>
              </a:rPr>
              <a:t>string</a:t>
            </a:r>
            <a:endParaRPr sz="3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49879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Closing </a:t>
            </a:r>
            <a:r>
              <a:rPr spc="-270" dirty="0"/>
              <a:t>a</a:t>
            </a:r>
            <a:r>
              <a:rPr spc="35" dirty="0"/>
              <a:t> </a:t>
            </a:r>
            <a:r>
              <a:rPr spc="-235" dirty="0"/>
              <a:t>file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100006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Reading/writing </a:t>
            </a:r>
            <a:r>
              <a:rPr spc="-70" dirty="0"/>
              <a:t>disk</a:t>
            </a:r>
            <a:r>
              <a:rPr spc="75" dirty="0"/>
              <a:t> </a:t>
            </a:r>
            <a:r>
              <a:rPr spc="-70" dirty="0"/>
              <a:t>data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49879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Closing </a:t>
            </a:r>
            <a:r>
              <a:rPr spc="-270" dirty="0"/>
              <a:t>a</a:t>
            </a:r>
            <a:r>
              <a:rPr spc="35" dirty="0"/>
              <a:t> </a:t>
            </a:r>
            <a:r>
              <a:rPr spc="-235" dirty="0"/>
              <a:t>file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45911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460" y="55436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0" y="3441700"/>
            <a:ext cx="9732645" cy="245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fh.close()</a:t>
            </a:r>
            <a:endParaRPr sz="3200">
              <a:latin typeface="Courier New"/>
              <a:cs typeface="Courier New"/>
            </a:endParaRPr>
          </a:p>
          <a:p>
            <a:pPr marL="457200" marR="5080" indent="-444500">
              <a:lnSpc>
                <a:spcPct val="173600"/>
              </a:lnSpc>
              <a:spcBef>
                <a:spcPts val="280"/>
              </a:spcBef>
            </a:pP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Flushes </a:t>
            </a:r>
            <a:r>
              <a:rPr sz="3600" spc="75" dirty="0">
                <a:solidFill>
                  <a:srgbClr val="53585F"/>
                </a:solidFill>
                <a:latin typeface="Arial"/>
                <a:cs typeface="Arial"/>
              </a:rPr>
              <a:t>output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buﬀer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and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decouples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file</a:t>
            </a:r>
            <a:r>
              <a:rPr sz="3600" spc="-15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handle 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All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pending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writes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copied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</a:t>
            </a:r>
            <a:r>
              <a:rPr sz="3600" spc="-12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disk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49879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Closing </a:t>
            </a:r>
            <a:r>
              <a:rPr spc="-270" dirty="0"/>
              <a:t>a</a:t>
            </a:r>
            <a:r>
              <a:rPr spc="35" dirty="0"/>
              <a:t> </a:t>
            </a:r>
            <a:r>
              <a:rPr spc="-235" dirty="0"/>
              <a:t>file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45911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460" y="55436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960" y="74486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4000" y="3441700"/>
            <a:ext cx="9732645" cy="435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fh.close()</a:t>
            </a:r>
            <a:endParaRPr sz="3200">
              <a:latin typeface="Courier New"/>
              <a:cs typeface="Courier New"/>
            </a:endParaRPr>
          </a:p>
          <a:p>
            <a:pPr marL="457200" marR="5080" indent="-444500">
              <a:lnSpc>
                <a:spcPct val="173600"/>
              </a:lnSpc>
              <a:spcBef>
                <a:spcPts val="280"/>
              </a:spcBef>
            </a:pP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Flushes </a:t>
            </a:r>
            <a:r>
              <a:rPr sz="3600" spc="75" dirty="0">
                <a:solidFill>
                  <a:srgbClr val="53585F"/>
                </a:solidFill>
                <a:latin typeface="Arial"/>
                <a:cs typeface="Arial"/>
              </a:rPr>
              <a:t>output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buﬀer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and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decouples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file</a:t>
            </a:r>
            <a:r>
              <a:rPr sz="3600" spc="-15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handle 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All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pending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writes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copied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</a:t>
            </a:r>
            <a:r>
              <a:rPr sz="3600" spc="-12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disk</a:t>
            </a:r>
            <a:endParaRPr sz="36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37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fh.flush()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60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Manually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forces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write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</a:t>
            </a:r>
            <a:r>
              <a:rPr sz="3600" spc="-5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disk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100018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Processing </a:t>
            </a:r>
            <a:r>
              <a:rPr spc="-235" dirty="0"/>
              <a:t>file </a:t>
            </a:r>
            <a:r>
              <a:rPr spc="-240" dirty="0"/>
              <a:t>line </a:t>
            </a:r>
            <a:r>
              <a:rPr spc="-70" dirty="0"/>
              <a:t>by</a:t>
            </a:r>
            <a:r>
              <a:rPr spc="555" dirty="0"/>
              <a:t> </a:t>
            </a:r>
            <a:r>
              <a:rPr spc="-240" dirty="0"/>
              <a:t>line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100018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Processing </a:t>
            </a:r>
            <a:r>
              <a:rPr spc="-235" dirty="0"/>
              <a:t>file </a:t>
            </a:r>
            <a:r>
              <a:rPr spc="-240" dirty="0"/>
              <a:t>line </a:t>
            </a:r>
            <a:r>
              <a:rPr spc="-70" dirty="0"/>
              <a:t>by</a:t>
            </a:r>
            <a:r>
              <a:rPr spc="555" dirty="0"/>
              <a:t> </a:t>
            </a:r>
            <a:r>
              <a:rPr spc="-240" dirty="0"/>
              <a:t>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6700" y="3522979"/>
            <a:ext cx="6122670" cy="166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10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contents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fh.readlines()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for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</a:t>
            </a:r>
            <a:r>
              <a:rPr sz="3200" spc="-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contents:</a:t>
            </a:r>
            <a:endParaRPr sz="32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 .</a:t>
            </a:r>
            <a:r>
              <a:rPr sz="3200" spc="-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100018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Processing </a:t>
            </a:r>
            <a:r>
              <a:rPr spc="-235" dirty="0"/>
              <a:t>file </a:t>
            </a:r>
            <a:r>
              <a:rPr spc="-240" dirty="0"/>
              <a:t>line </a:t>
            </a:r>
            <a:r>
              <a:rPr spc="-70" dirty="0"/>
              <a:t>by</a:t>
            </a:r>
            <a:r>
              <a:rPr spc="555" dirty="0"/>
              <a:t> </a:t>
            </a:r>
            <a:r>
              <a:rPr spc="-240" dirty="0"/>
              <a:t>line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58230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0" y="3522979"/>
            <a:ext cx="6135370" cy="265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>
              <a:lnSpc>
                <a:spcPct val="112000"/>
              </a:lnSpc>
              <a:spcBef>
                <a:spcPts val="10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contents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fh.readlines()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for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</a:t>
            </a:r>
            <a:r>
              <a:rPr sz="3200" spc="-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contents:</a:t>
            </a:r>
            <a:endParaRPr sz="3200">
              <a:latin typeface="Courier New"/>
              <a:cs typeface="Courier New"/>
            </a:endParaRPr>
          </a:p>
          <a:p>
            <a:pPr marR="3881120" algn="ctr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 .</a:t>
            </a:r>
            <a:r>
              <a:rPr sz="3200" spc="-6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59"/>
              </a:spcBef>
            </a:pP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Even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better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17650" y="6591300"/>
          <a:ext cx="5916930" cy="1054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1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fh.readlines():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3276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Copying </a:t>
            </a:r>
            <a:r>
              <a:rPr spc="-270" dirty="0"/>
              <a:t>a</a:t>
            </a:r>
            <a:r>
              <a:rPr spc="25" dirty="0"/>
              <a:t> </a:t>
            </a:r>
            <a:r>
              <a:rPr spc="-23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100" y="2971800"/>
            <a:ext cx="8072755" cy="527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infile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open("input.txt",</a:t>
            </a:r>
            <a:r>
              <a:rPr sz="3200" spc="-9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"r")</a:t>
            </a:r>
            <a:endParaRPr sz="3200">
              <a:latin typeface="Courier New"/>
              <a:cs typeface="Courier New"/>
            </a:endParaRPr>
          </a:p>
          <a:p>
            <a:pPr marL="12700" marR="5080">
              <a:lnSpc>
                <a:spcPct val="19530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outfile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open("output.txt",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"w")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for line in</a:t>
            </a:r>
            <a:r>
              <a:rPr sz="3200" spc="-6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infile.readlines():</a:t>
            </a:r>
            <a:endParaRPr sz="3200">
              <a:latin typeface="Courier New"/>
              <a:cs typeface="Courier New"/>
            </a:endParaRPr>
          </a:p>
          <a:p>
            <a:pPr marL="12700" marR="2930525" indent="487680">
              <a:lnSpc>
                <a:spcPct val="195300"/>
              </a:lnSpc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outfile.write(line)  infile.close()  outfile.close()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3276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Copying </a:t>
            </a:r>
            <a:r>
              <a:rPr spc="-270" dirty="0"/>
              <a:t>a</a:t>
            </a:r>
            <a:r>
              <a:rPr spc="25" dirty="0"/>
              <a:t> </a:t>
            </a:r>
            <a:r>
              <a:rPr spc="-23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100" y="2971800"/>
            <a:ext cx="8072755" cy="527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infile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open("input.txt",</a:t>
            </a:r>
            <a:r>
              <a:rPr sz="3200" spc="-6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"r")</a:t>
            </a:r>
            <a:endParaRPr sz="3200">
              <a:latin typeface="Courier New"/>
              <a:cs typeface="Courier New"/>
            </a:endParaRPr>
          </a:p>
          <a:p>
            <a:pPr marL="12700" marR="5080">
              <a:lnSpc>
                <a:spcPct val="19530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outfile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open("output.txt",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"w")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contents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 infile.readlines()  outfile.writelines(contents)  infile.close()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outfile.close()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92748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Strip </a:t>
            </a:r>
            <a:r>
              <a:rPr spc="-90" dirty="0"/>
              <a:t>new </a:t>
            </a:r>
            <a:r>
              <a:rPr spc="-240" dirty="0"/>
              <a:t>line</a:t>
            </a:r>
            <a:r>
              <a:rPr spc="125" dirty="0"/>
              <a:t> </a:t>
            </a:r>
            <a:r>
              <a:rPr spc="-90" dirty="0"/>
              <a:t>character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92748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Strip </a:t>
            </a:r>
            <a:r>
              <a:rPr spc="-90" dirty="0"/>
              <a:t>new </a:t>
            </a:r>
            <a:r>
              <a:rPr spc="-240" dirty="0"/>
              <a:t>line</a:t>
            </a:r>
            <a:r>
              <a:rPr spc="125" dirty="0"/>
              <a:t> </a:t>
            </a:r>
            <a:r>
              <a:rPr spc="-90" dirty="0"/>
              <a:t>character</a:t>
            </a:r>
          </a:p>
        </p:txBody>
      </p:sp>
      <p:sp>
        <p:nvSpPr>
          <p:cNvPr id="3" name="object 3"/>
          <p:cNvSpPr/>
          <p:nvPr/>
        </p:nvSpPr>
        <p:spPr>
          <a:xfrm>
            <a:off x="1101669" y="2999609"/>
            <a:ext cx="169820" cy="169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3200" y="2562263"/>
            <a:ext cx="5454015" cy="2322830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sz="3150" spc="0" dirty="0">
                <a:solidFill>
                  <a:srgbClr val="53585F"/>
                </a:solidFill>
                <a:latin typeface="Arial"/>
                <a:cs typeface="Arial"/>
              </a:rPr>
              <a:t>Get </a:t>
            </a:r>
            <a:r>
              <a:rPr sz="3150" spc="40" dirty="0">
                <a:solidFill>
                  <a:srgbClr val="53585F"/>
                </a:solidFill>
                <a:latin typeface="Arial"/>
                <a:cs typeface="Arial"/>
              </a:rPr>
              <a:t>rid </a:t>
            </a:r>
            <a:r>
              <a:rPr sz="315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150" spc="15" dirty="0">
                <a:solidFill>
                  <a:srgbClr val="53585F"/>
                </a:solidFill>
                <a:latin typeface="Arial"/>
                <a:cs typeface="Arial"/>
              </a:rPr>
              <a:t>trailing</a:t>
            </a:r>
            <a:r>
              <a:rPr sz="3150" spc="-10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'\n'</a:t>
            </a:r>
            <a:endParaRPr sz="2800">
              <a:latin typeface="Courier New"/>
              <a:cs typeface="Courier New"/>
            </a:endParaRPr>
          </a:p>
          <a:p>
            <a:pPr marL="76200" marR="5080">
              <a:lnSpc>
                <a:spcPct val="110100"/>
              </a:lnSpc>
              <a:spcBef>
                <a:spcPts val="1330"/>
              </a:spcBef>
            </a:pP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contents = fh.readlines()  for line in</a:t>
            </a:r>
            <a:r>
              <a:rPr sz="2800" spc="-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contents:</a:t>
            </a:r>
            <a:endParaRPr sz="2800">
              <a:latin typeface="Courier New"/>
              <a:cs typeface="Courier New"/>
            </a:endParaRPr>
          </a:p>
          <a:p>
            <a:pPr marL="504825">
              <a:lnSpc>
                <a:spcPct val="100000"/>
              </a:lnSpc>
              <a:spcBef>
                <a:spcPts val="340"/>
              </a:spcBef>
            </a:pP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s =</a:t>
            </a:r>
            <a:r>
              <a:rPr sz="2800" spc="-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line[:-1]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92748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Strip </a:t>
            </a:r>
            <a:r>
              <a:rPr spc="-90" dirty="0"/>
              <a:t>new </a:t>
            </a:r>
            <a:r>
              <a:rPr spc="-240" dirty="0"/>
              <a:t>line</a:t>
            </a:r>
            <a:r>
              <a:rPr spc="125" dirty="0"/>
              <a:t> </a:t>
            </a:r>
            <a:r>
              <a:rPr spc="-90" dirty="0"/>
              <a:t>character</a:t>
            </a:r>
          </a:p>
        </p:txBody>
      </p:sp>
      <p:sp>
        <p:nvSpPr>
          <p:cNvPr id="3" name="object 3"/>
          <p:cNvSpPr/>
          <p:nvPr/>
        </p:nvSpPr>
        <p:spPr>
          <a:xfrm>
            <a:off x="1101669" y="2999609"/>
            <a:ext cx="169820" cy="169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1669" y="5450664"/>
            <a:ext cx="169820" cy="169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73200" y="2562263"/>
            <a:ext cx="9432925" cy="4304030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sz="3150" spc="0" dirty="0">
                <a:solidFill>
                  <a:srgbClr val="53585F"/>
                </a:solidFill>
                <a:latin typeface="Arial"/>
                <a:cs typeface="Arial"/>
              </a:rPr>
              <a:t>Get </a:t>
            </a:r>
            <a:r>
              <a:rPr sz="3150" spc="40" dirty="0">
                <a:solidFill>
                  <a:srgbClr val="53585F"/>
                </a:solidFill>
                <a:latin typeface="Arial"/>
                <a:cs typeface="Arial"/>
              </a:rPr>
              <a:t>rid </a:t>
            </a:r>
            <a:r>
              <a:rPr sz="315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150" spc="15" dirty="0">
                <a:solidFill>
                  <a:srgbClr val="53585F"/>
                </a:solidFill>
                <a:latin typeface="Arial"/>
                <a:cs typeface="Arial"/>
              </a:rPr>
              <a:t>trailing</a:t>
            </a:r>
            <a:r>
              <a:rPr sz="3150" spc="-9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'\n'</a:t>
            </a:r>
            <a:endParaRPr sz="2800">
              <a:latin typeface="Courier New"/>
              <a:cs typeface="Courier New"/>
            </a:endParaRPr>
          </a:p>
          <a:p>
            <a:pPr marL="76200" marR="3983354">
              <a:lnSpc>
                <a:spcPct val="110100"/>
              </a:lnSpc>
              <a:spcBef>
                <a:spcPts val="1330"/>
              </a:spcBef>
            </a:pP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contents = fh.readlines()  for line in</a:t>
            </a:r>
            <a:r>
              <a:rPr sz="2800" spc="-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contents:</a:t>
            </a:r>
            <a:endParaRPr sz="2800">
              <a:latin typeface="Courier New"/>
              <a:cs typeface="Courier New"/>
            </a:endParaRPr>
          </a:p>
          <a:p>
            <a:pPr marL="504825">
              <a:lnSpc>
                <a:spcPct val="100000"/>
              </a:lnSpc>
              <a:spcBef>
                <a:spcPts val="340"/>
              </a:spcBef>
            </a:pP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s =</a:t>
            </a:r>
            <a:r>
              <a:rPr sz="28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line[:-1]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90"/>
              </a:spcBef>
            </a:pPr>
            <a:r>
              <a:rPr sz="3150" spc="5" dirty="0">
                <a:solidFill>
                  <a:srgbClr val="53585F"/>
                </a:solidFill>
                <a:latin typeface="Arial"/>
                <a:cs typeface="Arial"/>
              </a:rPr>
              <a:t>Instead, </a:t>
            </a:r>
            <a:r>
              <a:rPr sz="3150" spc="-15" dirty="0">
                <a:solidFill>
                  <a:srgbClr val="53585F"/>
                </a:solidFill>
                <a:latin typeface="Arial"/>
                <a:cs typeface="Arial"/>
              </a:rPr>
              <a:t>use </a:t>
            </a: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rstrip()</a:t>
            </a:r>
            <a:r>
              <a:rPr sz="2800" spc="-93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50" spc="85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150" spc="-5" dirty="0">
                <a:solidFill>
                  <a:srgbClr val="53585F"/>
                </a:solidFill>
                <a:latin typeface="Arial"/>
                <a:cs typeface="Arial"/>
              </a:rPr>
              <a:t>remove </a:t>
            </a:r>
            <a:r>
              <a:rPr sz="3150" spc="15" dirty="0">
                <a:solidFill>
                  <a:srgbClr val="53585F"/>
                </a:solidFill>
                <a:latin typeface="Arial"/>
                <a:cs typeface="Arial"/>
              </a:rPr>
              <a:t>trailing </a:t>
            </a:r>
            <a:r>
              <a:rPr sz="3150" spc="30" dirty="0">
                <a:solidFill>
                  <a:srgbClr val="53585F"/>
                </a:solidFill>
                <a:latin typeface="Arial"/>
                <a:cs typeface="Arial"/>
              </a:rPr>
              <a:t>whitespace</a:t>
            </a:r>
            <a:endParaRPr sz="3150">
              <a:latin typeface="Arial"/>
              <a:cs typeface="Arial"/>
            </a:endParaRPr>
          </a:p>
          <a:p>
            <a:pPr marL="504825" marR="4841875" indent="-429259">
              <a:lnSpc>
                <a:spcPct val="110100"/>
              </a:lnSpc>
              <a:spcBef>
                <a:spcPts val="1330"/>
              </a:spcBef>
            </a:pP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for line in contents:  s =</a:t>
            </a:r>
            <a:r>
              <a:rPr sz="28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line.rstrip()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100006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Reading/writing </a:t>
            </a:r>
            <a:r>
              <a:rPr spc="-70" dirty="0"/>
              <a:t>disk</a:t>
            </a:r>
            <a:r>
              <a:rPr spc="75" dirty="0"/>
              <a:t> </a:t>
            </a:r>
            <a:r>
              <a:rPr spc="-70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168702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460" y="41212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0" y="2946400"/>
            <a:ext cx="9272905" cy="152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Open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file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—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create </a:t>
            </a:r>
            <a:r>
              <a:rPr sz="3600" spc="-5" dirty="0">
                <a:solidFill>
                  <a:srgbClr val="902422"/>
                </a:solidFill>
                <a:latin typeface="Arial"/>
                <a:cs typeface="Arial"/>
              </a:rPr>
              <a:t>file handle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file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on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disk</a:t>
            </a:r>
            <a:endParaRPr sz="3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180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Like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setting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up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buﬀer for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the</a:t>
            </a:r>
            <a:r>
              <a:rPr sz="3600" spc="-1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file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92748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Strip </a:t>
            </a:r>
            <a:r>
              <a:rPr spc="-90" dirty="0"/>
              <a:t>new </a:t>
            </a:r>
            <a:r>
              <a:rPr spc="-240" dirty="0"/>
              <a:t>line</a:t>
            </a:r>
            <a:r>
              <a:rPr spc="125" dirty="0"/>
              <a:t> </a:t>
            </a:r>
            <a:r>
              <a:rPr spc="-90" dirty="0"/>
              <a:t>character</a:t>
            </a:r>
          </a:p>
        </p:txBody>
      </p:sp>
      <p:sp>
        <p:nvSpPr>
          <p:cNvPr id="3" name="object 3"/>
          <p:cNvSpPr/>
          <p:nvPr/>
        </p:nvSpPr>
        <p:spPr>
          <a:xfrm>
            <a:off x="1101669" y="2999609"/>
            <a:ext cx="169820" cy="169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1669" y="5450664"/>
            <a:ext cx="169820" cy="169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1669" y="7431819"/>
            <a:ext cx="169820" cy="169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6169" y="8113686"/>
            <a:ext cx="169820" cy="1698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73200" y="2562263"/>
            <a:ext cx="9432925" cy="5862320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sz="3150" spc="0" dirty="0">
                <a:solidFill>
                  <a:srgbClr val="53585F"/>
                </a:solidFill>
                <a:latin typeface="Arial"/>
                <a:cs typeface="Arial"/>
              </a:rPr>
              <a:t>Get </a:t>
            </a:r>
            <a:r>
              <a:rPr sz="3150" spc="40" dirty="0">
                <a:solidFill>
                  <a:srgbClr val="53585F"/>
                </a:solidFill>
                <a:latin typeface="Arial"/>
                <a:cs typeface="Arial"/>
              </a:rPr>
              <a:t>rid </a:t>
            </a:r>
            <a:r>
              <a:rPr sz="315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150" spc="15" dirty="0">
                <a:solidFill>
                  <a:srgbClr val="53585F"/>
                </a:solidFill>
                <a:latin typeface="Arial"/>
                <a:cs typeface="Arial"/>
              </a:rPr>
              <a:t>trailing</a:t>
            </a:r>
            <a:r>
              <a:rPr sz="3150" spc="-9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'\n'</a:t>
            </a:r>
            <a:endParaRPr sz="2800">
              <a:latin typeface="Courier New"/>
              <a:cs typeface="Courier New"/>
            </a:endParaRPr>
          </a:p>
          <a:p>
            <a:pPr marL="76200" marR="3983354">
              <a:lnSpc>
                <a:spcPct val="110100"/>
              </a:lnSpc>
              <a:spcBef>
                <a:spcPts val="1330"/>
              </a:spcBef>
            </a:pP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contents = fh.readlines()  for line in</a:t>
            </a:r>
            <a:r>
              <a:rPr sz="2800" spc="-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contents:</a:t>
            </a:r>
            <a:endParaRPr sz="2800">
              <a:latin typeface="Courier New"/>
              <a:cs typeface="Courier New"/>
            </a:endParaRPr>
          </a:p>
          <a:p>
            <a:pPr marL="504825">
              <a:lnSpc>
                <a:spcPct val="100000"/>
              </a:lnSpc>
              <a:spcBef>
                <a:spcPts val="340"/>
              </a:spcBef>
            </a:pP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s =</a:t>
            </a:r>
            <a:r>
              <a:rPr sz="28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line[:-1]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90"/>
              </a:spcBef>
            </a:pPr>
            <a:r>
              <a:rPr sz="3150" spc="5" dirty="0">
                <a:solidFill>
                  <a:srgbClr val="53585F"/>
                </a:solidFill>
                <a:latin typeface="Arial"/>
                <a:cs typeface="Arial"/>
              </a:rPr>
              <a:t>Instead, </a:t>
            </a:r>
            <a:r>
              <a:rPr sz="3150" spc="-15" dirty="0">
                <a:solidFill>
                  <a:srgbClr val="53585F"/>
                </a:solidFill>
                <a:latin typeface="Arial"/>
                <a:cs typeface="Arial"/>
              </a:rPr>
              <a:t>use </a:t>
            </a: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rstrip()</a:t>
            </a:r>
            <a:r>
              <a:rPr sz="2800" spc="-93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50" spc="85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150" spc="-5" dirty="0">
                <a:solidFill>
                  <a:srgbClr val="53585F"/>
                </a:solidFill>
                <a:latin typeface="Arial"/>
                <a:cs typeface="Arial"/>
              </a:rPr>
              <a:t>remove </a:t>
            </a:r>
            <a:r>
              <a:rPr sz="3150" spc="15" dirty="0">
                <a:solidFill>
                  <a:srgbClr val="53585F"/>
                </a:solidFill>
                <a:latin typeface="Arial"/>
                <a:cs typeface="Arial"/>
              </a:rPr>
              <a:t>trailing </a:t>
            </a:r>
            <a:r>
              <a:rPr sz="3150" spc="30" dirty="0">
                <a:solidFill>
                  <a:srgbClr val="53585F"/>
                </a:solidFill>
                <a:latin typeface="Arial"/>
                <a:cs typeface="Arial"/>
              </a:rPr>
              <a:t>whitespace</a:t>
            </a:r>
            <a:endParaRPr sz="3150">
              <a:latin typeface="Arial"/>
              <a:cs typeface="Arial"/>
            </a:endParaRPr>
          </a:p>
          <a:p>
            <a:pPr marL="504825" marR="4841875" indent="-429259">
              <a:lnSpc>
                <a:spcPct val="110100"/>
              </a:lnSpc>
              <a:spcBef>
                <a:spcPts val="1330"/>
              </a:spcBef>
            </a:pP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for line in contents:  s =</a:t>
            </a:r>
            <a:r>
              <a:rPr sz="28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line.rstrip()</a:t>
            </a:r>
            <a:endParaRPr sz="2800">
              <a:latin typeface="Courier New"/>
              <a:cs typeface="Courier New"/>
            </a:endParaRPr>
          </a:p>
          <a:p>
            <a:pPr marL="457200" marR="358775" indent="-444500">
              <a:lnSpc>
                <a:spcPct val="142900"/>
              </a:lnSpc>
              <a:spcBef>
                <a:spcPts val="1465"/>
              </a:spcBef>
            </a:pPr>
            <a:r>
              <a:rPr sz="3150" spc="0" dirty="0">
                <a:solidFill>
                  <a:srgbClr val="53585F"/>
                </a:solidFill>
                <a:latin typeface="Arial"/>
                <a:cs typeface="Arial"/>
              </a:rPr>
              <a:t>Also </a:t>
            </a: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strip() </a:t>
            </a:r>
            <a:r>
              <a:rPr sz="3150" spc="10" dirty="0">
                <a:solidFill>
                  <a:srgbClr val="53585F"/>
                </a:solidFill>
                <a:latin typeface="Arial"/>
                <a:cs typeface="Arial"/>
              </a:rPr>
              <a:t>— </a:t>
            </a:r>
            <a:r>
              <a:rPr sz="3150" spc="75" dirty="0">
                <a:solidFill>
                  <a:srgbClr val="53585F"/>
                </a:solidFill>
                <a:latin typeface="Arial"/>
                <a:cs typeface="Arial"/>
              </a:rPr>
              <a:t>both </a:t>
            </a:r>
            <a:r>
              <a:rPr sz="3150" spc="10" dirty="0">
                <a:solidFill>
                  <a:srgbClr val="53585F"/>
                </a:solidFill>
                <a:latin typeface="Arial"/>
                <a:cs typeface="Arial"/>
              </a:rPr>
              <a:t>sides, </a:t>
            </a: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lstrip()</a:t>
            </a:r>
            <a:r>
              <a:rPr sz="2800" spc="-12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50" spc="10" dirty="0">
                <a:solidFill>
                  <a:srgbClr val="53585F"/>
                </a:solidFill>
                <a:latin typeface="Arial"/>
                <a:cs typeface="Arial"/>
              </a:rPr>
              <a:t>— </a:t>
            </a:r>
            <a:r>
              <a:rPr sz="3150" spc="30" dirty="0">
                <a:solidFill>
                  <a:srgbClr val="53585F"/>
                </a:solidFill>
                <a:latin typeface="Arial"/>
                <a:cs typeface="Arial"/>
              </a:rPr>
              <a:t>from </a:t>
            </a:r>
            <a:r>
              <a:rPr sz="3150" spc="25" dirty="0">
                <a:solidFill>
                  <a:srgbClr val="53585F"/>
                </a:solidFill>
                <a:latin typeface="Arial"/>
                <a:cs typeface="Arial"/>
              </a:rPr>
              <a:t>left  String manipulation </a:t>
            </a:r>
            <a:r>
              <a:rPr sz="3150" spc="40" dirty="0">
                <a:solidFill>
                  <a:srgbClr val="53585F"/>
                </a:solidFill>
                <a:latin typeface="Arial"/>
                <a:cs typeface="Arial"/>
              </a:rPr>
              <a:t>functions </a:t>
            </a:r>
            <a:r>
              <a:rPr sz="3150" spc="10" dirty="0">
                <a:solidFill>
                  <a:srgbClr val="53585F"/>
                </a:solidFill>
                <a:latin typeface="Arial"/>
                <a:cs typeface="Arial"/>
              </a:rPr>
              <a:t>— </a:t>
            </a:r>
            <a:r>
              <a:rPr sz="3150" spc="50" dirty="0">
                <a:solidFill>
                  <a:srgbClr val="53585F"/>
                </a:solidFill>
                <a:latin typeface="Arial"/>
                <a:cs typeface="Arial"/>
              </a:rPr>
              <a:t>coming</a:t>
            </a:r>
            <a:r>
              <a:rPr sz="3150" spc="-9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150" spc="60" dirty="0">
                <a:solidFill>
                  <a:srgbClr val="53585F"/>
                </a:solidFill>
                <a:latin typeface="Arial"/>
                <a:cs typeface="Arial"/>
              </a:rPr>
              <a:t>up</a:t>
            </a:r>
            <a:endParaRPr sz="3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380237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1102637" y="2989439"/>
            <a:ext cx="187188" cy="187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637" y="3904348"/>
            <a:ext cx="187188" cy="187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637" y="5339956"/>
            <a:ext cx="187188" cy="187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637" y="6254864"/>
            <a:ext cx="187188" cy="187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2637" y="7169772"/>
            <a:ext cx="187188" cy="187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2637" y="8084680"/>
            <a:ext cx="187188" cy="187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11300" y="2782316"/>
            <a:ext cx="9505315" cy="5650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0" spc="15" dirty="0">
                <a:solidFill>
                  <a:srgbClr val="53585F"/>
                </a:solidFill>
                <a:latin typeface="Arial"/>
                <a:cs typeface="Arial"/>
              </a:rPr>
              <a:t>Interact </a:t>
            </a:r>
            <a:r>
              <a:rPr sz="3500" spc="50" dirty="0">
                <a:solidFill>
                  <a:srgbClr val="53585F"/>
                </a:solidFill>
                <a:latin typeface="Arial"/>
                <a:cs typeface="Arial"/>
              </a:rPr>
              <a:t>with </a:t>
            </a: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files </a:t>
            </a:r>
            <a:r>
              <a:rPr sz="3500" spc="15" dirty="0">
                <a:solidFill>
                  <a:srgbClr val="53585F"/>
                </a:solidFill>
                <a:latin typeface="Arial"/>
                <a:cs typeface="Arial"/>
              </a:rPr>
              <a:t>through </a:t>
            </a: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file</a:t>
            </a:r>
            <a:r>
              <a:rPr sz="3500" spc="-13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handles</a:t>
            </a:r>
            <a:endParaRPr sz="3500">
              <a:latin typeface="Arial"/>
              <a:cs typeface="Arial"/>
            </a:endParaRPr>
          </a:p>
          <a:p>
            <a:pPr marL="12700" marR="5080">
              <a:lnSpc>
                <a:spcPts val="4100"/>
              </a:lnSpc>
              <a:spcBef>
                <a:spcPts val="3215"/>
              </a:spcBef>
            </a:pPr>
            <a:r>
              <a:rPr sz="3500" spc="-10" dirty="0">
                <a:solidFill>
                  <a:srgbClr val="53585F"/>
                </a:solidFill>
                <a:latin typeface="Arial"/>
                <a:cs typeface="Arial"/>
              </a:rPr>
              <a:t>Open </a:t>
            </a:r>
            <a:r>
              <a:rPr sz="3500" spc="-75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file in </a:t>
            </a:r>
            <a:r>
              <a:rPr sz="3500" spc="-10" dirty="0">
                <a:solidFill>
                  <a:srgbClr val="53585F"/>
                </a:solidFill>
                <a:latin typeface="Arial"/>
                <a:cs typeface="Arial"/>
              </a:rPr>
              <a:t>one </a:t>
            </a:r>
            <a:r>
              <a:rPr sz="3500" spc="50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500" spc="-20" dirty="0">
                <a:solidFill>
                  <a:srgbClr val="53585F"/>
                </a:solidFill>
                <a:latin typeface="Arial"/>
                <a:cs typeface="Arial"/>
              </a:rPr>
              <a:t>three </a:t>
            </a:r>
            <a:r>
              <a:rPr sz="3500" spc="25" dirty="0">
                <a:solidFill>
                  <a:srgbClr val="53585F"/>
                </a:solidFill>
                <a:latin typeface="Arial"/>
                <a:cs typeface="Arial"/>
              </a:rPr>
              <a:t>modes </a:t>
            </a:r>
            <a:r>
              <a:rPr sz="3500" spc="-10" dirty="0">
                <a:solidFill>
                  <a:srgbClr val="53585F"/>
                </a:solidFill>
                <a:latin typeface="Arial"/>
                <a:cs typeface="Arial"/>
              </a:rPr>
              <a:t>— </a:t>
            </a:r>
            <a:r>
              <a:rPr sz="3500" spc="-20" dirty="0">
                <a:solidFill>
                  <a:srgbClr val="53585F"/>
                </a:solidFill>
                <a:latin typeface="Arial"/>
                <a:cs typeface="Arial"/>
              </a:rPr>
              <a:t>read, </a:t>
            </a:r>
            <a:r>
              <a:rPr sz="3500" spc="25" dirty="0">
                <a:solidFill>
                  <a:srgbClr val="53585F"/>
                </a:solidFill>
                <a:latin typeface="Arial"/>
                <a:cs typeface="Arial"/>
              </a:rPr>
              <a:t>write,  </a:t>
            </a:r>
            <a:r>
              <a:rPr sz="3500" spc="30" dirty="0">
                <a:solidFill>
                  <a:srgbClr val="53585F"/>
                </a:solidFill>
                <a:latin typeface="Arial"/>
                <a:cs typeface="Arial"/>
              </a:rPr>
              <a:t>append</a:t>
            </a:r>
            <a:endParaRPr sz="3500">
              <a:latin typeface="Arial"/>
              <a:cs typeface="Arial"/>
            </a:endParaRPr>
          </a:p>
          <a:p>
            <a:pPr marL="12700" marR="1483995">
              <a:lnSpc>
                <a:spcPts val="7200"/>
              </a:lnSpc>
              <a:spcBef>
                <a:spcPts val="615"/>
              </a:spcBef>
            </a:pPr>
            <a:r>
              <a:rPr sz="3500" spc="-40" dirty="0">
                <a:solidFill>
                  <a:srgbClr val="53585F"/>
                </a:solidFill>
                <a:latin typeface="Arial"/>
                <a:cs typeface="Arial"/>
              </a:rPr>
              <a:t>Read </a:t>
            </a:r>
            <a:r>
              <a:rPr sz="3500" spc="-20" dirty="0">
                <a:solidFill>
                  <a:srgbClr val="53585F"/>
                </a:solidFill>
                <a:latin typeface="Arial"/>
                <a:cs typeface="Arial"/>
              </a:rPr>
              <a:t>entire </a:t>
            </a: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file </a:t>
            </a:r>
            <a:r>
              <a:rPr sz="3500" spc="-40" dirty="0">
                <a:solidFill>
                  <a:srgbClr val="53585F"/>
                </a:solidFill>
                <a:latin typeface="Arial"/>
                <a:cs typeface="Arial"/>
              </a:rPr>
              <a:t>as </a:t>
            </a:r>
            <a:r>
              <a:rPr sz="3500" spc="-75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500" spc="15" dirty="0">
                <a:solidFill>
                  <a:srgbClr val="53585F"/>
                </a:solidFill>
                <a:latin typeface="Arial"/>
                <a:cs typeface="Arial"/>
              </a:rPr>
              <a:t>string, </a:t>
            </a:r>
            <a:r>
              <a:rPr sz="3500" spc="25" dirty="0">
                <a:solidFill>
                  <a:srgbClr val="53585F"/>
                </a:solidFill>
                <a:latin typeface="Arial"/>
                <a:cs typeface="Arial"/>
              </a:rPr>
              <a:t>or </a:t>
            </a:r>
            <a:r>
              <a:rPr sz="3500" spc="-25" dirty="0">
                <a:solidFill>
                  <a:srgbClr val="53585F"/>
                </a:solidFill>
                <a:latin typeface="Arial"/>
                <a:cs typeface="Arial"/>
              </a:rPr>
              <a:t>line </a:t>
            </a:r>
            <a:r>
              <a:rPr sz="3500" spc="55" dirty="0">
                <a:solidFill>
                  <a:srgbClr val="53585F"/>
                </a:solidFill>
                <a:latin typeface="Arial"/>
                <a:cs typeface="Arial"/>
              </a:rPr>
              <a:t>by </a:t>
            </a:r>
            <a:r>
              <a:rPr sz="3500" spc="-25" dirty="0">
                <a:solidFill>
                  <a:srgbClr val="53585F"/>
                </a:solidFill>
                <a:latin typeface="Arial"/>
                <a:cs typeface="Arial"/>
              </a:rPr>
              <a:t>line  </a:t>
            </a:r>
            <a:r>
              <a:rPr sz="3500" spc="-20" dirty="0">
                <a:solidFill>
                  <a:srgbClr val="53585F"/>
                </a:solidFill>
                <a:latin typeface="Arial"/>
                <a:cs typeface="Arial"/>
              </a:rPr>
              <a:t>Write </a:t>
            </a:r>
            <a:r>
              <a:rPr sz="3500" spc="-75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500" spc="15" dirty="0">
                <a:solidFill>
                  <a:srgbClr val="53585F"/>
                </a:solidFill>
                <a:latin typeface="Arial"/>
                <a:cs typeface="Arial"/>
              </a:rPr>
              <a:t>string, </a:t>
            </a:r>
            <a:r>
              <a:rPr sz="3500" spc="25" dirty="0">
                <a:solidFill>
                  <a:srgbClr val="53585F"/>
                </a:solidFill>
                <a:latin typeface="Arial"/>
                <a:cs typeface="Arial"/>
              </a:rPr>
              <a:t>or </a:t>
            </a:r>
            <a:r>
              <a:rPr sz="3500" spc="-75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500" spc="25" dirty="0">
                <a:solidFill>
                  <a:srgbClr val="53585F"/>
                </a:solidFill>
                <a:latin typeface="Arial"/>
                <a:cs typeface="Arial"/>
              </a:rPr>
              <a:t>list </a:t>
            </a:r>
            <a:r>
              <a:rPr sz="3500" spc="50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500" spc="15" dirty="0">
                <a:solidFill>
                  <a:srgbClr val="53585F"/>
                </a:solidFill>
                <a:latin typeface="Arial"/>
                <a:cs typeface="Arial"/>
              </a:rPr>
              <a:t>strings </a:t>
            </a:r>
            <a:r>
              <a:rPr sz="3500" spc="85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500" spc="-75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file  </a:t>
            </a:r>
            <a:r>
              <a:rPr sz="3500" spc="-10" dirty="0">
                <a:solidFill>
                  <a:srgbClr val="53585F"/>
                </a:solidFill>
                <a:latin typeface="Arial"/>
                <a:cs typeface="Arial"/>
              </a:rPr>
              <a:t>Close </a:t>
            </a: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handle, </a:t>
            </a:r>
            <a:r>
              <a:rPr sz="3500" spc="0" dirty="0">
                <a:solidFill>
                  <a:srgbClr val="53585F"/>
                </a:solidFill>
                <a:latin typeface="Arial"/>
                <a:cs typeface="Arial"/>
              </a:rPr>
              <a:t>flush</a:t>
            </a: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30" dirty="0">
                <a:solidFill>
                  <a:srgbClr val="53585F"/>
                </a:solidFill>
                <a:latin typeface="Arial"/>
                <a:cs typeface="Arial"/>
              </a:rPr>
              <a:t>buﬀer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5"/>
              </a:spcBef>
            </a:pPr>
            <a:r>
              <a:rPr sz="3500" spc="10" dirty="0">
                <a:solidFill>
                  <a:srgbClr val="53585F"/>
                </a:solidFill>
                <a:latin typeface="Arial"/>
                <a:cs typeface="Arial"/>
              </a:rPr>
              <a:t>String </a:t>
            </a:r>
            <a:r>
              <a:rPr sz="3500" spc="15" dirty="0">
                <a:solidFill>
                  <a:srgbClr val="53585F"/>
                </a:solidFill>
                <a:latin typeface="Arial"/>
                <a:cs typeface="Arial"/>
              </a:rPr>
              <a:t>operations </a:t>
            </a:r>
            <a:r>
              <a:rPr sz="3500" spc="85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500" spc="40" dirty="0">
                <a:solidFill>
                  <a:srgbClr val="53585F"/>
                </a:solidFill>
                <a:latin typeface="Arial"/>
                <a:cs typeface="Arial"/>
              </a:rPr>
              <a:t>strip </a:t>
            </a:r>
            <a:r>
              <a:rPr sz="3500" spc="25" dirty="0">
                <a:solidFill>
                  <a:srgbClr val="53585F"/>
                </a:solidFill>
                <a:latin typeface="Arial"/>
                <a:cs typeface="Arial"/>
              </a:rPr>
              <a:t>white</a:t>
            </a:r>
            <a:r>
              <a:rPr sz="3500" spc="-204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15" dirty="0">
                <a:solidFill>
                  <a:srgbClr val="53585F"/>
                </a:solidFill>
                <a:latin typeface="Arial"/>
                <a:cs typeface="Arial"/>
              </a:rPr>
              <a:t>space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100006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Reading/writing </a:t>
            </a:r>
            <a:r>
              <a:rPr spc="-70" dirty="0"/>
              <a:t>disk</a:t>
            </a:r>
            <a:r>
              <a:rPr spc="75" dirty="0"/>
              <a:t> </a:t>
            </a:r>
            <a:r>
              <a:rPr spc="-70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168702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460" y="41212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960" y="50737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4000" y="2946400"/>
            <a:ext cx="9272905" cy="247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Open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file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—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create </a:t>
            </a:r>
            <a:r>
              <a:rPr sz="3600" spc="-5" dirty="0">
                <a:solidFill>
                  <a:srgbClr val="902422"/>
                </a:solidFill>
                <a:latin typeface="Arial"/>
                <a:cs typeface="Arial"/>
              </a:rPr>
              <a:t>file handle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file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on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disk</a:t>
            </a:r>
            <a:endParaRPr sz="3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180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Like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setting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up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buﬀer for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the</a:t>
            </a:r>
            <a:r>
              <a:rPr sz="3600" spc="-1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file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80"/>
              </a:spcBef>
            </a:pP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Read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and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write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operations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are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file</a:t>
            </a:r>
            <a:r>
              <a:rPr sz="3600" spc="-8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handle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100006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Reading/writing </a:t>
            </a:r>
            <a:r>
              <a:rPr spc="-70" dirty="0"/>
              <a:t>disk</a:t>
            </a:r>
            <a:r>
              <a:rPr spc="75" dirty="0"/>
              <a:t> </a:t>
            </a:r>
            <a:r>
              <a:rPr spc="-70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168702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460" y="41212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960" y="50737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960" y="60262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7460" y="69787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7460" y="79312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24000" y="2946400"/>
            <a:ext cx="9272905" cy="533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Open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file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—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create </a:t>
            </a:r>
            <a:r>
              <a:rPr sz="3600" spc="-5" dirty="0">
                <a:solidFill>
                  <a:srgbClr val="902422"/>
                </a:solidFill>
                <a:latin typeface="Arial"/>
                <a:cs typeface="Arial"/>
              </a:rPr>
              <a:t>file handle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file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on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disk</a:t>
            </a:r>
            <a:endParaRPr sz="3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180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Like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setting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up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buﬀer for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the</a:t>
            </a:r>
            <a:r>
              <a:rPr sz="3600" spc="-1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file</a:t>
            </a:r>
            <a:endParaRPr sz="3600">
              <a:latin typeface="Arial"/>
              <a:cs typeface="Arial"/>
            </a:endParaRPr>
          </a:p>
          <a:p>
            <a:pPr marL="12700" marR="361315">
              <a:lnSpc>
                <a:spcPct val="173600"/>
              </a:lnSpc>
            </a:pP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Read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and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write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operations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are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file</a:t>
            </a:r>
            <a:r>
              <a:rPr sz="3600" spc="-9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handle  Close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file</a:t>
            </a:r>
            <a:endParaRPr sz="3600">
              <a:latin typeface="Arial"/>
              <a:cs typeface="Arial"/>
            </a:endParaRPr>
          </a:p>
          <a:p>
            <a:pPr marL="457200" marR="2810510">
              <a:lnSpc>
                <a:spcPct val="173600"/>
              </a:lnSpc>
            </a:pP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Write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out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buﬀer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disk</a:t>
            </a:r>
            <a:r>
              <a:rPr sz="3600" spc="-229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(</a:t>
            </a:r>
            <a:r>
              <a:rPr sz="3600" spc="-70" dirty="0">
                <a:solidFill>
                  <a:srgbClr val="902422"/>
                </a:solidFill>
                <a:latin typeface="Arial"/>
                <a:cs typeface="Arial"/>
              </a:rPr>
              <a:t>flush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) 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Disconnect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file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handle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3949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Opening </a:t>
            </a:r>
            <a:r>
              <a:rPr spc="-270" dirty="0"/>
              <a:t>a</a:t>
            </a:r>
            <a:r>
              <a:rPr spc="75" dirty="0"/>
              <a:t> </a:t>
            </a:r>
            <a:r>
              <a:rPr spc="-235" dirty="0"/>
              <a:t>file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3949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Opening </a:t>
            </a:r>
            <a:r>
              <a:rPr spc="-270" dirty="0"/>
              <a:t>a</a:t>
            </a:r>
            <a:r>
              <a:rPr spc="75" dirty="0"/>
              <a:t> </a:t>
            </a:r>
            <a:r>
              <a:rPr spc="-23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6700" y="2984500"/>
            <a:ext cx="58788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fh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open("gcd.py",</a:t>
            </a:r>
            <a:r>
              <a:rPr sz="3200" spc="-9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"r")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3949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Opening </a:t>
            </a:r>
            <a:r>
              <a:rPr spc="-270" dirty="0"/>
              <a:t>a</a:t>
            </a:r>
            <a:r>
              <a:rPr spc="75" dirty="0"/>
              <a:t> </a:t>
            </a:r>
            <a:r>
              <a:rPr spc="-235" dirty="0"/>
              <a:t>file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4136010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460" y="4908550"/>
            <a:ext cx="192976" cy="192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0" y="2984500"/>
            <a:ext cx="7043420" cy="227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fh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open("gcd.py",</a:t>
            </a:r>
            <a:r>
              <a:rPr sz="3200" spc="-4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"r")</a:t>
            </a:r>
            <a:endParaRPr sz="3200">
              <a:latin typeface="Courier New"/>
              <a:cs typeface="Courier New"/>
            </a:endParaRPr>
          </a:p>
          <a:p>
            <a:pPr marL="457200" marR="5080" indent="-444500">
              <a:lnSpc>
                <a:spcPct val="141200"/>
              </a:lnSpc>
              <a:spcBef>
                <a:spcPts val="1680"/>
              </a:spcBef>
            </a:pP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First argument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open</a:t>
            </a:r>
            <a:r>
              <a:rPr sz="3200" spc="-115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file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name 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Can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give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full</a:t>
            </a:r>
            <a:r>
              <a:rPr sz="3600" spc="8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path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58AA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1180</Words>
  <Application>Microsoft Macintosh PowerPoint</Application>
  <PresentationFormat>Custom</PresentationFormat>
  <Paragraphs>173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Courier New</vt:lpstr>
      <vt:lpstr>Times New Roman</vt:lpstr>
      <vt:lpstr>Office Theme</vt:lpstr>
      <vt:lpstr>Dealing with files</vt:lpstr>
      <vt:lpstr>Disk buffers</vt:lpstr>
      <vt:lpstr>Reading/writing disk data</vt:lpstr>
      <vt:lpstr>Reading/writing disk data</vt:lpstr>
      <vt:lpstr>Reading/writing disk data</vt:lpstr>
      <vt:lpstr>Reading/writing disk data</vt:lpstr>
      <vt:lpstr>Opening a file</vt:lpstr>
      <vt:lpstr>Opening a file</vt:lpstr>
      <vt:lpstr>Opening a file</vt:lpstr>
      <vt:lpstr>Opening a file</vt:lpstr>
      <vt:lpstr>Read through file handle</vt:lpstr>
      <vt:lpstr>Read through file handle</vt:lpstr>
      <vt:lpstr>Read through file handle</vt:lpstr>
      <vt:lpstr>Read through file handle</vt:lpstr>
      <vt:lpstr>Reading files</vt:lpstr>
      <vt:lpstr>Reading files</vt:lpstr>
      <vt:lpstr>Reading files</vt:lpstr>
      <vt:lpstr>Reading files</vt:lpstr>
      <vt:lpstr>Reading files</vt:lpstr>
      <vt:lpstr>Reading files</vt:lpstr>
      <vt:lpstr>Reading files</vt:lpstr>
      <vt:lpstr>Reading files</vt:lpstr>
      <vt:lpstr>End of file</vt:lpstr>
      <vt:lpstr>End of file</vt:lpstr>
      <vt:lpstr>End of file</vt:lpstr>
      <vt:lpstr>Writing to a file</vt:lpstr>
      <vt:lpstr>Writing to a file</vt:lpstr>
      <vt:lpstr>Writing to a file</vt:lpstr>
      <vt:lpstr>Closing a file</vt:lpstr>
      <vt:lpstr>Closing a file</vt:lpstr>
      <vt:lpstr>Closing a file</vt:lpstr>
      <vt:lpstr>Processing file line by line</vt:lpstr>
      <vt:lpstr>Processing file line by line</vt:lpstr>
      <vt:lpstr>Processing file line by line</vt:lpstr>
      <vt:lpstr>Copying a file</vt:lpstr>
      <vt:lpstr>Copying a file</vt:lpstr>
      <vt:lpstr>Strip new line character</vt:lpstr>
      <vt:lpstr>Strip new line character</vt:lpstr>
      <vt:lpstr>Strip new line character</vt:lpstr>
      <vt:lpstr>Strip new line character</vt:lpstr>
      <vt:lpstr>Summary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Dealing with files</dc:title>
  <cp:lastModifiedBy>Microsoft Office User</cp:lastModifiedBy>
  <cp:revision>1</cp:revision>
  <dcterms:created xsi:type="dcterms:W3CDTF">2018-03-16T18:01:46Z</dcterms:created>
  <dcterms:modified xsi:type="dcterms:W3CDTF">2018-03-16T18:53:22Z</dcterms:modified>
</cp:coreProperties>
</file>