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>
      <p:cViewPr varScale="1">
        <p:scale>
          <a:sx n="66" d="100"/>
          <a:sy n="66" d="100"/>
        </p:scale>
        <p:origin x="1632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59824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04900" y="2658567"/>
            <a:ext cx="5819775" cy="548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59824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696200" y="2595879"/>
            <a:ext cx="4415790" cy="561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90242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79400" y="279400"/>
            <a:ext cx="12446000" cy="9220200"/>
          </a:xfrm>
          <a:custGeom>
            <a:avLst/>
            <a:gdLst/>
            <a:ahLst/>
            <a:cxnLst/>
            <a:rect l="l" t="t" r="r" b="b"/>
            <a:pathLst>
              <a:path w="12446000" h="9220200">
                <a:moveTo>
                  <a:pt x="0" y="0"/>
                </a:moveTo>
                <a:lnTo>
                  <a:pt x="12446000" y="0"/>
                </a:lnTo>
                <a:lnTo>
                  <a:pt x="12446000" y="9220200"/>
                </a:lnTo>
                <a:lnTo>
                  <a:pt x="0" y="9220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9500" y="406400"/>
            <a:ext cx="10845800" cy="2113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0770" y="2921000"/>
            <a:ext cx="10843260" cy="5412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59824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60375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Data</a:t>
            </a:r>
            <a:r>
              <a:rPr spc="-50" dirty="0"/>
              <a:t> </a:t>
            </a:r>
            <a:r>
              <a:rPr spc="-85" dirty="0"/>
              <a:t>structures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2839444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7460" y="3791944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960" y="4746552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2960" y="5724401"/>
            <a:ext cx="192976" cy="192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2960" y="6702251"/>
            <a:ext cx="192976" cy="1929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7460" y="7680098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24000" y="2616200"/>
            <a:ext cx="9709150" cy="598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Behaviour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defined through</a:t>
            </a: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5" dirty="0">
                <a:solidFill>
                  <a:srgbClr val="902422"/>
                </a:solidFill>
                <a:latin typeface="Arial"/>
                <a:cs typeface="Arial"/>
              </a:rPr>
              <a:t>interface</a:t>
            </a:r>
            <a:endParaRPr sz="3600">
              <a:latin typeface="Arial"/>
              <a:cs typeface="Arial"/>
            </a:endParaRPr>
          </a:p>
          <a:p>
            <a:pPr marL="12700" marR="4053840" indent="444500">
              <a:lnSpc>
                <a:spcPct val="173600"/>
              </a:lnSpc>
            </a:pP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Allowed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set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</a:t>
            </a:r>
            <a:r>
              <a:rPr sz="3600" spc="-114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operations  Stack: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push()</a:t>
            </a:r>
            <a:r>
              <a:rPr sz="3200" spc="-112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and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pop()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79"/>
              </a:spcBef>
            </a:pP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Queue: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addq()</a:t>
            </a:r>
            <a:r>
              <a:rPr sz="3200" spc="-103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and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removeq()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79"/>
              </a:spcBef>
            </a:pP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Heap: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insert()</a:t>
            </a:r>
            <a:r>
              <a:rPr sz="3200" spc="-106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and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delete_max()</a:t>
            </a:r>
            <a:endParaRPr sz="32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3379"/>
              </a:spcBef>
            </a:pP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Heap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implemented </a:t>
            </a: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as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list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h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,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does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not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mean</a:t>
            </a:r>
            <a:endParaRPr sz="3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180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h.append(7)</a:t>
            </a:r>
            <a:r>
              <a:rPr sz="3200" spc="-103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legal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70370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Abstract</a:t>
            </a:r>
            <a:r>
              <a:rPr spc="-80" dirty="0"/>
              <a:t> </a:t>
            </a:r>
            <a:r>
              <a:rPr spc="-70" dirty="0"/>
              <a:t>datatype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079802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6962" y="4027904"/>
            <a:ext cx="184052" cy="1840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8245" y="4979942"/>
            <a:ext cx="207058" cy="2070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2960" y="6508750"/>
            <a:ext cx="192976" cy="1929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2960" y="7461250"/>
            <a:ext cx="192976" cy="1929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24000" y="2857500"/>
            <a:ext cx="10367010" cy="550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Define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behaviour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in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terms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</a:t>
            </a:r>
            <a:r>
              <a:rPr sz="3600" spc="-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operations</a:t>
            </a:r>
            <a:endParaRPr sz="3600">
              <a:latin typeface="Arial"/>
              <a:cs typeface="Arial"/>
            </a:endParaRPr>
          </a:p>
          <a:p>
            <a:pPr marL="406400">
              <a:lnSpc>
                <a:spcPct val="100000"/>
              </a:lnSpc>
              <a:spcBef>
                <a:spcPts val="3379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(s.push(v)).pop() ==</a:t>
            </a:r>
            <a:r>
              <a:rPr sz="3200" spc="-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v</a:t>
            </a:r>
            <a:endParaRPr sz="3200">
              <a:latin typeface="Courier New"/>
              <a:cs typeface="Courier New"/>
            </a:endParaRPr>
          </a:p>
          <a:p>
            <a:pPr marL="406400">
              <a:lnSpc>
                <a:spcPct val="100000"/>
              </a:lnSpc>
              <a:spcBef>
                <a:spcPts val="3460"/>
              </a:spcBef>
              <a:tabLst>
                <a:tab pos="903605" algn="l"/>
              </a:tabLst>
            </a:pP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If	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q.isempty()</a:t>
            </a:r>
            <a:r>
              <a:rPr sz="3200" spc="-22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then</a:t>
            </a:r>
            <a:endParaRPr sz="3600">
              <a:latin typeface="Arial"/>
              <a:cs typeface="Arial"/>
            </a:endParaRPr>
          </a:p>
          <a:p>
            <a:pPr marL="406400">
              <a:lnSpc>
                <a:spcPct val="100000"/>
              </a:lnSpc>
              <a:spcBef>
                <a:spcPts val="38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((q.addq(u)).addq(v)).removeq() ==</a:t>
            </a:r>
            <a:r>
              <a:rPr sz="3200" spc="-3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u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60"/>
              </a:spcBef>
            </a:pP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No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reference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implementation</a:t>
            </a:r>
            <a:r>
              <a:rPr sz="3600" spc="-10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details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ts val="4300"/>
              </a:lnSpc>
              <a:spcBef>
                <a:spcPts val="3340"/>
              </a:spcBef>
            </a:pP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Implementation can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be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optimized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without</a:t>
            </a:r>
            <a:r>
              <a:rPr sz="3600" spc="-9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aﬀecting 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functionality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59372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Black </a:t>
            </a:r>
            <a:r>
              <a:rPr spc="-5" dirty="0"/>
              <a:t>box</a:t>
            </a:r>
            <a:r>
              <a:rPr dirty="0"/>
              <a:t> </a:t>
            </a:r>
            <a:r>
              <a:rPr spc="-170" dirty="0"/>
              <a:t>view</a:t>
            </a:r>
          </a:p>
        </p:txBody>
      </p:sp>
      <p:sp>
        <p:nvSpPr>
          <p:cNvPr id="3" name="object 3"/>
          <p:cNvSpPr/>
          <p:nvPr/>
        </p:nvSpPr>
        <p:spPr>
          <a:xfrm>
            <a:off x="1186326" y="2879208"/>
            <a:ext cx="187187" cy="187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0200" y="2668016"/>
            <a:ext cx="3344545" cy="558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0" spc="-15" dirty="0">
                <a:solidFill>
                  <a:srgbClr val="53585F"/>
                </a:solidFill>
                <a:latin typeface="Arial"/>
                <a:cs typeface="Arial"/>
              </a:rPr>
              <a:t>Imagine </a:t>
            </a:r>
            <a:r>
              <a:rPr sz="3500" spc="10" dirty="0">
                <a:solidFill>
                  <a:srgbClr val="53585F"/>
                </a:solidFill>
                <a:latin typeface="Arial"/>
                <a:cs typeface="Arial"/>
              </a:rPr>
              <a:t>the</a:t>
            </a:r>
            <a:r>
              <a:rPr sz="3500" spc="-7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00" spc="25" dirty="0">
                <a:solidFill>
                  <a:srgbClr val="53585F"/>
                </a:solidFill>
                <a:latin typeface="Arial"/>
                <a:cs typeface="Arial"/>
              </a:rPr>
              <a:t>data</a:t>
            </a:r>
            <a:endParaRPr sz="3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6326" y="4835516"/>
            <a:ext cx="187187" cy="187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6326" y="6271124"/>
            <a:ext cx="187187" cy="187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6326" y="7186031"/>
            <a:ext cx="187187" cy="187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6326" y="8100940"/>
            <a:ext cx="187187" cy="187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00200" y="3188716"/>
            <a:ext cx="4429125" cy="577786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14350">
              <a:lnSpc>
                <a:spcPts val="4100"/>
              </a:lnSpc>
              <a:spcBef>
                <a:spcPts val="310"/>
              </a:spcBef>
            </a:pPr>
            <a:r>
              <a:rPr sz="3500" spc="15" dirty="0">
                <a:solidFill>
                  <a:srgbClr val="53585F"/>
                </a:solidFill>
                <a:latin typeface="Arial"/>
                <a:cs typeface="Arial"/>
              </a:rPr>
              <a:t>structure </a:t>
            </a:r>
            <a:r>
              <a:rPr sz="3500" spc="-40" dirty="0">
                <a:solidFill>
                  <a:srgbClr val="53585F"/>
                </a:solidFill>
                <a:latin typeface="Arial"/>
                <a:cs typeface="Arial"/>
              </a:rPr>
              <a:t>as </a:t>
            </a:r>
            <a:r>
              <a:rPr sz="3500" spc="-75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500" spc="40" dirty="0">
                <a:solidFill>
                  <a:srgbClr val="53585F"/>
                </a:solidFill>
                <a:latin typeface="Arial"/>
                <a:cs typeface="Arial"/>
              </a:rPr>
              <a:t>black  </a:t>
            </a:r>
            <a:r>
              <a:rPr sz="3500" spc="75" dirty="0">
                <a:solidFill>
                  <a:srgbClr val="53585F"/>
                </a:solidFill>
                <a:latin typeface="Arial"/>
                <a:cs typeface="Arial"/>
              </a:rPr>
              <a:t>box</a:t>
            </a:r>
            <a:endParaRPr sz="3500">
              <a:latin typeface="Arial"/>
              <a:cs typeface="Arial"/>
            </a:endParaRPr>
          </a:p>
          <a:p>
            <a:pPr marL="12700" marR="5080">
              <a:lnSpc>
                <a:spcPts val="4100"/>
              </a:lnSpc>
              <a:spcBef>
                <a:spcPts val="3095"/>
              </a:spcBef>
            </a:pPr>
            <a:r>
              <a:rPr sz="3500" dirty="0">
                <a:solidFill>
                  <a:srgbClr val="53585F"/>
                </a:solidFill>
                <a:latin typeface="Arial"/>
                <a:cs typeface="Arial"/>
              </a:rPr>
              <a:t>Designated </a:t>
            </a:r>
            <a:r>
              <a:rPr sz="3500" spc="55" dirty="0">
                <a:solidFill>
                  <a:srgbClr val="53585F"/>
                </a:solidFill>
                <a:latin typeface="Arial"/>
                <a:cs typeface="Arial"/>
              </a:rPr>
              <a:t>buttons</a:t>
            </a:r>
            <a:r>
              <a:rPr sz="3500" spc="-9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00" spc="85" dirty="0">
                <a:solidFill>
                  <a:srgbClr val="53585F"/>
                </a:solidFill>
                <a:latin typeface="Arial"/>
                <a:cs typeface="Arial"/>
              </a:rPr>
              <a:t>to  </a:t>
            </a:r>
            <a:r>
              <a:rPr sz="3500" spc="25" dirty="0">
                <a:solidFill>
                  <a:srgbClr val="53585F"/>
                </a:solidFill>
                <a:latin typeface="Arial"/>
                <a:cs typeface="Arial"/>
              </a:rPr>
              <a:t>interact</a:t>
            </a:r>
            <a:endParaRPr sz="3500">
              <a:latin typeface="Arial"/>
              <a:cs typeface="Arial"/>
            </a:endParaRPr>
          </a:p>
          <a:p>
            <a:pPr marL="12700" marR="883919">
              <a:lnSpc>
                <a:spcPts val="7200"/>
              </a:lnSpc>
              <a:spcBef>
                <a:spcPts val="615"/>
              </a:spcBef>
            </a:pPr>
            <a:r>
              <a:rPr sz="3500" spc="25" dirty="0">
                <a:solidFill>
                  <a:srgbClr val="53585F"/>
                </a:solidFill>
                <a:latin typeface="Arial"/>
                <a:cs typeface="Arial"/>
              </a:rPr>
              <a:t>Slot </a:t>
            </a:r>
            <a:r>
              <a:rPr sz="3500" spc="30" dirty="0">
                <a:solidFill>
                  <a:srgbClr val="53585F"/>
                </a:solidFill>
                <a:latin typeface="Arial"/>
                <a:cs typeface="Arial"/>
              </a:rPr>
              <a:t>for </a:t>
            </a:r>
            <a:r>
              <a:rPr sz="3500" spc="40" dirty="0">
                <a:solidFill>
                  <a:srgbClr val="53585F"/>
                </a:solidFill>
                <a:latin typeface="Arial"/>
                <a:cs typeface="Arial"/>
              </a:rPr>
              <a:t>input  </a:t>
            </a:r>
            <a:r>
              <a:rPr sz="3500" spc="-5" dirty="0">
                <a:solidFill>
                  <a:srgbClr val="53585F"/>
                </a:solidFill>
                <a:latin typeface="Arial"/>
                <a:cs typeface="Arial"/>
              </a:rPr>
              <a:t>Display </a:t>
            </a:r>
            <a:r>
              <a:rPr sz="3500" spc="30" dirty="0">
                <a:solidFill>
                  <a:srgbClr val="53585F"/>
                </a:solidFill>
                <a:latin typeface="Arial"/>
                <a:cs typeface="Arial"/>
              </a:rPr>
              <a:t>for</a:t>
            </a:r>
            <a:r>
              <a:rPr sz="3500" spc="-8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00" spc="65" dirty="0">
                <a:solidFill>
                  <a:srgbClr val="53585F"/>
                </a:solidFill>
                <a:latin typeface="Arial"/>
                <a:cs typeface="Arial"/>
              </a:rPr>
              <a:t>output</a:t>
            </a:r>
            <a:endParaRPr sz="3500">
              <a:latin typeface="Arial"/>
              <a:cs typeface="Arial"/>
            </a:endParaRPr>
          </a:p>
          <a:p>
            <a:pPr marL="12700" marR="13335">
              <a:lnSpc>
                <a:spcPts val="4100"/>
              </a:lnSpc>
              <a:spcBef>
                <a:spcPts val="2475"/>
              </a:spcBef>
            </a:pPr>
            <a:r>
              <a:rPr sz="3500" spc="25" dirty="0">
                <a:solidFill>
                  <a:srgbClr val="53585F"/>
                </a:solidFill>
                <a:latin typeface="Arial"/>
                <a:cs typeface="Arial"/>
              </a:rPr>
              <a:t>No </a:t>
            </a:r>
            <a:r>
              <a:rPr sz="3500" spc="15" dirty="0">
                <a:solidFill>
                  <a:srgbClr val="53585F"/>
                </a:solidFill>
                <a:latin typeface="Arial"/>
                <a:cs typeface="Arial"/>
              </a:rPr>
              <a:t>other</a:t>
            </a:r>
            <a:r>
              <a:rPr sz="3500" spc="-1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00" spc="10" dirty="0">
                <a:solidFill>
                  <a:srgbClr val="53585F"/>
                </a:solidFill>
                <a:latin typeface="Arial"/>
                <a:cs typeface="Arial"/>
              </a:rPr>
              <a:t>manipulation  </a:t>
            </a:r>
            <a:r>
              <a:rPr sz="3500" spc="15" dirty="0">
                <a:solidFill>
                  <a:srgbClr val="53585F"/>
                </a:solidFill>
                <a:latin typeface="Arial"/>
                <a:cs typeface="Arial"/>
              </a:rPr>
              <a:t>allowed</a:t>
            </a:r>
            <a:endParaRPr sz="3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51650" y="3620491"/>
            <a:ext cx="4540885" cy="3767454"/>
          </a:xfrm>
          <a:custGeom>
            <a:avLst/>
            <a:gdLst/>
            <a:ahLst/>
            <a:cxnLst/>
            <a:rect l="l" t="t" r="r" b="b"/>
            <a:pathLst>
              <a:path w="4540884" h="3767454">
                <a:moveTo>
                  <a:pt x="0" y="0"/>
                </a:moveTo>
                <a:lnTo>
                  <a:pt x="4540647" y="0"/>
                </a:lnTo>
                <a:lnTo>
                  <a:pt x="4540647" y="3767286"/>
                </a:lnTo>
                <a:lnTo>
                  <a:pt x="0" y="3767286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02550" y="4142606"/>
            <a:ext cx="2839085" cy="554355"/>
          </a:xfrm>
          <a:custGeom>
            <a:avLst/>
            <a:gdLst/>
            <a:ahLst/>
            <a:cxnLst/>
            <a:rect l="l" t="t" r="r" b="b"/>
            <a:pathLst>
              <a:path w="2839084" h="554354">
                <a:moveTo>
                  <a:pt x="0" y="0"/>
                </a:moveTo>
                <a:lnTo>
                  <a:pt x="2838846" y="0"/>
                </a:lnTo>
                <a:lnTo>
                  <a:pt x="2838846" y="553986"/>
                </a:lnTo>
                <a:lnTo>
                  <a:pt x="0" y="553986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02550" y="4142606"/>
            <a:ext cx="2839085" cy="554355"/>
          </a:xfrm>
          <a:custGeom>
            <a:avLst/>
            <a:gdLst/>
            <a:ahLst/>
            <a:cxnLst/>
            <a:rect l="l" t="t" r="r" b="b"/>
            <a:pathLst>
              <a:path w="2839084" h="554354">
                <a:moveTo>
                  <a:pt x="0" y="0"/>
                </a:moveTo>
                <a:lnTo>
                  <a:pt x="2838846" y="0"/>
                </a:lnTo>
                <a:lnTo>
                  <a:pt x="2838846" y="553987"/>
                </a:lnTo>
                <a:lnTo>
                  <a:pt x="0" y="55398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890000" y="4178300"/>
            <a:ext cx="464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75" dirty="0">
                <a:solidFill>
                  <a:srgbClr val="CEA841"/>
                </a:solidFill>
                <a:latin typeface="Arial"/>
                <a:cs typeface="Arial"/>
              </a:rPr>
              <a:t>23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727950" y="5062593"/>
            <a:ext cx="527347" cy="5772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27950" y="5062593"/>
            <a:ext cx="527685" cy="577850"/>
          </a:xfrm>
          <a:custGeom>
            <a:avLst/>
            <a:gdLst/>
            <a:ahLst/>
            <a:cxnLst/>
            <a:rect l="l" t="t" r="r" b="b"/>
            <a:pathLst>
              <a:path w="527684" h="577850">
                <a:moveTo>
                  <a:pt x="286145" y="0"/>
                </a:moveTo>
                <a:lnTo>
                  <a:pt x="241202" y="0"/>
                </a:lnTo>
                <a:lnTo>
                  <a:pt x="196786" y="8380"/>
                </a:lnTo>
                <a:lnTo>
                  <a:pt x="153949" y="25140"/>
                </a:lnTo>
                <a:lnTo>
                  <a:pt x="113746" y="50280"/>
                </a:lnTo>
                <a:lnTo>
                  <a:pt x="77228" y="83801"/>
                </a:lnTo>
                <a:lnTo>
                  <a:pt x="49426" y="119709"/>
                </a:lnTo>
                <a:lnTo>
                  <a:pt x="27802" y="158991"/>
                </a:lnTo>
                <a:lnTo>
                  <a:pt x="12356" y="200803"/>
                </a:lnTo>
                <a:lnTo>
                  <a:pt x="3089" y="244302"/>
                </a:lnTo>
                <a:lnTo>
                  <a:pt x="0" y="288645"/>
                </a:lnTo>
                <a:lnTo>
                  <a:pt x="3089" y="332988"/>
                </a:lnTo>
                <a:lnTo>
                  <a:pt x="12356" y="376488"/>
                </a:lnTo>
                <a:lnTo>
                  <a:pt x="27802" y="418300"/>
                </a:lnTo>
                <a:lnTo>
                  <a:pt x="49426" y="457582"/>
                </a:lnTo>
                <a:lnTo>
                  <a:pt x="77228" y="493490"/>
                </a:lnTo>
                <a:lnTo>
                  <a:pt x="113746" y="527011"/>
                </a:lnTo>
                <a:lnTo>
                  <a:pt x="153949" y="552151"/>
                </a:lnTo>
                <a:lnTo>
                  <a:pt x="196786" y="568912"/>
                </a:lnTo>
                <a:lnTo>
                  <a:pt x="241202" y="577292"/>
                </a:lnTo>
                <a:lnTo>
                  <a:pt x="286145" y="577292"/>
                </a:lnTo>
                <a:lnTo>
                  <a:pt x="330561" y="568912"/>
                </a:lnTo>
                <a:lnTo>
                  <a:pt x="373398" y="552151"/>
                </a:lnTo>
                <a:lnTo>
                  <a:pt x="413601" y="527011"/>
                </a:lnTo>
                <a:lnTo>
                  <a:pt x="450119" y="493490"/>
                </a:lnTo>
                <a:lnTo>
                  <a:pt x="477921" y="457582"/>
                </a:lnTo>
                <a:lnTo>
                  <a:pt x="499545" y="418300"/>
                </a:lnTo>
                <a:lnTo>
                  <a:pt x="514991" y="376488"/>
                </a:lnTo>
                <a:lnTo>
                  <a:pt x="524258" y="332988"/>
                </a:lnTo>
                <a:lnTo>
                  <a:pt x="527347" y="288641"/>
                </a:lnTo>
                <a:lnTo>
                  <a:pt x="524258" y="244302"/>
                </a:lnTo>
                <a:lnTo>
                  <a:pt x="514991" y="200803"/>
                </a:lnTo>
                <a:lnTo>
                  <a:pt x="499545" y="158991"/>
                </a:lnTo>
                <a:lnTo>
                  <a:pt x="477921" y="119709"/>
                </a:lnTo>
                <a:lnTo>
                  <a:pt x="450119" y="83801"/>
                </a:lnTo>
                <a:lnTo>
                  <a:pt x="413601" y="50280"/>
                </a:lnTo>
                <a:lnTo>
                  <a:pt x="373398" y="25140"/>
                </a:lnTo>
                <a:lnTo>
                  <a:pt x="330561" y="8380"/>
                </a:lnTo>
                <a:lnTo>
                  <a:pt x="286145" y="0"/>
                </a:lnTo>
                <a:close/>
              </a:path>
            </a:pathLst>
          </a:custGeom>
          <a:solidFill>
            <a:srgbClr val="B21700">
              <a:alpha val="5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102850" y="5062593"/>
            <a:ext cx="527347" cy="5772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02850" y="5062593"/>
            <a:ext cx="527685" cy="577850"/>
          </a:xfrm>
          <a:custGeom>
            <a:avLst/>
            <a:gdLst/>
            <a:ahLst/>
            <a:cxnLst/>
            <a:rect l="l" t="t" r="r" b="b"/>
            <a:pathLst>
              <a:path w="527684" h="577850">
                <a:moveTo>
                  <a:pt x="286145" y="0"/>
                </a:moveTo>
                <a:lnTo>
                  <a:pt x="241202" y="0"/>
                </a:lnTo>
                <a:lnTo>
                  <a:pt x="196786" y="8380"/>
                </a:lnTo>
                <a:lnTo>
                  <a:pt x="153949" y="25140"/>
                </a:lnTo>
                <a:lnTo>
                  <a:pt x="113746" y="50280"/>
                </a:lnTo>
                <a:lnTo>
                  <a:pt x="77228" y="83801"/>
                </a:lnTo>
                <a:lnTo>
                  <a:pt x="49426" y="119709"/>
                </a:lnTo>
                <a:lnTo>
                  <a:pt x="27802" y="158991"/>
                </a:lnTo>
                <a:lnTo>
                  <a:pt x="12356" y="200803"/>
                </a:lnTo>
                <a:lnTo>
                  <a:pt x="3089" y="244302"/>
                </a:lnTo>
                <a:lnTo>
                  <a:pt x="0" y="288645"/>
                </a:lnTo>
                <a:lnTo>
                  <a:pt x="3089" y="332988"/>
                </a:lnTo>
                <a:lnTo>
                  <a:pt x="12356" y="376488"/>
                </a:lnTo>
                <a:lnTo>
                  <a:pt x="27802" y="418300"/>
                </a:lnTo>
                <a:lnTo>
                  <a:pt x="49426" y="457582"/>
                </a:lnTo>
                <a:lnTo>
                  <a:pt x="77228" y="493490"/>
                </a:lnTo>
                <a:lnTo>
                  <a:pt x="113746" y="527011"/>
                </a:lnTo>
                <a:lnTo>
                  <a:pt x="153949" y="552151"/>
                </a:lnTo>
                <a:lnTo>
                  <a:pt x="196786" y="568912"/>
                </a:lnTo>
                <a:lnTo>
                  <a:pt x="241202" y="577292"/>
                </a:lnTo>
                <a:lnTo>
                  <a:pt x="286145" y="577292"/>
                </a:lnTo>
                <a:lnTo>
                  <a:pt x="330561" y="568912"/>
                </a:lnTo>
                <a:lnTo>
                  <a:pt x="373398" y="552151"/>
                </a:lnTo>
                <a:lnTo>
                  <a:pt x="413601" y="527011"/>
                </a:lnTo>
                <a:lnTo>
                  <a:pt x="450119" y="493490"/>
                </a:lnTo>
                <a:lnTo>
                  <a:pt x="477921" y="457582"/>
                </a:lnTo>
                <a:lnTo>
                  <a:pt x="499545" y="418300"/>
                </a:lnTo>
                <a:lnTo>
                  <a:pt x="514991" y="376488"/>
                </a:lnTo>
                <a:lnTo>
                  <a:pt x="524258" y="332988"/>
                </a:lnTo>
                <a:lnTo>
                  <a:pt x="527347" y="288641"/>
                </a:lnTo>
                <a:lnTo>
                  <a:pt x="524258" y="244302"/>
                </a:lnTo>
                <a:lnTo>
                  <a:pt x="514991" y="200803"/>
                </a:lnTo>
                <a:lnTo>
                  <a:pt x="499545" y="158991"/>
                </a:lnTo>
                <a:lnTo>
                  <a:pt x="477921" y="119709"/>
                </a:lnTo>
                <a:lnTo>
                  <a:pt x="450119" y="83801"/>
                </a:lnTo>
                <a:lnTo>
                  <a:pt x="413601" y="50280"/>
                </a:lnTo>
                <a:lnTo>
                  <a:pt x="373398" y="25140"/>
                </a:lnTo>
                <a:lnTo>
                  <a:pt x="330561" y="8380"/>
                </a:lnTo>
                <a:lnTo>
                  <a:pt x="286145" y="0"/>
                </a:lnTo>
                <a:close/>
              </a:path>
            </a:pathLst>
          </a:custGeom>
          <a:solidFill>
            <a:srgbClr val="B21700">
              <a:alpha val="5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645400" y="5537200"/>
            <a:ext cx="702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25" dirty="0">
                <a:solidFill>
                  <a:srgbClr val="558AAB"/>
                </a:solidFill>
                <a:latin typeface="Arial"/>
                <a:cs typeface="Arial"/>
              </a:rPr>
              <a:t>pop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06000" y="5537200"/>
            <a:ext cx="914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05" dirty="0">
                <a:solidFill>
                  <a:srgbClr val="558AAB"/>
                </a:solidFill>
                <a:latin typeface="Arial"/>
                <a:cs typeface="Arial"/>
              </a:rPr>
              <a:t>push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702550" y="6862736"/>
            <a:ext cx="2839085" cy="145415"/>
          </a:xfrm>
          <a:custGeom>
            <a:avLst/>
            <a:gdLst/>
            <a:ahLst/>
            <a:cxnLst/>
            <a:rect l="l" t="t" r="r" b="b"/>
            <a:pathLst>
              <a:path w="2839084" h="145415">
                <a:moveTo>
                  <a:pt x="0" y="0"/>
                </a:moveTo>
                <a:lnTo>
                  <a:pt x="2838846" y="0"/>
                </a:lnTo>
                <a:lnTo>
                  <a:pt x="2838846" y="145256"/>
                </a:lnTo>
                <a:lnTo>
                  <a:pt x="0" y="145256"/>
                </a:lnTo>
                <a:lnTo>
                  <a:pt x="0" y="0"/>
                </a:lnTo>
                <a:close/>
              </a:path>
            </a:pathLst>
          </a:custGeom>
          <a:solidFill>
            <a:srgbClr val="A6AA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02550" y="6862736"/>
            <a:ext cx="2839085" cy="145415"/>
          </a:xfrm>
          <a:custGeom>
            <a:avLst/>
            <a:gdLst/>
            <a:ahLst/>
            <a:cxnLst/>
            <a:rect l="l" t="t" r="r" b="b"/>
            <a:pathLst>
              <a:path w="2839084" h="145415">
                <a:moveTo>
                  <a:pt x="0" y="0"/>
                </a:moveTo>
                <a:lnTo>
                  <a:pt x="2838846" y="0"/>
                </a:lnTo>
                <a:lnTo>
                  <a:pt x="2838846" y="145256"/>
                </a:lnTo>
                <a:lnTo>
                  <a:pt x="0" y="14525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445500" y="2514600"/>
            <a:ext cx="1362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30" dirty="0">
                <a:solidFill>
                  <a:srgbClr val="59824B"/>
                </a:solidFill>
                <a:latin typeface="Arial"/>
                <a:cs typeface="Arial"/>
              </a:rPr>
              <a:t>Display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36000" y="7899400"/>
            <a:ext cx="964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85" dirty="0">
                <a:solidFill>
                  <a:srgbClr val="59824B"/>
                </a:solidFill>
                <a:latin typeface="Arial"/>
                <a:cs typeface="Arial"/>
              </a:rPr>
              <a:t>Input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121973" y="3219450"/>
            <a:ext cx="0" cy="718820"/>
          </a:xfrm>
          <a:custGeom>
            <a:avLst/>
            <a:gdLst/>
            <a:ahLst/>
            <a:cxnLst/>
            <a:rect l="l" t="t" r="r" b="b"/>
            <a:pathLst>
              <a:path h="718820">
                <a:moveTo>
                  <a:pt x="0" y="0"/>
                </a:moveTo>
                <a:lnTo>
                  <a:pt x="0" y="718635"/>
                </a:lnTo>
              </a:path>
            </a:pathLst>
          </a:custGeom>
          <a:ln w="25400">
            <a:solidFill>
              <a:srgbClr val="9024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61012" y="392538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0"/>
                </a:moveTo>
                <a:lnTo>
                  <a:pt x="0" y="0"/>
                </a:lnTo>
                <a:lnTo>
                  <a:pt x="60959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902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21973" y="7206165"/>
            <a:ext cx="0" cy="718820"/>
          </a:xfrm>
          <a:custGeom>
            <a:avLst/>
            <a:gdLst/>
            <a:ahLst/>
            <a:cxnLst/>
            <a:rect l="l" t="t" r="r" b="b"/>
            <a:pathLst>
              <a:path h="718820">
                <a:moveTo>
                  <a:pt x="0" y="0"/>
                </a:moveTo>
                <a:lnTo>
                  <a:pt x="0" y="718635"/>
                </a:lnTo>
              </a:path>
            </a:pathLst>
          </a:custGeom>
          <a:ln w="25400">
            <a:solidFill>
              <a:srgbClr val="9024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61012" y="709694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59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59" y="0"/>
                </a:lnTo>
                <a:close/>
              </a:path>
            </a:pathLst>
          </a:custGeom>
          <a:solidFill>
            <a:srgbClr val="90242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678243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Built </a:t>
            </a:r>
            <a:r>
              <a:rPr spc="-204" dirty="0"/>
              <a:t>in</a:t>
            </a:r>
            <a:r>
              <a:rPr spc="50" dirty="0"/>
              <a:t> </a:t>
            </a:r>
            <a:r>
              <a:rPr spc="-80" dirty="0"/>
              <a:t>datatypes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4072510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7460" y="5050359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960" y="6028208"/>
            <a:ext cx="192976" cy="192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7460" y="7006056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2960" y="7981797"/>
            <a:ext cx="192976" cy="192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8630">
              <a:lnSpc>
                <a:spcPct val="100000"/>
              </a:lnSpc>
              <a:spcBef>
                <a:spcPts val="100"/>
              </a:spcBef>
            </a:pPr>
            <a:r>
              <a:rPr dirty="0"/>
              <a:t>l =</a:t>
            </a:r>
            <a:r>
              <a:rPr spc="-20" dirty="0"/>
              <a:t> </a:t>
            </a:r>
            <a:r>
              <a:rPr dirty="0"/>
              <a:t>[]</a:t>
            </a:r>
          </a:p>
          <a:p>
            <a:pPr marL="455930">
              <a:lnSpc>
                <a:spcPct val="100000"/>
              </a:lnSpc>
              <a:spcBef>
                <a:spcPts val="3459"/>
              </a:spcBef>
            </a:pP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List operations </a:t>
            </a:r>
            <a:r>
              <a:rPr spc="-5" dirty="0"/>
              <a:t>l.append()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, </a:t>
            </a:r>
            <a:r>
              <a:rPr dirty="0"/>
              <a:t>l.extend()</a:t>
            </a:r>
            <a:r>
              <a:rPr spc="-1100" dirty="0"/>
              <a:t>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permitted</a:t>
            </a:r>
            <a:endParaRPr sz="3600">
              <a:latin typeface="Arial"/>
              <a:cs typeface="Arial"/>
            </a:endParaRPr>
          </a:p>
          <a:p>
            <a:pPr marL="900430">
              <a:lnSpc>
                <a:spcPct val="100000"/>
              </a:lnSpc>
              <a:spcBef>
                <a:spcPts val="3379"/>
              </a:spcBef>
              <a:tabLst>
                <a:tab pos="8426450" algn="l"/>
              </a:tabLst>
            </a:pP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… </a:t>
            </a:r>
            <a:r>
              <a:rPr sz="3600" spc="80" dirty="0">
                <a:solidFill>
                  <a:srgbClr val="53585F"/>
                </a:solidFill>
                <a:latin typeface="Arial"/>
                <a:cs typeface="Arial"/>
              </a:rPr>
              <a:t>but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not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dictionary</a:t>
            </a:r>
            <a:r>
              <a:rPr sz="3600" spc="-10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operations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like	</a:t>
            </a:r>
            <a:r>
              <a:rPr dirty="0"/>
              <a:t>l.keys()</a:t>
            </a:r>
            <a:endParaRPr sz="3600">
              <a:latin typeface="Arial"/>
              <a:cs typeface="Arial"/>
            </a:endParaRPr>
          </a:p>
          <a:p>
            <a:pPr marL="455930">
              <a:lnSpc>
                <a:spcPct val="100000"/>
              </a:lnSpc>
              <a:spcBef>
                <a:spcPts val="3379"/>
              </a:spcBef>
            </a:pP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Likewise,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after </a:t>
            </a:r>
            <a:r>
              <a:rPr dirty="0"/>
              <a:t>d = {}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, </a:t>
            </a:r>
            <a:r>
              <a:rPr dirty="0"/>
              <a:t>d.values()</a:t>
            </a:r>
            <a:r>
              <a:rPr spc="-1080" dirty="0"/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OK</a:t>
            </a:r>
            <a:endParaRPr sz="3600">
              <a:latin typeface="Arial"/>
              <a:cs typeface="Arial"/>
            </a:endParaRPr>
          </a:p>
          <a:p>
            <a:pPr marL="900430">
              <a:lnSpc>
                <a:spcPct val="100000"/>
              </a:lnSpc>
              <a:spcBef>
                <a:spcPts val="3379"/>
              </a:spcBef>
            </a:pP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… </a:t>
            </a:r>
            <a:r>
              <a:rPr sz="3600" spc="80" dirty="0">
                <a:solidFill>
                  <a:srgbClr val="53585F"/>
                </a:solidFill>
                <a:latin typeface="Arial"/>
                <a:cs typeface="Arial"/>
              </a:rPr>
              <a:t>but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not</a:t>
            </a:r>
            <a:r>
              <a:rPr sz="3600" spc="-9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dirty="0"/>
              <a:t>d.append()</a:t>
            </a:r>
            <a:endParaRPr sz="3600">
              <a:latin typeface="Arial"/>
              <a:cs typeface="Arial"/>
            </a:endParaRPr>
          </a:p>
          <a:p>
            <a:pPr marL="455930">
              <a:lnSpc>
                <a:spcPct val="100000"/>
              </a:lnSpc>
              <a:spcBef>
                <a:spcPts val="3379"/>
              </a:spcBef>
            </a:pP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Can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we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do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this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for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stacks,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queues, heaps,</a:t>
            </a:r>
            <a:r>
              <a:rPr sz="3600" spc="-19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…?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ts val="7800"/>
              </a:lnSpc>
              <a:spcBef>
                <a:spcPts val="1060"/>
              </a:spcBef>
            </a:pPr>
            <a:r>
              <a:rPr spc="-70" dirty="0"/>
              <a:t>Object</a:t>
            </a:r>
            <a:r>
              <a:rPr spc="-80" dirty="0"/>
              <a:t> </a:t>
            </a:r>
            <a:r>
              <a:rPr spc="-135" dirty="0"/>
              <a:t>Oriented  </a:t>
            </a:r>
            <a:r>
              <a:rPr spc="-90" dirty="0"/>
              <a:t>programming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6386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7460" y="45911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91960" y="55436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7460" y="64961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1960" y="74486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24000" y="3416300"/>
            <a:ext cx="8874760" cy="438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Data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type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definition</a:t>
            </a:r>
            <a:r>
              <a:rPr sz="3600" spc="-3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with</a:t>
            </a:r>
            <a:endParaRPr sz="3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3180"/>
              </a:spcBef>
            </a:pP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Public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interface</a:t>
            </a:r>
            <a:endParaRPr sz="3600">
              <a:latin typeface="Arial"/>
              <a:cs typeface="Arial"/>
            </a:endParaRPr>
          </a:p>
          <a:p>
            <a:pPr marL="457200" marR="1562735" indent="444500">
              <a:lnSpc>
                <a:spcPct val="173600"/>
              </a:lnSpc>
            </a:pP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Operations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allowed on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the</a:t>
            </a:r>
            <a:r>
              <a:rPr sz="3600" spc="-1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data  </a:t>
            </a: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Private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implementation</a:t>
            </a:r>
            <a:endParaRPr sz="3600">
              <a:latin typeface="Arial"/>
              <a:cs typeface="Arial"/>
            </a:endParaRPr>
          </a:p>
          <a:p>
            <a:pPr marL="901700">
              <a:lnSpc>
                <a:spcPct val="100000"/>
              </a:lnSpc>
              <a:spcBef>
                <a:spcPts val="3180"/>
              </a:spcBef>
            </a:pP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Match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the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specification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the</a:t>
            </a:r>
            <a:r>
              <a:rPr sz="3600" spc="-22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interface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79679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Classes </a:t>
            </a:r>
            <a:r>
              <a:rPr spc="-95" dirty="0"/>
              <a:t>and</a:t>
            </a:r>
            <a:r>
              <a:rPr spc="125" dirty="0"/>
              <a:t> </a:t>
            </a:r>
            <a:r>
              <a:rPr spc="-40" dirty="0"/>
              <a:t>objects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168702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7460" y="41212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91960" y="50737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91960" y="60262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2960" y="69787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7460" y="79312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24000" y="2946400"/>
            <a:ext cx="8646160" cy="5336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902422"/>
                </a:solidFill>
                <a:latin typeface="Arial"/>
                <a:cs typeface="Arial"/>
              </a:rPr>
              <a:t>Class</a:t>
            </a:r>
            <a:endParaRPr sz="3600">
              <a:latin typeface="Arial"/>
              <a:cs typeface="Arial"/>
            </a:endParaRPr>
          </a:p>
          <a:p>
            <a:pPr marL="901700" marR="3227705" indent="-444500">
              <a:lnSpc>
                <a:spcPct val="173600"/>
              </a:lnSpc>
            </a:pPr>
            <a:r>
              <a:rPr sz="3600" spc="-55" dirty="0">
                <a:solidFill>
                  <a:srgbClr val="53585F"/>
                </a:solidFill>
                <a:latin typeface="Arial"/>
                <a:cs typeface="Arial"/>
              </a:rPr>
              <a:t>Template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for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data</a:t>
            </a:r>
            <a:r>
              <a:rPr sz="3600" spc="-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type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How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data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</a:t>
            </a:r>
            <a:r>
              <a:rPr sz="3600" spc="-1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stored</a:t>
            </a:r>
            <a:endParaRPr sz="3600">
              <a:latin typeface="Arial"/>
              <a:cs typeface="Arial"/>
            </a:endParaRPr>
          </a:p>
          <a:p>
            <a:pPr marL="12700" marR="5080" indent="889000">
              <a:lnSpc>
                <a:spcPct val="173600"/>
              </a:lnSpc>
            </a:pP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How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public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functions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manipulate</a:t>
            </a:r>
            <a:r>
              <a:rPr sz="3600" spc="-17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data  </a:t>
            </a:r>
            <a:r>
              <a:rPr sz="3600" spc="35" dirty="0">
                <a:solidFill>
                  <a:srgbClr val="902422"/>
                </a:solidFill>
                <a:latin typeface="Arial"/>
                <a:cs typeface="Arial"/>
              </a:rPr>
              <a:t>Object</a:t>
            </a:r>
            <a:endParaRPr sz="3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3180"/>
              </a:spcBef>
            </a:pP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Concrete instance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</a:t>
            </a:r>
            <a:r>
              <a:rPr sz="3600" spc="-4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template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79679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Classes </a:t>
            </a:r>
            <a:r>
              <a:rPr spc="-95" dirty="0"/>
              <a:t>and</a:t>
            </a:r>
            <a:r>
              <a:rPr spc="125" dirty="0"/>
              <a:t> </a:t>
            </a:r>
            <a:r>
              <a:rPr spc="-40" dirty="0"/>
              <a:t>objects</a:t>
            </a:r>
          </a:p>
        </p:txBody>
      </p:sp>
      <p:sp>
        <p:nvSpPr>
          <p:cNvPr id="3" name="object 3"/>
          <p:cNvSpPr/>
          <p:nvPr/>
        </p:nvSpPr>
        <p:spPr>
          <a:xfrm>
            <a:off x="2566133" y="3698288"/>
            <a:ext cx="483234" cy="0"/>
          </a:xfrm>
          <a:custGeom>
            <a:avLst/>
            <a:gdLst/>
            <a:ahLst/>
            <a:cxnLst/>
            <a:rect l="l" t="t" r="r" b="b"/>
            <a:pathLst>
              <a:path w="483235">
                <a:moveTo>
                  <a:pt x="0" y="0"/>
                </a:moveTo>
                <a:lnTo>
                  <a:pt x="482883" y="0"/>
                </a:lnTo>
              </a:path>
            </a:pathLst>
          </a:custGeom>
          <a:ln w="30577">
            <a:solidFill>
              <a:srgbClr val="588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14784" y="3698288"/>
            <a:ext cx="483234" cy="0"/>
          </a:xfrm>
          <a:custGeom>
            <a:avLst/>
            <a:gdLst/>
            <a:ahLst/>
            <a:cxnLst/>
            <a:rect l="l" t="t" r="r" b="b"/>
            <a:pathLst>
              <a:path w="483235">
                <a:moveTo>
                  <a:pt x="0" y="0"/>
                </a:moveTo>
                <a:lnTo>
                  <a:pt x="482883" y="0"/>
                </a:lnTo>
              </a:path>
            </a:pathLst>
          </a:custGeom>
          <a:ln w="30577">
            <a:solidFill>
              <a:srgbClr val="588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pc="0" dirty="0"/>
              <a:t>class</a:t>
            </a:r>
            <a:r>
              <a:rPr dirty="0"/>
              <a:t> </a:t>
            </a:r>
            <a:r>
              <a:rPr spc="5" dirty="0"/>
              <a:t>Heap:</a:t>
            </a:r>
          </a:p>
          <a:p>
            <a:pPr marL="495300">
              <a:lnSpc>
                <a:spcPct val="100000"/>
              </a:lnSpc>
              <a:spcBef>
                <a:spcPts val="515"/>
              </a:spcBef>
              <a:tabLst>
                <a:tab pos="1943735" algn="l"/>
                <a:tab pos="3392170" algn="l"/>
              </a:tabLst>
            </a:pPr>
            <a:r>
              <a:rPr spc="0" dirty="0"/>
              <a:t>def	</a:t>
            </a:r>
            <a:r>
              <a:rPr spc="5" dirty="0"/>
              <a:t>init	(self,l):</a:t>
            </a:r>
          </a:p>
          <a:p>
            <a:pPr marL="977900">
              <a:lnSpc>
                <a:spcPct val="100000"/>
              </a:lnSpc>
              <a:spcBef>
                <a:spcPts val="515"/>
              </a:spcBef>
            </a:pPr>
            <a:r>
              <a:rPr spc="5" dirty="0">
                <a:solidFill>
                  <a:srgbClr val="902422"/>
                </a:solidFill>
              </a:rPr>
              <a:t># </a:t>
            </a:r>
            <a:r>
              <a:rPr spc="0" dirty="0">
                <a:solidFill>
                  <a:srgbClr val="902422"/>
                </a:solidFill>
              </a:rPr>
              <a:t>Create</a:t>
            </a:r>
            <a:r>
              <a:rPr spc="-80" dirty="0">
                <a:solidFill>
                  <a:srgbClr val="902422"/>
                </a:solidFill>
              </a:rPr>
              <a:t> </a:t>
            </a:r>
            <a:r>
              <a:rPr spc="5" dirty="0">
                <a:solidFill>
                  <a:srgbClr val="902422"/>
                </a:solidFill>
              </a:rPr>
              <a:t>heap</a:t>
            </a:r>
          </a:p>
          <a:p>
            <a:pPr marL="977900">
              <a:lnSpc>
                <a:spcPct val="100000"/>
              </a:lnSpc>
              <a:spcBef>
                <a:spcPts val="515"/>
              </a:spcBef>
            </a:pPr>
            <a:r>
              <a:rPr spc="5" dirty="0">
                <a:solidFill>
                  <a:srgbClr val="902422"/>
                </a:solidFill>
              </a:rPr>
              <a:t># </a:t>
            </a:r>
            <a:r>
              <a:rPr spc="0" dirty="0">
                <a:solidFill>
                  <a:srgbClr val="902422"/>
                </a:solidFill>
              </a:rPr>
              <a:t>from list</a:t>
            </a:r>
            <a:r>
              <a:rPr spc="-70" dirty="0">
                <a:solidFill>
                  <a:srgbClr val="902422"/>
                </a:solidFill>
              </a:rPr>
              <a:t> </a:t>
            </a:r>
            <a:r>
              <a:rPr spc="5" dirty="0">
                <a:solidFill>
                  <a:srgbClr val="902422"/>
                </a:solidFill>
              </a:rPr>
              <a:t>l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15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5"/>
              </a:spcBef>
            </a:pPr>
            <a:r>
              <a:rPr spc="0" dirty="0"/>
              <a:t>def</a:t>
            </a:r>
            <a:r>
              <a:rPr spc="-10" dirty="0"/>
              <a:t> </a:t>
            </a:r>
            <a:r>
              <a:rPr spc="5" dirty="0"/>
              <a:t>insert(self,x):</a:t>
            </a:r>
          </a:p>
          <a:p>
            <a:pPr marL="977900">
              <a:lnSpc>
                <a:spcPct val="100000"/>
              </a:lnSpc>
              <a:spcBef>
                <a:spcPts val="520"/>
              </a:spcBef>
            </a:pPr>
            <a:r>
              <a:rPr spc="5" dirty="0">
                <a:solidFill>
                  <a:srgbClr val="902422"/>
                </a:solidFill>
              </a:rPr>
              <a:t># </a:t>
            </a:r>
            <a:r>
              <a:rPr spc="0" dirty="0">
                <a:solidFill>
                  <a:srgbClr val="902422"/>
                </a:solidFill>
              </a:rPr>
              <a:t>insert </a:t>
            </a:r>
            <a:r>
              <a:rPr spc="5" dirty="0">
                <a:solidFill>
                  <a:srgbClr val="902422"/>
                </a:solidFill>
              </a:rPr>
              <a:t>x </a:t>
            </a:r>
            <a:r>
              <a:rPr spc="0" dirty="0">
                <a:solidFill>
                  <a:srgbClr val="902422"/>
                </a:solidFill>
              </a:rPr>
              <a:t>into</a:t>
            </a:r>
            <a:r>
              <a:rPr spc="-65" dirty="0">
                <a:solidFill>
                  <a:srgbClr val="902422"/>
                </a:solidFill>
              </a:rPr>
              <a:t> </a:t>
            </a:r>
            <a:r>
              <a:rPr spc="5" dirty="0">
                <a:solidFill>
                  <a:srgbClr val="902422"/>
                </a:solidFill>
              </a:rPr>
              <a:t>heap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15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</a:pPr>
            <a:r>
              <a:rPr spc="0" dirty="0"/>
              <a:t>def</a:t>
            </a:r>
            <a:r>
              <a:rPr spc="-30" dirty="0"/>
              <a:t> </a:t>
            </a:r>
            <a:r>
              <a:rPr spc="5" dirty="0"/>
              <a:t>delete_max(self):</a:t>
            </a:r>
          </a:p>
          <a:p>
            <a:pPr marL="977900">
              <a:lnSpc>
                <a:spcPct val="100000"/>
              </a:lnSpc>
              <a:spcBef>
                <a:spcPts val="515"/>
              </a:spcBef>
            </a:pPr>
            <a:r>
              <a:rPr spc="5" dirty="0">
                <a:solidFill>
                  <a:srgbClr val="902422"/>
                </a:solidFill>
              </a:rPr>
              <a:t># </a:t>
            </a:r>
            <a:r>
              <a:rPr spc="0" dirty="0">
                <a:solidFill>
                  <a:srgbClr val="902422"/>
                </a:solidFill>
              </a:rPr>
              <a:t>return max</a:t>
            </a:r>
            <a:r>
              <a:rPr spc="-60" dirty="0">
                <a:solidFill>
                  <a:srgbClr val="902422"/>
                </a:solidFill>
              </a:rPr>
              <a:t> </a:t>
            </a:r>
            <a:r>
              <a:rPr spc="5" dirty="0">
                <a:solidFill>
                  <a:srgbClr val="902422"/>
                </a:solidFill>
              </a:rPr>
              <a:t>element</a:t>
            </a:r>
          </a:p>
        </p:txBody>
      </p:sp>
      <p:sp>
        <p:nvSpPr>
          <p:cNvPr id="6" name="object 6"/>
          <p:cNvSpPr/>
          <p:nvPr/>
        </p:nvSpPr>
        <p:spPr>
          <a:xfrm>
            <a:off x="9659707" y="3634943"/>
            <a:ext cx="488315" cy="0"/>
          </a:xfrm>
          <a:custGeom>
            <a:avLst/>
            <a:gdLst/>
            <a:ahLst/>
            <a:cxnLst/>
            <a:rect l="l" t="t" r="r" b="b"/>
            <a:pathLst>
              <a:path w="488315">
                <a:moveTo>
                  <a:pt x="0" y="0"/>
                </a:moveTo>
                <a:lnTo>
                  <a:pt x="487761" y="0"/>
                </a:lnTo>
              </a:path>
            </a:pathLst>
          </a:custGeom>
          <a:ln w="30886">
            <a:solidFill>
              <a:srgbClr val="8F23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22990" y="3634943"/>
            <a:ext cx="488315" cy="0"/>
          </a:xfrm>
          <a:custGeom>
            <a:avLst/>
            <a:gdLst/>
            <a:ahLst/>
            <a:cxnLst/>
            <a:rect l="l" t="t" r="r" b="b"/>
            <a:pathLst>
              <a:path w="488315">
                <a:moveTo>
                  <a:pt x="0" y="0"/>
                </a:moveTo>
                <a:lnTo>
                  <a:pt x="487761" y="0"/>
                </a:lnTo>
              </a:path>
            </a:pathLst>
          </a:custGeom>
          <a:ln w="30886">
            <a:solidFill>
              <a:srgbClr val="8F23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/>
              <a:t># </a:t>
            </a:r>
            <a:r>
              <a:rPr spc="-5" dirty="0"/>
              <a:t>Create</a:t>
            </a:r>
            <a:r>
              <a:rPr spc="-60" dirty="0"/>
              <a:t> </a:t>
            </a:r>
            <a:r>
              <a:rPr dirty="0"/>
              <a:t>object,</a:t>
            </a:r>
          </a:p>
          <a:p>
            <a:pPr marL="12700" marR="5080">
              <a:lnSpc>
                <a:spcPct val="112000"/>
              </a:lnSpc>
              <a:tabLst>
                <a:tab pos="2451100" algn="l"/>
                <a:tab pos="3914140" algn="l"/>
              </a:tabLst>
            </a:pPr>
            <a:r>
              <a:rPr dirty="0"/>
              <a:t>#</a:t>
            </a:r>
            <a:r>
              <a:rPr spc="-5" dirty="0"/>
              <a:t> call</a:t>
            </a:r>
            <a:r>
              <a:rPr dirty="0"/>
              <a:t>s	init	()  </a:t>
            </a:r>
            <a:r>
              <a:rPr dirty="0">
                <a:solidFill>
                  <a:srgbClr val="59824B"/>
                </a:solidFill>
              </a:rPr>
              <a:t>l =</a:t>
            </a:r>
            <a:r>
              <a:rPr spc="-45" dirty="0">
                <a:solidFill>
                  <a:srgbClr val="59824B"/>
                </a:solidFill>
              </a:rPr>
              <a:t> </a:t>
            </a:r>
            <a:r>
              <a:rPr dirty="0">
                <a:solidFill>
                  <a:srgbClr val="59824B"/>
                </a:solidFill>
              </a:rPr>
              <a:t>[14,32,15]</a:t>
            </a: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>
                <a:solidFill>
                  <a:srgbClr val="59824B"/>
                </a:solidFill>
              </a:rPr>
              <a:t>h =</a:t>
            </a:r>
            <a:r>
              <a:rPr spc="-35" dirty="0">
                <a:solidFill>
                  <a:srgbClr val="59824B"/>
                </a:solidFill>
              </a:rPr>
              <a:t> </a:t>
            </a:r>
            <a:r>
              <a:rPr dirty="0">
                <a:solidFill>
                  <a:srgbClr val="59824B"/>
                </a:solidFill>
              </a:rPr>
              <a:t>Heap(l)</a:t>
            </a:r>
          </a:p>
          <a:p>
            <a:pPr marL="12700" marR="248920">
              <a:lnSpc>
                <a:spcPct val="112000"/>
              </a:lnSpc>
              <a:spcBef>
                <a:spcPts val="3195"/>
              </a:spcBef>
            </a:pPr>
            <a:r>
              <a:rPr dirty="0"/>
              <a:t># </a:t>
            </a:r>
            <a:r>
              <a:rPr spc="-5" dirty="0"/>
              <a:t>Apply</a:t>
            </a:r>
            <a:r>
              <a:rPr spc="-105" dirty="0"/>
              <a:t> </a:t>
            </a:r>
            <a:r>
              <a:rPr dirty="0"/>
              <a:t>operation  </a:t>
            </a:r>
            <a:r>
              <a:rPr dirty="0">
                <a:solidFill>
                  <a:srgbClr val="59824B"/>
                </a:solidFill>
              </a:rPr>
              <a:t>h.insert(17)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>
                <a:solidFill>
                  <a:srgbClr val="59824B"/>
                </a:solidFill>
              </a:rPr>
              <a:t>h.insert(28)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59824B"/>
                </a:solidFill>
              </a:rPr>
              <a:t>v =</a:t>
            </a:r>
            <a:r>
              <a:rPr spc="-110" dirty="0">
                <a:solidFill>
                  <a:srgbClr val="59824B"/>
                </a:solidFill>
              </a:rPr>
              <a:t> </a:t>
            </a:r>
            <a:r>
              <a:rPr dirty="0">
                <a:solidFill>
                  <a:srgbClr val="59824B"/>
                </a:solidFill>
              </a:rPr>
              <a:t>h.delete_max()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380237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3719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7460" y="43244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7460" y="52769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2960" y="67755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2960" y="77280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24000" y="3149600"/>
            <a:ext cx="9904095" cy="493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An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abstract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data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type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black </a:t>
            </a:r>
            <a:r>
              <a:rPr sz="3600" spc="80" dirty="0">
                <a:solidFill>
                  <a:srgbClr val="53585F"/>
                </a:solidFill>
                <a:latin typeface="Arial"/>
                <a:cs typeface="Arial"/>
              </a:rPr>
              <a:t>box</a:t>
            </a:r>
            <a:r>
              <a:rPr sz="3600" spc="-4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description</a:t>
            </a:r>
            <a:endParaRPr sz="3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3180"/>
              </a:spcBef>
            </a:pP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Public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interface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—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update/query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the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data</a:t>
            </a:r>
            <a:r>
              <a:rPr sz="3600" spc="-8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type</a:t>
            </a:r>
            <a:endParaRPr sz="3600">
              <a:latin typeface="Arial"/>
              <a:cs typeface="Arial"/>
            </a:endParaRPr>
          </a:p>
          <a:p>
            <a:pPr marL="457200" marR="605790">
              <a:lnSpc>
                <a:spcPts val="4300"/>
              </a:lnSpc>
              <a:spcBef>
                <a:spcPts val="3340"/>
              </a:spcBef>
            </a:pP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Private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implementation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—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change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does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not 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aﬀect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functionality</a:t>
            </a:r>
            <a:endParaRPr sz="3600">
              <a:latin typeface="Arial"/>
              <a:cs typeface="Arial"/>
            </a:endParaRPr>
          </a:p>
          <a:p>
            <a:pPr marL="12700" marR="1576070">
              <a:lnSpc>
                <a:spcPts val="7500"/>
              </a:lnSpc>
              <a:spcBef>
                <a:spcPts val="640"/>
              </a:spcBef>
            </a:pP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Classes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and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objects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can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be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used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for</a:t>
            </a:r>
            <a:r>
              <a:rPr sz="3600" spc="-17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this 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More details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in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the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next</a:t>
            </a:r>
            <a:r>
              <a:rPr sz="3600" spc="-5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lecture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58AA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223</Words>
  <Application>Microsoft Macintosh PowerPoint</Application>
  <PresentationFormat>Custom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Times New Roman</vt:lpstr>
      <vt:lpstr>Office Theme</vt:lpstr>
      <vt:lpstr>Data structures</vt:lpstr>
      <vt:lpstr>Abstract datatype</vt:lpstr>
      <vt:lpstr>Black box view</vt:lpstr>
      <vt:lpstr>Built in datatypes</vt:lpstr>
      <vt:lpstr>Object Oriented  programming</vt:lpstr>
      <vt:lpstr>Classes and objects</vt:lpstr>
      <vt:lpstr>Classes and objects</vt:lpstr>
      <vt:lpstr>Summary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cp:lastModifiedBy>Microsoft Office User</cp:lastModifiedBy>
  <cp:revision>1</cp:revision>
  <dcterms:created xsi:type="dcterms:W3CDTF">2018-03-16T18:51:47Z</dcterms:created>
  <dcterms:modified xsi:type="dcterms:W3CDTF">2018-03-16T18:53:32Z</dcterms:modified>
</cp:coreProperties>
</file>