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>
      <p:cViewPr varScale="1">
        <p:scale>
          <a:sx n="66" d="100"/>
          <a:sy n="66" d="100"/>
        </p:scale>
        <p:origin x="163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04900" y="2658567"/>
            <a:ext cx="5819775" cy="548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96200" y="2595879"/>
            <a:ext cx="4415790" cy="561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0242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914400"/>
            <a:ext cx="10845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9497" y="3117088"/>
            <a:ext cx="541528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967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Classes </a:t>
            </a:r>
            <a:r>
              <a:rPr spc="-95" dirty="0"/>
              <a:t>and</a:t>
            </a:r>
            <a:r>
              <a:rPr spc="125" dirty="0"/>
              <a:t> </a:t>
            </a:r>
            <a:r>
              <a:rPr spc="-40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168702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1212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1960" y="50737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1960" y="6026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960" y="69787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7460" y="79312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000" y="2946400"/>
            <a:ext cx="8646160" cy="533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902422"/>
                </a:solidFill>
                <a:latin typeface="Arial"/>
                <a:cs typeface="Arial"/>
              </a:rPr>
              <a:t>Class</a:t>
            </a:r>
            <a:endParaRPr sz="3600">
              <a:latin typeface="Arial"/>
              <a:cs typeface="Arial"/>
            </a:endParaRPr>
          </a:p>
          <a:p>
            <a:pPr marL="901700" marR="3227705" indent="-444500">
              <a:lnSpc>
                <a:spcPct val="173600"/>
              </a:lnSpc>
            </a:pPr>
            <a:r>
              <a:rPr sz="3600" spc="-55" dirty="0">
                <a:solidFill>
                  <a:srgbClr val="53585F"/>
                </a:solidFill>
                <a:latin typeface="Arial"/>
                <a:cs typeface="Arial"/>
              </a:rPr>
              <a:t>Template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data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type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How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data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600" spc="-1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stored</a:t>
            </a:r>
            <a:endParaRPr sz="3600">
              <a:latin typeface="Arial"/>
              <a:cs typeface="Arial"/>
            </a:endParaRPr>
          </a:p>
          <a:p>
            <a:pPr marL="12700" marR="5080" indent="889000">
              <a:lnSpc>
                <a:spcPct val="173600"/>
              </a:lnSpc>
            </a:pP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How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public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functions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manipulate</a:t>
            </a:r>
            <a:r>
              <a:rPr sz="3600" spc="-17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data  </a:t>
            </a:r>
            <a:r>
              <a:rPr sz="3600" spc="35" dirty="0">
                <a:solidFill>
                  <a:srgbClr val="902422"/>
                </a:solidFill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Concrete instance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600" spc="-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template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7157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Special</a:t>
            </a:r>
            <a:r>
              <a:rPr spc="-55" dirty="0"/>
              <a:t> </a:t>
            </a:r>
            <a:r>
              <a:rPr spc="-8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1231" y="2955784"/>
            <a:ext cx="161965" cy="161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5100" y="3175890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229" y="0"/>
                </a:lnTo>
              </a:path>
            </a:pathLst>
          </a:custGeom>
          <a:ln w="27180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2789" y="3175890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229" y="0"/>
                </a:lnTo>
              </a:path>
            </a:pathLst>
          </a:custGeom>
          <a:ln w="27180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169" y="3799885"/>
            <a:ext cx="169820" cy="16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1231" y="4623548"/>
            <a:ext cx="161965" cy="161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35100" y="483958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229" y="0"/>
                </a:lnTo>
              </a:path>
            </a:pathLst>
          </a:custGeom>
          <a:ln w="27180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8174" y="483958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229" y="0"/>
                </a:lnTo>
              </a:path>
            </a:pathLst>
          </a:custGeom>
          <a:ln w="27180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6169" y="5467649"/>
            <a:ext cx="169820" cy="16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5117" y="6140256"/>
            <a:ext cx="150950" cy="1509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17620" y="636358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229" y="0"/>
                </a:lnTo>
              </a:path>
            </a:pathLst>
          </a:custGeom>
          <a:ln w="27180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90694" y="636358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229" y="0"/>
                </a:lnTo>
              </a:path>
            </a:pathLst>
          </a:custGeom>
          <a:ln w="27180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6169" y="6814644"/>
            <a:ext cx="169820" cy="169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07755" y="787488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160" y="0"/>
                </a:lnTo>
              </a:path>
            </a:pathLst>
          </a:custGeom>
          <a:ln w="27180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0655" y="787488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160" y="0"/>
                </a:lnTo>
              </a:path>
            </a:pathLst>
          </a:custGeom>
          <a:ln w="27180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36700" y="2791967"/>
            <a:ext cx="9683115" cy="5623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114"/>
              </a:spcBef>
              <a:tabLst>
                <a:tab pos="1614805" algn="l"/>
              </a:tabLst>
            </a:pP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init	()</a:t>
            </a:r>
            <a:endParaRPr sz="2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3090"/>
              </a:spcBef>
            </a:pPr>
            <a:r>
              <a:rPr sz="3150" spc="15" dirty="0">
                <a:solidFill>
                  <a:srgbClr val="53585F"/>
                </a:solidFill>
                <a:latin typeface="Arial"/>
                <a:cs typeface="Arial"/>
              </a:rPr>
              <a:t>Constructor, </a:t>
            </a:r>
            <a:r>
              <a:rPr sz="3150" spc="25" dirty="0">
                <a:solidFill>
                  <a:srgbClr val="53585F"/>
                </a:solidFill>
                <a:latin typeface="Arial"/>
                <a:cs typeface="Arial"/>
              </a:rPr>
              <a:t>called </a:t>
            </a:r>
            <a:r>
              <a:rPr sz="3150" spc="15" dirty="0">
                <a:solidFill>
                  <a:srgbClr val="53585F"/>
                </a:solidFill>
                <a:latin typeface="Arial"/>
                <a:cs typeface="Arial"/>
              </a:rPr>
              <a:t>when </a:t>
            </a:r>
            <a:r>
              <a:rPr sz="3150" spc="60" dirty="0">
                <a:solidFill>
                  <a:srgbClr val="53585F"/>
                </a:solidFill>
                <a:latin typeface="Arial"/>
                <a:cs typeface="Arial"/>
              </a:rPr>
              <a:t>object </a:t>
            </a:r>
            <a:r>
              <a:rPr sz="3150" spc="0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150" spc="-1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50" spc="15" dirty="0">
                <a:solidFill>
                  <a:srgbClr val="53585F"/>
                </a:solidFill>
                <a:latin typeface="Arial"/>
                <a:cs typeface="Arial"/>
              </a:rPr>
              <a:t>created</a:t>
            </a:r>
            <a:endParaRPr sz="3150">
              <a:latin typeface="Arial"/>
              <a:cs typeface="Arial"/>
            </a:endParaRPr>
          </a:p>
          <a:p>
            <a:pPr marL="327025">
              <a:lnSpc>
                <a:spcPct val="100000"/>
              </a:lnSpc>
              <a:spcBef>
                <a:spcPts val="2870"/>
              </a:spcBef>
              <a:tabLst>
                <a:tab pos="1400175" algn="l"/>
              </a:tabLst>
            </a:pP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str	()</a:t>
            </a:r>
            <a:endParaRPr sz="2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3090"/>
              </a:spcBef>
            </a:pPr>
            <a:r>
              <a:rPr sz="3150" spc="0" dirty="0">
                <a:solidFill>
                  <a:srgbClr val="53585F"/>
                </a:solidFill>
                <a:latin typeface="Arial"/>
                <a:cs typeface="Arial"/>
              </a:rPr>
              <a:t>Return </a:t>
            </a:r>
            <a:r>
              <a:rPr sz="3150" spc="30" dirty="0">
                <a:solidFill>
                  <a:srgbClr val="53585F"/>
                </a:solidFill>
                <a:latin typeface="Arial"/>
                <a:cs typeface="Arial"/>
              </a:rPr>
              <a:t>string </a:t>
            </a:r>
            <a:r>
              <a:rPr sz="3150" spc="5" dirty="0">
                <a:solidFill>
                  <a:srgbClr val="53585F"/>
                </a:solidFill>
                <a:latin typeface="Arial"/>
                <a:cs typeface="Arial"/>
              </a:rPr>
              <a:t>representation </a:t>
            </a:r>
            <a:r>
              <a:rPr sz="3150" spc="55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150" spc="-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50" spc="60" dirty="0">
                <a:solidFill>
                  <a:srgbClr val="53585F"/>
                </a:solidFill>
                <a:latin typeface="Arial"/>
                <a:cs typeface="Arial"/>
              </a:rPr>
              <a:t>object</a:t>
            </a:r>
            <a:endParaRPr sz="315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770"/>
              </a:spcBef>
              <a:tabLst>
                <a:tab pos="2651125" algn="l"/>
                <a:tab pos="3509645" algn="l"/>
                <a:tab pos="4582795" algn="l"/>
              </a:tabLst>
            </a:pP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str(o) ==	o.	str	()</a:t>
            </a:r>
            <a:endParaRPr sz="2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1690"/>
              </a:spcBef>
            </a:pPr>
            <a:r>
              <a:rPr sz="3150" spc="35" dirty="0">
                <a:solidFill>
                  <a:srgbClr val="53585F"/>
                </a:solidFill>
                <a:latin typeface="Arial"/>
                <a:cs typeface="Arial"/>
              </a:rPr>
              <a:t>Implicitly </a:t>
            </a:r>
            <a:r>
              <a:rPr sz="3150" spc="25" dirty="0">
                <a:solidFill>
                  <a:srgbClr val="53585F"/>
                </a:solidFill>
                <a:latin typeface="Arial"/>
                <a:cs typeface="Arial"/>
              </a:rPr>
              <a:t>invoked </a:t>
            </a:r>
            <a:r>
              <a:rPr sz="3150" spc="60" dirty="0">
                <a:solidFill>
                  <a:srgbClr val="53585F"/>
                </a:solidFill>
                <a:latin typeface="Arial"/>
                <a:cs typeface="Arial"/>
              </a:rPr>
              <a:t>by</a:t>
            </a:r>
            <a:r>
              <a:rPr sz="3150" spc="-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print()</a:t>
            </a:r>
            <a:endParaRPr sz="2800">
              <a:latin typeface="Courier New"/>
              <a:cs typeface="Courier New"/>
            </a:endParaRPr>
          </a:p>
          <a:p>
            <a:pPr marL="441325" marR="5080" indent="-429259">
              <a:lnSpc>
                <a:spcPct val="110100"/>
              </a:lnSpc>
              <a:spcBef>
                <a:spcPts val="2730"/>
              </a:spcBef>
              <a:tabLst>
                <a:tab pos="1299845" algn="l"/>
                <a:tab pos="2372995" algn="l"/>
                <a:tab pos="4304665" algn="l"/>
              </a:tabLst>
            </a:pP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def	str	(self):	</a:t>
            </a:r>
            <a:r>
              <a:rPr sz="2800" spc="0" dirty="0">
                <a:solidFill>
                  <a:srgbClr val="902422"/>
                </a:solidFill>
                <a:latin typeface="Courier New"/>
                <a:cs typeface="Courier New"/>
              </a:rPr>
              <a:t># For Point()  </a:t>
            </a:r>
            <a:r>
              <a:rPr sz="2800" spc="0" dirty="0">
                <a:solidFill>
                  <a:srgbClr val="59824B"/>
                </a:solidFill>
                <a:latin typeface="Courier New"/>
                <a:cs typeface="Courier New"/>
              </a:rPr>
              <a:t>return('('+str(self.x)+','+str(self.y)+')')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7157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Special</a:t>
            </a:r>
            <a:r>
              <a:rPr spc="-55" dirty="0"/>
              <a:t> </a:t>
            </a:r>
            <a:r>
              <a:rPr spc="-8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1744" y="2987633"/>
            <a:ext cx="171167" cy="171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0500" y="3214762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618" y="0"/>
                </a:lnTo>
              </a:path>
            </a:pathLst>
          </a:custGeom>
          <a:ln w="28724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4545" y="3214762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618" y="0"/>
                </a:lnTo>
              </a:path>
            </a:pathLst>
          </a:custGeom>
          <a:ln w="28724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707" y="3879636"/>
            <a:ext cx="179468" cy="179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5595" y="4776171"/>
            <a:ext cx="159528" cy="1595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30867" y="4992762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618" y="0"/>
                </a:lnTo>
              </a:path>
            </a:pathLst>
          </a:custGeom>
          <a:ln w="28724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4912" y="4992762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618" y="0"/>
                </a:lnTo>
              </a:path>
            </a:pathLst>
          </a:custGeom>
          <a:ln w="28724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05830" y="4587747"/>
            <a:ext cx="9328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(p2)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56525" y="5869062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544" y="0"/>
                </a:lnTo>
              </a:path>
            </a:pathLst>
          </a:custGeom>
          <a:ln w="28724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90385" y="5869062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544" y="0"/>
                </a:lnTo>
              </a:path>
            </a:pathLst>
          </a:custGeom>
          <a:ln w="28724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36700" y="2809748"/>
            <a:ext cx="4741545" cy="3133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125"/>
              </a:spcBef>
              <a:tabLst>
                <a:tab pos="1511300" algn="l"/>
              </a:tabLst>
            </a:pP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add	()</a:t>
            </a:r>
            <a:endParaRPr sz="2950">
              <a:latin typeface="Courier New"/>
              <a:cs typeface="Courier New"/>
            </a:endParaRPr>
          </a:p>
          <a:p>
            <a:pPr marL="419100" marR="5080">
              <a:lnSpc>
                <a:spcPct val="179100"/>
              </a:lnSpc>
              <a:spcBef>
                <a:spcPts val="80"/>
              </a:spcBef>
              <a:tabLst>
                <a:tab pos="4047490" algn="l"/>
              </a:tabLst>
            </a:pPr>
            <a:r>
              <a:rPr sz="3350" spc="10" dirty="0">
                <a:solidFill>
                  <a:srgbClr val="53585F"/>
                </a:solidFill>
                <a:latin typeface="Arial"/>
                <a:cs typeface="Arial"/>
              </a:rPr>
              <a:t>Invoked </a:t>
            </a:r>
            <a:r>
              <a:rPr sz="3350" spc="35" dirty="0">
                <a:solidFill>
                  <a:srgbClr val="53585F"/>
                </a:solidFill>
                <a:latin typeface="Arial"/>
                <a:cs typeface="Arial"/>
              </a:rPr>
              <a:t>implicitly </a:t>
            </a:r>
            <a:r>
              <a:rPr sz="3350" spc="55" dirty="0">
                <a:solidFill>
                  <a:srgbClr val="53585F"/>
                </a:solidFill>
                <a:latin typeface="Arial"/>
                <a:cs typeface="Arial"/>
              </a:rPr>
              <a:t>by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+ 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1 +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2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= p1.</a:t>
            </a:r>
            <a:r>
              <a:rPr sz="2950" dirty="0">
                <a:solidFill>
                  <a:srgbClr val="59824B"/>
                </a:solidFill>
                <a:latin typeface="Courier New"/>
                <a:cs typeface="Courier New"/>
              </a:rPr>
              <a:t>	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add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72870" algn="l"/>
                <a:tab pos="2506980" algn="l"/>
              </a:tabLst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def	add	(self,p):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6477" y="5464047"/>
            <a:ext cx="297434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10" dirty="0">
                <a:solidFill>
                  <a:srgbClr val="902422"/>
                </a:solidFill>
                <a:latin typeface="Courier New"/>
                <a:cs typeface="Courier New"/>
              </a:rPr>
              <a:t># </a:t>
            </a:r>
            <a:r>
              <a:rPr sz="2950" spc="5" dirty="0">
                <a:solidFill>
                  <a:srgbClr val="902422"/>
                </a:solidFill>
                <a:latin typeface="Courier New"/>
                <a:cs typeface="Courier New"/>
              </a:rPr>
              <a:t>For</a:t>
            </a:r>
            <a:r>
              <a:rPr sz="2950" spc="-75" dirty="0">
                <a:solidFill>
                  <a:srgbClr val="902422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902422"/>
                </a:solidFill>
                <a:latin typeface="Courier New"/>
                <a:cs typeface="Courier New"/>
              </a:rPr>
              <a:t>Point()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0318" y="5959347"/>
            <a:ext cx="796417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return(Point(self.x+p.x,self.y+p.y)</a:t>
            </a:r>
            <a:endParaRPr sz="295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517650" y="6962647"/>
          <a:ext cx="709485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6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88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38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950" spc="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p1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9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950" spc="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Point(1,2)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spc="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p2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spc="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Point(2,5)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spc="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p3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2154555" algn="l"/>
                        </a:tabLst>
                      </a:pPr>
                      <a:r>
                        <a:rPr sz="2950" spc="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p1</a:t>
                      </a:r>
                      <a:r>
                        <a:rPr sz="2950" spc="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+ </a:t>
                      </a:r>
                      <a:r>
                        <a:rPr sz="2950" spc="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p2	</a:t>
                      </a:r>
                      <a:r>
                        <a:rPr sz="2950" spc="10" dirty="0">
                          <a:solidFill>
                            <a:srgbClr val="902422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spc="5" dirty="0">
                          <a:solidFill>
                            <a:srgbClr val="902422"/>
                          </a:solidFill>
                          <a:latin typeface="Courier New"/>
                          <a:cs typeface="Courier New"/>
                        </a:rPr>
                        <a:t>p3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spc="5" dirty="0">
                          <a:solidFill>
                            <a:srgbClr val="902422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spc="5" dirty="0">
                          <a:solidFill>
                            <a:srgbClr val="902422"/>
                          </a:solidFill>
                          <a:latin typeface="Courier New"/>
                          <a:cs typeface="Courier New"/>
                        </a:rPr>
                        <a:t>now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950" spc="10" dirty="0">
                          <a:solidFill>
                            <a:srgbClr val="902422"/>
                          </a:solidFill>
                          <a:latin typeface="Courier New"/>
                          <a:cs typeface="Courier New"/>
                        </a:rPr>
                        <a:t>(3,7)</a:t>
                      </a:r>
                      <a:endParaRPr sz="2950">
                        <a:latin typeface="Courier New"/>
                        <a:cs typeface="Courier New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7157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Special</a:t>
            </a:r>
            <a:r>
              <a:rPr spc="-55" dirty="0"/>
              <a:t> </a:t>
            </a:r>
            <a:r>
              <a:rPr spc="-8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2462" y="3608804"/>
            <a:ext cx="184052" cy="184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5900" y="3850843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4">
                <a:moveTo>
                  <a:pt x="0" y="0"/>
                </a:moveTo>
                <a:lnTo>
                  <a:pt x="487761" y="0"/>
                </a:lnTo>
              </a:path>
            </a:pathLst>
          </a:custGeom>
          <a:ln w="30886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9183" y="3850843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4">
                <a:moveTo>
                  <a:pt x="0" y="0"/>
                </a:moveTo>
                <a:lnTo>
                  <a:pt x="487761" y="0"/>
                </a:lnTo>
              </a:path>
            </a:pathLst>
          </a:custGeom>
          <a:ln w="30886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4567810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462" y="5539153"/>
            <a:ext cx="184052" cy="184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900" y="5781243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4">
                <a:moveTo>
                  <a:pt x="0" y="0"/>
                </a:moveTo>
                <a:lnTo>
                  <a:pt x="487681" y="0"/>
                </a:lnTo>
              </a:path>
            </a:pathLst>
          </a:custGeom>
          <a:ln w="30886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1263" y="5781243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4">
                <a:moveTo>
                  <a:pt x="0" y="0"/>
                </a:moveTo>
                <a:lnTo>
                  <a:pt x="487681" y="0"/>
                </a:lnTo>
              </a:path>
            </a:pathLst>
          </a:custGeom>
          <a:ln w="30886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4349" y="5781243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4">
                <a:moveTo>
                  <a:pt x="0" y="0"/>
                </a:moveTo>
                <a:lnTo>
                  <a:pt x="487681" y="0"/>
                </a:lnTo>
              </a:path>
            </a:pathLst>
          </a:custGeom>
          <a:ln w="30886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99712" y="5781243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4">
                <a:moveTo>
                  <a:pt x="0" y="0"/>
                </a:moveTo>
                <a:lnTo>
                  <a:pt x="487681" y="0"/>
                </a:lnTo>
              </a:path>
            </a:pathLst>
          </a:custGeom>
          <a:ln w="30886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0881" y="3416300"/>
            <a:ext cx="4240530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5740" algn="l"/>
              </a:tabLst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mult	()</a:t>
            </a:r>
            <a:endParaRPr sz="3200">
              <a:latin typeface="Courier New"/>
              <a:cs typeface="Courier New"/>
            </a:endParaRPr>
          </a:p>
          <a:p>
            <a:pPr marL="12700" marR="5080" indent="6985">
              <a:lnSpc>
                <a:spcPts val="7500"/>
              </a:lnSpc>
              <a:spcBef>
                <a:spcPts val="1060"/>
              </a:spcBef>
              <a:tabLst>
                <a:tab pos="987425" algn="l"/>
                <a:tab pos="2450465" algn="l"/>
                <a:tab pos="3425825" algn="l"/>
              </a:tabLst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Called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implicitly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by</a:t>
            </a:r>
            <a:r>
              <a:rPr sz="3600" spc="-1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*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lt	(),	gt	(),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62798" y="5781243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5">
                <a:moveTo>
                  <a:pt x="0" y="0"/>
                </a:moveTo>
                <a:lnTo>
                  <a:pt x="487681" y="0"/>
                </a:lnTo>
              </a:path>
            </a:pathLst>
          </a:custGeom>
          <a:ln w="30886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38162" y="5781243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5">
                <a:moveTo>
                  <a:pt x="0" y="0"/>
                </a:moveTo>
                <a:lnTo>
                  <a:pt x="487681" y="0"/>
                </a:lnTo>
              </a:path>
            </a:pathLst>
          </a:custGeom>
          <a:ln w="30886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37780" y="5346700"/>
            <a:ext cx="3195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7425" algn="l"/>
              </a:tabLst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le	(),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200" spc="-10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47460" y="6498159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2960" y="7473898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24000" y="6273800"/>
            <a:ext cx="8308975" cy="155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Called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implicitly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by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&lt;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&gt;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,</a:t>
            </a:r>
            <a:r>
              <a:rPr sz="3600" spc="-1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&lt;=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Many others, </a:t>
            </a:r>
            <a:r>
              <a:rPr sz="3600" spc="-50" dirty="0">
                <a:solidFill>
                  <a:srgbClr val="53585F"/>
                </a:solidFill>
                <a:latin typeface="Arial"/>
                <a:cs typeface="Arial"/>
              </a:rPr>
              <a:t>see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Python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documentation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967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Classes </a:t>
            </a:r>
            <a:r>
              <a:rPr spc="-95" dirty="0"/>
              <a:t>and</a:t>
            </a:r>
            <a:r>
              <a:rPr spc="125" dirty="0"/>
              <a:t> </a:t>
            </a:r>
            <a:r>
              <a:rPr spc="-40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2566133" y="3698288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5">
                <a:moveTo>
                  <a:pt x="0" y="0"/>
                </a:moveTo>
                <a:lnTo>
                  <a:pt x="482883" y="0"/>
                </a:lnTo>
              </a:path>
            </a:pathLst>
          </a:custGeom>
          <a:ln w="30577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4784" y="3698288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5">
                <a:moveTo>
                  <a:pt x="0" y="0"/>
                </a:moveTo>
                <a:lnTo>
                  <a:pt x="482883" y="0"/>
                </a:lnTo>
              </a:path>
            </a:pathLst>
          </a:custGeom>
          <a:ln w="30577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pc="0" dirty="0"/>
              <a:t>class</a:t>
            </a:r>
            <a:r>
              <a:rPr dirty="0"/>
              <a:t> </a:t>
            </a:r>
            <a:r>
              <a:rPr spc="5" dirty="0"/>
              <a:t>Heap:</a:t>
            </a:r>
          </a:p>
          <a:p>
            <a:pPr marL="495300">
              <a:lnSpc>
                <a:spcPct val="100000"/>
              </a:lnSpc>
              <a:spcBef>
                <a:spcPts val="515"/>
              </a:spcBef>
              <a:tabLst>
                <a:tab pos="1943735" algn="l"/>
                <a:tab pos="3392170" algn="l"/>
              </a:tabLst>
            </a:pPr>
            <a:r>
              <a:rPr spc="0" dirty="0"/>
              <a:t>def	</a:t>
            </a:r>
            <a:r>
              <a:rPr spc="5" dirty="0"/>
              <a:t>init	(self,l):</a:t>
            </a:r>
          </a:p>
          <a:p>
            <a:pPr marL="977900">
              <a:lnSpc>
                <a:spcPct val="100000"/>
              </a:lnSpc>
              <a:spcBef>
                <a:spcPts val="515"/>
              </a:spcBef>
            </a:pPr>
            <a:r>
              <a:rPr spc="5" dirty="0">
                <a:solidFill>
                  <a:srgbClr val="902422"/>
                </a:solidFill>
              </a:rPr>
              <a:t># </a:t>
            </a:r>
            <a:r>
              <a:rPr spc="0" dirty="0">
                <a:solidFill>
                  <a:srgbClr val="902422"/>
                </a:solidFill>
              </a:rPr>
              <a:t>Create</a:t>
            </a:r>
            <a:r>
              <a:rPr spc="-80" dirty="0">
                <a:solidFill>
                  <a:srgbClr val="902422"/>
                </a:solidFill>
              </a:rPr>
              <a:t> </a:t>
            </a:r>
            <a:r>
              <a:rPr spc="5" dirty="0">
                <a:solidFill>
                  <a:srgbClr val="902422"/>
                </a:solidFill>
              </a:rPr>
              <a:t>heap</a:t>
            </a:r>
          </a:p>
          <a:p>
            <a:pPr marL="977900">
              <a:lnSpc>
                <a:spcPct val="100000"/>
              </a:lnSpc>
              <a:spcBef>
                <a:spcPts val="515"/>
              </a:spcBef>
            </a:pPr>
            <a:r>
              <a:rPr spc="5" dirty="0">
                <a:solidFill>
                  <a:srgbClr val="902422"/>
                </a:solidFill>
              </a:rPr>
              <a:t># </a:t>
            </a:r>
            <a:r>
              <a:rPr spc="0" dirty="0">
                <a:solidFill>
                  <a:srgbClr val="902422"/>
                </a:solidFill>
              </a:rPr>
              <a:t>from list</a:t>
            </a:r>
            <a:r>
              <a:rPr spc="-70" dirty="0">
                <a:solidFill>
                  <a:srgbClr val="902422"/>
                </a:solidFill>
              </a:rPr>
              <a:t> </a:t>
            </a:r>
            <a:r>
              <a:rPr spc="5" dirty="0">
                <a:solidFill>
                  <a:srgbClr val="902422"/>
                </a:solidFill>
              </a:rPr>
              <a:t>l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5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pc="0" dirty="0"/>
              <a:t>def</a:t>
            </a:r>
            <a:r>
              <a:rPr spc="-10" dirty="0"/>
              <a:t> </a:t>
            </a:r>
            <a:r>
              <a:rPr spc="5" dirty="0"/>
              <a:t>insert(self,x):</a:t>
            </a:r>
          </a:p>
          <a:p>
            <a:pPr marL="977900">
              <a:lnSpc>
                <a:spcPct val="100000"/>
              </a:lnSpc>
              <a:spcBef>
                <a:spcPts val="520"/>
              </a:spcBef>
            </a:pPr>
            <a:r>
              <a:rPr spc="5" dirty="0">
                <a:solidFill>
                  <a:srgbClr val="902422"/>
                </a:solidFill>
              </a:rPr>
              <a:t># </a:t>
            </a:r>
            <a:r>
              <a:rPr spc="0" dirty="0">
                <a:solidFill>
                  <a:srgbClr val="902422"/>
                </a:solidFill>
              </a:rPr>
              <a:t>insert </a:t>
            </a:r>
            <a:r>
              <a:rPr spc="5" dirty="0">
                <a:solidFill>
                  <a:srgbClr val="902422"/>
                </a:solidFill>
              </a:rPr>
              <a:t>x </a:t>
            </a:r>
            <a:r>
              <a:rPr spc="0" dirty="0">
                <a:solidFill>
                  <a:srgbClr val="902422"/>
                </a:solidFill>
              </a:rPr>
              <a:t>into</a:t>
            </a:r>
            <a:r>
              <a:rPr spc="-65" dirty="0">
                <a:solidFill>
                  <a:srgbClr val="902422"/>
                </a:solidFill>
              </a:rPr>
              <a:t> </a:t>
            </a:r>
            <a:r>
              <a:rPr spc="5" dirty="0">
                <a:solidFill>
                  <a:srgbClr val="902422"/>
                </a:solidFill>
              </a:rPr>
              <a:t>heap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5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</a:pPr>
            <a:r>
              <a:rPr spc="0" dirty="0"/>
              <a:t>def</a:t>
            </a:r>
            <a:r>
              <a:rPr spc="-30" dirty="0"/>
              <a:t> </a:t>
            </a:r>
            <a:r>
              <a:rPr spc="5" dirty="0"/>
              <a:t>delete_max(self):</a:t>
            </a:r>
          </a:p>
          <a:p>
            <a:pPr marL="977900">
              <a:lnSpc>
                <a:spcPct val="100000"/>
              </a:lnSpc>
              <a:spcBef>
                <a:spcPts val="515"/>
              </a:spcBef>
            </a:pPr>
            <a:r>
              <a:rPr spc="5" dirty="0">
                <a:solidFill>
                  <a:srgbClr val="902422"/>
                </a:solidFill>
              </a:rPr>
              <a:t># </a:t>
            </a:r>
            <a:r>
              <a:rPr spc="0" dirty="0">
                <a:solidFill>
                  <a:srgbClr val="902422"/>
                </a:solidFill>
              </a:rPr>
              <a:t>return max</a:t>
            </a:r>
            <a:r>
              <a:rPr spc="-60" dirty="0">
                <a:solidFill>
                  <a:srgbClr val="902422"/>
                </a:solidFill>
              </a:rPr>
              <a:t> </a:t>
            </a:r>
            <a:r>
              <a:rPr spc="5" dirty="0">
                <a:solidFill>
                  <a:srgbClr val="902422"/>
                </a:solidFill>
              </a:rPr>
              <a:t>element</a:t>
            </a:r>
          </a:p>
        </p:txBody>
      </p:sp>
      <p:sp>
        <p:nvSpPr>
          <p:cNvPr id="6" name="object 6"/>
          <p:cNvSpPr/>
          <p:nvPr/>
        </p:nvSpPr>
        <p:spPr>
          <a:xfrm>
            <a:off x="9659707" y="3634943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5">
                <a:moveTo>
                  <a:pt x="0" y="0"/>
                </a:moveTo>
                <a:lnTo>
                  <a:pt x="487761" y="0"/>
                </a:lnTo>
              </a:path>
            </a:pathLst>
          </a:custGeom>
          <a:ln w="30886">
            <a:solidFill>
              <a:srgbClr val="8F23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22990" y="3634943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5">
                <a:moveTo>
                  <a:pt x="0" y="0"/>
                </a:moveTo>
                <a:lnTo>
                  <a:pt x="487761" y="0"/>
                </a:lnTo>
              </a:path>
            </a:pathLst>
          </a:custGeom>
          <a:ln w="30886">
            <a:solidFill>
              <a:srgbClr val="8F23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/>
              <a:t># </a:t>
            </a:r>
            <a:r>
              <a:rPr spc="-5" dirty="0"/>
              <a:t>Create</a:t>
            </a:r>
            <a:r>
              <a:rPr spc="-60" dirty="0"/>
              <a:t> </a:t>
            </a:r>
            <a:r>
              <a:rPr dirty="0"/>
              <a:t>object,</a:t>
            </a:r>
          </a:p>
          <a:p>
            <a:pPr marL="12700" marR="5080">
              <a:lnSpc>
                <a:spcPct val="112000"/>
              </a:lnSpc>
              <a:tabLst>
                <a:tab pos="2451100" algn="l"/>
                <a:tab pos="3914140" algn="l"/>
              </a:tabLst>
            </a:pPr>
            <a:r>
              <a:rPr dirty="0"/>
              <a:t>#</a:t>
            </a:r>
            <a:r>
              <a:rPr spc="-5" dirty="0"/>
              <a:t> call</a:t>
            </a:r>
            <a:r>
              <a:rPr dirty="0"/>
              <a:t>s	init	()  </a:t>
            </a:r>
            <a:r>
              <a:rPr dirty="0">
                <a:solidFill>
                  <a:srgbClr val="59824B"/>
                </a:solidFill>
              </a:rPr>
              <a:t>l =</a:t>
            </a:r>
            <a:r>
              <a:rPr spc="-45" dirty="0">
                <a:solidFill>
                  <a:srgbClr val="59824B"/>
                </a:solidFill>
              </a:rPr>
              <a:t> </a:t>
            </a:r>
            <a:r>
              <a:rPr dirty="0">
                <a:solidFill>
                  <a:srgbClr val="59824B"/>
                </a:solidFill>
              </a:rPr>
              <a:t>[14,32,15]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>
                <a:solidFill>
                  <a:srgbClr val="59824B"/>
                </a:solidFill>
              </a:rPr>
              <a:t>h =</a:t>
            </a:r>
            <a:r>
              <a:rPr spc="-35" dirty="0">
                <a:solidFill>
                  <a:srgbClr val="59824B"/>
                </a:solidFill>
              </a:rPr>
              <a:t> </a:t>
            </a:r>
            <a:r>
              <a:rPr dirty="0">
                <a:solidFill>
                  <a:srgbClr val="59824B"/>
                </a:solidFill>
              </a:rPr>
              <a:t>Heap(l)</a:t>
            </a:r>
          </a:p>
          <a:p>
            <a:pPr marL="12700" marR="248920">
              <a:lnSpc>
                <a:spcPct val="112000"/>
              </a:lnSpc>
              <a:spcBef>
                <a:spcPts val="3195"/>
              </a:spcBef>
            </a:pPr>
            <a:r>
              <a:rPr dirty="0"/>
              <a:t># </a:t>
            </a:r>
            <a:r>
              <a:rPr spc="-5" dirty="0"/>
              <a:t>Apply</a:t>
            </a:r>
            <a:r>
              <a:rPr spc="-105" dirty="0"/>
              <a:t> </a:t>
            </a:r>
            <a:r>
              <a:rPr dirty="0"/>
              <a:t>operation  </a:t>
            </a:r>
            <a:r>
              <a:rPr dirty="0">
                <a:solidFill>
                  <a:srgbClr val="59824B"/>
                </a:solidFill>
              </a:rPr>
              <a:t>h.insert(17)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59824B"/>
                </a:solidFill>
              </a:rPr>
              <a:t>h.insert(28)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59824B"/>
                </a:solidFill>
              </a:rPr>
              <a:t>v =</a:t>
            </a:r>
            <a:r>
              <a:rPr spc="-110" dirty="0">
                <a:solidFill>
                  <a:srgbClr val="59824B"/>
                </a:solidFill>
              </a:rPr>
              <a:t> </a:t>
            </a:r>
            <a:r>
              <a:rPr dirty="0">
                <a:solidFill>
                  <a:srgbClr val="59824B"/>
                </a:solidFill>
              </a:rPr>
              <a:t>h.delete_max()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851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Points </a:t>
            </a:r>
            <a:r>
              <a:rPr spc="-70" dirty="0"/>
              <a:t>on </a:t>
            </a:r>
            <a:r>
              <a:rPr spc="-270" dirty="0"/>
              <a:t>a</a:t>
            </a:r>
            <a:r>
              <a:rPr spc="105" dirty="0"/>
              <a:t> </a:t>
            </a:r>
            <a:r>
              <a:rPr spc="-165" dirty="0"/>
              <a:t>plane</a:t>
            </a:r>
          </a:p>
        </p:txBody>
      </p:sp>
      <p:sp>
        <p:nvSpPr>
          <p:cNvPr id="3" name="object 3"/>
          <p:cNvSpPr/>
          <p:nvPr/>
        </p:nvSpPr>
        <p:spPr>
          <a:xfrm>
            <a:off x="2551501" y="4739534"/>
            <a:ext cx="478155" cy="0"/>
          </a:xfrm>
          <a:custGeom>
            <a:avLst/>
            <a:gdLst/>
            <a:ahLst/>
            <a:cxnLst/>
            <a:rect l="l" t="t" r="r" b="b"/>
            <a:pathLst>
              <a:path w="478155">
                <a:moveTo>
                  <a:pt x="0" y="0"/>
                </a:moveTo>
                <a:lnTo>
                  <a:pt x="478006" y="0"/>
                </a:lnTo>
              </a:path>
            </a:pathLst>
          </a:custGeom>
          <a:ln w="30268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5519" y="4739534"/>
            <a:ext cx="478155" cy="0"/>
          </a:xfrm>
          <a:custGeom>
            <a:avLst/>
            <a:gdLst/>
            <a:ahLst/>
            <a:cxnLst/>
            <a:rect l="l" t="t" r="r" b="b"/>
            <a:pathLst>
              <a:path w="478154">
                <a:moveTo>
                  <a:pt x="0" y="0"/>
                </a:moveTo>
                <a:lnTo>
                  <a:pt x="478006" y="0"/>
                </a:lnTo>
              </a:path>
            </a:pathLst>
          </a:custGeom>
          <a:ln w="30268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0826" y="4313427"/>
            <a:ext cx="265493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(self,a,b):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900" y="3724554"/>
            <a:ext cx="3371215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0220" marR="482600" indent="-478155">
              <a:lnSpc>
                <a:spcPct val="112900"/>
              </a:lnSpc>
              <a:spcBef>
                <a:spcPts val="90"/>
              </a:spcBef>
              <a:tabLst>
                <a:tab pos="1924050" algn="l"/>
              </a:tabLst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class</a:t>
            </a:r>
            <a:r>
              <a:rPr sz="3100" spc="-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Point: 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de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f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	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init</a:t>
            </a:r>
            <a:endParaRPr sz="3100">
              <a:latin typeface="Courier New"/>
              <a:cs typeface="Courier New"/>
            </a:endParaRPr>
          </a:p>
          <a:p>
            <a:pPr marL="968375" marR="5080">
              <a:lnSpc>
                <a:spcPct val="112900"/>
              </a:lnSpc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self.x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100" spc="-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a 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self.y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100" spc="-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b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2906" y="6251854"/>
            <a:ext cx="10302240" cy="26924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def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translate(self,deltax,deltay):</a:t>
            </a:r>
            <a:endParaRPr sz="3100">
              <a:latin typeface="Courier New"/>
              <a:cs typeface="Courier New"/>
            </a:endParaRPr>
          </a:p>
          <a:p>
            <a:pPr marL="490220" marR="1200150">
              <a:lnSpc>
                <a:spcPct val="112900"/>
              </a:lnSpc>
            </a:pPr>
            <a:r>
              <a:rPr sz="3100" spc="15" dirty="0">
                <a:solidFill>
                  <a:srgbClr val="902422"/>
                </a:solidFill>
                <a:latin typeface="Courier New"/>
                <a:cs typeface="Courier New"/>
              </a:rPr>
              <a:t># </a:t>
            </a:r>
            <a:r>
              <a:rPr sz="3100" spc="10" dirty="0">
                <a:solidFill>
                  <a:srgbClr val="902422"/>
                </a:solidFill>
                <a:latin typeface="Courier New"/>
                <a:cs typeface="Courier New"/>
              </a:rPr>
              <a:t>shift (x,y) to </a:t>
            </a:r>
            <a:r>
              <a:rPr sz="3100" spc="15" dirty="0">
                <a:solidFill>
                  <a:srgbClr val="902422"/>
                </a:solidFill>
                <a:latin typeface="Courier New"/>
                <a:cs typeface="Courier New"/>
              </a:rPr>
              <a:t>(x+deltax,y+deltay) 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self.x += deltax </a:t>
            </a:r>
            <a:r>
              <a:rPr sz="3100" spc="15" dirty="0">
                <a:solidFill>
                  <a:srgbClr val="BF6322"/>
                </a:solidFill>
                <a:latin typeface="Courier New"/>
                <a:cs typeface="Courier New"/>
              </a:rPr>
              <a:t># </a:t>
            </a:r>
            <a:r>
              <a:rPr sz="3100" spc="10" dirty="0">
                <a:solidFill>
                  <a:srgbClr val="BF6322"/>
                </a:solidFill>
                <a:latin typeface="Courier New"/>
                <a:cs typeface="Courier New"/>
              </a:rPr>
              <a:t>same as selfx</a:t>
            </a:r>
            <a:r>
              <a:rPr sz="3100" spc="25" dirty="0">
                <a:solidFill>
                  <a:srgbClr val="BF6322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BF6322"/>
                </a:solidFill>
                <a:latin typeface="Courier New"/>
                <a:cs typeface="Courier New"/>
              </a:rPr>
              <a:t>=</a:t>
            </a:r>
            <a:endParaRPr sz="3100">
              <a:latin typeface="Courier New"/>
              <a:cs typeface="Courier New"/>
            </a:endParaRPr>
          </a:p>
          <a:p>
            <a:pPr marL="4553585">
              <a:lnSpc>
                <a:spcPct val="100000"/>
              </a:lnSpc>
              <a:spcBef>
                <a:spcPts val="480"/>
              </a:spcBef>
              <a:tabLst>
                <a:tab pos="6704330" algn="l"/>
              </a:tabLst>
            </a:pPr>
            <a:r>
              <a:rPr sz="3100" spc="15" dirty="0">
                <a:solidFill>
                  <a:srgbClr val="BF6322"/>
                </a:solidFill>
                <a:latin typeface="Courier New"/>
                <a:cs typeface="Courier New"/>
              </a:rPr>
              <a:t>#	</a:t>
            </a:r>
            <a:r>
              <a:rPr sz="3100" spc="10" dirty="0">
                <a:solidFill>
                  <a:srgbClr val="BF6322"/>
                </a:solidFill>
                <a:latin typeface="Courier New"/>
                <a:cs typeface="Courier New"/>
              </a:rPr>
              <a:t>self.x </a:t>
            </a:r>
            <a:r>
              <a:rPr sz="3100" spc="15" dirty="0">
                <a:solidFill>
                  <a:srgbClr val="BF6322"/>
                </a:solidFill>
                <a:latin typeface="Courier New"/>
                <a:cs typeface="Courier New"/>
              </a:rPr>
              <a:t>+</a:t>
            </a:r>
            <a:r>
              <a:rPr sz="3100" spc="-50" dirty="0">
                <a:solidFill>
                  <a:srgbClr val="BF6322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BF6322"/>
                </a:solidFill>
                <a:latin typeface="Courier New"/>
                <a:cs typeface="Courier New"/>
              </a:rPr>
              <a:t>deltax</a:t>
            </a:r>
            <a:endParaRPr sz="3100">
              <a:latin typeface="Courier New"/>
              <a:cs typeface="Courier New"/>
            </a:endParaRPr>
          </a:p>
          <a:p>
            <a:pPr marL="490220">
              <a:lnSpc>
                <a:spcPct val="100000"/>
              </a:lnSpc>
              <a:spcBef>
                <a:spcPts val="475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self.y += deltay</a:t>
            </a:r>
            <a:endParaRPr sz="3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851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Points </a:t>
            </a:r>
            <a:r>
              <a:rPr spc="-70" dirty="0"/>
              <a:t>on </a:t>
            </a:r>
            <a:r>
              <a:rPr spc="-270" dirty="0"/>
              <a:t>a</a:t>
            </a:r>
            <a:r>
              <a:rPr spc="105" dirty="0"/>
              <a:t> </a:t>
            </a:r>
            <a:r>
              <a:rPr spc="-165" dirty="0"/>
              <a:t>plane</a:t>
            </a:r>
          </a:p>
        </p:txBody>
      </p:sp>
      <p:sp>
        <p:nvSpPr>
          <p:cNvPr id="3" name="object 3"/>
          <p:cNvSpPr/>
          <p:nvPr/>
        </p:nvSpPr>
        <p:spPr>
          <a:xfrm>
            <a:off x="2551501" y="4739534"/>
            <a:ext cx="478155" cy="0"/>
          </a:xfrm>
          <a:custGeom>
            <a:avLst/>
            <a:gdLst/>
            <a:ahLst/>
            <a:cxnLst/>
            <a:rect l="l" t="t" r="r" b="b"/>
            <a:pathLst>
              <a:path w="478155">
                <a:moveTo>
                  <a:pt x="0" y="0"/>
                </a:moveTo>
                <a:lnTo>
                  <a:pt x="478006" y="0"/>
                </a:lnTo>
              </a:path>
            </a:pathLst>
          </a:custGeom>
          <a:ln w="30268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5519" y="4739534"/>
            <a:ext cx="478155" cy="0"/>
          </a:xfrm>
          <a:custGeom>
            <a:avLst/>
            <a:gdLst/>
            <a:ahLst/>
            <a:cxnLst/>
            <a:rect l="l" t="t" r="r" b="b"/>
            <a:pathLst>
              <a:path w="478154">
                <a:moveTo>
                  <a:pt x="0" y="0"/>
                </a:moveTo>
                <a:lnTo>
                  <a:pt x="478006" y="0"/>
                </a:lnTo>
              </a:path>
            </a:pathLst>
          </a:custGeom>
          <a:ln w="30268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0826" y="4313427"/>
            <a:ext cx="265493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(self,a,b):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900" y="3724554"/>
            <a:ext cx="3371215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0220" marR="482600" indent="-478155">
              <a:lnSpc>
                <a:spcPct val="112900"/>
              </a:lnSpc>
              <a:spcBef>
                <a:spcPts val="90"/>
              </a:spcBef>
              <a:tabLst>
                <a:tab pos="1924050" algn="l"/>
              </a:tabLst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class</a:t>
            </a:r>
            <a:r>
              <a:rPr sz="3100" spc="-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Point: 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de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f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	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init</a:t>
            </a:r>
            <a:endParaRPr sz="3100">
              <a:latin typeface="Courier New"/>
              <a:cs typeface="Courier New"/>
            </a:endParaRPr>
          </a:p>
          <a:p>
            <a:pPr marL="968375" marR="5080">
              <a:lnSpc>
                <a:spcPct val="112900"/>
              </a:lnSpc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self.x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100" spc="-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a 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self.y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100" spc="-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b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2906" y="6251854"/>
            <a:ext cx="10302240" cy="26924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def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translate(self,deltax,deltay):</a:t>
            </a:r>
            <a:endParaRPr sz="3100">
              <a:latin typeface="Courier New"/>
              <a:cs typeface="Courier New"/>
            </a:endParaRPr>
          </a:p>
          <a:p>
            <a:pPr marL="490220" marR="1200150">
              <a:lnSpc>
                <a:spcPct val="112900"/>
              </a:lnSpc>
            </a:pPr>
            <a:r>
              <a:rPr sz="3100" spc="15" dirty="0">
                <a:solidFill>
                  <a:srgbClr val="902422"/>
                </a:solidFill>
                <a:latin typeface="Courier New"/>
                <a:cs typeface="Courier New"/>
              </a:rPr>
              <a:t># </a:t>
            </a:r>
            <a:r>
              <a:rPr sz="3100" spc="10" dirty="0">
                <a:solidFill>
                  <a:srgbClr val="902422"/>
                </a:solidFill>
                <a:latin typeface="Courier New"/>
                <a:cs typeface="Courier New"/>
              </a:rPr>
              <a:t>shift (x,y) to </a:t>
            </a:r>
            <a:r>
              <a:rPr sz="3100" spc="15" dirty="0">
                <a:solidFill>
                  <a:srgbClr val="902422"/>
                </a:solidFill>
                <a:latin typeface="Courier New"/>
                <a:cs typeface="Courier New"/>
              </a:rPr>
              <a:t>(x+deltax,y+deltay) 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self.x += deltax </a:t>
            </a:r>
            <a:r>
              <a:rPr sz="3100" spc="15" dirty="0">
                <a:solidFill>
                  <a:srgbClr val="BF6322"/>
                </a:solidFill>
                <a:latin typeface="Courier New"/>
                <a:cs typeface="Courier New"/>
              </a:rPr>
              <a:t># </a:t>
            </a:r>
            <a:r>
              <a:rPr sz="3100" spc="10" dirty="0">
                <a:solidFill>
                  <a:srgbClr val="BF6322"/>
                </a:solidFill>
                <a:latin typeface="Courier New"/>
                <a:cs typeface="Courier New"/>
              </a:rPr>
              <a:t>same as selfx</a:t>
            </a:r>
            <a:r>
              <a:rPr sz="3100" spc="25" dirty="0">
                <a:solidFill>
                  <a:srgbClr val="BF6322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BF6322"/>
                </a:solidFill>
                <a:latin typeface="Courier New"/>
                <a:cs typeface="Courier New"/>
              </a:rPr>
              <a:t>=</a:t>
            </a:r>
            <a:endParaRPr sz="3100">
              <a:latin typeface="Courier New"/>
              <a:cs typeface="Courier New"/>
            </a:endParaRPr>
          </a:p>
          <a:p>
            <a:pPr marL="4553585">
              <a:lnSpc>
                <a:spcPct val="100000"/>
              </a:lnSpc>
              <a:spcBef>
                <a:spcPts val="480"/>
              </a:spcBef>
              <a:tabLst>
                <a:tab pos="6704330" algn="l"/>
              </a:tabLst>
            </a:pPr>
            <a:r>
              <a:rPr sz="3100" spc="15" dirty="0">
                <a:solidFill>
                  <a:srgbClr val="BF6322"/>
                </a:solidFill>
                <a:latin typeface="Courier New"/>
                <a:cs typeface="Courier New"/>
              </a:rPr>
              <a:t>#	</a:t>
            </a:r>
            <a:r>
              <a:rPr sz="3100" spc="10" dirty="0">
                <a:solidFill>
                  <a:srgbClr val="BF6322"/>
                </a:solidFill>
                <a:latin typeface="Courier New"/>
                <a:cs typeface="Courier New"/>
              </a:rPr>
              <a:t>self.x </a:t>
            </a:r>
            <a:r>
              <a:rPr sz="3100" spc="15" dirty="0">
                <a:solidFill>
                  <a:srgbClr val="BF6322"/>
                </a:solidFill>
                <a:latin typeface="Courier New"/>
                <a:cs typeface="Courier New"/>
              </a:rPr>
              <a:t>+</a:t>
            </a:r>
            <a:r>
              <a:rPr sz="3100" spc="-50" dirty="0">
                <a:solidFill>
                  <a:srgbClr val="BF6322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BF6322"/>
                </a:solidFill>
                <a:latin typeface="Courier New"/>
                <a:cs typeface="Courier New"/>
              </a:rPr>
              <a:t>deltax</a:t>
            </a:r>
            <a:endParaRPr sz="3100">
              <a:latin typeface="Courier New"/>
              <a:cs typeface="Courier New"/>
            </a:endParaRPr>
          </a:p>
          <a:p>
            <a:pPr marL="490220">
              <a:lnSpc>
                <a:spcPct val="100000"/>
              </a:lnSpc>
              <a:spcBef>
                <a:spcPts val="475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self.y += deltay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1900" y="2654300"/>
            <a:ext cx="3439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 =</a:t>
            </a:r>
            <a:r>
              <a:rPr sz="3200" spc="-1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Point(3,2)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23237" y="4065270"/>
            <a:ext cx="0" cy="2038985"/>
          </a:xfrm>
          <a:custGeom>
            <a:avLst/>
            <a:gdLst/>
            <a:ahLst/>
            <a:cxnLst/>
            <a:rect l="l" t="t" r="r" b="b"/>
            <a:pathLst>
              <a:path h="2038985">
                <a:moveTo>
                  <a:pt x="0" y="0"/>
                </a:moveTo>
                <a:lnTo>
                  <a:pt x="0" y="2038814"/>
                </a:lnTo>
              </a:path>
            </a:pathLst>
          </a:custGeom>
          <a:ln w="25400">
            <a:solidFill>
              <a:srgbClr val="CEA8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2277" y="395605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59" y="0"/>
                </a:moveTo>
                <a:lnTo>
                  <a:pt x="0" y="121920"/>
                </a:lnTo>
                <a:lnTo>
                  <a:pt x="121919" y="121920"/>
                </a:lnTo>
                <a:lnTo>
                  <a:pt x="60959" y="0"/>
                </a:lnTo>
                <a:close/>
              </a:path>
            </a:pathLst>
          </a:custGeom>
          <a:solidFill>
            <a:srgbClr val="CEA8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1650" y="6102689"/>
            <a:ext cx="3360420" cy="0"/>
          </a:xfrm>
          <a:custGeom>
            <a:avLst/>
            <a:gdLst/>
            <a:ahLst/>
            <a:cxnLst/>
            <a:rect l="l" t="t" r="r" b="b"/>
            <a:pathLst>
              <a:path w="3360420">
                <a:moveTo>
                  <a:pt x="0" y="0"/>
                </a:moveTo>
                <a:lnTo>
                  <a:pt x="3347693" y="0"/>
                </a:lnTo>
                <a:lnTo>
                  <a:pt x="3360393" y="0"/>
                </a:lnTo>
              </a:path>
            </a:pathLst>
          </a:custGeom>
          <a:ln w="25400">
            <a:solidFill>
              <a:srgbClr val="CEA8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69343" y="604172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CEA8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64650" y="5200649"/>
            <a:ext cx="127000" cy="12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02700" y="5334000"/>
            <a:ext cx="84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95" dirty="0">
                <a:solidFill>
                  <a:srgbClr val="558AAB"/>
                </a:solidFill>
                <a:latin typeface="Arial"/>
                <a:cs typeface="Arial"/>
              </a:rPr>
              <a:t>(3,2)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851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Points </a:t>
            </a:r>
            <a:r>
              <a:rPr spc="-70" dirty="0"/>
              <a:t>on </a:t>
            </a:r>
            <a:r>
              <a:rPr spc="-270" dirty="0"/>
              <a:t>a</a:t>
            </a:r>
            <a:r>
              <a:rPr spc="105" dirty="0"/>
              <a:t> </a:t>
            </a:r>
            <a:r>
              <a:rPr spc="-165" dirty="0"/>
              <a:t>plane</a:t>
            </a:r>
          </a:p>
        </p:txBody>
      </p:sp>
      <p:sp>
        <p:nvSpPr>
          <p:cNvPr id="3" name="object 3"/>
          <p:cNvSpPr/>
          <p:nvPr/>
        </p:nvSpPr>
        <p:spPr>
          <a:xfrm>
            <a:off x="2551501" y="4739534"/>
            <a:ext cx="478155" cy="0"/>
          </a:xfrm>
          <a:custGeom>
            <a:avLst/>
            <a:gdLst/>
            <a:ahLst/>
            <a:cxnLst/>
            <a:rect l="l" t="t" r="r" b="b"/>
            <a:pathLst>
              <a:path w="478155">
                <a:moveTo>
                  <a:pt x="0" y="0"/>
                </a:moveTo>
                <a:lnTo>
                  <a:pt x="478006" y="0"/>
                </a:lnTo>
              </a:path>
            </a:pathLst>
          </a:custGeom>
          <a:ln w="30268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5519" y="4739534"/>
            <a:ext cx="478155" cy="0"/>
          </a:xfrm>
          <a:custGeom>
            <a:avLst/>
            <a:gdLst/>
            <a:ahLst/>
            <a:cxnLst/>
            <a:rect l="l" t="t" r="r" b="b"/>
            <a:pathLst>
              <a:path w="478154">
                <a:moveTo>
                  <a:pt x="0" y="0"/>
                </a:moveTo>
                <a:lnTo>
                  <a:pt x="478006" y="0"/>
                </a:lnTo>
              </a:path>
            </a:pathLst>
          </a:custGeom>
          <a:ln w="30268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50826" y="4313427"/>
            <a:ext cx="265493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(self,a,b):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900" y="3724554"/>
            <a:ext cx="3371215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0220" marR="482600" indent="-478155">
              <a:lnSpc>
                <a:spcPct val="112900"/>
              </a:lnSpc>
              <a:spcBef>
                <a:spcPts val="90"/>
              </a:spcBef>
              <a:tabLst>
                <a:tab pos="1924050" algn="l"/>
              </a:tabLst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class</a:t>
            </a:r>
            <a:r>
              <a:rPr sz="3100" spc="-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Point: 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de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f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	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init</a:t>
            </a:r>
            <a:endParaRPr sz="3100">
              <a:latin typeface="Courier New"/>
              <a:cs typeface="Courier New"/>
            </a:endParaRPr>
          </a:p>
          <a:p>
            <a:pPr marL="968375" marR="5080">
              <a:lnSpc>
                <a:spcPct val="112900"/>
              </a:lnSpc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self.x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100" spc="-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a 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self.y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100" spc="-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b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2906" y="6251854"/>
            <a:ext cx="10302240" cy="26924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def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translate(self,deltax,deltay):</a:t>
            </a:r>
            <a:endParaRPr sz="3100">
              <a:latin typeface="Courier New"/>
              <a:cs typeface="Courier New"/>
            </a:endParaRPr>
          </a:p>
          <a:p>
            <a:pPr marL="490220" marR="1200150">
              <a:lnSpc>
                <a:spcPct val="112900"/>
              </a:lnSpc>
            </a:pPr>
            <a:r>
              <a:rPr sz="3100" spc="15" dirty="0">
                <a:solidFill>
                  <a:srgbClr val="902422"/>
                </a:solidFill>
                <a:latin typeface="Courier New"/>
                <a:cs typeface="Courier New"/>
              </a:rPr>
              <a:t># </a:t>
            </a:r>
            <a:r>
              <a:rPr sz="3100" spc="10" dirty="0">
                <a:solidFill>
                  <a:srgbClr val="902422"/>
                </a:solidFill>
                <a:latin typeface="Courier New"/>
                <a:cs typeface="Courier New"/>
              </a:rPr>
              <a:t>shift (x,y) to </a:t>
            </a:r>
            <a:r>
              <a:rPr sz="3100" spc="15" dirty="0">
                <a:solidFill>
                  <a:srgbClr val="902422"/>
                </a:solidFill>
                <a:latin typeface="Courier New"/>
                <a:cs typeface="Courier New"/>
              </a:rPr>
              <a:t>(x+deltax,y+deltay)  </a:t>
            </a: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self.x += deltax </a:t>
            </a:r>
            <a:r>
              <a:rPr sz="3100" spc="15" dirty="0">
                <a:solidFill>
                  <a:srgbClr val="BF6322"/>
                </a:solidFill>
                <a:latin typeface="Courier New"/>
                <a:cs typeface="Courier New"/>
              </a:rPr>
              <a:t># </a:t>
            </a:r>
            <a:r>
              <a:rPr sz="3100" spc="10" dirty="0">
                <a:solidFill>
                  <a:srgbClr val="BF6322"/>
                </a:solidFill>
                <a:latin typeface="Courier New"/>
                <a:cs typeface="Courier New"/>
              </a:rPr>
              <a:t>same as selfx</a:t>
            </a:r>
            <a:r>
              <a:rPr sz="3100" spc="25" dirty="0">
                <a:solidFill>
                  <a:srgbClr val="BF6322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BF6322"/>
                </a:solidFill>
                <a:latin typeface="Courier New"/>
                <a:cs typeface="Courier New"/>
              </a:rPr>
              <a:t>=</a:t>
            </a:r>
            <a:endParaRPr sz="3100">
              <a:latin typeface="Courier New"/>
              <a:cs typeface="Courier New"/>
            </a:endParaRPr>
          </a:p>
          <a:p>
            <a:pPr marL="4553585">
              <a:lnSpc>
                <a:spcPct val="100000"/>
              </a:lnSpc>
              <a:spcBef>
                <a:spcPts val="480"/>
              </a:spcBef>
              <a:tabLst>
                <a:tab pos="6704330" algn="l"/>
              </a:tabLst>
            </a:pPr>
            <a:r>
              <a:rPr sz="3100" spc="15" dirty="0">
                <a:solidFill>
                  <a:srgbClr val="BF6322"/>
                </a:solidFill>
                <a:latin typeface="Courier New"/>
                <a:cs typeface="Courier New"/>
              </a:rPr>
              <a:t>#	</a:t>
            </a:r>
            <a:r>
              <a:rPr sz="3100" spc="10" dirty="0">
                <a:solidFill>
                  <a:srgbClr val="BF6322"/>
                </a:solidFill>
                <a:latin typeface="Courier New"/>
                <a:cs typeface="Courier New"/>
              </a:rPr>
              <a:t>self.x </a:t>
            </a:r>
            <a:r>
              <a:rPr sz="3100" spc="15" dirty="0">
                <a:solidFill>
                  <a:srgbClr val="BF6322"/>
                </a:solidFill>
                <a:latin typeface="Courier New"/>
                <a:cs typeface="Courier New"/>
              </a:rPr>
              <a:t>+</a:t>
            </a:r>
            <a:r>
              <a:rPr sz="3100" spc="-50" dirty="0">
                <a:solidFill>
                  <a:srgbClr val="BF6322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BF6322"/>
                </a:solidFill>
                <a:latin typeface="Courier New"/>
                <a:cs typeface="Courier New"/>
              </a:rPr>
              <a:t>deltax</a:t>
            </a:r>
            <a:endParaRPr sz="3100">
              <a:latin typeface="Courier New"/>
              <a:cs typeface="Courier New"/>
            </a:endParaRPr>
          </a:p>
          <a:p>
            <a:pPr marL="490220">
              <a:lnSpc>
                <a:spcPct val="100000"/>
              </a:lnSpc>
              <a:spcBef>
                <a:spcPts val="475"/>
              </a:spcBef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self.y += deltay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1900" y="2595879"/>
            <a:ext cx="392811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 = Point(3,2)  p.translate(2,1)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23237" y="4065270"/>
            <a:ext cx="0" cy="2038985"/>
          </a:xfrm>
          <a:custGeom>
            <a:avLst/>
            <a:gdLst/>
            <a:ahLst/>
            <a:cxnLst/>
            <a:rect l="l" t="t" r="r" b="b"/>
            <a:pathLst>
              <a:path h="2038985">
                <a:moveTo>
                  <a:pt x="0" y="0"/>
                </a:moveTo>
                <a:lnTo>
                  <a:pt x="0" y="2038814"/>
                </a:lnTo>
              </a:path>
            </a:pathLst>
          </a:custGeom>
          <a:ln w="25400">
            <a:solidFill>
              <a:srgbClr val="CEA8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2277" y="395605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59" y="0"/>
                </a:moveTo>
                <a:lnTo>
                  <a:pt x="0" y="121920"/>
                </a:lnTo>
                <a:lnTo>
                  <a:pt x="121919" y="121920"/>
                </a:lnTo>
                <a:lnTo>
                  <a:pt x="60959" y="0"/>
                </a:lnTo>
                <a:close/>
              </a:path>
            </a:pathLst>
          </a:custGeom>
          <a:solidFill>
            <a:srgbClr val="CEA8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1650" y="6102689"/>
            <a:ext cx="3360420" cy="0"/>
          </a:xfrm>
          <a:custGeom>
            <a:avLst/>
            <a:gdLst/>
            <a:ahLst/>
            <a:cxnLst/>
            <a:rect l="l" t="t" r="r" b="b"/>
            <a:pathLst>
              <a:path w="3360420">
                <a:moveTo>
                  <a:pt x="0" y="0"/>
                </a:moveTo>
                <a:lnTo>
                  <a:pt x="3347693" y="0"/>
                </a:lnTo>
                <a:lnTo>
                  <a:pt x="3360393" y="0"/>
                </a:lnTo>
              </a:path>
            </a:pathLst>
          </a:custGeom>
          <a:ln w="25400">
            <a:solidFill>
              <a:srgbClr val="CEA8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69343" y="604172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CEA8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25050" y="4851399"/>
            <a:ext cx="127000" cy="12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47300" y="4597400"/>
            <a:ext cx="84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95" dirty="0">
                <a:solidFill>
                  <a:srgbClr val="558AAB"/>
                </a:solidFill>
                <a:latin typeface="Arial"/>
                <a:cs typeface="Arial"/>
              </a:rPr>
              <a:t>(5,3)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851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Points </a:t>
            </a:r>
            <a:r>
              <a:rPr spc="-70" dirty="0"/>
              <a:t>on </a:t>
            </a:r>
            <a:r>
              <a:rPr spc="-270" dirty="0"/>
              <a:t>a</a:t>
            </a:r>
            <a:r>
              <a:rPr spc="105" dirty="0"/>
              <a:t> </a:t>
            </a:r>
            <a:r>
              <a:rPr spc="-165" dirty="0"/>
              <a:t>plane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3116579"/>
            <a:ext cx="10024110" cy="49403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class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Point: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odistance(self):</a:t>
            </a:r>
            <a:endParaRPr sz="3200">
              <a:latin typeface="Courier New"/>
              <a:cs typeface="Courier New"/>
            </a:endParaRPr>
          </a:p>
          <a:p>
            <a:pPr marL="98806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902422"/>
                </a:solidFill>
                <a:latin typeface="Courier New"/>
                <a:cs typeface="Courier New"/>
              </a:rPr>
              <a:t># </a:t>
            </a:r>
            <a:r>
              <a:rPr sz="3200" spc="-5" dirty="0">
                <a:solidFill>
                  <a:srgbClr val="902422"/>
                </a:solidFill>
                <a:latin typeface="Courier New"/>
                <a:cs typeface="Courier New"/>
              </a:rPr>
              <a:t>Distance from</a:t>
            </a:r>
            <a:r>
              <a:rPr sz="3200" spc="-25" dirty="0">
                <a:solidFill>
                  <a:srgbClr val="902422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902422"/>
                </a:solidFill>
                <a:latin typeface="Courier New"/>
                <a:cs typeface="Courier New"/>
              </a:rPr>
              <a:t>(0,0)</a:t>
            </a:r>
            <a:endParaRPr sz="3200">
              <a:latin typeface="Courier New"/>
              <a:cs typeface="Courier New"/>
            </a:endParaRPr>
          </a:p>
          <a:p>
            <a:pPr marL="988060" marR="4150995">
              <a:lnSpc>
                <a:spcPct val="112000"/>
              </a:lnSpc>
            </a:pPr>
            <a:r>
              <a:rPr sz="3200" dirty="0">
                <a:solidFill>
                  <a:srgbClr val="902422"/>
                </a:solidFill>
                <a:latin typeface="Courier New"/>
                <a:cs typeface="Courier New"/>
              </a:rPr>
              <a:t># </a:t>
            </a:r>
            <a:r>
              <a:rPr sz="3200" spc="-5" dirty="0">
                <a:solidFill>
                  <a:srgbClr val="902422"/>
                </a:solidFill>
                <a:latin typeface="Courier New"/>
                <a:cs typeface="Courier New"/>
              </a:rPr>
              <a:t>from math import</a:t>
            </a:r>
            <a:r>
              <a:rPr sz="3200" spc="-95" dirty="0">
                <a:solidFill>
                  <a:srgbClr val="902422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902422"/>
                </a:solidFill>
                <a:latin typeface="Courier New"/>
                <a:cs typeface="Courier New"/>
              </a:rPr>
              <a:t>* 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return(</a:t>
            </a:r>
            <a:endParaRPr sz="32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sqrt(</a:t>
            </a:r>
            <a:endParaRPr sz="3200">
              <a:latin typeface="Courier New"/>
              <a:cs typeface="Courier New"/>
            </a:endParaRPr>
          </a:p>
          <a:p>
            <a:pPr marL="196342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(self.x*self.x)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+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(self.y*self.y)</a:t>
            </a:r>
            <a:endParaRPr sz="3200">
              <a:latin typeface="Courier New"/>
              <a:cs typeface="Courier New"/>
            </a:endParaRPr>
          </a:p>
          <a:p>
            <a:pPr marL="147574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))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9037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Polar</a:t>
            </a:r>
            <a:r>
              <a:rPr spc="-35" dirty="0"/>
              <a:t> </a:t>
            </a:r>
            <a:r>
              <a:rPr spc="-90" dirty="0"/>
              <a:t>coordinates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156002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110597"/>
            <a:ext cx="192976" cy="19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460" y="5067291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023983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460" y="6978580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7460" y="7933177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000" y="2933700"/>
            <a:ext cx="7251065" cy="534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Recall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polar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coordinates</a:t>
            </a:r>
            <a:endParaRPr sz="3600">
              <a:latin typeface="Arial"/>
              <a:cs typeface="Arial"/>
            </a:endParaRPr>
          </a:p>
          <a:p>
            <a:pPr marL="457200" marR="2329180" indent="-444500">
              <a:lnSpc>
                <a:spcPts val="7600"/>
              </a:lnSpc>
              <a:spcBef>
                <a:spcPts val="700"/>
              </a:spcBef>
            </a:pP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Instead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-80" dirty="0">
                <a:solidFill>
                  <a:srgbClr val="53585F"/>
                </a:solidFill>
                <a:latin typeface="Arial"/>
                <a:cs typeface="Arial"/>
              </a:rPr>
              <a:t>(x,y),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use </a:t>
            </a:r>
            <a:r>
              <a:rPr sz="3600" spc="130" dirty="0">
                <a:solidFill>
                  <a:srgbClr val="53585F"/>
                </a:solidFill>
                <a:latin typeface="Arial"/>
                <a:cs typeface="Arial"/>
              </a:rPr>
              <a:t>(r,</a:t>
            </a:r>
            <a:r>
              <a:rPr sz="3600" spc="130" dirty="0">
                <a:solidFill>
                  <a:srgbClr val="53585F"/>
                </a:solidFill>
                <a:latin typeface="Cambria Math"/>
                <a:cs typeface="Cambria Math"/>
              </a:rPr>
              <a:t>!</a:t>
            </a:r>
            <a:r>
              <a:rPr sz="3600" spc="130" dirty="0">
                <a:solidFill>
                  <a:srgbClr val="53585F"/>
                </a:solidFill>
                <a:latin typeface="Arial"/>
                <a:cs typeface="Arial"/>
              </a:rPr>
              <a:t>) 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x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=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r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cos</a:t>
            </a:r>
            <a:r>
              <a:rPr sz="3600" spc="-1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550" dirty="0">
                <a:solidFill>
                  <a:srgbClr val="53585F"/>
                </a:solidFill>
                <a:latin typeface="Cambria Math"/>
                <a:cs typeface="Cambria Math"/>
              </a:rPr>
              <a:t>!</a:t>
            </a:r>
            <a:endParaRPr sz="3600">
              <a:latin typeface="Cambria Math"/>
              <a:cs typeface="Cambria Math"/>
            </a:endParaRPr>
          </a:p>
          <a:p>
            <a:pPr marL="457200">
              <a:lnSpc>
                <a:spcPct val="100000"/>
              </a:lnSpc>
              <a:spcBef>
                <a:spcPts val="2380"/>
              </a:spcBef>
            </a:pP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y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=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r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sin</a:t>
            </a:r>
            <a:r>
              <a:rPr sz="3600" spc="-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550" dirty="0">
                <a:solidFill>
                  <a:srgbClr val="53585F"/>
                </a:solidFill>
                <a:latin typeface="Cambria Math"/>
                <a:cs typeface="Cambria Math"/>
              </a:rPr>
              <a:t>!</a:t>
            </a:r>
            <a:endParaRPr sz="3600">
              <a:latin typeface="Cambria Math"/>
              <a:cs typeface="Cambria Math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r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= </a:t>
            </a:r>
            <a:r>
              <a:rPr sz="3600" spc="-65" dirty="0">
                <a:solidFill>
                  <a:srgbClr val="53585F"/>
                </a:solidFill>
                <a:latin typeface="Arial"/>
                <a:cs typeface="Arial"/>
              </a:rPr>
              <a:t>√(x</a:t>
            </a:r>
            <a:r>
              <a:rPr sz="3600" spc="-97" baseline="26620" dirty="0">
                <a:solidFill>
                  <a:srgbClr val="53585F"/>
                </a:solidFill>
                <a:latin typeface="Arial"/>
                <a:cs typeface="Arial"/>
              </a:rPr>
              <a:t>2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+ </a:t>
            </a:r>
            <a:r>
              <a:rPr sz="3600" spc="-90" dirty="0">
                <a:solidFill>
                  <a:srgbClr val="53585F"/>
                </a:solidFill>
                <a:latin typeface="Arial"/>
                <a:cs typeface="Arial"/>
              </a:rPr>
              <a:t>y</a:t>
            </a:r>
            <a:r>
              <a:rPr sz="3600" spc="-135" baseline="26620" dirty="0">
                <a:solidFill>
                  <a:srgbClr val="53585F"/>
                </a:solidFill>
                <a:latin typeface="Arial"/>
                <a:cs typeface="Arial"/>
              </a:rPr>
              <a:t>2</a:t>
            </a:r>
            <a:r>
              <a:rPr sz="3600" spc="-90" dirty="0">
                <a:solidFill>
                  <a:srgbClr val="53585F"/>
                </a:solidFill>
                <a:latin typeface="Arial"/>
                <a:cs typeface="Arial"/>
              </a:rPr>
              <a:t>)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same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as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 distance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</a:pPr>
            <a:r>
              <a:rPr sz="3600" spc="1550" dirty="0">
                <a:solidFill>
                  <a:srgbClr val="53585F"/>
                </a:solidFill>
                <a:latin typeface="Cambria Math"/>
                <a:cs typeface="Cambria Math"/>
              </a:rPr>
              <a:t>!</a:t>
            </a:r>
            <a:r>
              <a:rPr sz="3600" spc="140" dirty="0">
                <a:solidFill>
                  <a:srgbClr val="53585F"/>
                </a:solidFill>
                <a:latin typeface="Cambria Math"/>
                <a:cs typeface="Cambria Math"/>
              </a:rPr>
              <a:t>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= 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tan</a:t>
            </a:r>
            <a:r>
              <a:rPr sz="3600" spc="-15" baseline="26620" dirty="0">
                <a:solidFill>
                  <a:srgbClr val="53585F"/>
                </a:solidFill>
                <a:latin typeface="Arial"/>
                <a:cs typeface="Arial"/>
              </a:rPr>
              <a:t>-1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(y/x)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851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Points </a:t>
            </a:r>
            <a:r>
              <a:rPr spc="-70" dirty="0"/>
              <a:t>on </a:t>
            </a:r>
            <a:r>
              <a:rPr spc="-270" dirty="0"/>
              <a:t>a</a:t>
            </a:r>
            <a:r>
              <a:rPr spc="105" dirty="0"/>
              <a:t> </a:t>
            </a:r>
            <a:r>
              <a:rPr spc="-165" dirty="0"/>
              <a:t>plane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900" y="2702560"/>
            <a:ext cx="251333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0" dirty="0">
                <a:solidFill>
                  <a:srgbClr val="59824B"/>
                </a:solidFill>
                <a:latin typeface="Courier New"/>
                <a:cs typeface="Courier New"/>
              </a:rPr>
              <a:t>class</a:t>
            </a:r>
            <a:r>
              <a:rPr sz="2700" spc="-6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700" spc="5" dirty="0">
                <a:solidFill>
                  <a:srgbClr val="59824B"/>
                </a:solidFill>
                <a:latin typeface="Courier New"/>
                <a:cs typeface="Courier New"/>
              </a:rPr>
              <a:t>Point: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1290" y="3531026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5">
                <a:moveTo>
                  <a:pt x="0" y="0"/>
                </a:moveTo>
                <a:lnTo>
                  <a:pt x="414597" y="0"/>
                </a:lnTo>
              </a:path>
            </a:pathLst>
          </a:custGeom>
          <a:ln w="26253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5081" y="3531026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4">
                <a:moveTo>
                  <a:pt x="0" y="0"/>
                </a:moveTo>
                <a:lnTo>
                  <a:pt x="414597" y="0"/>
                </a:lnTo>
              </a:path>
            </a:pathLst>
          </a:custGeom>
          <a:ln w="26253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6720" marR="5080" indent="-414655">
              <a:lnSpc>
                <a:spcPct val="111100"/>
              </a:lnSpc>
              <a:spcBef>
                <a:spcPts val="95"/>
              </a:spcBef>
              <a:tabLst>
                <a:tab pos="1256030" algn="l"/>
                <a:tab pos="2499995" algn="l"/>
              </a:tabLst>
            </a:pPr>
            <a:r>
              <a:rPr spc="0" dirty="0"/>
              <a:t>def	</a:t>
            </a:r>
            <a:r>
              <a:rPr spc="5" dirty="0"/>
              <a:t>init	(self,a,b):  </a:t>
            </a:r>
            <a:r>
              <a:rPr spc="0" dirty="0"/>
              <a:t>self.r </a:t>
            </a:r>
            <a:r>
              <a:rPr spc="5" dirty="0"/>
              <a:t>= </a:t>
            </a:r>
            <a:r>
              <a:rPr spc="0" dirty="0"/>
              <a:t>sqrt(a*a </a:t>
            </a:r>
            <a:r>
              <a:rPr spc="5" dirty="0"/>
              <a:t>+ b*b)  </a:t>
            </a:r>
            <a:r>
              <a:rPr spc="0" dirty="0"/>
              <a:t>if </a:t>
            </a:r>
            <a:r>
              <a:rPr spc="5" dirty="0"/>
              <a:t>a </a:t>
            </a:r>
            <a:r>
              <a:rPr spc="0" dirty="0"/>
              <a:t>==</a:t>
            </a:r>
            <a:r>
              <a:rPr dirty="0"/>
              <a:t> </a:t>
            </a:r>
            <a:r>
              <a:rPr spc="5" dirty="0"/>
              <a:t>0:</a:t>
            </a:r>
          </a:p>
          <a:p>
            <a:pPr marL="426720" marR="1663064" indent="414020">
              <a:lnSpc>
                <a:spcPct val="111100"/>
              </a:lnSpc>
            </a:pPr>
            <a:r>
              <a:rPr spc="0" dirty="0"/>
              <a:t>self.theta </a:t>
            </a:r>
            <a:r>
              <a:rPr spc="5" dirty="0"/>
              <a:t>=</a:t>
            </a:r>
            <a:r>
              <a:rPr spc="-55" dirty="0"/>
              <a:t> </a:t>
            </a:r>
            <a:r>
              <a:rPr spc="5" dirty="0"/>
              <a:t>0  else:</a:t>
            </a:r>
          </a:p>
          <a:p>
            <a:pPr marL="841375">
              <a:lnSpc>
                <a:spcPct val="100000"/>
              </a:lnSpc>
              <a:spcBef>
                <a:spcPts val="360"/>
              </a:spcBef>
            </a:pPr>
            <a:r>
              <a:rPr spc="0" dirty="0"/>
              <a:t>self.theta </a:t>
            </a:r>
            <a:r>
              <a:rPr spc="5" dirty="0"/>
              <a:t>=</a:t>
            </a:r>
            <a:r>
              <a:rPr spc="-40" dirty="0"/>
              <a:t> </a:t>
            </a:r>
            <a:r>
              <a:rPr spc="5" dirty="0"/>
              <a:t>atan(b/a)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9497" y="6215888"/>
            <a:ext cx="8316595" cy="2197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6720" marR="4149725" indent="-414655">
              <a:lnSpc>
                <a:spcPct val="111100"/>
              </a:lnSpc>
              <a:spcBef>
                <a:spcPts val="95"/>
              </a:spcBef>
            </a:pPr>
            <a:r>
              <a:rPr sz="2700" spc="0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2700" spc="-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700" spc="5" dirty="0">
                <a:solidFill>
                  <a:srgbClr val="59824B"/>
                </a:solidFill>
                <a:latin typeface="Courier New"/>
                <a:cs typeface="Courier New"/>
              </a:rPr>
              <a:t>odistance(self):  return(self.r)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55"/>
              </a:spcBef>
            </a:pPr>
            <a:r>
              <a:rPr sz="2700" spc="0" dirty="0">
                <a:solidFill>
                  <a:srgbClr val="59824B"/>
                </a:solidFill>
                <a:latin typeface="Courier New"/>
                <a:cs typeface="Courier New"/>
              </a:rPr>
              <a:t>def </a:t>
            </a:r>
            <a:r>
              <a:rPr sz="2700" spc="5" dirty="0">
                <a:solidFill>
                  <a:srgbClr val="59824B"/>
                </a:solidFill>
                <a:latin typeface="Courier New"/>
                <a:cs typeface="Courier New"/>
              </a:rPr>
              <a:t>translate(self,deltax,deltay):</a:t>
            </a:r>
            <a:endParaRPr sz="27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355"/>
              </a:spcBef>
            </a:pPr>
            <a:r>
              <a:rPr sz="2700" spc="5" dirty="0">
                <a:solidFill>
                  <a:srgbClr val="902422"/>
                </a:solidFill>
                <a:latin typeface="Courier New"/>
                <a:cs typeface="Courier New"/>
              </a:rPr>
              <a:t># </a:t>
            </a:r>
            <a:r>
              <a:rPr sz="2700" spc="0" dirty="0">
                <a:solidFill>
                  <a:srgbClr val="902422"/>
                </a:solidFill>
                <a:latin typeface="Courier New"/>
                <a:cs typeface="Courier New"/>
              </a:rPr>
              <a:t>Convert (r,theta) to (x,y) and</a:t>
            </a:r>
            <a:r>
              <a:rPr sz="2700" spc="10" dirty="0">
                <a:solidFill>
                  <a:srgbClr val="902422"/>
                </a:solidFill>
                <a:latin typeface="Courier New"/>
                <a:cs typeface="Courier New"/>
              </a:rPr>
              <a:t> </a:t>
            </a:r>
            <a:r>
              <a:rPr sz="2700" spc="5" dirty="0">
                <a:solidFill>
                  <a:srgbClr val="902422"/>
                </a:solidFill>
                <a:latin typeface="Courier New"/>
                <a:cs typeface="Courier New"/>
              </a:rPr>
              <a:t>back!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09564" y="2794102"/>
            <a:ext cx="192977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9564" y="4838802"/>
            <a:ext cx="192977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24800" y="2578100"/>
            <a:ext cx="4032250" cy="37109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Private 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implementation</a:t>
            </a:r>
            <a:r>
              <a:rPr sz="3600" spc="-5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has 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changed</a:t>
            </a:r>
            <a:endParaRPr sz="3600">
              <a:latin typeface="Arial"/>
              <a:cs typeface="Arial"/>
            </a:endParaRPr>
          </a:p>
          <a:p>
            <a:pPr marL="12700" marR="869950" algn="just">
              <a:lnSpc>
                <a:spcPts val="4300"/>
              </a:lnSpc>
              <a:spcBef>
                <a:spcPts val="3200"/>
              </a:spcBef>
            </a:pP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Functionality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public</a:t>
            </a:r>
            <a:r>
              <a:rPr sz="3600" spc="-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interface 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remains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same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7223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Default</a:t>
            </a:r>
            <a:r>
              <a:rPr spc="-45" dirty="0"/>
              <a:t> </a:t>
            </a:r>
            <a:r>
              <a:rPr spc="-110" dirty="0"/>
              <a:t>arguments</a:t>
            </a:r>
          </a:p>
        </p:txBody>
      </p:sp>
      <p:sp>
        <p:nvSpPr>
          <p:cNvPr id="3" name="object 3"/>
          <p:cNvSpPr/>
          <p:nvPr/>
        </p:nvSpPr>
        <p:spPr>
          <a:xfrm>
            <a:off x="2555364" y="4968443"/>
            <a:ext cx="488315" cy="0"/>
          </a:xfrm>
          <a:custGeom>
            <a:avLst/>
            <a:gdLst/>
            <a:ahLst/>
            <a:cxnLst/>
            <a:rect l="l" t="t" r="r" b="b"/>
            <a:pathLst>
              <a:path w="488314">
                <a:moveTo>
                  <a:pt x="0" y="0"/>
                </a:moveTo>
                <a:lnTo>
                  <a:pt x="487761" y="0"/>
                </a:lnTo>
              </a:path>
            </a:pathLst>
          </a:custGeom>
          <a:ln w="30886">
            <a:solidFill>
              <a:srgbClr val="5881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9500" y="3929379"/>
            <a:ext cx="6610350" cy="2209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class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Point:</a:t>
            </a:r>
            <a:endParaRPr sz="3200">
              <a:latin typeface="Courier New"/>
              <a:cs typeface="Courier New"/>
            </a:endParaRPr>
          </a:p>
          <a:p>
            <a:pPr marL="988060" marR="5080" indent="-488315">
              <a:lnSpc>
                <a:spcPct val="112000"/>
              </a:lnSpc>
              <a:tabLst>
                <a:tab pos="1963420" algn="l"/>
              </a:tabLst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	init(self,a=0,b=0):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self.x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a</a:t>
            </a:r>
            <a:endParaRPr sz="3200">
              <a:latin typeface="Courier New"/>
              <a:cs typeface="Courier New"/>
            </a:endParaRPr>
          </a:p>
          <a:p>
            <a:pPr marL="98806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self.y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7261" y="6578600"/>
            <a:ext cx="1245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 .</a:t>
            </a:r>
            <a:r>
              <a:rPr sz="3200" spc="-1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66100" y="3802379"/>
            <a:ext cx="392747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sz="3200" dirty="0">
                <a:solidFill>
                  <a:srgbClr val="902422"/>
                </a:solidFill>
                <a:latin typeface="Courier New"/>
                <a:cs typeface="Courier New"/>
              </a:rPr>
              <a:t># </a:t>
            </a:r>
            <a:r>
              <a:rPr sz="3200" spc="-5" dirty="0">
                <a:solidFill>
                  <a:srgbClr val="902422"/>
                </a:solidFill>
                <a:latin typeface="Courier New"/>
                <a:cs typeface="Courier New"/>
              </a:rPr>
              <a:t>Point at</a:t>
            </a:r>
            <a:r>
              <a:rPr sz="3200" spc="-100" dirty="0">
                <a:solidFill>
                  <a:srgbClr val="902422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902422"/>
                </a:solidFill>
                <a:latin typeface="Courier New"/>
                <a:cs typeface="Courier New"/>
              </a:rPr>
              <a:t>(3,4)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p1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7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Point(3,4)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66100" y="5300979"/>
            <a:ext cx="392747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sz="3200" dirty="0">
                <a:solidFill>
                  <a:srgbClr val="902422"/>
                </a:solidFill>
                <a:latin typeface="Courier New"/>
                <a:cs typeface="Courier New"/>
              </a:rPr>
              <a:t># </a:t>
            </a:r>
            <a:r>
              <a:rPr sz="3200" spc="-5" dirty="0">
                <a:solidFill>
                  <a:srgbClr val="902422"/>
                </a:solidFill>
                <a:latin typeface="Courier New"/>
                <a:cs typeface="Courier New"/>
              </a:rPr>
              <a:t>Point at</a:t>
            </a:r>
            <a:r>
              <a:rPr sz="3200" spc="-100" dirty="0">
                <a:solidFill>
                  <a:srgbClr val="902422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902422"/>
                </a:solidFill>
                <a:latin typeface="Courier New"/>
                <a:cs typeface="Courier New"/>
              </a:rPr>
              <a:t>(0,0)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p2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Point()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469</Words>
  <Application>Microsoft Macintosh PowerPoint</Application>
  <PresentationFormat>Custom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Times New Roman</vt:lpstr>
      <vt:lpstr>Office Theme</vt:lpstr>
      <vt:lpstr>Classes and objects</vt:lpstr>
      <vt:lpstr>Classes and objects</vt:lpstr>
      <vt:lpstr>Points on a plane</vt:lpstr>
      <vt:lpstr>Points on a plane</vt:lpstr>
      <vt:lpstr>Points on a plane</vt:lpstr>
      <vt:lpstr>Points on a plane</vt:lpstr>
      <vt:lpstr>Polar coordinates</vt:lpstr>
      <vt:lpstr>Points on a plane</vt:lpstr>
      <vt:lpstr>Default arguments</vt:lpstr>
      <vt:lpstr>Special functions</vt:lpstr>
      <vt:lpstr>Special functions</vt:lpstr>
      <vt:lpstr>Special functions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cp:lastModifiedBy>Microsoft Office User</cp:lastModifiedBy>
  <cp:revision>1</cp:revision>
  <dcterms:created xsi:type="dcterms:W3CDTF">2018-03-16T18:02:38Z</dcterms:created>
  <dcterms:modified xsi:type="dcterms:W3CDTF">2018-03-16T18:53:40Z</dcterms:modified>
</cp:coreProperties>
</file>