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3090"/>
  </p:normalViewPr>
  <p:slideViewPr>
    <p:cSldViewPr>
      <p:cViewPr varScale="1">
        <p:scale>
          <a:sx n="49" d="100"/>
          <a:sy n="49" d="100"/>
        </p:scale>
        <p:origin x="23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BED8F-10FD-F64A-ADB3-0D4FED73BE7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956D7-D156-674C-8AF7-1CC8AFE3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0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already discussed 3 types of values numeric Boolean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56D7-D156-674C-8AF7-1CC8AFE35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have to deal with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56D7-D156-674C-8AF7-1CC8AFE35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type is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56D7-D156-674C-8AF7-1CC8AFE35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each character or element of string has a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56D7-D156-674C-8AF7-1CC8AFE35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on strings</a:t>
            </a:r>
          </a:p>
          <a:p>
            <a:endParaRPr lang="en-US" dirty="0"/>
          </a:p>
          <a:p>
            <a:r>
              <a:rPr lang="en-US" dirty="0"/>
              <a:t>Concatenate </a:t>
            </a:r>
          </a:p>
          <a:p>
            <a:r>
              <a:rPr lang="en-US" dirty="0"/>
              <a:t>Length of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56D7-D156-674C-8AF7-1CC8AFE352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5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get sub string out of the string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56D7-D156-674C-8AF7-1CC8AFE35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2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strings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56D7-D156-674C-8AF7-1CC8AFE352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summarise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56D7-D156-674C-8AF7-1CC8AFE352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0" y="3429000"/>
            <a:ext cx="9214485" cy="434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933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Names, </a:t>
            </a:r>
            <a:r>
              <a:rPr spc="-225" dirty="0"/>
              <a:t>values </a:t>
            </a:r>
            <a:r>
              <a:rPr spc="-95" dirty="0"/>
              <a:t>and</a:t>
            </a:r>
            <a:r>
              <a:rPr spc="290" dirty="0"/>
              <a:t> </a:t>
            </a:r>
            <a:r>
              <a:rPr spc="-8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6870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121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073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026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462" y="6974303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462" y="7926803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3200" y="2946400"/>
            <a:ext cx="10035540" cy="530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have</a:t>
            </a:r>
            <a:r>
              <a:rPr sz="3600" spc="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types</a:t>
            </a:r>
            <a:endParaRPr sz="3600">
              <a:latin typeface="Arial"/>
              <a:cs typeface="Arial"/>
            </a:endParaRPr>
          </a:p>
          <a:p>
            <a:pPr marL="63500" marR="5080" indent="444500">
              <a:lnSpc>
                <a:spcPct val="173600"/>
              </a:lnSpc>
            </a:pP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Determine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what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operations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allowed 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Names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inherit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currently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assigned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18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assign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diﬀerent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types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1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int, float,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bool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38780" algn="l"/>
                <a:tab pos="5621020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+,-,*,/,..	and,or,..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==,!=,&gt;,..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720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Manipulating</a:t>
            </a:r>
            <a:r>
              <a:rPr spc="-45" dirty="0"/>
              <a:t> </a:t>
            </a:r>
            <a:r>
              <a:rPr spc="-40" dirty="0"/>
              <a:t>text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6386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5911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5436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4961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74486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416300"/>
            <a:ext cx="10189845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Computation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lot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more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than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number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crunching</a:t>
            </a:r>
            <a:endParaRPr sz="3600">
              <a:latin typeface="Arial"/>
              <a:cs typeface="Arial"/>
            </a:endParaRPr>
          </a:p>
          <a:p>
            <a:pPr marL="457200" marR="1870075" indent="-444500">
              <a:lnSpc>
                <a:spcPct val="173600"/>
              </a:lnSpc>
            </a:pPr>
            <a:r>
              <a:rPr sz="3600" spc="-105" dirty="0">
                <a:solidFill>
                  <a:srgbClr val="53585F"/>
                </a:solidFill>
                <a:latin typeface="Arial"/>
                <a:cs typeface="Arial"/>
              </a:rPr>
              <a:t>Text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processing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increasingly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important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Document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preparation 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Importing/exporting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spreadsheet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 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Matching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search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queries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content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7393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Strings </a:t>
            </a:r>
            <a:r>
              <a:rPr spc="-55" dirty="0"/>
              <a:t>—type</a:t>
            </a:r>
            <a:r>
              <a:rPr spc="50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str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099" y="3010109"/>
            <a:ext cx="177538" cy="177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599" y="3913378"/>
            <a:ext cx="177538" cy="177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599" y="4797206"/>
            <a:ext cx="177538" cy="177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099" y="5700474"/>
            <a:ext cx="177538" cy="177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9500" y="2805176"/>
            <a:ext cx="10168890" cy="6185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10"/>
              </a:spcBef>
            </a:pPr>
            <a:r>
              <a:rPr sz="3300" spc="-105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300" spc="25" dirty="0">
                <a:solidFill>
                  <a:srgbClr val="53585F"/>
                </a:solidFill>
                <a:latin typeface="Arial"/>
                <a:cs typeface="Arial"/>
              </a:rPr>
              <a:t>string,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str</a:t>
            </a:r>
            <a:r>
              <a:rPr sz="3300" spc="-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300" spc="-6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300" spc="5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3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300" spc="1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spc="15" dirty="0">
                <a:solidFill>
                  <a:srgbClr val="53585F"/>
                </a:solidFill>
                <a:latin typeface="Arial"/>
                <a:cs typeface="Arial"/>
              </a:rPr>
              <a:t>characters</a:t>
            </a:r>
            <a:endParaRPr sz="3300">
              <a:latin typeface="Arial"/>
              <a:cs typeface="Arial"/>
            </a:endParaRPr>
          </a:p>
          <a:p>
            <a:pPr marL="863600" marR="1873250">
              <a:lnSpc>
                <a:spcPct val="176800"/>
              </a:lnSpc>
              <a:spcBef>
                <a:spcPts val="95"/>
              </a:spcBef>
            </a:pPr>
            <a:r>
              <a:rPr sz="3300" spc="-5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300" dirty="0">
                <a:solidFill>
                  <a:srgbClr val="53585F"/>
                </a:solidFill>
                <a:latin typeface="Arial"/>
                <a:cs typeface="Arial"/>
              </a:rPr>
              <a:t>single </a:t>
            </a:r>
            <a:r>
              <a:rPr sz="3300" spc="25" dirty="0">
                <a:solidFill>
                  <a:srgbClr val="53585F"/>
                </a:solidFill>
                <a:latin typeface="Arial"/>
                <a:cs typeface="Arial"/>
              </a:rPr>
              <a:t>character </a:t>
            </a:r>
            <a:r>
              <a:rPr sz="3300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300" spc="-6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300" spc="30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3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300" spc="15" dirty="0">
                <a:solidFill>
                  <a:srgbClr val="53585F"/>
                </a:solidFill>
                <a:latin typeface="Arial"/>
                <a:cs typeface="Arial"/>
              </a:rPr>
              <a:t>length</a:t>
            </a:r>
            <a:r>
              <a:rPr sz="33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spc="0" dirty="0">
                <a:solidFill>
                  <a:srgbClr val="53585F"/>
                </a:solidFill>
                <a:latin typeface="Arial"/>
                <a:cs typeface="Arial"/>
              </a:rPr>
              <a:t>1  </a:t>
            </a:r>
            <a:r>
              <a:rPr sz="3300" spc="30" dirty="0">
                <a:solidFill>
                  <a:srgbClr val="53585F"/>
                </a:solidFill>
                <a:latin typeface="Arial"/>
                <a:cs typeface="Arial"/>
              </a:rPr>
              <a:t>No </a:t>
            </a:r>
            <a:r>
              <a:rPr sz="3300" dirty="0">
                <a:solidFill>
                  <a:srgbClr val="53585F"/>
                </a:solidFill>
                <a:latin typeface="Arial"/>
                <a:cs typeface="Arial"/>
              </a:rPr>
              <a:t>separate </a:t>
            </a:r>
            <a:r>
              <a:rPr sz="3300" spc="50" dirty="0">
                <a:solidFill>
                  <a:srgbClr val="53585F"/>
                </a:solidFill>
                <a:latin typeface="Arial"/>
                <a:cs typeface="Arial"/>
              </a:rPr>
              <a:t>type</a:t>
            </a:r>
            <a:r>
              <a:rPr sz="33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char</a:t>
            </a:r>
            <a:endParaRPr sz="295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135"/>
              </a:spcBef>
            </a:pPr>
            <a:r>
              <a:rPr sz="3300" spc="-5" dirty="0">
                <a:solidFill>
                  <a:srgbClr val="53585F"/>
                </a:solidFill>
                <a:latin typeface="Arial"/>
                <a:cs typeface="Arial"/>
              </a:rPr>
              <a:t>Enclose </a:t>
            </a:r>
            <a:r>
              <a:rPr sz="3300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300" spc="15" dirty="0">
                <a:solidFill>
                  <a:srgbClr val="53585F"/>
                </a:solidFill>
                <a:latin typeface="Arial"/>
                <a:cs typeface="Arial"/>
              </a:rPr>
              <a:t>quotes—single, </a:t>
            </a:r>
            <a:r>
              <a:rPr sz="3300" spc="30" dirty="0">
                <a:solidFill>
                  <a:srgbClr val="53585F"/>
                </a:solidFill>
                <a:latin typeface="Arial"/>
                <a:cs typeface="Arial"/>
              </a:rPr>
              <a:t>double, </a:t>
            </a:r>
            <a:r>
              <a:rPr sz="3300" spc="-30" dirty="0">
                <a:solidFill>
                  <a:srgbClr val="53585F"/>
                </a:solidFill>
                <a:latin typeface="Arial"/>
                <a:cs typeface="Arial"/>
              </a:rPr>
              <a:t>even</a:t>
            </a:r>
            <a:r>
              <a:rPr sz="3300" spc="-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spc="15" dirty="0">
                <a:solidFill>
                  <a:srgbClr val="53585F"/>
                </a:solidFill>
                <a:latin typeface="Arial"/>
                <a:cs typeface="Arial"/>
              </a:rPr>
              <a:t>triple!</a:t>
            </a:r>
            <a:endParaRPr sz="330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2985"/>
              </a:spcBef>
            </a:pPr>
            <a:r>
              <a:rPr sz="295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city =</a:t>
            </a:r>
            <a:r>
              <a:rPr sz="2950" spc="-1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'Chennai'</a:t>
            </a:r>
            <a:endParaRPr sz="2950">
              <a:latin typeface="Lucida Sans Typewriter"/>
              <a:cs typeface="Lucida Sans Typewriter"/>
            </a:endParaRPr>
          </a:p>
          <a:p>
            <a:pPr marL="462915" marR="5080">
              <a:lnSpc>
                <a:spcPts val="6700"/>
              </a:lnSpc>
              <a:spcBef>
                <a:spcPts val="745"/>
              </a:spcBef>
            </a:pP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title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295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Hitchhiker</a:t>
            </a:r>
            <a:r>
              <a:rPr sz="295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'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s 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Guide to the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Galaxy</a:t>
            </a:r>
            <a:r>
              <a:rPr sz="295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  dialogue = '''He said his favourite book</a:t>
            </a:r>
            <a:r>
              <a:rPr sz="2950" spc="-6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is</a:t>
            </a:r>
            <a:endParaRPr sz="2950">
              <a:latin typeface="Lucida Sans Typewriter"/>
              <a:cs typeface="Lucida Sans Typewriter"/>
            </a:endParaRPr>
          </a:p>
          <a:p>
            <a:pPr marL="12700">
              <a:lnSpc>
                <a:spcPts val="2650"/>
              </a:lnSpc>
            </a:pPr>
            <a:r>
              <a:rPr sz="295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Hitchhiker</a:t>
            </a:r>
            <a:r>
              <a:rPr sz="295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'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s 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Guide to the</a:t>
            </a:r>
            <a:r>
              <a:rPr sz="29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Galaxy</a:t>
            </a:r>
            <a:r>
              <a:rPr sz="2950" spc="-1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”'''</a:t>
            </a:r>
            <a:endParaRPr sz="2950">
              <a:latin typeface="Lucida Sans Typewriter"/>
              <a:cs typeface="Lucida Sans Typewri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476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Strings </a:t>
            </a:r>
            <a:r>
              <a:rPr spc="-204" dirty="0"/>
              <a:t>as</a:t>
            </a:r>
            <a:r>
              <a:rPr spc="90" dirty="0"/>
              <a:t> </a:t>
            </a:r>
            <a:r>
              <a:rPr spc="-125" dirty="0"/>
              <a:t>sequences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6513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6038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962" y="5551904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65088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962" y="7456903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51550" y="5302250"/>
          <a:ext cx="3175000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1A3A7"/>
                      </a:solidFill>
                      <a:prstDash val="solid"/>
                    </a:lnL>
                    <a:lnR w="12700">
                      <a:solidFill>
                        <a:srgbClr val="A1A3A7"/>
                      </a:solidFill>
                      <a:prstDash val="solid"/>
                    </a:lnR>
                    <a:lnT w="12700">
                      <a:solidFill>
                        <a:srgbClr val="A1A3A7"/>
                      </a:solidFill>
                      <a:prstDash val="solid"/>
                    </a:lnT>
                    <a:lnB w="12700">
                      <a:solidFill>
                        <a:srgbClr val="A1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1A3A7"/>
                      </a:solidFill>
                      <a:prstDash val="solid"/>
                    </a:lnL>
                    <a:lnR w="12700">
                      <a:solidFill>
                        <a:srgbClr val="A1A3A7"/>
                      </a:solidFill>
                      <a:prstDash val="solid"/>
                    </a:lnR>
                    <a:lnT w="12700">
                      <a:solidFill>
                        <a:srgbClr val="A1A3A7"/>
                      </a:solidFill>
                      <a:prstDash val="solid"/>
                    </a:lnT>
                    <a:lnB w="12700">
                      <a:solidFill>
                        <a:srgbClr val="A1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1A3A7"/>
                      </a:solidFill>
                      <a:prstDash val="solid"/>
                    </a:lnL>
                    <a:lnR w="12700">
                      <a:solidFill>
                        <a:srgbClr val="A1A3A7"/>
                      </a:solidFill>
                      <a:prstDash val="solid"/>
                    </a:lnR>
                    <a:lnT w="12700">
                      <a:solidFill>
                        <a:srgbClr val="A1A3A7"/>
                      </a:solidFill>
                      <a:prstDash val="solid"/>
                    </a:lnT>
                    <a:lnB w="12700">
                      <a:solidFill>
                        <a:srgbClr val="A1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1A3A7"/>
                      </a:solidFill>
                      <a:prstDash val="solid"/>
                    </a:lnL>
                    <a:lnR w="12700">
                      <a:solidFill>
                        <a:srgbClr val="A1A3A7"/>
                      </a:solidFill>
                      <a:prstDash val="solid"/>
                    </a:lnR>
                    <a:lnT w="12700">
                      <a:solidFill>
                        <a:srgbClr val="A1A3A7"/>
                      </a:solidFill>
                      <a:prstDash val="solid"/>
                    </a:lnT>
                    <a:lnB w="12700">
                      <a:solidFill>
                        <a:srgbClr val="A1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1A3A7"/>
                      </a:solidFill>
                      <a:prstDash val="solid"/>
                    </a:lnL>
                    <a:lnR w="12700">
                      <a:solidFill>
                        <a:srgbClr val="A1A3A7"/>
                      </a:solidFill>
                      <a:prstDash val="solid"/>
                    </a:lnR>
                    <a:lnT w="12700">
                      <a:solidFill>
                        <a:srgbClr val="A1A3A7"/>
                      </a:solidFill>
                      <a:prstDash val="solid"/>
                    </a:lnT>
                    <a:lnB w="12700">
                      <a:solidFill>
                        <a:srgbClr val="A1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String: </a:t>
            </a:r>
            <a:r>
              <a:rPr spc="0" dirty="0"/>
              <a:t>sequence </a:t>
            </a:r>
            <a:r>
              <a:rPr spc="25" dirty="0"/>
              <a:t>or list </a:t>
            </a:r>
            <a:r>
              <a:rPr spc="55" dirty="0"/>
              <a:t>of</a:t>
            </a:r>
            <a:r>
              <a:rPr spc="-80" dirty="0"/>
              <a:t> </a:t>
            </a:r>
            <a:r>
              <a:rPr spc="10" dirty="0"/>
              <a:t>characters</a:t>
            </a: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pc="15" dirty="0"/>
              <a:t>Positions </a:t>
            </a:r>
            <a:r>
              <a:rPr spc="10" dirty="0"/>
              <a:t>0,1,2,…,n-1 </a:t>
            </a:r>
            <a:r>
              <a:rPr spc="35" dirty="0"/>
              <a:t>for </a:t>
            </a:r>
            <a:r>
              <a:rPr spc="-70" dirty="0"/>
              <a:t>a </a:t>
            </a:r>
            <a:r>
              <a:rPr spc="25" dirty="0"/>
              <a:t>string </a:t>
            </a:r>
            <a:r>
              <a:rPr spc="55" dirty="0"/>
              <a:t>of </a:t>
            </a:r>
            <a:r>
              <a:rPr spc="15" dirty="0"/>
              <a:t>length</a:t>
            </a:r>
            <a:r>
              <a:rPr spc="-100" dirty="0"/>
              <a:t> </a:t>
            </a:r>
            <a:r>
              <a:rPr spc="-5" dirty="0"/>
              <a:t>n</a:t>
            </a:r>
          </a:p>
          <a:p>
            <a:pPr marL="3018155" algn="ctr">
              <a:lnSpc>
                <a:spcPct val="100000"/>
              </a:lnSpc>
              <a:spcBef>
                <a:spcPts val="80"/>
              </a:spcBef>
              <a:tabLst>
                <a:tab pos="3653154" algn="l"/>
                <a:tab pos="4288155" algn="l"/>
                <a:tab pos="4923155" algn="l"/>
                <a:tab pos="5558155" algn="l"/>
              </a:tabLst>
            </a:pPr>
            <a:r>
              <a:rPr sz="2200" dirty="0">
                <a:solidFill>
                  <a:srgbClr val="902422"/>
                </a:solidFill>
                <a:latin typeface="Courier New"/>
                <a:cs typeface="Courier New"/>
              </a:rPr>
              <a:t>0	1	2	3	4</a:t>
            </a:r>
            <a:endParaRPr sz="22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  <a:spcBef>
                <a:spcPts val="66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 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hello</a:t>
            </a:r>
            <a:r>
              <a:rPr sz="320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</a:t>
            </a:r>
            <a:endParaRPr sz="3200">
              <a:latin typeface="Lucida Sans Typewriter"/>
              <a:cs typeface="Lucida Sans Typewriter"/>
            </a:endParaRPr>
          </a:p>
          <a:p>
            <a:pPr marL="3033395" algn="ctr">
              <a:lnSpc>
                <a:spcPts val="2370"/>
              </a:lnSpc>
              <a:spcBef>
                <a:spcPts val="1360"/>
              </a:spcBef>
              <a:tabLst>
                <a:tab pos="3668395" algn="l"/>
                <a:tab pos="4303395" algn="l"/>
                <a:tab pos="4938395" algn="l"/>
                <a:tab pos="5573395" algn="l"/>
              </a:tabLst>
            </a:pPr>
            <a:r>
              <a:rPr sz="2200" dirty="0">
                <a:solidFill>
                  <a:srgbClr val="902422"/>
                </a:solidFill>
                <a:latin typeface="Courier New"/>
                <a:cs typeface="Courier New"/>
              </a:rPr>
              <a:t>-5	-4	-3	-2	-1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4050"/>
              </a:lnSpc>
            </a:pPr>
            <a:r>
              <a:rPr spc="15" dirty="0"/>
              <a:t>Positions </a:t>
            </a:r>
            <a:r>
              <a:rPr spc="50" dirty="0"/>
              <a:t>-1,-2,… </a:t>
            </a:r>
            <a:r>
              <a:rPr spc="60" dirty="0"/>
              <a:t>count </a:t>
            </a:r>
            <a:r>
              <a:rPr spc="35" dirty="0"/>
              <a:t>backwards </a:t>
            </a:r>
            <a:r>
              <a:rPr spc="25" dirty="0"/>
              <a:t>from</a:t>
            </a:r>
            <a:r>
              <a:rPr spc="-195" dirty="0"/>
              <a:t> </a:t>
            </a:r>
            <a:r>
              <a:rPr spc="15" dirty="0"/>
              <a:t>end</a:t>
            </a:r>
          </a:p>
          <a:p>
            <a:pPr marL="4064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s[1] == 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"e", s[-2] =</a:t>
            </a:r>
            <a:r>
              <a:rPr sz="3200" spc="-2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"l"</a:t>
            </a:r>
            <a:endParaRPr sz="3200">
              <a:latin typeface="Lucida Sans Typewriter"/>
              <a:cs typeface="Lucida Sans Typewri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459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Operations </a:t>
            </a:r>
            <a:r>
              <a:rPr spc="-70" dirty="0"/>
              <a:t>on</a:t>
            </a:r>
            <a:r>
              <a:rPr spc="75" dirty="0"/>
              <a:t> </a:t>
            </a:r>
            <a:r>
              <a:rPr spc="-100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581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962" y="4129453"/>
            <a:ext cx="184052" cy="18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962" y="5081953"/>
            <a:ext cx="184052" cy="18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962" y="6043267"/>
            <a:ext cx="184052" cy="18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462" y="6995766"/>
            <a:ext cx="184052" cy="184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960" y="7943850"/>
            <a:ext cx="192976" cy="192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3200" y="2933700"/>
            <a:ext cx="10271760" cy="536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Combine </a:t>
            </a:r>
            <a:r>
              <a:rPr sz="3600" spc="100" dirty="0">
                <a:solidFill>
                  <a:srgbClr val="53585F"/>
                </a:solidFill>
                <a:latin typeface="Arial"/>
                <a:cs typeface="Arial"/>
              </a:rPr>
              <a:t>two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strings: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concatenation, operator</a:t>
            </a:r>
            <a:r>
              <a:rPr sz="3600" spc="-1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5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 =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hello</a:t>
            </a:r>
            <a:r>
              <a:rPr sz="320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</a:t>
            </a:r>
            <a:endParaRPr sz="32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t = s + ",</a:t>
            </a:r>
            <a:r>
              <a:rPr sz="3200" spc="-2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there</a:t>
            </a:r>
            <a:r>
              <a:rPr sz="320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</a:t>
            </a:r>
            <a:endParaRPr sz="3200">
              <a:latin typeface="Lucida Sans Typewriter"/>
              <a:cs typeface="Lucida Sans Typewriter"/>
            </a:endParaRPr>
          </a:p>
          <a:p>
            <a:pPr marL="12700" marR="4321175" indent="444500">
              <a:lnSpc>
                <a:spcPct val="173600"/>
              </a:lnSpc>
              <a:spcBef>
                <a:spcPts val="275"/>
              </a:spcBef>
              <a:tabLst>
                <a:tab pos="2512060" algn="l"/>
                <a:tab pos="5316220" algn="l"/>
              </a:tabLst>
            </a:pP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t</a:t>
            </a:r>
            <a:r>
              <a:rPr sz="3200" spc="-21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now	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"hello,</a:t>
            </a:r>
            <a:r>
              <a:rPr sz="3200" spc="-1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there"  len(s)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</a:t>
            </a:r>
            <a:r>
              <a:rPr sz="3600" spc="-20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length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	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</a:t>
            </a:r>
            <a:endParaRPr sz="3200">
              <a:latin typeface="Lucida Sans Typewriter"/>
              <a:cs typeface="Lucida Sans Typewriter"/>
            </a:endParaRPr>
          </a:p>
          <a:p>
            <a:pPr marL="63500">
              <a:lnSpc>
                <a:spcPct val="100000"/>
              </a:lnSpc>
              <a:spcBef>
                <a:spcPts val="3175"/>
              </a:spcBef>
            </a:pP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Will </a:t>
            </a:r>
            <a:r>
              <a:rPr sz="3600" spc="-50" dirty="0">
                <a:solidFill>
                  <a:srgbClr val="53585F"/>
                </a:solidFill>
                <a:latin typeface="Arial"/>
                <a:cs typeface="Arial"/>
              </a:rPr>
              <a:t>see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other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functions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manipulate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strings</a:t>
            </a:r>
            <a:r>
              <a:rPr sz="3600" spc="-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later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2715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Extracting</a:t>
            </a:r>
            <a:r>
              <a:rPr spc="-50" dirty="0"/>
              <a:t> </a:t>
            </a:r>
            <a:r>
              <a:rPr spc="-85" dirty="0"/>
              <a:t>substrings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1546962" y="4116804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962" y="5078117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962" y="6030617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962" y="6983117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962" y="7935617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8100" y="2946400"/>
            <a:ext cx="10478135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" dirty="0">
                <a:solidFill>
                  <a:srgbClr val="902422"/>
                </a:solidFill>
                <a:latin typeface="Arial"/>
                <a:cs typeface="Arial"/>
              </a:rPr>
              <a:t>slice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“segment”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</a:t>
            </a:r>
            <a:endParaRPr sz="3600">
              <a:latin typeface="Arial"/>
              <a:cs typeface="Arial"/>
            </a:endParaRPr>
          </a:p>
          <a:p>
            <a:pPr marL="622300" marR="6333490">
              <a:lnSpc>
                <a:spcPts val="7700"/>
              </a:lnSpc>
              <a:spcBef>
                <a:spcPts val="420"/>
              </a:spcBef>
              <a:tabLst>
                <a:tab pos="2910840" algn="l"/>
              </a:tabLst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 = </a:t>
            </a:r>
            <a:r>
              <a:rPr sz="320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hello</a:t>
            </a:r>
            <a:r>
              <a:rPr sz="320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  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s[1:4]</a:t>
            </a:r>
            <a:r>
              <a:rPr sz="3200" spc="-22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“ell"</a:t>
            </a:r>
            <a:endParaRPr sz="3200">
              <a:latin typeface="Lucida Sans Typewriter"/>
              <a:cs typeface="Lucida Sans Typewriter"/>
            </a:endParaRPr>
          </a:p>
          <a:p>
            <a:pPr marL="622300">
              <a:lnSpc>
                <a:spcPct val="100000"/>
              </a:lnSpc>
              <a:spcBef>
                <a:spcPts val="2360"/>
              </a:spcBef>
              <a:tabLst>
                <a:tab pos="4240530" algn="l"/>
                <a:tab pos="8123555" algn="l"/>
              </a:tabLst>
            </a:pP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s[i:j]</a:t>
            </a:r>
            <a:r>
              <a:rPr sz="3200" spc="-22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starts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	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s[i]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600" spc="-2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ends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	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s[j-1]</a:t>
            </a:r>
            <a:endParaRPr sz="3200">
              <a:latin typeface="Lucida Sans Typewriter"/>
              <a:cs typeface="Lucida Sans Typewriter"/>
            </a:endParaRPr>
          </a:p>
          <a:p>
            <a:pPr marL="622300">
              <a:lnSpc>
                <a:spcPct val="100000"/>
              </a:lnSpc>
              <a:spcBef>
                <a:spcPts val="3180"/>
              </a:spcBef>
              <a:tabLst>
                <a:tab pos="3995420" algn="l"/>
                <a:tab pos="6187440" algn="l"/>
              </a:tabLst>
            </a:pP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s[:j]</a:t>
            </a:r>
            <a:r>
              <a:rPr sz="3200" spc="-21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starts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	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s[0],</a:t>
            </a:r>
            <a:r>
              <a:rPr sz="3200" spc="-17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so	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s[0:j]</a:t>
            </a:r>
            <a:endParaRPr sz="3200">
              <a:latin typeface="Lucida Sans Typewriter"/>
              <a:cs typeface="Lucida Sans Typewriter"/>
            </a:endParaRPr>
          </a:p>
          <a:p>
            <a:pPr marL="622300">
              <a:lnSpc>
                <a:spcPct val="100000"/>
              </a:lnSpc>
              <a:spcBef>
                <a:spcPts val="3180"/>
              </a:spcBef>
              <a:tabLst>
                <a:tab pos="3851910" algn="l"/>
                <a:tab pos="7771130" algn="l"/>
              </a:tabLst>
            </a:pP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s[i:]</a:t>
            </a:r>
            <a:r>
              <a:rPr sz="3200" spc="-22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ends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	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s[len(s)-1],</a:t>
            </a:r>
            <a:r>
              <a:rPr sz="3200" spc="-229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so	</a:t>
            </a:r>
            <a:r>
              <a:rPr sz="3200" spc="-5" dirty="0">
                <a:solidFill>
                  <a:srgbClr val="59824B"/>
                </a:solidFill>
                <a:latin typeface="Lucida Sans Typewriter"/>
                <a:cs typeface="Lucida Sans Typewriter"/>
              </a:rPr>
              <a:t>s[i:len(s)]</a:t>
            </a:r>
            <a:endParaRPr sz="3200">
              <a:latin typeface="Lucida Sans Typewriter"/>
              <a:cs typeface="Lucida Sans Typewri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6687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Modifying</a:t>
            </a:r>
            <a:r>
              <a:rPr spc="-35" dirty="0"/>
              <a:t> </a:t>
            </a:r>
            <a:r>
              <a:rPr spc="-100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4330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962" y="4102325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962" y="5080175"/>
            <a:ext cx="184052" cy="184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3745" y="6044531"/>
            <a:ext cx="207058" cy="2070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962" y="6999601"/>
            <a:ext cx="184052" cy="1840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3745" y="7949531"/>
            <a:ext cx="207058" cy="2070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3200" y="2921000"/>
            <a:ext cx="9296400" cy="538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Cannot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update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600" spc="105" dirty="0">
                <a:solidFill>
                  <a:srgbClr val="53585F"/>
                </a:solidFill>
                <a:latin typeface="Arial"/>
                <a:cs typeface="Arial"/>
              </a:rPr>
              <a:t>“in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place”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  <a:tabLst>
                <a:tab pos="7567930" algn="l"/>
              </a:tabLst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hell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",</a:t>
            </a:r>
            <a:r>
              <a:rPr sz="3200" spc="-22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want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change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"help!"</a:t>
            </a:r>
            <a:endParaRPr sz="3200">
              <a:latin typeface="Lucida Sans Typewriter"/>
              <a:cs typeface="Lucida Sans Typewriter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s[3]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"p"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600" spc="-2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error!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Instead,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slices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concatenation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 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s[0:3]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Lucida Sans Typewriter"/>
                <a:cs typeface="Lucida Sans Typewriter"/>
              </a:rPr>
              <a:t>"p!"</a:t>
            </a:r>
            <a:endParaRPr sz="320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  <a:spcBef>
                <a:spcPts val="3459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Strings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immutable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(more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0" dirty="0">
                <a:solidFill>
                  <a:srgbClr val="53585F"/>
                </a:solidFill>
                <a:latin typeface="Arial"/>
                <a:cs typeface="Arial"/>
              </a:rPr>
              <a:t>later)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454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121150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073650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6026150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1764" y="6991367"/>
            <a:ext cx="171535" cy="17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960" y="7956498"/>
            <a:ext cx="192976" cy="192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921000"/>
            <a:ext cx="9809480" cy="538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53585F"/>
                </a:solidFill>
                <a:latin typeface="Arial"/>
                <a:cs typeface="Arial"/>
              </a:rPr>
              <a:t>Text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str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characters</a:t>
            </a:r>
            <a:endParaRPr sz="3600">
              <a:latin typeface="Arial"/>
              <a:cs typeface="Arial"/>
            </a:endParaRPr>
          </a:p>
          <a:p>
            <a:pPr marL="12700" marR="1617345" indent="444500">
              <a:lnSpc>
                <a:spcPct val="173600"/>
              </a:lnSpc>
              <a:spcBef>
                <a:spcPts val="200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Single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character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length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1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Extract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individual characters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position 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Slices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extract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substrings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</a:t>
            </a:r>
            <a:r>
              <a:rPr sz="3200" spc="-10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glues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strings together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Cannot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update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strings directly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6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immutable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315</Words>
  <Application>Microsoft Macintosh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Lucida Sans Typewriter</vt:lpstr>
      <vt:lpstr>Times New Roman</vt:lpstr>
      <vt:lpstr>Office Theme</vt:lpstr>
      <vt:lpstr>Names, values and types</vt:lpstr>
      <vt:lpstr>Manipulating text</vt:lpstr>
      <vt:lpstr>Strings —type str</vt:lpstr>
      <vt:lpstr>Strings as sequences</vt:lpstr>
      <vt:lpstr>Operations on strings</vt:lpstr>
      <vt:lpstr>Extracting substrings</vt:lpstr>
      <vt:lpstr>Modifying strings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Names, values and types</dc:title>
  <cp:lastModifiedBy>Microsoft Office User</cp:lastModifiedBy>
  <cp:revision>2</cp:revision>
  <dcterms:created xsi:type="dcterms:W3CDTF">2018-03-16T17:47:09Z</dcterms:created>
  <dcterms:modified xsi:type="dcterms:W3CDTF">2018-03-27T09:17:06Z</dcterms:modified>
</cp:coreProperties>
</file>